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04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2307"/>
            <a:ext cx="199620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Қатты денелердегі қысым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849160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Физика сабағы • 7-сынып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389942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Сабақ мақсаты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005138"/>
            <a:ext cx="434780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Бүгін біз не үйренеміз?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93790" y="3798927"/>
            <a:ext cx="4215289" cy="2111335"/>
          </a:xfrm>
          <a:prstGeom prst="roundRect">
            <a:avLst>
              <a:gd name="adj" fmla="val 394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99768" y="4004905"/>
            <a:ext cx="342328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Қысымның мағынасын түсіну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99768" y="4434126"/>
            <a:ext cx="380333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Қысымның физикалық мағынасын түсіндіріп, p = F/S формуласын қолдану дағдысын дамытамыз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207437" y="3798927"/>
            <a:ext cx="4215408" cy="2111335"/>
          </a:xfrm>
          <a:prstGeom prst="roundRect">
            <a:avLst>
              <a:gd name="adj" fmla="val 394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13415" y="4004905"/>
            <a:ext cx="282332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Өмірмен байланыстыру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413415" y="4434126"/>
            <a:ext cx="380345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Қатты денелердегі қысымды арттыру және азайту әдістерін күнделікті өмірдегі мысалдармен байланыстырамыз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621203" y="3798927"/>
            <a:ext cx="4215289" cy="2111335"/>
          </a:xfrm>
          <a:prstGeom prst="roundRect">
            <a:avLst>
              <a:gd name="adj" fmla="val 394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827181" y="400490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Есептер шығару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827181" y="4434126"/>
            <a:ext cx="380333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Практикалық есептер арқылы өлшем бірліктерін дұрыс қолдануды және есептеу дағдыларын жетілдіреміз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93790" y="6133505"/>
            <a:ext cx="13042821" cy="843201"/>
          </a:xfrm>
          <a:prstGeom prst="roundRect">
            <a:avLst>
              <a:gd name="adj" fmla="val 9886"/>
            </a:avLst>
          </a:prstGeom>
          <a:solidFill>
            <a:srgbClr val="D2D2E0"/>
          </a:solidFill>
          <a:ln/>
        </p:spPr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6428780"/>
            <a:ext cx="248007" cy="198358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1438513" y="6381393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«Ереже – баршаға ортақ» — бүгінгі сабағымыздың құндылық негізі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7349"/>
            <a:ext cx="396942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1-есептің шешімі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135630"/>
            <a:ext cx="4215289" cy="2141696"/>
          </a:xfrm>
          <a:prstGeom prst="roundRect">
            <a:avLst>
              <a:gd name="adj" fmla="val 3892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16650" y="3158490"/>
            <a:ext cx="4169569" cy="198358"/>
          </a:xfrm>
          <a:prstGeom prst="roundRect">
            <a:avLst>
              <a:gd name="adj" fmla="val 28195"/>
            </a:avLst>
          </a:prstGeom>
          <a:solidFill>
            <a:srgbClr val="E1E1EA"/>
          </a:solidFill>
          <a:ln/>
        </p:spPr>
      </p:sp>
      <p:sp>
        <p:nvSpPr>
          <p:cNvPr id="5" name="Text 3"/>
          <p:cNvSpPr/>
          <p:nvPr/>
        </p:nvSpPr>
        <p:spPr>
          <a:xfrm>
            <a:off x="1015008" y="355520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А нұсқасы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15008" y="3984427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S₁ = 0,1 м × 0,1 м = 0,01 м²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15008" y="4421029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p₁ = F / S₁ = 200 Н / 0,01 м² = </a:t>
            </a: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20 000 Па = 20 кПа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07437" y="2837974"/>
            <a:ext cx="4215408" cy="2439352"/>
          </a:xfrm>
          <a:prstGeom prst="roundRect">
            <a:avLst>
              <a:gd name="adj" fmla="val 3417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230297" y="2860834"/>
            <a:ext cx="4169688" cy="198358"/>
          </a:xfrm>
          <a:prstGeom prst="roundRect">
            <a:avLst>
              <a:gd name="adj" fmla="val 28195"/>
            </a:avLst>
          </a:prstGeom>
          <a:solidFill>
            <a:srgbClr val="E1E1EA"/>
          </a:solidFill>
          <a:ln/>
        </p:spPr>
      </p:sp>
      <p:sp>
        <p:nvSpPr>
          <p:cNvPr id="10" name="Text 8"/>
          <p:cNvSpPr/>
          <p:nvPr/>
        </p:nvSpPr>
        <p:spPr>
          <a:xfrm>
            <a:off x="5428655" y="325755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В нұсқасы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428655" y="3686770"/>
            <a:ext cx="377297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S₂ = 0,2 м × 0,1 м = 0,02 м²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428655" y="4123372"/>
            <a:ext cx="377297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p₂ = F / S₂ = 200 Н / 0,02 м² = </a:t>
            </a: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10 000 Па = 10 кПа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621203" y="2540318"/>
            <a:ext cx="4215289" cy="2737009"/>
          </a:xfrm>
          <a:prstGeom prst="roundRect">
            <a:avLst>
              <a:gd name="adj" fmla="val 3046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9644063" y="2563178"/>
            <a:ext cx="4169569" cy="198358"/>
          </a:xfrm>
          <a:prstGeom prst="roundRect">
            <a:avLst>
              <a:gd name="adj" fmla="val 28195"/>
            </a:avLst>
          </a:prstGeom>
          <a:solidFill>
            <a:srgbClr val="E1E1EA"/>
          </a:solidFill>
          <a:ln/>
        </p:spPr>
      </p:sp>
      <p:sp>
        <p:nvSpPr>
          <p:cNvPr id="15" name="Text 13"/>
          <p:cNvSpPr/>
          <p:nvPr/>
        </p:nvSpPr>
        <p:spPr>
          <a:xfrm>
            <a:off x="9842421" y="295989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С нұсқасы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842421" y="3389114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S₃ = 0,25 м × 0,2 м = 0,05 м²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842421" y="3825716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p₃ = F / S₃ = 200 Н / 0,05 м² = </a:t>
            </a: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4 000 Па = 4 кПа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091446" y="5723811"/>
            <a:ext cx="1274516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Қорытынды:</a:t>
            </a: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С нұсқасы ең қауіпсіз, себебі ең төмен қысым жасайды (4 кПа). Неғұрлым аудан үлкен болса, соғұрлым қысым аз болады және тақтай бұзылу қаупі азаяды. Бұл қауіпсіздік ережесінің практикалық қолданылуы!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93790" y="5500568"/>
            <a:ext cx="22860" cy="1081564"/>
          </a:xfrm>
          <a:prstGeom prst="rect">
            <a:avLst/>
          </a:prstGeom>
          <a:solidFill>
            <a:srgbClr val="1B1B27"/>
          </a:solidFill>
          <a:ln/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44855" y="512088"/>
            <a:ext cx="944166" cy="349925"/>
          </a:xfrm>
          <a:prstGeom prst="roundRect">
            <a:avLst>
              <a:gd name="adj" fmla="val 17882"/>
            </a:avLst>
          </a:prstGeom>
          <a:solidFill>
            <a:srgbClr val="E1E1EA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536" y="612577"/>
            <a:ext cx="148947" cy="1489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79897" y="567928"/>
            <a:ext cx="497443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2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2-ЕСЕП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44855" y="936427"/>
            <a:ext cx="6595824" cy="465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Практикалық есеп: Адамның қысымы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44855" y="1890713"/>
            <a:ext cx="4303871" cy="2578656"/>
          </a:xfrm>
          <a:prstGeom prst="roundRect">
            <a:avLst>
              <a:gd name="adj" fmla="val 3033"/>
            </a:avLst>
          </a:prstGeom>
          <a:solidFill>
            <a:srgbClr val="D2D2E0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69" y="2173843"/>
            <a:ext cx="232767" cy="18621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350050" y="2123480"/>
            <a:ext cx="3512463" cy="2085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Берілгені: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m = 60 кг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S = 300 см²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g = 10 Н/кг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Табу керек: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p =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510689" y="1923573"/>
            <a:ext cx="8382357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Есеп:</a:t>
            </a: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Массасы 60 кг оқушы табанының жалпы жанасу ауданы 300 см². Оқушының жерге түсіретін қысымын табыңыз.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4855" y="4958120"/>
            <a:ext cx="232779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Шешімі: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44855" y="5528310"/>
            <a:ext cx="186214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aleway Light" pitchFamily="34" charset="-122"/>
                <a:cs typeface="Times New Roman" panose="02020603050405020304" pitchFamily="18" charset="0"/>
              </a:rPr>
              <a:t>01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744855" y="5821918"/>
            <a:ext cx="4256008" cy="2286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3" name="Text 9"/>
          <p:cNvSpPr/>
          <p:nvPr/>
        </p:nvSpPr>
        <p:spPr>
          <a:xfrm>
            <a:off x="744855" y="5960745"/>
            <a:ext cx="2659023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Ауырлық күшін табамыз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744855" y="6363295"/>
            <a:ext cx="4256008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F = m × g = 60 кг × 10 Н/кг = </a:t>
            </a: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600 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187077" y="5528310"/>
            <a:ext cx="186214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aleway Light" pitchFamily="34" charset="-122"/>
                <a:cs typeface="Times New Roman" panose="02020603050405020304" pitchFamily="18" charset="0"/>
              </a:rPr>
              <a:t>02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5187077" y="5821918"/>
            <a:ext cx="4256127" cy="2286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7" name="Text 13"/>
          <p:cNvSpPr/>
          <p:nvPr/>
        </p:nvSpPr>
        <p:spPr>
          <a:xfrm>
            <a:off x="5187077" y="5960745"/>
            <a:ext cx="3337798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Ауданды м²-қа айналдырамыз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5187077" y="6363295"/>
            <a:ext cx="4256127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S = 300 см² = 300 / 10 000 = </a:t>
            </a: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0,03 м²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5"/>
          <p:cNvSpPr/>
          <p:nvPr/>
        </p:nvSpPr>
        <p:spPr>
          <a:xfrm>
            <a:off x="5187077" y="6772870"/>
            <a:ext cx="4256127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(Есте сақта: 1 м² = 10 000 см²)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9629418" y="5528310"/>
            <a:ext cx="186214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aleway Light" pitchFamily="34" charset="-122"/>
                <a:cs typeface="Times New Roman" panose="02020603050405020304" pitchFamily="18" charset="0"/>
              </a:rPr>
              <a:t>03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7"/>
          <p:cNvSpPr/>
          <p:nvPr/>
        </p:nvSpPr>
        <p:spPr>
          <a:xfrm>
            <a:off x="9629418" y="5821918"/>
            <a:ext cx="4256008" cy="2286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22" name="Text 18"/>
          <p:cNvSpPr/>
          <p:nvPr/>
        </p:nvSpPr>
        <p:spPr>
          <a:xfrm>
            <a:off x="9629418" y="5960745"/>
            <a:ext cx="2346127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Қысымды есептейміз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19"/>
          <p:cNvSpPr/>
          <p:nvPr/>
        </p:nvSpPr>
        <p:spPr>
          <a:xfrm>
            <a:off x="9629418" y="6363295"/>
            <a:ext cx="4256008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p = F / S = 600 Н / 0,03 м² = </a:t>
            </a: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20 000 Па = 20 кПа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0"/>
          <p:cNvSpPr/>
          <p:nvPr/>
        </p:nvSpPr>
        <p:spPr>
          <a:xfrm>
            <a:off x="744855" y="7419856"/>
            <a:ext cx="13140690" cy="297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Жауабы:</a:t>
            </a: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Оқушы жерге 20 000 Па (20 кПа) қысым түсіреді. Бұл орташа мән – адамдар әдетте 15-25 кПа аралығында қысым жасайды.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4502" y="841534"/>
            <a:ext cx="1560790" cy="378976"/>
          </a:xfrm>
          <a:prstGeom prst="roundRect">
            <a:avLst>
              <a:gd name="adj" fmla="val 17168"/>
            </a:avLst>
          </a:prstGeom>
          <a:noFill/>
          <a:ln w="7620">
            <a:solidFill>
              <a:srgbClr val="1B1B27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208" y="953572"/>
            <a:ext cx="154900" cy="1549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30498" y="907137"/>
            <a:ext cx="1081088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1B1B27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ҰЛТТЫҚ МҰРА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74502" y="1297900"/>
            <a:ext cx="6096357" cy="484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Киіз үй және қысым принциптері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74502" y="2072402"/>
            <a:ext cx="13081397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Қазақтың киіз үйі – ғасырлар бойы жетілдірілген инженерлік шешім. Киіз үйдің құрылысында қысым принциптері өте тиімді қолданылған: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74502" y="2793444"/>
            <a:ext cx="2935962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Қысым заңдары киіз үйде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74502" y="3289578"/>
            <a:ext cx="6304478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Кең табан:</a:t>
            </a: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Керегенің астына қойылатын ағаш табан ауданы кең – киіз үйдің салмағы үлкен ауданға таралады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74502" y="3976688"/>
            <a:ext cx="6304478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Киіз қабаттар:</a:t>
            </a: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Қабырға мен төбеде қалың киіз – салмақты біркелкі бөледі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74502" y="4663797"/>
            <a:ext cx="6304478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Уық таралуы:</a:t>
            </a: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Шаңырақтан шығатын көптеген уықтар салмақты тең бөліп, керегеге жіберетін қысымды азайтады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74502" y="5350907"/>
            <a:ext cx="6304478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Дөңгелек пішін:</a:t>
            </a: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Күш бір нүктеге емес, барлық бетке біркелкі түседі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559040" y="2793444"/>
            <a:ext cx="2420303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Заманауи қолданыс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559040" y="3289578"/>
            <a:ext cx="6304478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Киіз үйдегі осы принциптер қазіргі заманғы мамандықтарда да қолданылады: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59040" y="4083129"/>
            <a:ext cx="6304478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Сәулетші:</a:t>
            </a: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Салмақты біркелкі бөлу принципін қолданады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559040" y="4460558"/>
            <a:ext cx="6304478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Құрылысшы:</a:t>
            </a: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Тірек аудандарын есептеуде дәстүрлік білімді пайдаланады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559040" y="5147667"/>
            <a:ext cx="6304478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Дизайнер:</a:t>
            </a: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Түйіндердің берік болуы үшін қысымды дұрыс бөледі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59040" y="5631537"/>
            <a:ext cx="6304478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Ата-бабаларымыздың тәжірибелік физика білімі таңқаларлық!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064895" y="6550938"/>
            <a:ext cx="12791003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Киіз үй – қазақ халқының инженерлік данышындығының жемісі. Қысым заңдарын білмей-ақ, тәжірибе арқылы ең тиімді шешімдерді тапқан!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774502" y="6333173"/>
            <a:ext cx="22860" cy="1054894"/>
          </a:xfrm>
          <a:prstGeom prst="rect">
            <a:avLst/>
          </a:prstGeom>
          <a:solidFill>
            <a:srgbClr val="1B1B27"/>
          </a:solidFill>
          <a:ln/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796885"/>
            <a:ext cx="1793200" cy="373142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852" y="904042"/>
            <a:ext cx="158710" cy="1587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50858" y="856417"/>
            <a:ext cx="13170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БІЛІМДІ ТЕКСЕРУ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1249323"/>
            <a:ext cx="396942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Қысқа тест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93790" y="2043113"/>
            <a:ext cx="6422231" cy="2062401"/>
          </a:xfrm>
          <a:prstGeom prst="roundRect">
            <a:avLst>
              <a:gd name="adj" fmla="val 5320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770930" y="2043113"/>
            <a:ext cx="91440" cy="2062401"/>
          </a:xfrm>
          <a:prstGeom prst="roundRect">
            <a:avLst>
              <a:gd name="adj" fmla="val 91163"/>
            </a:avLst>
          </a:prstGeom>
          <a:solidFill>
            <a:srgbClr val="1B1B27"/>
          </a:solidFill>
          <a:ln/>
        </p:spPr>
      </p:sp>
      <p:sp>
        <p:nvSpPr>
          <p:cNvPr id="8" name="Text 5"/>
          <p:cNvSpPr/>
          <p:nvPr/>
        </p:nvSpPr>
        <p:spPr>
          <a:xfrm>
            <a:off x="1083588" y="2264331"/>
            <a:ext cx="370796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1-сұрақ: Қысымның формуласы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83588" y="2693551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A) p = F · 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83588" y="3130153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B) p = F / S 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83588" y="3566755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C) p = S / 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414379" y="2043113"/>
            <a:ext cx="6422231" cy="2062401"/>
          </a:xfrm>
          <a:prstGeom prst="roundRect">
            <a:avLst>
              <a:gd name="adj" fmla="val 5320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7391519" y="2043113"/>
            <a:ext cx="91440" cy="2062401"/>
          </a:xfrm>
          <a:prstGeom prst="roundRect">
            <a:avLst>
              <a:gd name="adj" fmla="val 91163"/>
            </a:avLst>
          </a:prstGeom>
          <a:solidFill>
            <a:srgbClr val="1B1B27"/>
          </a:solidFill>
          <a:ln/>
        </p:spPr>
      </p:sp>
      <p:sp>
        <p:nvSpPr>
          <p:cNvPr id="14" name="Text 11"/>
          <p:cNvSpPr/>
          <p:nvPr/>
        </p:nvSpPr>
        <p:spPr>
          <a:xfrm>
            <a:off x="7704177" y="2264331"/>
            <a:ext cx="329386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2-сұрақ: 1 Па нені білдіреді?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704177" y="2693551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A) 1 Н · 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704177" y="3130153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B) 1 Н/м² 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704177" y="3566755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C) 1 м/Н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793790" y="4303871"/>
            <a:ext cx="6422231" cy="2062401"/>
          </a:xfrm>
          <a:prstGeom prst="roundRect">
            <a:avLst>
              <a:gd name="adj" fmla="val 5320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770930" y="4303871"/>
            <a:ext cx="91440" cy="2062401"/>
          </a:xfrm>
          <a:prstGeom prst="roundRect">
            <a:avLst>
              <a:gd name="adj" fmla="val 91163"/>
            </a:avLst>
          </a:prstGeom>
          <a:solidFill>
            <a:srgbClr val="1B1B27"/>
          </a:solidFill>
          <a:ln/>
        </p:spPr>
      </p:sp>
      <p:sp>
        <p:nvSpPr>
          <p:cNvPr id="20" name="Text 17"/>
          <p:cNvSpPr/>
          <p:nvPr/>
        </p:nvSpPr>
        <p:spPr>
          <a:xfrm>
            <a:off x="1083588" y="4525089"/>
            <a:ext cx="390417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3-сұрақ: Қысымды арттыру тәсілі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1083588" y="4954310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A) Жанасу ауданын арттыру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1083588" y="5390912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B) Жанасу ауданын азайту 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1083588" y="5827514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C) Күшті азайту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7414379" y="4303871"/>
            <a:ext cx="6422231" cy="2062401"/>
          </a:xfrm>
          <a:prstGeom prst="roundRect">
            <a:avLst>
              <a:gd name="adj" fmla="val 5320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7391519" y="4303871"/>
            <a:ext cx="91440" cy="2062401"/>
          </a:xfrm>
          <a:prstGeom prst="roundRect">
            <a:avLst>
              <a:gd name="adj" fmla="val 91163"/>
            </a:avLst>
          </a:prstGeom>
          <a:solidFill>
            <a:srgbClr val="1B1B27"/>
          </a:solidFill>
          <a:ln/>
        </p:spPr>
      </p:sp>
      <p:sp>
        <p:nvSpPr>
          <p:cNvPr id="26" name="Text 23"/>
          <p:cNvSpPr/>
          <p:nvPr/>
        </p:nvSpPr>
        <p:spPr>
          <a:xfrm>
            <a:off x="7704177" y="4525089"/>
            <a:ext cx="570821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4-сұрақ: Трактор неге кең дөңгалақ қолданады?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7704177" y="4954310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A) Қысымды арттыру үшін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7704177" y="5390912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B) Қысымды азайту үшін 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7704177" y="5827514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C) Күшті азайту үшін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hape 27"/>
          <p:cNvSpPr/>
          <p:nvPr/>
        </p:nvSpPr>
        <p:spPr>
          <a:xfrm>
            <a:off x="793790" y="6589514"/>
            <a:ext cx="13042821" cy="843201"/>
          </a:xfrm>
          <a:prstGeom prst="roundRect">
            <a:avLst>
              <a:gd name="adj" fmla="val 9886"/>
            </a:avLst>
          </a:prstGeom>
          <a:solidFill>
            <a:srgbClr val="D2D2E0"/>
          </a:solidFill>
          <a:ln/>
        </p:spPr>
      </p:sp>
      <p:pic>
        <p:nvPicPr>
          <p:cNvPr id="31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48" y="6884789"/>
            <a:ext cx="248007" cy="198358"/>
          </a:xfrm>
          <a:prstGeom prst="rect">
            <a:avLst/>
          </a:prstGeom>
        </p:spPr>
      </p:pic>
      <p:sp>
        <p:nvSpPr>
          <p:cNvPr id="32" name="Text 28"/>
          <p:cNvSpPr/>
          <p:nvPr/>
        </p:nvSpPr>
        <p:spPr>
          <a:xfrm>
            <a:off x="1438513" y="6837402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Дұрыс жауаптар саны: 4/4 – өте жақсы! 3/4 – жақсы! 2/4 – қайталау керек!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60695" y="789384"/>
            <a:ext cx="1550551" cy="324922"/>
          </a:xfrm>
          <a:prstGeom prst="roundRect">
            <a:avLst>
              <a:gd name="adj" fmla="val 17038"/>
            </a:avLst>
          </a:prstGeom>
          <a:noFill/>
          <a:ln w="7620">
            <a:solidFill>
              <a:srgbClr val="1B1B27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137" y="885944"/>
            <a:ext cx="131802" cy="1318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64781" y="846415"/>
            <a:ext cx="1140023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1B1B27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ҮЙ ТАПСЫРМАСЫ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0695" y="1180148"/>
            <a:ext cx="6521053" cy="411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Зерттеу жұмысы: «Қысым және табан ізі»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60695" y="1839158"/>
            <a:ext cx="659011" cy="988457"/>
          </a:xfrm>
          <a:prstGeom prst="roundRect">
            <a:avLst>
              <a:gd name="adj" fmla="val 36001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6673" y="2178963"/>
            <a:ext cx="247055" cy="308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84369" y="2003822"/>
            <a:ext cx="2059424" cy="257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Екі аяқкиім таңда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84369" y="2360057"/>
            <a:ext cx="11086028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Үйде 2 түрлі аяқкиім таңда (мысалы: кроссовка және өкшелі аяқкиім немесе етік). Олардың табан аудандары әртүрлі болуы керек.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60695" y="2992279"/>
            <a:ext cx="659011" cy="988457"/>
          </a:xfrm>
          <a:prstGeom prst="roundRect">
            <a:avLst>
              <a:gd name="adj" fmla="val 36001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66673" y="3332083"/>
            <a:ext cx="247055" cy="308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4369" y="3156942"/>
            <a:ext cx="2059424" cy="257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Табан ауданын өлше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84369" y="3513177"/>
            <a:ext cx="11086028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Қағазға табанды бастырып контурын сыз. Торкөз қағаз арқылы немесе сызғышпен шамамен ауданды есепте (см²-пен).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260695" y="4145399"/>
            <a:ext cx="659011" cy="988457"/>
          </a:xfrm>
          <a:prstGeom prst="roundRect">
            <a:avLst>
              <a:gd name="adj" fmla="val 36001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66673" y="4485203"/>
            <a:ext cx="247055" cy="308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84369" y="4310063"/>
            <a:ext cx="2059424" cy="257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Қысымды есепте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084369" y="4666297"/>
            <a:ext cx="11086028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Өз салмағыңды өлшеп (немесе шамамен біліп), p = F/S формуласы арқылы екі жағдайдағы қысымды есепте. F = mg формуласын қолдан.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260695" y="5298519"/>
            <a:ext cx="659011" cy="988457"/>
          </a:xfrm>
          <a:prstGeom prst="roundRect">
            <a:avLst>
              <a:gd name="adj" fmla="val 36001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66673" y="5638324"/>
            <a:ext cx="247055" cy="308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084369" y="5463183"/>
            <a:ext cx="2059424" cy="257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ИИ-мен жұмыс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1084369" y="5819418"/>
            <a:ext cx="11086028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ChatGPT немесе Google Gemini көмегімен: «Менің өлшемдерім бойынша кесте құрастыр, есептеулерімді тексер» деген сұраныс жаса.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260695" y="6451640"/>
            <a:ext cx="659011" cy="988457"/>
          </a:xfrm>
          <a:prstGeom prst="roundRect">
            <a:avLst>
              <a:gd name="adj" fmla="val 36001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466673" y="6791444"/>
            <a:ext cx="247055" cy="308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1084369" y="6616303"/>
            <a:ext cx="2059424" cy="257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Қорытынды жаз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1084369" y="6972538"/>
            <a:ext cx="11086028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Қай аяқкиім қысымды азайтады? Бұл қауіпсіздік ережесіне қалай әсер етеді? 1 минуттық таныстырылымға дайындал.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669613"/>
            <a:ext cx="2701764" cy="321231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472" y="1784390"/>
            <a:ext cx="158710" cy="1587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58478" y="1736765"/>
            <a:ext cx="137410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1B1B27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ҮЙ ТАПСЫРМАСЫ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2137291"/>
            <a:ext cx="396942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Қосымша ақпарат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312943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Не қажет?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93790" y="363795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2 түрлі аяқкиім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93790" y="402490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Қағаз және қарындаш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93790" y="441186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Сызғыш немесе торкөз қағаз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93790" y="4798814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Таразы (болса)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93790" y="518576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ChatGPT/Gemini қолжетімділігі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564874" y="312943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Бағалау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564874" y="3637955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Үй тапсырмасына баға қойылмайды, бірақ келесі сабақта 1-2 оқушы өз зерттеуімен бөліседі. Бұл сенің шығармашылық жұмысың!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91446" y="6019205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Жаңа технологияларды (ИИ) физика білімімізбен біріктіре отырып, өз зерттеуімізді жүргізе аламыз!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793790" y="5795963"/>
            <a:ext cx="22860" cy="764024"/>
          </a:xfrm>
          <a:prstGeom prst="rect">
            <a:avLst/>
          </a:prstGeom>
          <a:solidFill>
            <a:srgbClr val="1B1B27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701040"/>
            <a:ext cx="1341953" cy="388382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472" y="815816"/>
            <a:ext cx="158710" cy="1587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58478" y="768191"/>
            <a:ext cx="85058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1B1B27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ОЙ ҚОЗҒАУ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1168718"/>
            <a:ext cx="7261384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Күнделікті өмірдегі қызық құбылыстар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061" y="2109788"/>
            <a:ext cx="2709267" cy="270926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93790" y="5118259"/>
            <a:ext cx="343519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Неге шаңғы қарға батпайды?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93790" y="5626775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Адам қарға басқанда батып кетеді, бірақ шаңғымен жүргенде еркін қозғалады. Бұл неліктен?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145" y="2109788"/>
            <a:ext cx="2810113" cy="28101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64874" y="5219105"/>
            <a:ext cx="364819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Неге өткір пышақ оңай кеседі?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564874" y="5727621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Өткір пышақ материалды тез кеседі, ал доғал пышақ қиындайды. Бұл құбылыстың себебі неде?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091446" y="6987778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Жауабы: Бұл құбылыстардың кілті – күштің ауданға бөлінуі. Бүгінгі сабақта осы сырды ашамыз!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793790" y="6764536"/>
            <a:ext cx="22860" cy="764024"/>
          </a:xfrm>
          <a:prstGeom prst="rect">
            <a:avLst/>
          </a:prstGeom>
          <a:solidFill>
            <a:srgbClr val="1B1B27"/>
          </a:solidFill>
          <a:ln/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34227"/>
            <a:ext cx="396942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Қысым деген не?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327196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Қысым</a:t>
            </a: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– қатты дененің тірекке (бетке) түсіретін әсерінің бірлік ауданға келетін шамасы. Басқаша айтқанда, қысым күштің қаншалықты «шоғырланғанын» көрсетеді.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185517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Қысым денені құрайтын бөлшектердің тіректі итеруінен пайда болады. Неғұрлым күш үлкен болса немесе жанасу ауданы кіші болса, соғұрлым қысым жоғары болады.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4142987"/>
            <a:ext cx="13042821" cy="32385"/>
          </a:xfrm>
          <a:prstGeom prst="rect">
            <a:avLst/>
          </a:prstGeom>
          <a:solidFill>
            <a:srgbClr val="3C3939">
              <a:alpha val="5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793790" y="4696182"/>
            <a:ext cx="4215289" cy="2099191"/>
          </a:xfrm>
          <a:prstGeom prst="roundRect">
            <a:avLst>
              <a:gd name="adj" fmla="val 5227"/>
            </a:avLst>
          </a:prstGeom>
          <a:solidFill>
            <a:srgbClr val="FFFFFF">
              <a:alpha val="95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93790" y="4673322"/>
            <a:ext cx="4215289" cy="91440"/>
          </a:xfrm>
          <a:prstGeom prst="roundRect">
            <a:avLst>
              <a:gd name="adj" fmla="val 91163"/>
            </a:avLst>
          </a:prstGeom>
          <a:solidFill>
            <a:srgbClr val="1B1B27"/>
          </a:solidFill>
          <a:ln/>
        </p:spPr>
      </p:sp>
      <p:sp>
        <p:nvSpPr>
          <p:cNvPr id="8" name="Shape 6"/>
          <p:cNvSpPr/>
          <p:nvPr/>
        </p:nvSpPr>
        <p:spPr>
          <a:xfrm>
            <a:off x="2603778" y="4398526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1B1B27"/>
          </a:solidFill>
          <a:ln/>
        </p:spPr>
      </p:sp>
      <p:sp>
        <p:nvSpPr>
          <p:cNvPr id="9" name="Text 7"/>
          <p:cNvSpPr/>
          <p:nvPr/>
        </p:nvSpPr>
        <p:spPr>
          <a:xfrm>
            <a:off x="2782372" y="4547354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15008" y="519231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Қысым күші (F)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15008" y="5621536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Дене бетке қандай күшпен әсер етеді? Ньютонмен (Н) өлшенеді.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07437" y="4696182"/>
            <a:ext cx="4215408" cy="2099191"/>
          </a:xfrm>
          <a:prstGeom prst="roundRect">
            <a:avLst>
              <a:gd name="adj" fmla="val 5227"/>
            </a:avLst>
          </a:prstGeom>
          <a:solidFill>
            <a:srgbClr val="FFFFFF">
              <a:alpha val="95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5207437" y="4673322"/>
            <a:ext cx="4215408" cy="91440"/>
          </a:xfrm>
          <a:prstGeom prst="roundRect">
            <a:avLst>
              <a:gd name="adj" fmla="val 91163"/>
            </a:avLst>
          </a:prstGeom>
          <a:solidFill>
            <a:srgbClr val="1B1B27"/>
          </a:solidFill>
          <a:ln/>
        </p:spPr>
      </p:sp>
      <p:sp>
        <p:nvSpPr>
          <p:cNvPr id="14" name="Shape 12"/>
          <p:cNvSpPr/>
          <p:nvPr/>
        </p:nvSpPr>
        <p:spPr>
          <a:xfrm>
            <a:off x="7017425" y="4398526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1B1B27"/>
          </a:solidFill>
          <a:ln/>
        </p:spPr>
      </p:sp>
      <p:sp>
        <p:nvSpPr>
          <p:cNvPr id="15" name="Text 13"/>
          <p:cNvSpPr/>
          <p:nvPr/>
        </p:nvSpPr>
        <p:spPr>
          <a:xfrm>
            <a:off x="7196018" y="4547354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428655" y="519231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Жанасу ауданы (S)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428655" y="5621536"/>
            <a:ext cx="377297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Дене мен тірек қай аудан бойынша жанасады? Шаршы метрмен (м²) өлшенеді.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9621203" y="4696182"/>
            <a:ext cx="4215289" cy="2099191"/>
          </a:xfrm>
          <a:prstGeom prst="roundRect">
            <a:avLst>
              <a:gd name="adj" fmla="val 5227"/>
            </a:avLst>
          </a:prstGeom>
          <a:solidFill>
            <a:srgbClr val="FFFFFF">
              <a:alpha val="95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9621203" y="4673322"/>
            <a:ext cx="4215289" cy="91440"/>
          </a:xfrm>
          <a:prstGeom prst="roundRect">
            <a:avLst>
              <a:gd name="adj" fmla="val 91163"/>
            </a:avLst>
          </a:prstGeom>
          <a:solidFill>
            <a:srgbClr val="1B1B27"/>
          </a:solidFill>
          <a:ln/>
        </p:spPr>
      </p:sp>
      <p:sp>
        <p:nvSpPr>
          <p:cNvPr id="20" name="Shape 18"/>
          <p:cNvSpPr/>
          <p:nvPr/>
        </p:nvSpPr>
        <p:spPr>
          <a:xfrm>
            <a:off x="11431191" y="4398526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1B1B27"/>
          </a:solidFill>
          <a:ln/>
        </p:spPr>
      </p:sp>
      <p:sp>
        <p:nvSpPr>
          <p:cNvPr id="21" name="Text 19"/>
          <p:cNvSpPr/>
          <p:nvPr/>
        </p:nvSpPr>
        <p:spPr>
          <a:xfrm>
            <a:off x="11609784" y="4547354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9842421" y="519231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Қысым (p)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9842421" y="5621536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Бірлік ауданға түсетін күш. Паскальмен (Па) өлшенеді.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9383" y="535781"/>
            <a:ext cx="1824871" cy="366236"/>
          </a:xfrm>
          <a:prstGeom prst="roundRect">
            <a:avLst>
              <a:gd name="adj" fmla="val 17878"/>
            </a:avLst>
          </a:prstGeom>
          <a:solidFill>
            <a:srgbClr val="E1E1EA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302" y="640913"/>
            <a:ext cx="155853" cy="15585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30022" y="594241"/>
            <a:ext cx="1357313" cy="24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НЕГІЗГІ ФОРМУЛА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79383" y="979884"/>
            <a:ext cx="5294709" cy="487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Қысымды қалай есептейміз?</a:t>
            </a:r>
            <a:endParaRPr lang="en-US" sz="3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79383" y="1759267"/>
            <a:ext cx="13071634" cy="2835712"/>
          </a:xfrm>
          <a:prstGeom prst="roundRect">
            <a:avLst>
              <a:gd name="adj" fmla="val 288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981789" y="1961674"/>
            <a:ext cx="584597" cy="584597"/>
          </a:xfrm>
          <a:prstGeom prst="roundRect">
            <a:avLst>
              <a:gd name="adj" fmla="val 15639980"/>
            </a:avLst>
          </a:prstGeom>
          <a:solidFill>
            <a:srgbClr val="1B1B27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524" y="2122408"/>
            <a:ext cx="263009" cy="26300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81789" y="2741057"/>
            <a:ext cx="2922984" cy="365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p = F / 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981789" y="3223260"/>
            <a:ext cx="12666821" cy="31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– қысым (Па)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81789" y="3652004"/>
            <a:ext cx="12666821" cy="31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F</a:t>
            </a: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– қысым күші (Н)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81789" y="4080748"/>
            <a:ext cx="12666821" cy="31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– жанасу ауданы (м²)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779383" y="5008959"/>
            <a:ext cx="2435781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Өлшем бірліктері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779383" y="5508188"/>
            <a:ext cx="3995142" cy="31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1 Па = 1 Н/м²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779383" y="5888117"/>
            <a:ext cx="3995142" cy="31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1 кПа = 1000 Па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779383" y="6268045"/>
            <a:ext cx="3995142" cy="31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1 МПа = 1 000 000 Па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257443" y="5008959"/>
            <a:ext cx="2728317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Формуланың мағынасы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5257443" y="5508188"/>
            <a:ext cx="3995142" cy="623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Қысым күшке тура пропорционал, ал ауданға кері пропорционал.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5"/>
          <p:cNvSpPr/>
          <p:nvPr/>
        </p:nvSpPr>
        <p:spPr>
          <a:xfrm>
            <a:off x="9735503" y="5008959"/>
            <a:ext cx="2435781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Есте сақта!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9735503" y="5508188"/>
            <a:ext cx="4130635" cy="623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Ауданды міндетті түрде м²-қа айналдырып есептеу керек!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7"/>
          <p:cNvSpPr/>
          <p:nvPr/>
        </p:nvSpPr>
        <p:spPr>
          <a:xfrm>
            <a:off x="779383" y="6867168"/>
            <a:ext cx="13071634" cy="828080"/>
          </a:xfrm>
          <a:prstGeom prst="roundRect">
            <a:avLst>
              <a:gd name="adj" fmla="val 9884"/>
            </a:avLst>
          </a:prstGeom>
          <a:solidFill>
            <a:srgbClr val="D2D2E0"/>
          </a:solidFill>
          <a:ln/>
        </p:spPr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169" y="7161133"/>
            <a:ext cx="243483" cy="194786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1412438" y="7110651"/>
            <a:ext cx="12243792" cy="311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Паскаль (Па) – қысымның халықаралық бірлігі, ұлы француз ғалымы Блез Паскальдың құрметіне аталған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26106"/>
            <a:ext cx="506241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Қысымды арттыру әдістері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01989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Кейбір жағдайларда біз қысымды арттыруымыз керек. Мұны екі негізгі әдіспен жасауға болады: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60677"/>
            <a:ext cx="992267" cy="11907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984415" y="275903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Күшті арттыру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984415" y="3188256"/>
            <a:ext cx="1185219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Массасы үлкен дене көбірек қысым жасайды. Мысалы: балға ұрғанда күш қолдану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751421"/>
            <a:ext cx="992267" cy="119074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984415" y="394977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Ауданды азайту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984415" y="4379000"/>
            <a:ext cx="1185219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Сол күш кіші ауданға түссе, қысым артады. Мысалы: ине, пышақ, шеге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93790" y="536376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Ине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93790" y="5872282"/>
            <a:ext cx="289762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Ұшы өте өткір – аудан минималды, матаға оңай өтеді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183142" y="536376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Пышақ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4183142" y="5872282"/>
            <a:ext cx="289762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Қырының жұқалығы арқылы жоғары қысым жасайды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7572494" y="536376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Коньки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7572494" y="5872282"/>
            <a:ext cx="2897624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Жіңішке жүзі мұзға терең қысым түсіріп, сырғанауды жеңілдетеді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0961846" y="536376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Шеге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0961846" y="5872282"/>
            <a:ext cx="289762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Өткір ұшы ағашқа оңай кіруге мүмкіндік береді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48049"/>
            <a:ext cx="4756071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Қысымды азайту әдістері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408514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Көп жағдайда біз қысымды азайтуымыз керек, әсіресе жұмсақ бетке әсер еткенде немесе </a:t>
            </a:r>
            <a:r>
              <a:rPr lang="en-US" sz="240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қауіпсіздікті</a:t>
            </a: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3C3939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40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қамтамасыз</a:t>
            </a: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еткенде: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3277314"/>
            <a:ext cx="198358" cy="198358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93790" y="3566874"/>
            <a:ext cx="6422231" cy="2286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6" name="Text 3"/>
          <p:cNvSpPr/>
          <p:nvPr/>
        </p:nvSpPr>
        <p:spPr>
          <a:xfrm>
            <a:off x="793790" y="371177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Күшті азайту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93790" y="4140994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Жүктің массасын кемітсек, қысым төмендейді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4379" y="3277314"/>
            <a:ext cx="198358" cy="19835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7414379" y="3566874"/>
            <a:ext cx="6422231" cy="2286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0" name="Text 6"/>
          <p:cNvSpPr/>
          <p:nvPr/>
        </p:nvSpPr>
        <p:spPr>
          <a:xfrm>
            <a:off x="7414379" y="371177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Ауданды ұлғайту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414379" y="4140994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Жанасу ауданын арттырсақ, қысым </a:t>
            </a:r>
            <a:r>
              <a:rPr lang="en-US" sz="240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біркелкі</a:t>
            </a: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3C3939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40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таралады</a:t>
            </a: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және азаяды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93790" y="547530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Шаңғы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793790" y="5904526"/>
            <a:ext cx="418218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Кең табаны арқылы адамның салмағы үлкен ауданға таралып, қарға батпауды қамтамасыз етеді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5223986" y="5475306"/>
            <a:ext cx="260342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Трактор дөңгелектері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223986" y="5904526"/>
            <a:ext cx="418230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Кең дөңгелектер топыраққа аз қысым түсіріп, тереңге батудан сақтайды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9654302" y="547530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Құрылысшы тақтайы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654302" y="5904526"/>
            <a:ext cx="418230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Кең тірек тақтайы салмақты үлкен ауданға бөліп, жұмысшының қауіпсіздігін қамтамасыз етеді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490901"/>
            <a:ext cx="1467445" cy="388382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472" y="1605677"/>
            <a:ext cx="158710" cy="1587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58478" y="1558052"/>
            <a:ext cx="976074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1B1B27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ҚАУІПСІЗДІК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1958578"/>
            <a:ext cx="5758577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Қысым және еңбек қауіпсіздігі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16650" y="264056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Құрылыс алаңында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16650" y="3149084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Ауыр жүк көтергенде тірек бетінің ауданы жеткіліксіз болса, жерге батып немесе тайып құлау қаупі бар. Сондықтан құрылысшылар арнайы кең тақтайларды және арқалықтарды пайдаланады.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839510" y="466725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Тірек ауданын есептеп алу міндетті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39510" y="505420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Қауіпсіздік коэффициентін сақтау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39510" y="544115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Ереже бұзылса – жазатайым оқиға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87734" y="2640568"/>
            <a:ext cx="336173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Жол жөндеу жұмыстарында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587734" y="3149084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Жол катогының массасы өте үлкен. Ол жоғары қысым арқылы асфальт қоспасын тығыздайды. Бұл қасақана қолданылатын әдіс – қысымды арттыру арқылы сапалы жол жабынын алу.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610594" y="466725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Каток салмағы 10-15 тонна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610594" y="505420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Жанасу ауданы арнайы есептелген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610594" y="544115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Қысым материалды қажетті тығыздыққа жеткізеді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137166" y="6274593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«Ереже – баршаға ортақ» құндылығы еңбек қауіпсіздігінде ерекше маңызды. Қысым заңдарын білу – өміріңді қорғау!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839510" y="6051351"/>
            <a:ext cx="22860" cy="764024"/>
          </a:xfrm>
          <a:prstGeom prst="rect">
            <a:avLst/>
          </a:prstGeom>
          <a:solidFill>
            <a:srgbClr val="1B1B27"/>
          </a:solidFill>
          <a:ln/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89836"/>
            <a:ext cx="737044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Жұмысшы мамандықтары және қысым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383625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Көптеген жұмысшы мамандықтарда қысым принциптерін білу өте маңызды. Бұл білім сапалы жұмыс жасауға және қауіпсіздікті қамтамасыз етуге көмектеседі: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2241947"/>
            <a:ext cx="496133" cy="4961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298608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Құрылысшы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3415308"/>
            <a:ext cx="639734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Тірек аудандарын есептеу, қауіпсіз тіреу құрылымдарын орнату, материал таңдауда қысымды ескеру – құрылысшының күнделікті жұмысы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9144" y="2241947"/>
            <a:ext cx="496133" cy="49613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39144" y="298608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Жолшы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7439144" y="3415308"/>
            <a:ext cx="639746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Жол жабындысының беріктігін қамтамасыз ету үшін қысым арқылы тығыздау технологиясын қолданады. Көлік қозғалысына төтеп беретін жабын жасау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4764762"/>
            <a:ext cx="496133" cy="49613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93790" y="550890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Технолог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93790" y="5938123"/>
            <a:ext cx="639734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Өндіріс процестерінде қысымды бақылау, қауіпті жағдайларды болдырмау, материалдың беріктігін есептеу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39144" y="4764762"/>
            <a:ext cx="496133" cy="49613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439144" y="550890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Тігінші / Етікші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7439144" y="5938123"/>
            <a:ext cx="639746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Аяқкиім табанының ауданын дұрыс жобалау, әртүрлі жағдайларға арналған аяқкиім жасау кезінде қысымды ескеру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0"/>
          <p:cNvSpPr/>
          <p:nvPr/>
        </p:nvSpPr>
        <p:spPr>
          <a:xfrm>
            <a:off x="793789" y="7069588"/>
            <a:ext cx="13042821" cy="843201"/>
          </a:xfrm>
          <a:prstGeom prst="roundRect">
            <a:avLst>
              <a:gd name="adj" fmla="val 9886"/>
            </a:avLst>
          </a:prstGeom>
          <a:solidFill>
            <a:srgbClr val="D2D2E0"/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147" y="7364863"/>
            <a:ext cx="248007" cy="19835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438512" y="7317476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Жұмысшы мамандықтарының еңбегін құрметтеу – қоғамның дамуының негізі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560427"/>
            <a:ext cx="1006197" cy="373142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852" y="667583"/>
            <a:ext cx="158710" cy="1587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50858" y="619958"/>
            <a:ext cx="53006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1-ЕСЕП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1012865"/>
            <a:ext cx="7423666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Практикалық есеп: Қауіпсіз тірек таңда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1806654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Мектеп шеберханасында 200 Н күшпен (шамамен 20 кг салмақтағы ауыр зат) тақтайға түсіретін болдық. Тірек ретінде 3 нұсқа бар: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93790" y="2347436"/>
            <a:ext cx="4215289" cy="2221111"/>
          </a:xfrm>
          <a:prstGeom prst="roundRect">
            <a:avLst>
              <a:gd name="adj" fmla="val 3753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816650" y="2370296"/>
            <a:ext cx="4169569" cy="595313"/>
          </a:xfrm>
          <a:prstGeom prst="roundRect">
            <a:avLst>
              <a:gd name="adj" fmla="val 9395"/>
            </a:avLst>
          </a:prstGeom>
          <a:solidFill>
            <a:srgbClr val="E1E1EA"/>
          </a:solidFill>
          <a:ln/>
        </p:spPr>
      </p:sp>
      <p:sp>
        <p:nvSpPr>
          <p:cNvPr id="9" name="Text 6"/>
          <p:cNvSpPr/>
          <p:nvPr/>
        </p:nvSpPr>
        <p:spPr>
          <a:xfrm>
            <a:off x="2752606" y="2478048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15008" y="316396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А нұсқасы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15008" y="3593187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Өлшемдері: 10 см × 10 см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15008" y="4029789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Аудан: S = 0,1 м × 0,1 м =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5207437" y="2347436"/>
            <a:ext cx="4215408" cy="2221111"/>
          </a:xfrm>
          <a:prstGeom prst="roundRect">
            <a:avLst>
              <a:gd name="adj" fmla="val 3753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5230297" y="2370296"/>
            <a:ext cx="4169688" cy="595313"/>
          </a:xfrm>
          <a:prstGeom prst="roundRect">
            <a:avLst>
              <a:gd name="adj" fmla="val 9395"/>
            </a:avLst>
          </a:prstGeom>
          <a:solidFill>
            <a:srgbClr val="E1E1EA"/>
          </a:solidFill>
          <a:ln/>
        </p:spPr>
      </p:sp>
      <p:sp>
        <p:nvSpPr>
          <p:cNvPr id="15" name="Text 12"/>
          <p:cNvSpPr/>
          <p:nvPr/>
        </p:nvSpPr>
        <p:spPr>
          <a:xfrm>
            <a:off x="7166253" y="2478048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428655" y="316396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В нұсқасы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428655" y="3593187"/>
            <a:ext cx="377297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Өлшемдері: 20 см × 10 см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5428655" y="4029789"/>
            <a:ext cx="377297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Аудан: S = 0,2 м × 0,1 м =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9621203" y="2347436"/>
            <a:ext cx="4215289" cy="2221111"/>
          </a:xfrm>
          <a:prstGeom prst="roundRect">
            <a:avLst>
              <a:gd name="adj" fmla="val 3753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7C7D0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9644063" y="2370296"/>
            <a:ext cx="4169569" cy="595313"/>
          </a:xfrm>
          <a:prstGeom prst="roundRect">
            <a:avLst>
              <a:gd name="adj" fmla="val 9395"/>
            </a:avLst>
          </a:prstGeom>
          <a:solidFill>
            <a:srgbClr val="E1E1EA"/>
          </a:solidFill>
          <a:ln/>
        </p:spPr>
      </p:sp>
      <p:sp>
        <p:nvSpPr>
          <p:cNvPr id="21" name="Text 18"/>
          <p:cNvSpPr/>
          <p:nvPr/>
        </p:nvSpPr>
        <p:spPr>
          <a:xfrm>
            <a:off x="11580019" y="2478048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9842421" y="316396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С нұсқасы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9842421" y="3593187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Өлшемдері: 25 см × 20 см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9842421" y="4029789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Аудан: S = 0,25 м × 0,2 м =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793790" y="4990148"/>
            <a:ext cx="259913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Тапсырма қадамдары: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793790" y="5498663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Әр тірек үшін ауданды м²-қа айналдырып есепте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793790" y="5885617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2"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p = F / S формуласын қолданып әрқайсысы үшін қысымды табамыз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793790" y="6272570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3"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Қай нұсқа ең қауіпсіз және неліктен?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793790" y="6659523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4"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«Ереже – баршаға ортақ» құндылығымен қалай байланысады?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hape 27"/>
          <p:cNvSpPr/>
          <p:nvPr/>
        </p:nvSpPr>
        <p:spPr>
          <a:xfrm>
            <a:off x="8917543" y="5015032"/>
            <a:ext cx="4926568" cy="2430899"/>
          </a:xfrm>
          <a:prstGeom prst="roundRect">
            <a:avLst>
              <a:gd name="adj" fmla="val 3429"/>
            </a:avLst>
          </a:prstGeom>
          <a:solidFill>
            <a:srgbClr val="D2D2E0"/>
          </a:solidFill>
          <a:ln/>
        </p:spPr>
      </p:sp>
      <p:pic>
        <p:nvPicPr>
          <p:cNvPr id="31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01" y="5310307"/>
            <a:ext cx="248007" cy="198358"/>
          </a:xfrm>
          <a:prstGeom prst="rect">
            <a:avLst/>
          </a:prstGeom>
        </p:spPr>
      </p:pic>
      <p:sp>
        <p:nvSpPr>
          <p:cNvPr id="32" name="Text 28"/>
          <p:cNvSpPr/>
          <p:nvPr/>
        </p:nvSpPr>
        <p:spPr>
          <a:xfrm>
            <a:off x="9562267" y="5262920"/>
            <a:ext cx="4083487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Берілгені: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F = 200 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g = 10 Н/кг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Табу керек: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p₁, p₂, p₃ =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1613</Words>
  <Application>Microsoft Office PowerPoint</Application>
  <PresentationFormat>Произвольный</PresentationFormat>
  <Paragraphs>227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2</cp:revision>
  <dcterms:created xsi:type="dcterms:W3CDTF">2026-01-08T14:43:51Z</dcterms:created>
  <dcterms:modified xsi:type="dcterms:W3CDTF">2026-01-08T15:11:56Z</dcterms:modified>
</cp:coreProperties>
</file>