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oboto" panose="020B0604020202020204" charset="0"/>
      <p:regular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6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047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.png"/><Relationship Id="rId9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sv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7026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Импульстің сақталу заңы. Реактивті қозғалыс. Байқоңырдың маңызы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5034915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9-сынып физика сабағы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1866"/>
            <a:ext cx="872013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Байқоңыр – Қазақстанның ұлттық мақтанышы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154912" y="29550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Аймақтық маңызы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384232"/>
            <a:ext cx="38420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Мыңдаған жұмыс орындары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771186"/>
            <a:ext cx="38420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Инфрақұрылымның дамуы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158139"/>
            <a:ext cx="38420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Жоғары білікті мамандар даярлау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4545092"/>
            <a:ext cx="38420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Өңірдің экономикалық өсуі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1626275"/>
            <a:ext cx="4564975" cy="4564975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8851" y="3760172"/>
            <a:ext cx="296942" cy="29694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895284" y="1534835"/>
            <a:ext cx="25731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Халықаралық маңызы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9895284" y="1964055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Әлемдік ғарыш бағдарламаларына қатысу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9895284" y="2668548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50-ден астам елмен ғылыми ынтымақтастық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9895284" y="3373041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Жердің алғашқы ғарыш айлағы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9895284" y="3759994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Халықаралық экипаждарды ұшыру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1626275"/>
            <a:ext cx="4564975" cy="4564975"/>
          </a:xfrm>
          <a:prstGeom prst="rect">
            <a:avLst/>
          </a:prstGeom>
        </p:spPr>
      </p:pic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65460" y="2376547"/>
            <a:ext cx="296942" cy="29694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895284" y="43751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Қауіпсіздік және заң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9895284" y="4804410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Қатаң қауіпсіздік стандарттары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9895284" y="5191363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Экологиялық қорғау шаралары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9895284" y="5578316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Халықаралық келісімдер орындалуы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9895284" y="5965269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Жергілікті халық мүдделерін ескеру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1626275"/>
            <a:ext cx="4564975" cy="4564975"/>
          </a:xfrm>
          <a:prstGeom prst="rect">
            <a:avLst/>
          </a:prstGeom>
        </p:spPr>
      </p:pic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5460" y="5143798"/>
            <a:ext cx="296942" cy="296942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1091446" y="6729293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Асар дәстүрі және ғарыш саласы: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Қазақ халқының "асар" дәстүрі – үлкен мақсатқа бірігіп, тәртіппен жұмыс істеу. Байқоңырдағы халықаралық команданың жұмысы да осы принципке негізделген – әр ел өз үлесін қосып, ортақ нәтижеге жетеді.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17"/>
          <p:cNvSpPr/>
          <p:nvPr/>
        </p:nvSpPr>
        <p:spPr>
          <a:xfrm>
            <a:off x="793790" y="6506051"/>
            <a:ext cx="22860" cy="1081564"/>
          </a:xfrm>
          <a:prstGeom prst="rect">
            <a:avLst/>
          </a:prstGeom>
          <a:solidFill>
            <a:srgbClr val="1B1B27"/>
          </a:solidFill>
          <a:ln/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835587"/>
            <a:ext cx="1309807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1B1B27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20472" y="1902738"/>
            <a:ext cx="105644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ҚОРЫТЫНДЫ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303264"/>
            <a:ext cx="4096226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Бүгін біз не үйрендік?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3790" y="3097054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68204" y="313426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438632" y="3165277"/>
            <a:ext cx="29801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Импульстің сақталу заңы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438632" y="3594497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Жабық жүйеде денелердің толық импульсі өзгермейді. Бұл заң барлық соқтығыстарда орындалады және есеп шығаруда кеңінен қолданылады.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439144" y="3097054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513558" y="313426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083987" y="31652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Реактивті қозғалыс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083987" y="3594497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Табиғатта (кальмар, медуза) және техникада (ракета, ұшақ) кездесетін қозғалыс түрі. Импульстің сақталу заңына негізделген.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93790" y="494395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68204" y="498115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438632" y="5012174"/>
            <a:ext cx="263461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Байқоңырдың маңызы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438632" y="5441394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Аймақтық деңгейде – жұмыс орындары мен дамуды қамтамасыз етеді. Халықаралық деңгейде – әлемдік ғарыш бағдарламаларының негізгі орталығы.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439144" y="494395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513558" y="498115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8083987" y="5012174"/>
            <a:ext cx="31111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Ереже мен жауапкершілік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083987" y="5441394"/>
            <a:ext cx="5752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Физика заңдары мен қауіпсіздік ережелері барша адамдарға бірдей қолданылады. Олардың сақталуы – біздің ортақ жауапкершілігіміз.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5813" y="540187"/>
            <a:ext cx="1830065" cy="379214"/>
          </a:xfrm>
          <a:prstGeom prst="roundRect">
            <a:avLst>
              <a:gd name="adj" fmla="val 17874"/>
            </a:avLst>
          </a:prstGeom>
          <a:solidFill>
            <a:srgbClr val="E1E1EA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3684" y="646271"/>
            <a:ext cx="157163" cy="1571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9428" y="599123"/>
            <a:ext cx="1007388" cy="251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ТАПСЫРМА 5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85813" y="988100"/>
            <a:ext cx="5806797" cy="613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Рефлексия: «3–2–1» әдісі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85813" y="1896666"/>
            <a:ext cx="13058775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Жеке жұмыс | 4 минут | 1 балл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85813" y="2608778"/>
            <a:ext cx="9268063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Сабақ барысында алған біліміңізді қорытындылау үшін төмендегі сұрақтарға жауап беріңіз: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85813" y="3099911"/>
            <a:ext cx="9268063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 жаңа мәлімет (бүгінгі сабақтан не үйрендіңіз?)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85813" y="3482935"/>
            <a:ext cx="9268063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сұрақ (сізде қандай сұрақтар туындады?)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85813" y="3865959"/>
            <a:ext cx="9268063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өмірмен байланыс мысалы (алған білімді өмірде қалай қолдануға болады?)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3277" y="1803796"/>
            <a:ext cx="2906554" cy="2906554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785812" y="5778683"/>
            <a:ext cx="13058775" cy="32147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13" name="Shape 9"/>
          <p:cNvSpPr/>
          <p:nvPr/>
        </p:nvSpPr>
        <p:spPr>
          <a:xfrm>
            <a:off x="785812" y="6031745"/>
            <a:ext cx="13058775" cy="1338263"/>
          </a:xfrm>
          <a:prstGeom prst="roundRect">
            <a:avLst>
              <a:gd name="adj" fmla="val 6166"/>
            </a:avLst>
          </a:prstGeom>
          <a:solidFill>
            <a:srgbClr val="D2D2E0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266" y="6344261"/>
            <a:ext cx="306943" cy="24550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1485662" y="6322949"/>
            <a:ext cx="3096935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Бағалау критерийі (1 балл)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1485662" y="6787277"/>
            <a:ext cx="12162473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Дескриптор: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Рефлексия толық және нақты жазылған.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Балл: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4260" y="511612"/>
            <a:ext cx="3721298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 тапсырмасы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023342" y="2093119"/>
            <a:ext cx="3977402" cy="185976"/>
          </a:xfrm>
          <a:prstGeom prst="roundRect">
            <a:avLst>
              <a:gd name="adj" fmla="val 4202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44260" y="1907024"/>
            <a:ext cx="558165" cy="558165"/>
          </a:xfrm>
          <a:prstGeom prst="roundRect">
            <a:avLst>
              <a:gd name="adj" fmla="val 8191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801" y="2046565"/>
            <a:ext cx="279083" cy="27908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30235" y="2651165"/>
            <a:ext cx="2325767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Есептер шығару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30235" y="3053358"/>
            <a:ext cx="3884652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Оқулықтан импульстің сақталу заңына 2 есеп шығару. Шешімді толық рәсімдеп, бірліктерді көрсету.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465921" y="1814036"/>
            <a:ext cx="3977402" cy="185976"/>
          </a:xfrm>
          <a:prstGeom prst="roundRect">
            <a:avLst>
              <a:gd name="adj" fmla="val 4202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186839" y="1627942"/>
            <a:ext cx="558165" cy="558165"/>
          </a:xfrm>
          <a:prstGeom prst="roundRect">
            <a:avLst>
              <a:gd name="adj" fmla="val 8191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6380" y="1767483"/>
            <a:ext cx="279083" cy="27908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372814" y="2372082"/>
            <a:ext cx="3291007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Зерттеу жұмысы: ИИ қолдану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372814" y="2774275"/>
            <a:ext cx="3884652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ChatGPT немесе Microsoft Copilot қолданып: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5372814" y="3481149"/>
            <a:ext cx="3884652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Реактивті қозғалыстың табиғаттағы және техникадағы 5 мысалын сұра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5372814" y="4141470"/>
            <a:ext cx="3884652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Алынған ақпаратты 2 дереккөзбен (оқулық, энциклопедия) тексер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5372814" y="4801791"/>
            <a:ext cx="3884652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Қайсысы дұрыс, қайсысы күмәнді екенін талда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9908500" y="1534954"/>
            <a:ext cx="3977402" cy="185976"/>
          </a:xfrm>
          <a:prstGeom prst="roundRect">
            <a:avLst>
              <a:gd name="adj" fmla="val 4202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9629418" y="1348859"/>
            <a:ext cx="558165" cy="558165"/>
          </a:xfrm>
          <a:prstGeom prst="roundRect">
            <a:avLst>
              <a:gd name="adj" fmla="val 8191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68959" y="1488400"/>
            <a:ext cx="279083" cy="279083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815393" y="2093000"/>
            <a:ext cx="2325767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Қорытынды жазу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9815393" y="2495193"/>
            <a:ext cx="3884652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5-6 сөйлем қорытынды: ИИ берген ақпараттың дұрыстығы және реактивті қозғалыстағы қауіпсіздік/заң/тәртіп принциптері туралы.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6"/>
          <p:cNvSpPr/>
          <p:nvPr/>
        </p:nvSpPr>
        <p:spPr>
          <a:xfrm>
            <a:off x="744260" y="5792391"/>
            <a:ext cx="13141881" cy="1088112"/>
          </a:xfrm>
          <a:prstGeom prst="roundRect">
            <a:avLst>
              <a:gd name="adj" fmla="val 7182"/>
            </a:avLst>
          </a:prstGeom>
          <a:solidFill>
            <a:srgbClr val="D2D2E0"/>
          </a:solidFill>
          <a:ln/>
        </p:spPr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235" y="6075402"/>
            <a:ext cx="232529" cy="185976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1348740" y="6024801"/>
            <a:ext cx="12351425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Есте сақта: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ИИ – көмекші құрал. Алған ақпаратты әрқашан тексеру керек. Сенімді дереккөздермен салыстыру – сыни ойлаудың маңызды бөлігі.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18"/>
          <p:cNvSpPr/>
          <p:nvPr/>
        </p:nvSpPr>
        <p:spPr>
          <a:xfrm>
            <a:off x="744260" y="7182767"/>
            <a:ext cx="13141881" cy="30837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25" name="Text 19"/>
          <p:cNvSpPr/>
          <p:nvPr/>
        </p:nvSpPr>
        <p:spPr>
          <a:xfrm>
            <a:off x="744260" y="7422832"/>
            <a:ext cx="1314188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Келесі сабаққа дейін сәттілік!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664732"/>
            <a:ext cx="1930956" cy="373142"/>
          </a:xfrm>
          <a:prstGeom prst="roundRect">
            <a:avLst>
              <a:gd name="adj" fmla="val 17872"/>
            </a:avLst>
          </a:prstGeom>
          <a:solidFill>
            <a:srgbClr val="E1E1EA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724263"/>
            <a:ext cx="169283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САБАҚТЫҢ МАҚСАТЫ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117169"/>
            <a:ext cx="620410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Бүгінгі сабақта біз не үйренеміз?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3790" y="2910959"/>
            <a:ext cx="4215289" cy="2269927"/>
          </a:xfrm>
          <a:prstGeom prst="roundRect">
            <a:avLst>
              <a:gd name="adj" fmla="val 367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999768" y="3116937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1B27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479" y="3280529"/>
            <a:ext cx="267891" cy="26789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99768" y="3910608"/>
            <a:ext cx="29801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Импульстің сақталу заңы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99768" y="4339828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Заңды тұжырымдаймыз және есептер шығаруда қолданамыз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07437" y="2910959"/>
            <a:ext cx="4215408" cy="2269927"/>
          </a:xfrm>
          <a:prstGeom prst="roundRect">
            <a:avLst>
              <a:gd name="adj" fmla="val 367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5413415" y="3116937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1B27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7126" y="3280529"/>
            <a:ext cx="267891" cy="26789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13415" y="39106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Реактивті қозғалыс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5413415" y="4339828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Табиғатта және техникадағы мысалдарды талдаймыз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9621203" y="2910959"/>
            <a:ext cx="4215289" cy="2269927"/>
          </a:xfrm>
          <a:prstGeom prst="roundRect">
            <a:avLst>
              <a:gd name="adj" fmla="val 367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9827181" y="3116937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1B27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90892" y="3280529"/>
            <a:ext cx="267891" cy="26789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827181" y="3910608"/>
            <a:ext cx="291334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Байқоңыр ғарыш айлағы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9827181" y="4339828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Аймақтық және халықаралық маңыздылығын бағалаймыз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5"/>
          <p:cNvSpPr/>
          <p:nvPr/>
        </p:nvSpPr>
        <p:spPr>
          <a:xfrm>
            <a:off x="793790" y="5404128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D2D2E0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48" y="5699403"/>
            <a:ext cx="248007" cy="198358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438513" y="5652016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Апта дәйексөзі: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«Ереже – баршаға ортақ» – Бұл сабақта физиканың заңдары мен қауіпсіздік ережелерінің маңыздылығын түсінеміз.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975485"/>
            <a:ext cx="2667040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1B1B27"/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472" y="2090261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8478" y="2042636"/>
            <a:ext cx="138517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НЕГІЗГІ ҰҒЫМДАР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2443163"/>
            <a:ext cx="600896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Импульс және оның қасиеттері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3018592"/>
            <a:ext cx="317087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Импульс дегеніміз не?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368831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Импульс – дененің массасы мен жылдамдығының көбейтіндісіне тең векторлық шама. Ол дененің қозғалыс күйін сипаттайды.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422910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Формуласы: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93790" y="4797743"/>
            <a:ext cx="13042821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797743"/>
            <a:ext cx="13042821" cy="34694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93790" y="539579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Өлшем бірлігі: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кг·м/с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93790" y="593657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Импульс векторлық шама болғандықтан, оның бағыты дененің қозғалыс бағытымен сәйкес келеді.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0796"/>
            <a:ext cx="476845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Импульстің сақталу заңы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89" y="132384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89" y="1638170"/>
            <a:ext cx="642223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5" name="Text 3"/>
          <p:cNvSpPr/>
          <p:nvPr/>
        </p:nvSpPr>
        <p:spPr>
          <a:xfrm>
            <a:off x="793789" y="17830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Жабық жүйе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89" y="2212290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Сыртқы күштердің тең әсері нөлге жуық жүйе: ∑Fсырт = 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414378" y="132384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14378" y="1638170"/>
            <a:ext cx="642223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9" name="Text 7"/>
          <p:cNvSpPr/>
          <p:nvPr/>
        </p:nvSpPr>
        <p:spPr>
          <a:xfrm>
            <a:off x="7414378" y="1783069"/>
            <a:ext cx="29560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Заңның тұжырымдамасы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414378" y="2212290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Жабық жүйеде денелердің толық импульсі өзгермейді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93789" y="287701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93789" y="3191341"/>
            <a:ext cx="642223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3" name="Text 11"/>
          <p:cNvSpPr/>
          <p:nvPr/>
        </p:nvSpPr>
        <p:spPr>
          <a:xfrm>
            <a:off x="793789" y="33362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Математикалық түрі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93789" y="3765460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Соқтығысу алдында және кейін импульстер тең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414378" y="287701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414378" y="3191341"/>
            <a:ext cx="642223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7" name="Text 15"/>
          <p:cNvSpPr/>
          <p:nvPr/>
        </p:nvSpPr>
        <p:spPr>
          <a:xfrm>
            <a:off x="7414378" y="33362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Қолдану шарттары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414378" y="3765460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Қысқа уақыт аралығында, үйкеліс аз, сыртқы әсер еленбейді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091445" y="4678312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Маңызды!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Импульстің сақталуы – физиканың іргелі заңдарының бірі. Ол барлық денелерге және барлық жағдайларда орындалады, тіпті энергия сақталмаған кезде де.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793789" y="4455070"/>
            <a:ext cx="22860" cy="1081564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1" name="Text 19"/>
          <p:cNvSpPr/>
          <p:nvPr/>
        </p:nvSpPr>
        <p:spPr>
          <a:xfrm>
            <a:off x="793789" y="575987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Заң формуласы: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93789" y="6328519"/>
            <a:ext cx="13042821" cy="432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89" y="6328519"/>
            <a:ext cx="13042821" cy="432197"/>
          </a:xfrm>
          <a:prstGeom prst="rect">
            <a:avLst/>
          </a:prstGeom>
        </p:spPr>
      </p:pic>
      <p:sp>
        <p:nvSpPr>
          <p:cNvPr id="24" name="Text 21"/>
          <p:cNvSpPr/>
          <p:nvPr/>
        </p:nvSpPr>
        <p:spPr>
          <a:xfrm>
            <a:off x="793789" y="7011818"/>
            <a:ext cx="13042821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89" y="7011818"/>
            <a:ext cx="13042821" cy="3469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37034" y="478393"/>
            <a:ext cx="1654731" cy="326350"/>
          </a:xfrm>
          <a:prstGeom prst="roundRect">
            <a:avLst>
              <a:gd name="adj" fmla="val 17884"/>
            </a:avLst>
          </a:prstGeom>
          <a:solidFill>
            <a:srgbClr val="E1E1EA"/>
          </a:solidFill>
          <a:ln/>
        </p:spPr>
      </p:sp>
      <p:sp>
        <p:nvSpPr>
          <p:cNvPr id="3" name="Text 1"/>
          <p:cNvSpPr/>
          <p:nvPr/>
        </p:nvSpPr>
        <p:spPr>
          <a:xfrm>
            <a:off x="1141214" y="530423"/>
            <a:ext cx="144637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0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СОҚТЫҒЫСУ ТҮРЛЕРІ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37034" y="874157"/>
            <a:ext cx="6272093" cy="434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Серпімді және серпімсіз соқтығыстар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37034" y="1742480"/>
            <a:ext cx="2605564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Серпімді соқтығыс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37034" y="2241709"/>
            <a:ext cx="6066353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Импульс сақталады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37034" y="2580323"/>
            <a:ext cx="6066353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Кинетикалық энергия сақталады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37034" y="2918936"/>
            <a:ext cx="6066353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 қайта бөлінеді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37034" y="3257550"/>
            <a:ext cx="6066353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Мысалы: биллиард шарлары, молекулалардың соқтығысуы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811" y="3708976"/>
            <a:ext cx="2613779" cy="2613779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534632" y="1742480"/>
            <a:ext cx="2605564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Серпімсіз соқтығыс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534632" y="2241709"/>
            <a:ext cx="6066353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Импульс сақталады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534632" y="2580323"/>
            <a:ext cx="6066353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Энергия жылуға айналады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534632" y="2918936"/>
            <a:ext cx="6066353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 бірігіп қозғалады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534632" y="3257550"/>
            <a:ext cx="6066353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Мысалы: пластилин шарлары, автокөлік соқтығысуы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409" y="3708976"/>
            <a:ext cx="2525554" cy="2525554"/>
          </a:xfrm>
          <a:prstGeom prst="rect">
            <a:avLst/>
          </a:prstGeom>
        </p:spPr>
      </p:pic>
      <p:sp>
        <p:nvSpPr>
          <p:cNvPr id="17" name="Shape 13"/>
          <p:cNvSpPr/>
          <p:nvPr/>
        </p:nvSpPr>
        <p:spPr>
          <a:xfrm>
            <a:off x="1037034" y="6735366"/>
            <a:ext cx="12556331" cy="1015841"/>
          </a:xfrm>
          <a:prstGeom prst="roundRect">
            <a:avLst>
              <a:gd name="adj" fmla="val 7182"/>
            </a:avLst>
          </a:prstGeom>
          <a:solidFill>
            <a:srgbClr val="D2D2E0"/>
          </a:solidFill>
          <a:ln/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628" y="6990874"/>
            <a:ext cx="217051" cy="173593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1601272" y="6952298"/>
            <a:ext cx="11818501" cy="5557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Ереже: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Соқтығысу түріне қарамастан, импульстің сақталу заңы әрқашан орындалады. Бірақ энергияның сақталуы соқтығысу түріне байланысты.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7900" y="510540"/>
            <a:ext cx="8001000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Реактивті қозғалыс – табиғат пен техниканың ерекше құбылысы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057900" y="1439228"/>
            <a:ext cx="8001000" cy="1396722"/>
          </a:xfrm>
          <a:prstGeom prst="roundRect">
            <a:avLst>
              <a:gd name="adj" fmla="val 4297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073140" y="1454467"/>
            <a:ext cx="571500" cy="1366242"/>
          </a:xfrm>
          <a:prstGeom prst="roundRect">
            <a:avLst>
              <a:gd name="adj" fmla="val 7302"/>
            </a:avLst>
          </a:prstGeom>
          <a:solidFill>
            <a:srgbClr val="E1E1EA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7924" y="2030373"/>
            <a:ext cx="214313" cy="2143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87515" y="1597343"/>
            <a:ext cx="2058472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Реактивті қозғалыс мәні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787515" y="1906310"/>
            <a:ext cx="711327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 өзінен массаны (газ немесе сұйықты) кері бағытта шығару арқылы алға қозғалады. Бұл импульстің сақталу заңына негізделген.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787515" y="2449235"/>
            <a:ext cx="711327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Принципі: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Газ артқа шығады → дене алға қозғалады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057900" y="2978825"/>
            <a:ext cx="8001000" cy="1689616"/>
          </a:xfrm>
          <a:prstGeom prst="roundRect">
            <a:avLst>
              <a:gd name="adj" fmla="val 3552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6073140" y="2994065"/>
            <a:ext cx="571500" cy="1659136"/>
          </a:xfrm>
          <a:prstGeom prst="roundRect">
            <a:avLst>
              <a:gd name="adj" fmla="val 7302"/>
            </a:avLst>
          </a:prstGeom>
          <a:solidFill>
            <a:srgbClr val="E1E1EA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7924" y="3716417"/>
            <a:ext cx="214313" cy="21431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787515" y="3136940"/>
            <a:ext cx="1936313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Табиғаттағы мысалдар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6787515" y="3445907"/>
            <a:ext cx="711327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Кальмар мен сегізаяқтың суда жүзуі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6787515" y="3724513"/>
            <a:ext cx="711327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Медузаның қозғалысы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6787515" y="4003119"/>
            <a:ext cx="711327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Өсімдіктердің тұқымын шашуы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6787515" y="4281726"/>
            <a:ext cx="711327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Құстардың ұшуы кезіндегі ауа ағыны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6057900" y="4811316"/>
            <a:ext cx="8001000" cy="1968222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6073140" y="4826556"/>
            <a:ext cx="571500" cy="1937742"/>
          </a:xfrm>
          <a:prstGeom prst="roundRect">
            <a:avLst>
              <a:gd name="adj" fmla="val 7302"/>
            </a:avLst>
          </a:prstGeom>
          <a:solidFill>
            <a:srgbClr val="E1E1EA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47924" y="5688211"/>
            <a:ext cx="214313" cy="214312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6787515" y="4969431"/>
            <a:ext cx="2075497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Техникадағы қолданысы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6787515" y="5278398"/>
            <a:ext cx="711327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Ғарыш ракеталары және зымырандар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6787515" y="5557004"/>
            <a:ext cx="711327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Реактивті ұшақтар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6787515" y="5835610"/>
            <a:ext cx="711327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Үрленген шардың ұшуы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19"/>
          <p:cNvSpPr/>
          <p:nvPr/>
        </p:nvSpPr>
        <p:spPr>
          <a:xfrm>
            <a:off x="6787515" y="6114217"/>
            <a:ext cx="711327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Өрт сөндіру шлангісінің кері тебілуі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0"/>
          <p:cNvSpPr/>
          <p:nvPr/>
        </p:nvSpPr>
        <p:spPr>
          <a:xfrm>
            <a:off x="6787515" y="6392823"/>
            <a:ext cx="711327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Су атқыш құрылғылар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1"/>
          <p:cNvSpPr/>
          <p:nvPr/>
        </p:nvSpPr>
        <p:spPr>
          <a:xfrm>
            <a:off x="6272213" y="7101007"/>
            <a:ext cx="778668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Реактивті қозғалыс – импульстің сақталу заңының керемет дәлелі. Газ кері бағытта импульс алады, ал ракета алға қарай тең импульс алады.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22"/>
          <p:cNvSpPr/>
          <p:nvPr/>
        </p:nvSpPr>
        <p:spPr>
          <a:xfrm>
            <a:off x="6057900" y="6940272"/>
            <a:ext cx="15240" cy="778669"/>
          </a:xfrm>
          <a:prstGeom prst="rect">
            <a:avLst/>
          </a:prstGeom>
          <a:solidFill>
            <a:srgbClr val="1B1B27"/>
          </a:solidFill>
          <a:ln/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0347" y="434340"/>
            <a:ext cx="1144548" cy="285869"/>
          </a:xfrm>
          <a:prstGeom prst="roundRect">
            <a:avLst>
              <a:gd name="adj" fmla="val 17869"/>
            </a:avLst>
          </a:prstGeom>
          <a:solidFill>
            <a:srgbClr val="E1E1EA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1548" y="516493"/>
            <a:ext cx="121563" cy="1215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93833" y="479941"/>
            <a:ext cx="779859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ТАПСЫРМА 1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820347" y="780931"/>
            <a:ext cx="5553789" cy="475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Қысқаша тест: Білімді жаңарту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820347" y="1483995"/>
            <a:ext cx="10989707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Жеке жұмыс | 5 минут | 2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820347" y="1898213"/>
            <a:ext cx="10989707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Нұсқау: Төмендегі тест сұрақтарына дұрыс жауапты таңдаңыз.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820347" y="2312432"/>
            <a:ext cx="3561874" cy="1498997"/>
          </a:xfrm>
          <a:prstGeom prst="roundRect">
            <a:avLst>
              <a:gd name="adj" fmla="val 488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805107" y="2312432"/>
            <a:ext cx="60960" cy="1498997"/>
          </a:xfrm>
          <a:prstGeom prst="roundRect">
            <a:avLst>
              <a:gd name="adj" fmla="val 104747"/>
            </a:avLst>
          </a:prstGeom>
          <a:solidFill>
            <a:srgbClr val="1B1B27"/>
          </a:solidFill>
          <a:ln/>
        </p:spPr>
      </p:sp>
      <p:sp>
        <p:nvSpPr>
          <p:cNvPr id="10" name="Text 7"/>
          <p:cNvSpPr/>
          <p:nvPr/>
        </p:nvSpPr>
        <p:spPr>
          <a:xfrm>
            <a:off x="2033230" y="2479596"/>
            <a:ext cx="1920716" cy="237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Импульс формуласы: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2033230" y="2808327"/>
            <a:ext cx="3181826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A) p=F⋅t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2033230" y="3104674"/>
            <a:ext cx="3181826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B) p=m⋅v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033230" y="3401020"/>
            <a:ext cx="3181826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C) p=m/v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5534144" y="2312432"/>
            <a:ext cx="3561993" cy="1498997"/>
          </a:xfrm>
          <a:prstGeom prst="roundRect">
            <a:avLst>
              <a:gd name="adj" fmla="val 488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5518904" y="2312432"/>
            <a:ext cx="60960" cy="1498997"/>
          </a:xfrm>
          <a:prstGeom prst="roundRect">
            <a:avLst>
              <a:gd name="adj" fmla="val 104747"/>
            </a:avLst>
          </a:prstGeom>
          <a:solidFill>
            <a:srgbClr val="1B1B27"/>
          </a:solidFill>
          <a:ln/>
        </p:spPr>
      </p:sp>
      <p:sp>
        <p:nvSpPr>
          <p:cNvPr id="16" name="Text 13"/>
          <p:cNvSpPr/>
          <p:nvPr/>
        </p:nvSpPr>
        <p:spPr>
          <a:xfrm>
            <a:off x="5747028" y="2479596"/>
            <a:ext cx="2332434" cy="237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Импульстің өлшем бірлігі: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747028" y="2808327"/>
            <a:ext cx="3181945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A) Н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747028" y="3104674"/>
            <a:ext cx="3181945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B) Дж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747028" y="3401020"/>
            <a:ext cx="3181945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C) кг·м/с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9248061" y="2312432"/>
            <a:ext cx="3561993" cy="1498997"/>
          </a:xfrm>
          <a:prstGeom prst="roundRect">
            <a:avLst>
              <a:gd name="adj" fmla="val 488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9232821" y="2312432"/>
            <a:ext cx="60960" cy="1498997"/>
          </a:xfrm>
          <a:prstGeom prst="roundRect">
            <a:avLst>
              <a:gd name="adj" fmla="val 104747"/>
            </a:avLst>
          </a:prstGeom>
          <a:solidFill>
            <a:srgbClr val="1B1B27"/>
          </a:solidFill>
          <a:ln/>
        </p:spPr>
      </p:sp>
      <p:sp>
        <p:nvSpPr>
          <p:cNvPr id="22" name="Text 19"/>
          <p:cNvSpPr/>
          <p:nvPr/>
        </p:nvSpPr>
        <p:spPr>
          <a:xfrm>
            <a:off x="9460944" y="2479596"/>
            <a:ext cx="2111097" cy="237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Импульс қандай шама?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9460944" y="2808327"/>
            <a:ext cx="3181945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A) Скалар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9460944" y="3104674"/>
            <a:ext cx="3181945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B) Вектор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9460944" y="3401020"/>
            <a:ext cx="3181945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C) Өлшемсіз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hape 23"/>
          <p:cNvSpPr/>
          <p:nvPr/>
        </p:nvSpPr>
        <p:spPr>
          <a:xfrm>
            <a:off x="1820347" y="3963353"/>
            <a:ext cx="3561874" cy="1736527"/>
          </a:xfrm>
          <a:prstGeom prst="roundRect">
            <a:avLst>
              <a:gd name="adj" fmla="val 421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7" name="Shape 24"/>
          <p:cNvSpPr/>
          <p:nvPr/>
        </p:nvSpPr>
        <p:spPr>
          <a:xfrm>
            <a:off x="1805107" y="3963353"/>
            <a:ext cx="60960" cy="1736527"/>
          </a:xfrm>
          <a:prstGeom prst="roundRect">
            <a:avLst>
              <a:gd name="adj" fmla="val 104747"/>
            </a:avLst>
          </a:prstGeom>
          <a:solidFill>
            <a:srgbClr val="1B1B27"/>
          </a:solidFill>
          <a:ln/>
        </p:spPr>
      </p:sp>
      <p:sp>
        <p:nvSpPr>
          <p:cNvPr id="28" name="Text 25"/>
          <p:cNvSpPr/>
          <p:nvPr/>
        </p:nvSpPr>
        <p:spPr>
          <a:xfrm>
            <a:off x="2033230" y="4130516"/>
            <a:ext cx="2620328" cy="237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 импульсінің формуласы: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2033230" y="4459248"/>
            <a:ext cx="3181826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A) J=m⋅v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7"/>
          <p:cNvSpPr/>
          <p:nvPr/>
        </p:nvSpPr>
        <p:spPr>
          <a:xfrm>
            <a:off x="2033230" y="4755594"/>
            <a:ext cx="3181826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B) J=F⋅t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8"/>
          <p:cNvSpPr/>
          <p:nvPr/>
        </p:nvSpPr>
        <p:spPr>
          <a:xfrm>
            <a:off x="2033230" y="5051941"/>
            <a:ext cx="3181826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C) J=F/t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29"/>
          <p:cNvSpPr/>
          <p:nvPr/>
        </p:nvSpPr>
        <p:spPr>
          <a:xfrm>
            <a:off x="5534144" y="3963353"/>
            <a:ext cx="3561993" cy="1736527"/>
          </a:xfrm>
          <a:prstGeom prst="roundRect">
            <a:avLst>
              <a:gd name="adj" fmla="val 421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33" name="Shape 30"/>
          <p:cNvSpPr/>
          <p:nvPr/>
        </p:nvSpPr>
        <p:spPr>
          <a:xfrm>
            <a:off x="5518904" y="3963353"/>
            <a:ext cx="60960" cy="1736527"/>
          </a:xfrm>
          <a:prstGeom prst="roundRect">
            <a:avLst>
              <a:gd name="adj" fmla="val 104747"/>
            </a:avLst>
          </a:prstGeom>
          <a:solidFill>
            <a:srgbClr val="1B1B27"/>
          </a:solidFill>
          <a:ln/>
        </p:spPr>
      </p:sp>
      <p:sp>
        <p:nvSpPr>
          <p:cNvPr id="34" name="Text 31"/>
          <p:cNvSpPr/>
          <p:nvPr/>
        </p:nvSpPr>
        <p:spPr>
          <a:xfrm>
            <a:off x="5747028" y="4130516"/>
            <a:ext cx="3181945" cy="475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Импульс өзгерісі қандай шамаға тең?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32"/>
          <p:cNvSpPr/>
          <p:nvPr/>
        </p:nvSpPr>
        <p:spPr>
          <a:xfrm>
            <a:off x="5747028" y="4696778"/>
            <a:ext cx="3181945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A) Жұмысқа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33"/>
          <p:cNvSpPr/>
          <p:nvPr/>
        </p:nvSpPr>
        <p:spPr>
          <a:xfrm>
            <a:off x="5747028" y="4993124"/>
            <a:ext cx="3181945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B) Қуатқа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4"/>
          <p:cNvSpPr/>
          <p:nvPr/>
        </p:nvSpPr>
        <p:spPr>
          <a:xfrm>
            <a:off x="5747028" y="5289471"/>
            <a:ext cx="3181945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C) Күш импульсіне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hape 35"/>
          <p:cNvSpPr/>
          <p:nvPr/>
        </p:nvSpPr>
        <p:spPr>
          <a:xfrm>
            <a:off x="1820347" y="5870853"/>
            <a:ext cx="10989707" cy="1924407"/>
          </a:xfrm>
          <a:prstGeom prst="roundRect">
            <a:avLst>
              <a:gd name="adj" fmla="val 3318"/>
            </a:avLst>
          </a:prstGeom>
          <a:solidFill>
            <a:srgbClr val="D2D2E0"/>
          </a:solidFill>
          <a:ln/>
        </p:spPr>
      </p:sp>
      <p:pic>
        <p:nvPicPr>
          <p:cNvPr id="39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2270" y="6077307"/>
            <a:ext cx="237530" cy="190024"/>
          </a:xfrm>
          <a:prstGeom prst="rect">
            <a:avLst/>
          </a:prstGeom>
        </p:spPr>
      </p:pic>
      <p:sp>
        <p:nvSpPr>
          <p:cNvPr id="40" name="Text 36"/>
          <p:cNvSpPr/>
          <p:nvPr/>
        </p:nvSpPr>
        <p:spPr>
          <a:xfrm>
            <a:off x="2361724" y="6060758"/>
            <a:ext cx="2413159" cy="237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Бағалау критерийі (2 балл)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7"/>
          <p:cNvSpPr/>
          <p:nvPr/>
        </p:nvSpPr>
        <p:spPr>
          <a:xfrm>
            <a:off x="2361724" y="6450211"/>
            <a:ext cx="10296406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Дескриптор: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38"/>
          <p:cNvSpPr/>
          <p:nvPr/>
        </p:nvSpPr>
        <p:spPr>
          <a:xfrm>
            <a:off x="2361724" y="6830258"/>
            <a:ext cx="10296406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4–5 дұрыс жауап → 2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39"/>
          <p:cNvSpPr/>
          <p:nvPr/>
        </p:nvSpPr>
        <p:spPr>
          <a:xfrm>
            <a:off x="2361724" y="7126605"/>
            <a:ext cx="10296406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2–3 дұрыс жауап → 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40"/>
          <p:cNvSpPr/>
          <p:nvPr/>
        </p:nvSpPr>
        <p:spPr>
          <a:xfrm>
            <a:off x="2361724" y="7422952"/>
            <a:ext cx="10296406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0–1 дұрыс жауап → 0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601867" y="558998"/>
            <a:ext cx="1254443" cy="297061"/>
          </a:xfrm>
          <a:prstGeom prst="roundRect">
            <a:avLst>
              <a:gd name="adj" fmla="val 17880"/>
            </a:avLst>
          </a:prstGeom>
          <a:solidFill>
            <a:srgbClr val="E1E1EA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6641" y="644247"/>
            <a:ext cx="126444" cy="1264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886307" y="606385"/>
            <a:ext cx="875228" cy="202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ЕСЕП ШЫҒАРУ</a:t>
            </a:r>
            <a:endParaRPr lang="en-US" sz="950" dirty="0"/>
          </a:p>
        </p:txBody>
      </p:sp>
      <p:sp>
        <p:nvSpPr>
          <p:cNvPr id="5" name="Text 2"/>
          <p:cNvSpPr/>
          <p:nvPr/>
        </p:nvSpPr>
        <p:spPr>
          <a:xfrm>
            <a:off x="1601867" y="919282"/>
            <a:ext cx="712517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Практикалық есеп: Қауіпсіздік ережесін сақтау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601867" y="1551384"/>
            <a:ext cx="3703558" cy="2165390"/>
          </a:xfrm>
          <a:prstGeom prst="roundRect">
            <a:avLst>
              <a:gd name="adj" fmla="val 557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1579007" y="1551384"/>
            <a:ext cx="91440" cy="1967984"/>
          </a:xfrm>
          <a:prstGeom prst="roundRect">
            <a:avLst>
              <a:gd name="adj" fmla="val 72607"/>
            </a:avLst>
          </a:prstGeom>
          <a:solidFill>
            <a:srgbClr val="1B1B27"/>
          </a:solidFill>
          <a:ln/>
        </p:spPr>
      </p:sp>
      <p:sp>
        <p:nvSpPr>
          <p:cNvPr id="8" name="Text 5"/>
          <p:cNvSpPr/>
          <p:nvPr/>
        </p:nvSpPr>
        <p:spPr>
          <a:xfrm>
            <a:off x="1851303" y="1732240"/>
            <a:ext cx="1975961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Жағдай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851303" y="2074069"/>
            <a:ext cx="3273266" cy="1264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Байқоңыр айлағында техника қауіпсіздігі ережесі бойынша жүк арбасын итеру кезінде жылдамдық 2 м/с-тен аспауы керек. Жүк арбасының массасы 120 кг, бастапқы жылдамдығы 1,8 м/с.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463421" y="1551384"/>
            <a:ext cx="3703558" cy="2165390"/>
          </a:xfrm>
          <a:prstGeom prst="roundRect">
            <a:avLst>
              <a:gd name="adj" fmla="val 557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5440561" y="1551384"/>
            <a:ext cx="91440" cy="1967984"/>
          </a:xfrm>
          <a:prstGeom prst="roundRect">
            <a:avLst>
              <a:gd name="adj" fmla="val 72607"/>
            </a:avLst>
          </a:prstGeom>
          <a:solidFill>
            <a:srgbClr val="1B1B27"/>
          </a:solidFill>
          <a:ln/>
        </p:spPr>
      </p:sp>
      <p:sp>
        <p:nvSpPr>
          <p:cNvPr id="12" name="Text 9"/>
          <p:cNvSpPr/>
          <p:nvPr/>
        </p:nvSpPr>
        <p:spPr>
          <a:xfrm>
            <a:off x="5712857" y="1732240"/>
            <a:ext cx="1975961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Берілгені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712857" y="2074069"/>
            <a:ext cx="3273266" cy="1011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 = 120 кг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v₀ = 1,8 м/с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v = 0 м/с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t = 3 с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9324975" y="1551384"/>
            <a:ext cx="3703558" cy="2165390"/>
          </a:xfrm>
          <a:prstGeom prst="roundRect">
            <a:avLst>
              <a:gd name="adj" fmla="val 557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9302115" y="1551384"/>
            <a:ext cx="91440" cy="1967984"/>
          </a:xfrm>
          <a:prstGeom prst="roundRect">
            <a:avLst>
              <a:gd name="adj" fmla="val 72607"/>
            </a:avLst>
          </a:prstGeom>
          <a:solidFill>
            <a:srgbClr val="1B1B27"/>
          </a:solidFill>
          <a:ln/>
        </p:spPr>
      </p:sp>
      <p:sp>
        <p:nvSpPr>
          <p:cNvPr id="16" name="Text 13"/>
          <p:cNvSpPr/>
          <p:nvPr/>
        </p:nvSpPr>
        <p:spPr>
          <a:xfrm>
            <a:off x="9574411" y="1732240"/>
            <a:ext cx="1975961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Табу керек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9574411" y="2074069"/>
            <a:ext cx="3273266" cy="758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1) Бастапқы импульсті есептеу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2) Орташа тежегіш күшті табу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3) Ереже сақталды ма?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1601867" y="3776058"/>
            <a:ext cx="11426666" cy="27265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19" name="Text 16"/>
          <p:cNvSpPr/>
          <p:nvPr/>
        </p:nvSpPr>
        <p:spPr>
          <a:xfrm>
            <a:off x="1601867" y="4040267"/>
            <a:ext cx="2371130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Шешуі: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601867" y="4715947"/>
            <a:ext cx="5520571" cy="252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1) Бастапқы импульс: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1601867" y="5168860"/>
            <a:ext cx="5520571" cy="273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1601867" y="5642253"/>
            <a:ext cx="5520571" cy="252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2) Импульстің өзгерісі: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1601867" y="6095167"/>
            <a:ext cx="5520571" cy="273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1"/>
          <p:cNvSpPr/>
          <p:nvPr/>
        </p:nvSpPr>
        <p:spPr>
          <a:xfrm>
            <a:off x="7515582" y="4715947"/>
            <a:ext cx="5520571" cy="252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3) Орташа тежегіш күш: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2"/>
          <p:cNvSpPr/>
          <p:nvPr/>
        </p:nvSpPr>
        <p:spPr>
          <a:xfrm>
            <a:off x="7515582" y="5168860"/>
            <a:ext cx="5520571" cy="440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3"/>
          <p:cNvSpPr/>
          <p:nvPr/>
        </p:nvSpPr>
        <p:spPr>
          <a:xfrm>
            <a:off x="7515582" y="5809178"/>
            <a:ext cx="5520571" cy="505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Қорытынды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hape 24"/>
          <p:cNvSpPr/>
          <p:nvPr/>
        </p:nvSpPr>
        <p:spPr>
          <a:xfrm>
            <a:off x="1601867" y="6746319"/>
            <a:ext cx="11426666" cy="924282"/>
          </a:xfrm>
          <a:prstGeom prst="roundRect">
            <a:avLst>
              <a:gd name="adj" fmla="val 7183"/>
            </a:avLst>
          </a:prstGeom>
          <a:solidFill>
            <a:srgbClr val="D2D2E0"/>
          </a:solidFill>
          <a:ln/>
        </p:spPr>
      </p:sp>
      <p:pic>
        <p:nvPicPr>
          <p:cNvPr id="31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863" y="6980634"/>
            <a:ext cx="197525" cy="157996"/>
          </a:xfrm>
          <a:prstGeom prst="rect">
            <a:avLst/>
          </a:prstGeom>
        </p:spPr>
      </p:pic>
      <p:sp>
        <p:nvSpPr>
          <p:cNvPr id="32" name="Text 25"/>
          <p:cNvSpPr/>
          <p:nvPr/>
        </p:nvSpPr>
        <p:spPr>
          <a:xfrm>
            <a:off x="2115383" y="6943725"/>
            <a:ext cx="10755154" cy="505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Ереже – баршаға ортақ: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Техника қауіпсіздігі ережесін сақтау – әрбір жұмысшының жауапкершілігі. Есептеу арқылы біз ережелердің маңызын дәлелдей аламыз.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30925" y="650319"/>
            <a:ext cx="1450300" cy="343376"/>
          </a:xfrm>
          <a:prstGeom prst="roundRect">
            <a:avLst>
              <a:gd name="adj" fmla="val 17881"/>
            </a:avLst>
          </a:prstGeom>
          <a:solidFill>
            <a:srgbClr val="E1E1EA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462" y="748903"/>
            <a:ext cx="146090" cy="1460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59537" y="705088"/>
            <a:ext cx="1012150" cy="233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 ШЫҒАРУ</a:t>
            </a:r>
            <a:endParaRPr lang="en-US" sz="1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30925" y="1066681"/>
            <a:ext cx="4568428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3</a:t>
            </a:r>
            <a:endParaRPr lang="en-US" sz="3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30925" y="1710690"/>
            <a:ext cx="3607475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«Импульстің сақталу заңы»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30925" y="2327315"/>
            <a:ext cx="13168551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Жеке жұмыс | 8 минут | 3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30925" y="3007876"/>
            <a:ext cx="2284214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30925" y="3476030"/>
            <a:ext cx="7722751" cy="877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Массалары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Массалары </a:t>
            </a: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0,5 кг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және </a:t>
            </a: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 кг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екі арба бір бағытта қозғалады. Біріншісінің жылдамдығы </a:t>
            </a: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м/с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екіншісінікі </a:t>
            </a: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м/с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Соқтығысудан кейін арбалар бірігіп қозғалады.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30925" y="4535924"/>
            <a:ext cx="2284214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Шешу жоспары: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30925" y="5004078"/>
            <a:ext cx="7722751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Импульстің сақталу заңын жазыңыз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30925" y="5360432"/>
            <a:ext cx="7722751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Формуланы қолданыңыз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30925" y="5716786"/>
            <a:ext cx="7722751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Font typeface="+mj-lt"/>
              <a:buAutoNum type="arabicPeriod" startAt="3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Нәтижені есептеп, қорытынды жасаңыз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7066" y="3030736"/>
            <a:ext cx="2993350" cy="2993350"/>
          </a:xfrm>
          <a:prstGeom prst="rect">
            <a:avLst/>
          </a:prstGeom>
        </p:spPr>
      </p:pic>
      <p:sp>
        <p:nvSpPr>
          <p:cNvPr id="15" name="Shape 11"/>
          <p:cNvSpPr/>
          <p:nvPr/>
        </p:nvSpPr>
        <p:spPr>
          <a:xfrm>
            <a:off x="730925" y="6435090"/>
            <a:ext cx="13168551" cy="1144072"/>
          </a:xfrm>
          <a:prstGeom prst="roundRect">
            <a:avLst>
              <a:gd name="adj" fmla="val 6709"/>
            </a:avLst>
          </a:prstGeom>
          <a:solidFill>
            <a:srgbClr val="D2D2E0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567" y="6684407"/>
            <a:ext cx="285512" cy="228362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381720" y="6663333"/>
            <a:ext cx="2904768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Бағалау критерийі (3 балл)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1381720" y="7131487"/>
            <a:ext cx="12335113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Импульстің сақталу теңдеуін дұрыс құрады (1 балл), Есептеулер дұрыс (1 балл), Жауапты рәсімдейді (бірлік, қорытынды) (1 балл)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1094</Words>
  <Application>Microsoft Office PowerPoint</Application>
  <PresentationFormat>Произвольный</PresentationFormat>
  <Paragraphs>187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Roboto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2</cp:revision>
  <dcterms:created xsi:type="dcterms:W3CDTF">2026-01-08T14:42:16Z</dcterms:created>
  <dcterms:modified xsi:type="dcterms:W3CDTF">2026-01-08T15:07:00Z</dcterms:modified>
</cp:coreProperties>
</file>