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</p:sldIdLst>
  <p:sldSz cx="14630400" cy="8229600"/>
  <p:notesSz cx="8229600" cy="146304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Alice" panose="020B0604020202020204" charset="0"/>
      <p:regular r:id="rId16"/>
    </p:embeddedFont>
    <p:embeddedFont>
      <p:font typeface="Manrope" panose="020B0604020202020204" charset="0"/>
      <p:regular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3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724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0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het.colorado.edu/en/simulation/soun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87652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400" b="1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Аналогты-сандық түрлендіргіш және байланыс арналары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724876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Электромагниттік толқындар бөлімі бойынша сабақ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78468"/>
            <a:ext cx="802600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Сабақтың мақсаты мен міндеттері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095381"/>
            <a:ext cx="6422231" cy="2587466"/>
          </a:xfrm>
          <a:prstGeom prst="roundRect">
            <a:avLst>
              <a:gd name="adj" fmla="val 690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99768" y="230135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999768" y="3095030"/>
            <a:ext cx="29160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Сигналдарды салыстыру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99768" y="3524250"/>
            <a:ext cx="6010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Аналогты және сандық сигналдардың арасындағы негізгі айырмашылықтарды анық түсіндіру және олардың қолдану аяларын зерттеу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14379" y="2095381"/>
            <a:ext cx="6422231" cy="2587466"/>
          </a:xfrm>
          <a:prstGeom prst="roundRect">
            <a:avLst>
              <a:gd name="adj" fmla="val 6904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620357" y="2301359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sp>
        <p:nvSpPr>
          <p:cNvPr id="11" name="Text 7"/>
          <p:cNvSpPr/>
          <p:nvPr/>
        </p:nvSpPr>
        <p:spPr>
          <a:xfrm>
            <a:off x="7620357" y="3095030"/>
            <a:ext cx="273784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Байланыс принциптері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8"/>
          <p:cNvSpPr/>
          <p:nvPr/>
        </p:nvSpPr>
        <p:spPr>
          <a:xfrm>
            <a:off x="7620357" y="3524250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Байланыс арналарының жұмыс істеу механизмін қарапайым, өмірлік мысалдар арқылы практикалық тұрғыдан түсіндіру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793790" y="4881205"/>
            <a:ext cx="6422231" cy="2483156"/>
          </a:xfrm>
          <a:prstGeom prst="roundRect">
            <a:avLst>
              <a:gd name="adj" fmla="val 7869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99768" y="508718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sp>
        <p:nvSpPr>
          <p:cNvPr id="16" name="Text 11"/>
          <p:cNvSpPr/>
          <p:nvPr/>
        </p:nvSpPr>
        <p:spPr>
          <a:xfrm>
            <a:off x="999768" y="58808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Тиімділікті дәлелдеу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999768" y="631007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Симуляция құралдары мен математикалық есептеулер арқылы сандық сигналдың артықшылықтарын ғылыми негізде көрсету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7414379" y="4881205"/>
            <a:ext cx="6422231" cy="2483156"/>
          </a:xfrm>
          <a:prstGeom prst="roundRect">
            <a:avLst>
              <a:gd name="adj" fmla="val 7869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620357" y="508718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FF7047"/>
          </a:solidFill>
          <a:ln/>
        </p:spPr>
      </p:sp>
      <p:sp>
        <p:nvSpPr>
          <p:cNvPr id="21" name="Text 15"/>
          <p:cNvSpPr/>
          <p:nvPr/>
        </p:nvSpPr>
        <p:spPr>
          <a:xfrm>
            <a:off x="7620357" y="5880854"/>
            <a:ext cx="29595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Заманауи технологиялар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6"/>
          <p:cNvSpPr/>
          <p:nvPr/>
        </p:nvSpPr>
        <p:spPr>
          <a:xfrm>
            <a:off x="7620357" y="631007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AI және интерактивті платформаларды пайдалана отырып, терең талдау жасау және дағдыларды дамыту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2807" y="380047"/>
            <a:ext cx="7768828" cy="4318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Күнделікті өмірден мысал: Телефон байланысы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52807" y="1157288"/>
            <a:ext cx="2073235" cy="259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8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Негізгі сұрақ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52807" y="1554480"/>
            <a:ext cx="5900618" cy="442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Телефонмен сөйлескенде дыбыс неге кейде бұрмаланбай, анық естіледі? Бұл қалай мүмкін болады?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52807" y="2120979"/>
            <a:ext cx="5900618" cy="442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Заманауи байланыс жүйелерінде сандық сигнал қолданылады. Олар кедергілерге төзімді және ақпаратты жоғалтусыз жеткізе алады.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75364" y="3316998"/>
            <a:ext cx="5693331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dirty="0">
                <a:solidFill>
                  <a:srgbClr val="55575A"/>
                </a:solidFill>
                <a:highlight>
                  <a:srgbClr val="FFF0ED"/>
                </a:highlight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«Тура биде туған жоқ!»</a:t>
            </a: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— Үйрену және дамыту арқылы барлық білімге жетуге болады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346329" y="3275201"/>
            <a:ext cx="15240" cy="221099"/>
          </a:xfrm>
          <a:prstGeom prst="rect">
            <a:avLst/>
          </a:prstGeom>
          <a:solidFill>
            <a:srgbClr val="FF7047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4232" y="811887"/>
            <a:ext cx="5540862" cy="5540862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690920" y="7027734"/>
            <a:ext cx="13524786" cy="587097"/>
          </a:xfrm>
          <a:prstGeom prst="roundRect">
            <a:avLst>
              <a:gd name="adj" fmla="val 21189"/>
            </a:avLst>
          </a:prstGeom>
          <a:solidFill>
            <a:srgbClr val="FFC4B3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54" y="7293779"/>
            <a:ext cx="172760" cy="13811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278018" y="7293779"/>
            <a:ext cx="12937688" cy="2210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Ойланыңыз: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Сандық сигнал аналогтыққа қарағанда қандай артықшылық береді? Күнделікті өміріңізден мысалдар келтіріңіз.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809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08603"/>
            <a:ext cx="119062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Аналогты және сандық сигналдар: негізгі ұғымдар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4026337"/>
            <a:ext cx="6422231" cy="2717244"/>
          </a:xfrm>
          <a:prstGeom prst="roundRect">
            <a:avLst>
              <a:gd name="adj" fmla="val 4038"/>
            </a:avLst>
          </a:prstGeom>
          <a:solidFill>
            <a:srgbClr val="FFFFFF"/>
          </a:solidFill>
          <a:ln w="22860">
            <a:solidFill>
              <a:srgbClr val="FF7047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70930" y="4026337"/>
            <a:ext cx="91440" cy="2717244"/>
          </a:xfrm>
          <a:prstGeom prst="roundRect">
            <a:avLst>
              <a:gd name="adj" fmla="val 195349"/>
            </a:avLst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1083588" y="42475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Аналогты сигнал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83588" y="4676775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Үздіксіз өзгеретін электр тогының күші немесе кернеуі. Табиғи дыбыстар, радиотолқындар осы санатқа жатады.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83588" y="5430917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Тұрақты, үздіксіз өзгеріс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83588" y="5817870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Кедергілерге сезімтал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83588" y="6204823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Қашықтыққа байланысты әлсірейді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414379" y="4026337"/>
            <a:ext cx="6422231" cy="2717244"/>
          </a:xfrm>
          <a:prstGeom prst="roundRect">
            <a:avLst>
              <a:gd name="adj" fmla="val 4038"/>
            </a:avLst>
          </a:prstGeom>
          <a:solidFill>
            <a:srgbClr val="FFFFFF"/>
          </a:solidFill>
          <a:ln w="22860">
            <a:solidFill>
              <a:srgbClr val="FFA647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391519" y="4026337"/>
            <a:ext cx="91440" cy="2717244"/>
          </a:xfrm>
          <a:prstGeom prst="roundRect">
            <a:avLst>
              <a:gd name="adj" fmla="val 195349"/>
            </a:avLst>
          </a:prstGeom>
          <a:solidFill>
            <a:srgbClr val="FFA647"/>
          </a:solidFill>
          <a:ln/>
        </p:spPr>
      </p:sp>
      <p:sp>
        <p:nvSpPr>
          <p:cNvPr id="13" name="Text 10"/>
          <p:cNvSpPr/>
          <p:nvPr/>
        </p:nvSpPr>
        <p:spPr>
          <a:xfrm>
            <a:off x="7704177" y="424755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Сандық сигнал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704177" y="4676775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Үзікті, екілік код түрінде (0 және 1) беріледі. Компьютерлік жүйелер мен интернет осы принципте жұмыс істейді.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7704177" y="5430917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Дискретті мәндер (0 немесе 1)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7704177" y="5817870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Кедергілерге төзімді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7704177" y="6204823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Сапасын сақтай отырып қайта жасалады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93790" y="696682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Аналогты-сандық түрлендіргіш (АСТ) — аналогты сигналды сандық форматқа түрлендіретін электронды құрылғы. Бұл процесс дискреттеу және квантталу деп аталатын екі негізгі кезеңнен тұрады.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317" y="557927"/>
            <a:ext cx="7883366" cy="984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2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Зерттеу тәжірибесі: дыбыс толқынын бақылау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0317" y="1779151"/>
            <a:ext cx="157520" cy="196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01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30317" y="2023943"/>
            <a:ext cx="7883366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6" name="Text 3"/>
          <p:cNvSpPr/>
          <p:nvPr/>
        </p:nvSpPr>
        <p:spPr>
          <a:xfrm>
            <a:off x="630317" y="2148364"/>
            <a:ext cx="2033945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Дыбыс көзін іске қосу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30317" y="2489121"/>
            <a:ext cx="7883366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Микрофон арқылы дыбыс толқынын тіркеу және оның аналогты формасын осциллографта көру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30317" y="3016925"/>
            <a:ext cx="157520" cy="196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6"/>
          <p:cNvSpPr/>
          <p:nvPr/>
        </p:nvSpPr>
        <p:spPr>
          <a:xfrm>
            <a:off x="630317" y="3261717"/>
            <a:ext cx="7883366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0" name="Text 7"/>
          <p:cNvSpPr/>
          <p:nvPr/>
        </p:nvSpPr>
        <p:spPr>
          <a:xfrm>
            <a:off x="630317" y="3386138"/>
            <a:ext cx="2692837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Аналогты сигналды бақылау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30317" y="3726894"/>
            <a:ext cx="7883366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Үздіксіз толқын формасын зерттеу, амплитуда мен жиіліктің өзгерісін тіркеу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0317" y="4254698"/>
            <a:ext cx="157520" cy="196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03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30317" y="4499491"/>
            <a:ext cx="7883366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4" name="Text 11"/>
          <p:cNvSpPr/>
          <p:nvPr/>
        </p:nvSpPr>
        <p:spPr>
          <a:xfrm>
            <a:off x="630317" y="4623911"/>
            <a:ext cx="2562939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Сандық түрлендіру процесі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30317" y="4964668"/>
            <a:ext cx="7883366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АСТ құрылғысы арқылы аналогты сигналды екілік кодқа (0 және 1) түрлендіру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30317" y="5492472"/>
            <a:ext cx="157520" cy="196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Alice Light" pitchFamily="34" charset="-122"/>
                <a:cs typeface="Times New Roman" panose="02020603050405020304" pitchFamily="18" charset="0"/>
              </a:rPr>
              <a:t>04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30317" y="5737265"/>
            <a:ext cx="7883366" cy="22860"/>
          </a:xfrm>
          <a:prstGeom prst="rect">
            <a:avLst/>
          </a:prstGeom>
          <a:solidFill>
            <a:srgbClr val="FF7047"/>
          </a:solidFill>
          <a:ln/>
        </p:spPr>
      </p:sp>
      <p:sp>
        <p:nvSpPr>
          <p:cNvPr id="18" name="Text 15"/>
          <p:cNvSpPr/>
          <p:nvPr/>
        </p:nvSpPr>
        <p:spPr>
          <a:xfrm>
            <a:off x="630317" y="5861685"/>
            <a:ext cx="2695694" cy="246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Сандық форманы салыстыру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30317" y="6202442"/>
            <a:ext cx="7883366" cy="252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Түрлендірілген сандық сигналдың қадамдалған формасын бастапқы аналогты сигналмен салыстыру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630317" y="6750010"/>
            <a:ext cx="7883366" cy="921663"/>
          </a:xfrm>
          <a:prstGeom prst="roundRect">
            <a:avLst>
              <a:gd name="adj" fmla="val 15389"/>
            </a:avLst>
          </a:prstGeom>
          <a:solidFill>
            <a:srgbClr val="FFC4B3"/>
          </a:solidFill>
          <a:ln/>
        </p:spPr>
      </p:sp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37" y="6991826"/>
            <a:ext cx="196929" cy="157520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142286" y="6946821"/>
            <a:ext cx="7213878" cy="5043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Маңызды: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Сандық түрлендіргіш секундына мыңдаған рет дискреттеу жасайды. Бұл процесс жоғары дәлдікпен ақпаратты сақтауға мүмкіндік береді.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83094" y="480333"/>
            <a:ext cx="7679668" cy="484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PhET симуляциясы: интерактивті зерттеу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1449" y="1392361"/>
            <a:ext cx="2426333" cy="290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Тапсырма нұсқаулары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32495" y="1861900"/>
            <a:ext cx="6768242" cy="24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PhET – Sound Simulation платформасын пайдаланып, келесі тапсырмаларды орындаңыз: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32495" y="2287074"/>
            <a:ext cx="6768242" cy="495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Дыбыс жиілігін (frequency) өзгерту және толқын формасының қалай өзгеретінін бақылау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1032495" y="2869766"/>
            <a:ext cx="6768242" cy="495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2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Аналогты (continuous) және дискретті (discrete) режимдер арасындағы айырмашылықты анықтау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32495" y="3437692"/>
            <a:ext cx="6768242" cy="24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3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Амплитуда мен жиіліктің сандық түрлендіруге әсерін зерттеу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32495" y="3757732"/>
            <a:ext cx="6768242" cy="24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Font typeface="+mj-lt"/>
              <a:buAutoNum type="arabicPeriod" startAt="4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Алынған нәтижелерді кестеге толтыру және қорытынды жасау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265766" y="4219816"/>
            <a:ext cx="6534971" cy="495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Жиілікті жоғарылатқан сайын сандық сигналдың қадам саны артады, бұл ақпараттың дәлдігін арттырады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33890" y="4219816"/>
            <a:ext cx="45719" cy="495773"/>
          </a:xfrm>
          <a:prstGeom prst="rect">
            <a:avLst/>
          </a:prstGeom>
          <a:solidFill>
            <a:srgbClr val="FF7047"/>
          </a:solidFill>
          <a:ln/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155" y="1102565"/>
            <a:ext cx="4791981" cy="4791981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276508" y="6285682"/>
            <a:ext cx="5468670" cy="2478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Байланыс:</a:t>
            </a: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phet.colorado.edu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276508" y="6993857"/>
            <a:ext cx="5468670" cy="495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Симуляция нәтижелерін дәптерге жазып, топтық талқылауға дайындалыңыз.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79999" y="5440758"/>
            <a:ext cx="5241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Сілтеме:</a:t>
            </a:r>
            <a:r>
              <a:rPr lang="kk-KZ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PhET – Sound Simulation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3817"/>
            <a:ext cx="63237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Практикалық есеп шығару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328386"/>
            <a:ext cx="4215289" cy="2535793"/>
          </a:xfrm>
          <a:prstGeom prst="roundRect">
            <a:avLst>
              <a:gd name="adj" fmla="val 4327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305526"/>
            <a:ext cx="4215289" cy="91440"/>
          </a:xfrm>
          <a:prstGeom prst="roundRect">
            <a:avLst>
              <a:gd name="adj" fmla="val 195349"/>
            </a:avLst>
          </a:prstGeom>
          <a:solidFill>
            <a:srgbClr val="FF7047"/>
          </a:solidFill>
          <a:ln/>
        </p:spPr>
      </p:sp>
      <p:sp>
        <p:nvSpPr>
          <p:cNvPr id="5" name="Shape 3"/>
          <p:cNvSpPr/>
          <p:nvPr/>
        </p:nvSpPr>
        <p:spPr>
          <a:xfrm>
            <a:off x="2603778" y="203073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FF7047"/>
          </a:solidFill>
          <a:ln/>
        </p:spPr>
      </p:sp>
      <p:sp>
        <p:nvSpPr>
          <p:cNvPr id="6" name="Text 4"/>
          <p:cNvSpPr/>
          <p:nvPr/>
        </p:nvSpPr>
        <p:spPr>
          <a:xfrm>
            <a:off x="2782372" y="217955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15008" y="28245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Есеп шарты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1015008" y="3253740"/>
            <a:ext cx="377285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Сандық түрлендіргіш секунд сайын 8 бит ақпарат жібереді. 10 секундта барлығы қанша ақпарат беріледі?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207437" y="2328386"/>
            <a:ext cx="4215408" cy="2535793"/>
          </a:xfrm>
          <a:prstGeom prst="roundRect">
            <a:avLst>
              <a:gd name="adj" fmla="val 4327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5207437" y="2305526"/>
            <a:ext cx="4215408" cy="91440"/>
          </a:xfrm>
          <a:prstGeom prst="roundRect">
            <a:avLst>
              <a:gd name="adj" fmla="val 195349"/>
            </a:avLst>
          </a:prstGeom>
          <a:solidFill>
            <a:srgbClr val="FF7047"/>
          </a:solidFill>
          <a:ln/>
        </p:spPr>
      </p:sp>
      <p:sp>
        <p:nvSpPr>
          <p:cNvPr id="11" name="Shape 9"/>
          <p:cNvSpPr/>
          <p:nvPr/>
        </p:nvSpPr>
        <p:spPr>
          <a:xfrm>
            <a:off x="7017425" y="203073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FF7047"/>
          </a:solidFill>
          <a:ln/>
        </p:spPr>
      </p:sp>
      <p:sp>
        <p:nvSpPr>
          <p:cNvPr id="12" name="Text 10"/>
          <p:cNvSpPr/>
          <p:nvPr/>
        </p:nvSpPr>
        <p:spPr>
          <a:xfrm>
            <a:off x="7196018" y="217955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428655" y="28245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Шешім жолы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428655" y="3253740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Берілгені: 1 секундта 8 бит, уақыт = 10 секунд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428655" y="4007882"/>
            <a:ext cx="377297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Формула: </a:t>
            </a:r>
            <a:r>
              <a:rPr lang="en-US" i="1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Жалпы ақпарат = Бит/сек × Уақыт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621203" y="2328386"/>
            <a:ext cx="4215289" cy="2535793"/>
          </a:xfrm>
          <a:prstGeom prst="roundRect">
            <a:avLst>
              <a:gd name="adj" fmla="val 4327"/>
            </a:avLst>
          </a:prstGeom>
          <a:solidFill>
            <a:srgbClr val="FFFFFF"/>
          </a:solidFill>
          <a:ln/>
        </p:spPr>
      </p:sp>
      <p:sp>
        <p:nvSpPr>
          <p:cNvPr id="17" name="Shape 15"/>
          <p:cNvSpPr/>
          <p:nvPr/>
        </p:nvSpPr>
        <p:spPr>
          <a:xfrm>
            <a:off x="9621203" y="2305526"/>
            <a:ext cx="4215289" cy="91440"/>
          </a:xfrm>
          <a:prstGeom prst="roundRect">
            <a:avLst>
              <a:gd name="adj" fmla="val 195349"/>
            </a:avLst>
          </a:prstGeom>
          <a:solidFill>
            <a:srgbClr val="FF7047"/>
          </a:solidFill>
          <a:ln/>
        </p:spPr>
      </p:sp>
      <p:sp>
        <p:nvSpPr>
          <p:cNvPr id="18" name="Shape 16"/>
          <p:cNvSpPr/>
          <p:nvPr/>
        </p:nvSpPr>
        <p:spPr>
          <a:xfrm>
            <a:off x="11431191" y="2030730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FF7047"/>
          </a:solidFill>
          <a:ln/>
        </p:spPr>
      </p:sp>
      <p:sp>
        <p:nvSpPr>
          <p:cNvPr id="19" name="Text 17"/>
          <p:cNvSpPr/>
          <p:nvPr/>
        </p:nvSpPr>
        <p:spPr>
          <a:xfrm>
            <a:off x="11609784" y="2179558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842421" y="28245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Есептеу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9842421" y="3253740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8 бит/сек × 10 сек = 80 бит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9842421" y="3690342"/>
            <a:ext cx="3772853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Не болмаса 80 ÷ 8 = 10 байт ақпарат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793790" y="5186570"/>
            <a:ext cx="13042821" cy="32385"/>
          </a:xfrm>
          <a:prstGeom prst="rect">
            <a:avLst/>
          </a:prstGeom>
          <a:solidFill>
            <a:srgbClr val="55575A">
              <a:alpha val="50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793790" y="551652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Қосымша есептер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793790" y="6124337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Егер түрлендіргіш секундына 16 бит берсе, 5 секундта қанша бит беріледі?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93790" y="651129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128 бит ақпаратты 8 бит/сек жылдамдықпен қанша секундта жіберуге болады?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793790" y="689824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1 минутта 480 бит берілсе, секундына қанша бит беріледі?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2462"/>
            <a:ext cx="896219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Сандық сигналдың артықшылықтары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619375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3x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644372" y="35223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Кедергіге төзімділік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951565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Сандық сигнал аналогтыққа қарағанда үш есе жоғары кедергіге төзімді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223986" y="261937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100%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6074688" y="35223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Дәлдік сақталуы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223986" y="3951565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Көшіру кезінде ақпарат сапасы толық сақталады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654302" y="2619375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4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10x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505003" y="35223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Өңдеу жылдамдығы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654302" y="3951565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Сандық сигналды өңдеу процесі он есе жылдам жүзеге асады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537930" y="49276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Қауіпсіздік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537930" y="5356860"/>
            <a:ext cx="3438049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Шифрлау және қорғау механизмдерін оңай қолдануға болады, деректер қауіпсіздігі артады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5968127" y="4927640"/>
            <a:ext cx="25294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Сығымдау мүмкіндігі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5968127" y="5356860"/>
            <a:ext cx="343816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Ақпаратты сапасын төмендетпей сығымдауға болады, трафик үнемделеді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10398443" y="49276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Интеграция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10398443" y="5356860"/>
            <a:ext cx="343816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Әртүрлі жүйелермен және құрылғылармен оңай біріктіріледі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6393" y="458153"/>
            <a:ext cx="8871466" cy="520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4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Сабақты қорытындылау және үйге тапсырма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66393" y="1311831"/>
            <a:ext cx="4321493" cy="1774388"/>
          </a:xfrm>
          <a:prstGeom prst="roundRect">
            <a:avLst>
              <a:gd name="adj" fmla="val 8451"/>
            </a:avLst>
          </a:prstGeom>
          <a:solidFill>
            <a:srgbClr val="FFFFFF"/>
          </a:solidFill>
          <a:ln w="7620">
            <a:solidFill>
              <a:srgbClr val="FF704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40581" y="1486019"/>
            <a:ext cx="2082522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Мен білдім...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40581" y="1846183"/>
            <a:ext cx="3973116" cy="1065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Аналогты және сандық сигналдардың айырмашылықтарын, олардың қолдану салаларын және түрлендіру принциптерін үйрендім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154454" y="1311831"/>
            <a:ext cx="4321493" cy="1774388"/>
          </a:xfrm>
          <a:prstGeom prst="roundRect">
            <a:avLst>
              <a:gd name="adj" fmla="val 8451"/>
            </a:avLst>
          </a:prstGeom>
          <a:solidFill>
            <a:srgbClr val="FFFFFF"/>
          </a:solidFill>
          <a:ln w="7620">
            <a:solidFill>
              <a:srgbClr val="FFA64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328642" y="1486019"/>
            <a:ext cx="2082522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Мен түсіндім...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28642" y="1846183"/>
            <a:ext cx="3973116" cy="1065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Сандық сигналдың артықшылықтарын, байланыс арналарының жұмыс істеу механизмін және заманауи технологиялардың маңыздылығын түсіндім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42515" y="1311831"/>
            <a:ext cx="4321493" cy="1774388"/>
          </a:xfrm>
          <a:prstGeom prst="roundRect">
            <a:avLst>
              <a:gd name="adj" fmla="val 8451"/>
            </a:avLst>
          </a:prstGeom>
          <a:solidFill>
            <a:srgbClr val="FFFFFF"/>
          </a:solidFill>
          <a:ln w="7620">
            <a:solidFill>
              <a:srgbClr val="FFCE47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16703" y="1486019"/>
            <a:ext cx="221682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55575A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Мен қолдана аламын...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16703" y="1846183"/>
            <a:ext cx="3973116" cy="7993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Алған білімді күнделікті өмірде байланыс құрылғыларын пайдалануда, есептер шығаруда және технологияларды талдауда қолдана аламын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66393" y="3356829"/>
            <a:ext cx="13297614" cy="28337"/>
          </a:xfrm>
          <a:prstGeom prst="rect">
            <a:avLst/>
          </a:prstGeom>
          <a:solidFill>
            <a:srgbClr val="55575A">
              <a:alpha val="50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666393" y="3572470"/>
            <a:ext cx="13297614" cy="1550908"/>
          </a:xfrm>
          <a:prstGeom prst="roundRect">
            <a:avLst>
              <a:gd name="adj" fmla="val 9668"/>
            </a:avLst>
          </a:prstGeom>
          <a:solidFill>
            <a:srgbClr val="FFC4B3"/>
          </a:solidFill>
          <a:ln/>
        </p:spPr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1" y="3796427"/>
            <a:ext cx="260271" cy="208240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259800" y="3780592"/>
            <a:ext cx="440495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Үйге тапсырма: AI технологиясын пайдалану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259800" y="4207431"/>
            <a:ext cx="12537638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Тапсырма: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 ChatGPT немесе басқа AI жүйесіне мынадай сұрақ қойыңыз: </a:t>
            </a:r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«Неліктен заманауи байланыс жүйелерінде сандық сигнал қолданылады?»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1259800" y="4623792"/>
            <a:ext cx="12537638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Алынған жауапты өз сөзіңізбен қысқаша дәптерге жазып, келесі сабаққа әкелу қажет. Өз ойларыңызды да қосыңыз.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66393" y="5373291"/>
            <a:ext cx="2183606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0C0D0F"/>
                </a:solidFill>
                <a:latin typeface="Times New Roman" panose="02020603050405020304" pitchFamily="18" charset="0"/>
                <a:ea typeface="Alice" pitchFamily="34" charset="-122"/>
                <a:cs typeface="Times New Roman" panose="02020603050405020304" pitchFamily="18" charset="0"/>
              </a:rPr>
              <a:t>Бағалау критерийлері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66393" y="5883473"/>
            <a:ext cx="13297614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Белсенділік —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66393" y="6208157"/>
            <a:ext cx="13297614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Талдау және түсініктеме — 2-3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8"/>
          <p:cNvSpPr/>
          <p:nvPr/>
        </p:nvSpPr>
        <p:spPr>
          <a:xfrm>
            <a:off x="666393" y="6532840"/>
            <a:ext cx="13297614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Есеп шығару — 2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66393" y="6857524"/>
            <a:ext cx="13297614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Интерактивті тапсырмалар — 2-2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666393" y="7182207"/>
            <a:ext cx="13297614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AI тапсырмасы — 2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66393" y="7506891"/>
            <a:ext cx="13297614" cy="266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en-US" sz="1600" dirty="0">
                <a:solidFill>
                  <a:srgbClr val="55575A"/>
                </a:solidFill>
                <a:latin typeface="Times New Roman" panose="02020603050405020304" pitchFamily="18" charset="0"/>
                <a:ea typeface="Manrope" pitchFamily="34" charset="-122"/>
                <a:cs typeface="Times New Roman" panose="02020603050405020304" pitchFamily="18" charset="0"/>
              </a:rPr>
              <a:t>Қорытынды — 1 балл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720</Words>
  <Application>Microsoft Office PowerPoint</Application>
  <PresentationFormat>Произвольный</PresentationFormat>
  <Paragraphs>112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Times New Roman</vt:lpstr>
      <vt:lpstr>Calibri</vt:lpstr>
      <vt:lpstr>Alice</vt:lpstr>
      <vt:lpstr>Manrope</vt:lpstr>
      <vt:lpstr>Arial</vt:lpstr>
      <vt:lpstr>Alice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2</cp:revision>
  <dcterms:created xsi:type="dcterms:W3CDTF">2025-11-09T19:32:27Z</dcterms:created>
  <dcterms:modified xsi:type="dcterms:W3CDTF">2025-11-09T19:36:19Z</dcterms:modified>
</cp:coreProperties>
</file>