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mo" panose="020B0604020202020204" charset="0"/>
      <p:regular r:id="rId17"/>
    </p:embeddedFont>
    <p:embeddedFont>
      <p:font typeface="Outfit Extra Bold" panose="020B0604020202020204" charset="0"/>
      <p:regular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68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88344" y="2102609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Идеал газдың ішкі энергиясы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407337"/>
            <a:ext cx="75564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Термодинамика – энергия мен жылудың заңдылықтарын зерттейтін физиканың маңызды саласы. Бүгінгі сабақта біз идеал газдың ішкі энергиясын, термодинамикалық жұмыс пен жылу мөлшерін қарастырамыз.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4" t="19750" r="28648" b="59941"/>
          <a:stretch/>
        </p:blipFill>
        <p:spPr bwMode="auto">
          <a:xfrm>
            <a:off x="1287718" y="443526"/>
            <a:ext cx="3834888" cy="2987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Picture backgrou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47240" r="28640" b="32561"/>
          <a:stretch/>
        </p:blipFill>
        <p:spPr bwMode="auto">
          <a:xfrm>
            <a:off x="1287718" y="4250877"/>
            <a:ext cx="3766062" cy="3113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0093" y="591979"/>
            <a:ext cx="5500330" cy="578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Негізгі қорытындылар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40093" y="1540193"/>
            <a:ext cx="6482596" cy="2538532"/>
          </a:xfrm>
          <a:prstGeom prst="roundRect">
            <a:avLst>
              <a:gd name="adj" fmla="val 3062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2953" y="1563053"/>
            <a:ext cx="6436876" cy="555069"/>
          </a:xfrm>
          <a:prstGeom prst="roundRect">
            <a:avLst>
              <a:gd name="adj" fmla="val 9060"/>
            </a:avLst>
          </a:prstGeom>
          <a:solidFill>
            <a:srgbClr val="E9E6FA"/>
          </a:solidFill>
          <a:ln/>
        </p:spPr>
      </p:sp>
      <p:sp>
        <p:nvSpPr>
          <p:cNvPr id="5" name="Text 3"/>
          <p:cNvSpPr/>
          <p:nvPr/>
        </p:nvSpPr>
        <p:spPr>
          <a:xfrm>
            <a:off x="3842623" y="1663303"/>
            <a:ext cx="277535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47976" y="2303145"/>
            <a:ext cx="3951446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Ішкі энергия формулалары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47976" y="2760940"/>
            <a:ext cx="6066830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Бір атомды </a:t>
            </a:r>
            <a:r>
              <a:rPr lang="en-US" sz="1600" dirty="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газ</a:t>
            </a:r>
            <a:r>
              <a:rPr lang="en-US" sz="1600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47976" y="3167896"/>
            <a:ext cx="6066830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Екі атомды </a:t>
            </a:r>
            <a:r>
              <a:rPr lang="en-US" sz="1600" dirty="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газ</a:t>
            </a:r>
            <a:r>
              <a:rPr lang="en-US" sz="1600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7976" y="3574852"/>
            <a:ext cx="6066830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Айырмашылығы – еркіндік дәрежелерінің санында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407712" y="1540193"/>
            <a:ext cx="6482596" cy="2538532"/>
          </a:xfrm>
          <a:prstGeom prst="roundRect">
            <a:avLst>
              <a:gd name="adj" fmla="val 3062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7430572" y="1563053"/>
            <a:ext cx="6436876" cy="555069"/>
          </a:xfrm>
          <a:prstGeom prst="roundRect">
            <a:avLst>
              <a:gd name="adj" fmla="val 9060"/>
            </a:avLst>
          </a:prstGeom>
          <a:solidFill>
            <a:srgbClr val="E9E6FA"/>
          </a:solidFill>
          <a:ln/>
        </p:spPr>
      </p:sp>
      <p:sp>
        <p:nvSpPr>
          <p:cNvPr id="12" name="Text 10"/>
          <p:cNvSpPr/>
          <p:nvPr/>
        </p:nvSpPr>
        <p:spPr>
          <a:xfrm>
            <a:off x="10510242" y="1663303"/>
            <a:ext cx="277535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615595" y="2303145"/>
            <a:ext cx="2775585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Температура әсері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15595" y="2760940"/>
            <a:ext cx="6066830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Ішкі энергия температураға тура пропорционал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615595" y="3167896"/>
            <a:ext cx="6066830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T артса, U де сол қатынаста артады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15595" y="3574852"/>
            <a:ext cx="6066830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Молекулалардың орташа жылдамдығы өседі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0093" y="4263747"/>
            <a:ext cx="6482596" cy="2538532"/>
          </a:xfrm>
          <a:prstGeom prst="roundRect">
            <a:avLst>
              <a:gd name="adj" fmla="val 3062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762953" y="4286607"/>
            <a:ext cx="6436876" cy="555069"/>
          </a:xfrm>
          <a:prstGeom prst="roundRect">
            <a:avLst>
              <a:gd name="adj" fmla="val 9060"/>
            </a:avLst>
          </a:prstGeom>
          <a:solidFill>
            <a:srgbClr val="E9E6FA"/>
          </a:solidFill>
          <a:ln/>
        </p:spPr>
      </p:sp>
      <p:sp>
        <p:nvSpPr>
          <p:cNvPr id="19" name="Text 17"/>
          <p:cNvSpPr/>
          <p:nvPr/>
        </p:nvSpPr>
        <p:spPr>
          <a:xfrm>
            <a:off x="3842623" y="4386858"/>
            <a:ext cx="277535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47976" y="5026700"/>
            <a:ext cx="4425553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Термодинамикалық шамалар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47976" y="5484495"/>
            <a:ext cx="6066830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Жұмыс: A = pΔV (изобаралық процесте)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947976" y="5891451"/>
            <a:ext cx="6066830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Жылу: Q = CνΔT немесе Q = cmΔT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947976" y="6298406"/>
            <a:ext cx="6066830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Энергия балансы: Q = ΔU + 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7407712" y="4263747"/>
            <a:ext cx="6482596" cy="2538532"/>
          </a:xfrm>
          <a:prstGeom prst="roundRect">
            <a:avLst>
              <a:gd name="adj" fmla="val 3062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7430572" y="4286607"/>
            <a:ext cx="6436876" cy="555069"/>
          </a:xfrm>
          <a:prstGeom prst="roundRect">
            <a:avLst>
              <a:gd name="adj" fmla="val 9060"/>
            </a:avLst>
          </a:prstGeom>
          <a:solidFill>
            <a:srgbClr val="E9E6FA"/>
          </a:solidFill>
          <a:ln/>
        </p:spPr>
      </p:sp>
      <p:sp>
        <p:nvSpPr>
          <p:cNvPr id="26" name="Text 24"/>
          <p:cNvSpPr/>
          <p:nvPr/>
        </p:nvSpPr>
        <p:spPr>
          <a:xfrm>
            <a:off x="10510242" y="4386858"/>
            <a:ext cx="277535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7615595" y="5026700"/>
            <a:ext cx="3293269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Практикалық қолдану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615595" y="5484495"/>
            <a:ext cx="6066830" cy="591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Есептерді шығару алгоритмі: газ түрін анықта → формула таңда → сандарды қой → бірліктерді тексер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7615595" y="6187440"/>
            <a:ext cx="6066830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Симуляциялар арқылы процестерді визуалды бақылау өте пайдалы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740093" y="7102858"/>
            <a:ext cx="13150215" cy="30718"/>
          </a:xfrm>
          <a:prstGeom prst="rect">
            <a:avLst/>
          </a:prstGeom>
          <a:solidFill>
            <a:srgbClr val="2A2742">
              <a:alpha val="5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740093" y="7341632"/>
            <a:ext cx="13150215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«Әділетте берік болсаң аяғың таймайды!» – Физикада да әділдік пен дәлдік маңызды. Формулаларды дұрыс қолданып, есептерді адал шығарайық!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Прямоугольник 32"/>
              <p:cNvSpPr/>
              <p:nvPr/>
            </p:nvSpPr>
            <p:spPr>
              <a:xfrm>
                <a:off x="2522628" y="3081807"/>
                <a:ext cx="1032014" cy="5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28" y="3081807"/>
                <a:ext cx="1032014" cy="500009"/>
              </a:xfrm>
              <a:prstGeom prst="rect">
                <a:avLst/>
              </a:prstGeom>
              <a:blipFill>
                <a:blip r:embed="rId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Прямоугольник 33"/>
              <p:cNvSpPr/>
              <p:nvPr/>
            </p:nvSpPr>
            <p:spPr>
              <a:xfrm>
                <a:off x="2522628" y="2610205"/>
                <a:ext cx="1032014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28" y="2610205"/>
                <a:ext cx="1032014" cy="495649"/>
              </a:xfrm>
              <a:prstGeom prst="rect">
                <a:avLst/>
              </a:prstGeom>
              <a:blipFill>
                <a:blip r:embed="rId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53841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Сабақ мақсаттары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170753"/>
            <a:ext cx="4215289" cy="2905006"/>
          </a:xfrm>
          <a:prstGeom prst="roundRect">
            <a:avLst>
              <a:gd name="adj" fmla="val 28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999768" y="3376732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5E4CE6"/>
          </a:solidFill>
          <a:ln/>
        </p:spPr>
      </p:sp>
      <p:sp>
        <p:nvSpPr>
          <p:cNvPr id="6" name="Text 3"/>
          <p:cNvSpPr/>
          <p:nvPr/>
        </p:nvSpPr>
        <p:spPr>
          <a:xfrm>
            <a:off x="999768" y="4170402"/>
            <a:ext cx="317551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Формулаларды меңгеру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99768" y="4599623"/>
            <a:ext cx="380333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Бір атомды және екі атомды идеал газдың ішкі энергиясының формулаларын тұжырымдап жазу және есептер шығаруда қолдану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07437" y="3170753"/>
            <a:ext cx="4215408" cy="2905006"/>
          </a:xfrm>
          <a:prstGeom prst="roundRect">
            <a:avLst>
              <a:gd name="adj" fmla="val 28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413415" y="3376732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5E4CE6"/>
          </a:solidFill>
          <a:ln/>
        </p:spPr>
      </p:sp>
      <p:sp>
        <p:nvSpPr>
          <p:cNvPr id="11" name="Text 7"/>
          <p:cNvSpPr/>
          <p:nvPr/>
        </p:nvSpPr>
        <p:spPr>
          <a:xfrm>
            <a:off x="5413415" y="4170402"/>
            <a:ext cx="253472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Есептеу дағдылары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413415" y="4599623"/>
            <a:ext cx="380345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Ішкі энергияны температура мен зат мөлшері арқылы дұрыс есептеп шығару, өлшем бірліктерін қолдану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621203" y="3170753"/>
            <a:ext cx="4215289" cy="2905006"/>
          </a:xfrm>
          <a:prstGeom prst="roundRect">
            <a:avLst>
              <a:gd name="adj" fmla="val 28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9827181" y="3376732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5E4CE6"/>
          </a:solidFill>
          <a:ln/>
        </p:spPr>
      </p:sp>
      <p:sp>
        <p:nvSpPr>
          <p:cNvPr id="16" name="Text 11"/>
          <p:cNvSpPr/>
          <p:nvPr/>
        </p:nvSpPr>
        <p:spPr>
          <a:xfrm>
            <a:off x="9827181" y="4170402"/>
            <a:ext cx="295251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Байланыстарды түсіну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9827181" y="4599623"/>
            <a:ext cx="380333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Ішкі энергияның өзгерісін термодинамикалық жұмыс пен жылу мөлшерімен сапалық түрде байланыстыра білу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Picture backgrou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1028" r="61452"/>
          <a:stretch/>
        </p:blipFill>
        <p:spPr bwMode="auto">
          <a:xfrm>
            <a:off x="8729629" y="119778"/>
            <a:ext cx="2195103" cy="2542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407"/>
            <a:ext cx="680358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Ішкі энергия дегеніміз не?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085499"/>
            <a:ext cx="469820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Ішкі энергияның анықтамасы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655927"/>
            <a:ext cx="763202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Ішкі энергия (U) – газ молекулаларының ретсіз қозғалысының кинетикалық энергиясы. Бұл энергия молекулалардың жылулық қозғалысынан туындайды және температураға тікелей байланысты.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787140"/>
            <a:ext cx="763202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Идеал газ модельінде молекулалар арасындағы өзара әсерлесу энергиясы ескерілмейді, тек қана кинетикалық энергия есепке алынады. Сондықтан ішкі энергия температураның функциясы болып табылады.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93790" y="4963001"/>
            <a:ext cx="7632025" cy="1160740"/>
          </a:xfrm>
          <a:prstGeom prst="roundRect">
            <a:avLst>
              <a:gd name="adj" fmla="val 7182"/>
            </a:avLst>
          </a:prstGeom>
          <a:solidFill>
            <a:srgbClr val="C3BCF6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5258276"/>
            <a:ext cx="248007" cy="19835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438513" y="5210889"/>
            <a:ext cx="678894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Маңызды: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Ішкі энергия – термодинамикалық күй функциясы, яғни газдың қалпына ғана тәуелді, процестің жолына емес.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Picture backgrou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8472" r="54355" b="25139"/>
          <a:stretch/>
        </p:blipFill>
        <p:spPr bwMode="auto">
          <a:xfrm>
            <a:off x="9862410" y="1040656"/>
            <a:ext cx="4217384" cy="5135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39635"/>
            <a:ext cx="919876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Бір атомды және екі атомды газдар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856547"/>
            <a:ext cx="6422231" cy="3533299"/>
          </a:xfrm>
          <a:prstGeom prst="roundRect">
            <a:avLst>
              <a:gd name="adj" fmla="val 3106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70930" y="2856547"/>
            <a:ext cx="91440" cy="3533299"/>
          </a:xfrm>
          <a:prstGeom prst="roundRect">
            <a:avLst>
              <a:gd name="adj" fmla="val 91163"/>
            </a:avLst>
          </a:prstGeom>
          <a:solidFill>
            <a:srgbClr val="5E4CE6"/>
          </a:solidFill>
          <a:ln/>
        </p:spPr>
      </p:sp>
      <p:sp>
        <p:nvSpPr>
          <p:cNvPr id="5" name="Text 3"/>
          <p:cNvSpPr/>
          <p:nvPr/>
        </p:nvSpPr>
        <p:spPr>
          <a:xfrm>
            <a:off x="1083588" y="307776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Бір атомды газ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83588" y="3568898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Формула</a:t>
            </a:r>
            <a:r>
              <a:rPr lang="en-US" b="1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83588" y="4005501"/>
            <a:ext cx="59112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Бір атомды газдың молекулалары (мысалы, гелий, неон, аргон) тек ілгерілемелі қозғалады. Олардың үш еркіндік дәрежесі бар – үш өстегі қозғалыс.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83588" y="5077182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ν – зат мөлшері (моль)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83588" y="5464135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R = 8,31 Дж/(моль·К) – әмбебап газ тұрақтысы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83588" y="5851088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T – абсолют температура (Кельвин)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414379" y="2856547"/>
            <a:ext cx="6422231" cy="3533299"/>
          </a:xfrm>
          <a:prstGeom prst="roundRect">
            <a:avLst>
              <a:gd name="adj" fmla="val 3106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391519" y="2856547"/>
            <a:ext cx="91440" cy="3533299"/>
          </a:xfrm>
          <a:prstGeom prst="roundRect">
            <a:avLst>
              <a:gd name="adj" fmla="val 91163"/>
            </a:avLst>
          </a:prstGeom>
          <a:solidFill>
            <a:srgbClr val="5E4CE6"/>
          </a:solidFill>
          <a:ln/>
        </p:spPr>
      </p:sp>
      <p:sp>
        <p:nvSpPr>
          <p:cNvPr id="13" name="Text 11"/>
          <p:cNvSpPr/>
          <p:nvPr/>
        </p:nvSpPr>
        <p:spPr>
          <a:xfrm>
            <a:off x="7704177" y="307776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Екі атомды газ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704177" y="3568898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Формула</a:t>
            </a:r>
            <a:r>
              <a:rPr lang="en-US" b="1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704177" y="4005501"/>
            <a:ext cx="59112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Екі атомды газдың молекулалары (мысалы, оттегі O₂, азот N₂) ілгерілемелі және айналмалы қозғалады. Олардың бес еркіндік дәрежесі бар – үш ілгерілемелі және екі айналмалы.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704177" y="5077182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Айналмалы қозғалыс қосымша энергияны қажет етеді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704177" y="5464135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Коэффициент 5/2 бес еркіндік дәрежесіне сәйкес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3366781" y="3383596"/>
                <a:ext cx="127624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781" y="3383596"/>
                <a:ext cx="1276247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9615498" y="3449836"/>
                <a:ext cx="127624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498" y="3449836"/>
                <a:ext cx="1276247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06252" y="637103"/>
            <a:ext cx="7704296" cy="11246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Температура мен ішкі энергияның байланысы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06252" y="2031683"/>
            <a:ext cx="7704296" cy="576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Ішкі энергия мен температураның арасында тура пропорционалдық байланыс бар. Температура артқан сайын молекулалардың орташа кинетикалық энергиясы да артады.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52" y="2810113"/>
            <a:ext cx="899874" cy="107977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286030" y="2990017"/>
            <a:ext cx="3042285" cy="281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Температура екі есе артса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286030" y="3379113"/>
            <a:ext cx="6624518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T₁ → 2T₁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252" y="3889891"/>
            <a:ext cx="899874" cy="107977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286030" y="4069794"/>
            <a:ext cx="3536990" cy="281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Ішкі энергия да екі есе артады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286030" y="4458891"/>
            <a:ext cx="6624518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U₁ → 2U₁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252" y="4969669"/>
            <a:ext cx="899874" cy="107977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286030" y="5149572"/>
            <a:ext cx="3939540" cy="281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Молекулалар жылдамдығы өседі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286030" y="5538668"/>
            <a:ext cx="6624518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vорт √2 есе артады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8"/>
          <p:cNvSpPr/>
          <p:nvPr/>
        </p:nvSpPr>
        <p:spPr>
          <a:xfrm>
            <a:off x="6206252" y="6251853"/>
            <a:ext cx="7704296" cy="1340644"/>
          </a:xfrm>
          <a:prstGeom prst="roundRect">
            <a:avLst>
              <a:gd name="adj" fmla="val 5638"/>
            </a:avLst>
          </a:prstGeom>
          <a:solidFill>
            <a:srgbClr val="C3BCF6"/>
          </a:solidFill>
          <a:ln/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155" y="6517243"/>
            <a:ext cx="224909" cy="179903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790968" y="6476643"/>
            <a:ext cx="6939677" cy="8640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PhET симуляциясы арқылы осы процесті визуалды түрде бақылауға болады. Температураны өзгерте отырып, энергия гистограммасының өзгерісін көруге болады.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Picture background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5" t="11545" r="3624" b="35643"/>
          <a:stretch/>
        </p:blipFill>
        <p:spPr bwMode="auto">
          <a:xfrm>
            <a:off x="894734" y="1373065"/>
            <a:ext cx="4454013" cy="4676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53026"/>
            <a:ext cx="1266146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Термодинамикалық жұмыс және жылу мөлшері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369939"/>
            <a:ext cx="4215289" cy="4506635"/>
          </a:xfrm>
          <a:prstGeom prst="roundRect">
            <a:avLst>
              <a:gd name="adj" fmla="val 197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99768" y="2575917"/>
            <a:ext cx="3803333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Термодинамикалық жұмыс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99768" y="3439120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Изобаралық процесте: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99768" y="4007763"/>
            <a:ext cx="3803333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68" y="4007763"/>
            <a:ext cx="3803333" cy="34694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99768" y="4605814"/>
            <a:ext cx="380333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Газ кеңейгенде оң жұмыс жасайды (A &gt; 0), ал сығылғанда теріс жұмыс жасайды (A &lt; 0).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99768" y="5677495"/>
            <a:ext cx="380333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Жұмыс p-V диаграммасында қисық астындағы аудан ретінде көрінеді.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207437" y="2369939"/>
            <a:ext cx="4215408" cy="4506635"/>
          </a:xfrm>
          <a:prstGeom prst="roundRect">
            <a:avLst>
              <a:gd name="adj" fmla="val 197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413415" y="257591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Жылу мөлшері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413415" y="3067050"/>
            <a:ext cx="38034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Массаға байланысты: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413415" y="3635693"/>
            <a:ext cx="3803452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415" y="3635693"/>
            <a:ext cx="3803452" cy="346948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413415" y="4233743"/>
            <a:ext cx="38034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Зат мөлшеріне байланысты: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413415" y="4802386"/>
            <a:ext cx="3803452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415" y="4802386"/>
            <a:ext cx="3803452" cy="346948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5413415" y="5400437"/>
            <a:ext cx="380345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c – меншікті жылусыйымдылық, </a:t>
            </a:r>
            <a:endParaRPr lang="kk-KZ" sz="1550" dirty="0" smtClean="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1550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C </a:t>
            </a:r>
            <a:r>
              <a:rPr lang="en-US" sz="15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– молярлық жылусыйымдылық. </a:t>
            </a:r>
            <a:endParaRPr lang="kk-KZ" sz="1550" dirty="0" smtClean="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1550" dirty="0" err="1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Жылу</a:t>
            </a:r>
            <a:r>
              <a:rPr lang="en-US" sz="1550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en-US" sz="15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денеге берілгенде Q &gt; 0, ал алынғанда Q &lt; 0.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4"/>
          <p:cNvSpPr/>
          <p:nvPr/>
        </p:nvSpPr>
        <p:spPr>
          <a:xfrm>
            <a:off x="9621203" y="2369939"/>
            <a:ext cx="4215289" cy="4506635"/>
          </a:xfrm>
          <a:prstGeom prst="roundRect">
            <a:avLst>
              <a:gd name="adj" fmla="val 197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9827181" y="2575917"/>
            <a:ext cx="320873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Ішкі энергия өзгерісі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9827181" y="3067050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Өзгеріс формуласы: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9827181" y="3635693"/>
            <a:ext cx="3803333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7181" y="3635693"/>
            <a:ext cx="3803333" cy="346948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9827181" y="4233743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Энергия балансы: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19"/>
          <p:cNvSpPr/>
          <p:nvPr/>
        </p:nvSpPr>
        <p:spPr>
          <a:xfrm>
            <a:off x="9827181" y="4802386"/>
            <a:ext cx="3803333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7181" y="4802386"/>
            <a:ext cx="3803333" cy="346948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9827181" y="5400437"/>
            <a:ext cx="380333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Бұл термодинамиканың бірінші заңының сапалық түрі. Жүйеге берілген жылу ішкі энергияны арттыруға және жұмыс жасауға жұмсалады.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088" y="351949"/>
            <a:ext cx="5718215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1-мысал: Гелийдің ішкі энергиясы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12088" y="1071920"/>
            <a:ext cx="1920240" cy="2400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Есептің шарты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12088" y="1439942"/>
            <a:ext cx="5951101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Берілгені: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12088" y="1759863"/>
            <a:ext cx="5951101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00"/>
              </a:lnSpc>
              <a:buSzPct val="100000"/>
              <a:buChar char="•"/>
            </a:pPr>
            <a:r>
              <a:rPr lang="en-US" sz="12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Газ: гелий (бір атомды)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12088" y="2009418"/>
            <a:ext cx="5951101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00"/>
              </a:lnSpc>
              <a:buSzPct val="100000"/>
              <a:buChar char="•"/>
            </a:pPr>
            <a:r>
              <a:rPr lang="en-US" sz="12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Зат мөлшері: ν = 2 моль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12088" y="2258973"/>
            <a:ext cx="5951101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00"/>
              </a:lnSpc>
              <a:buSzPct val="100000"/>
              <a:buChar char="•"/>
            </a:pPr>
            <a:r>
              <a:rPr lang="en-US" sz="12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Температура: T = 300 K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12088" y="2508528"/>
            <a:ext cx="5951101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00"/>
              </a:lnSpc>
              <a:buSzPct val="100000"/>
              <a:buChar char="•"/>
            </a:pPr>
            <a:r>
              <a:rPr lang="en-US" sz="12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R = 8,31 Дж/(моль·К)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12088" y="2828449"/>
            <a:ext cx="5951101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Табу керек:</a:t>
            </a:r>
            <a:r>
              <a:rPr lang="en-US" sz="12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U = ?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782991" y="1071920"/>
            <a:ext cx="1920240" cy="2400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Шешімі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782991" y="1439942"/>
            <a:ext cx="7342942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Гелий бір атомды газ болғандықтан, оның ішкі энергиясы үшін мына формуланы қолданамыз: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782991" y="1806654"/>
            <a:ext cx="7342942" cy="349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991" y="1806654"/>
            <a:ext cx="7342942" cy="349806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6782991" y="2318385"/>
            <a:ext cx="7342942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Сандарды қоямыз: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782991" y="2685098"/>
            <a:ext cx="7342942" cy="349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991" y="2685098"/>
            <a:ext cx="7342942" cy="349806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782991" y="3196828"/>
            <a:ext cx="7342942" cy="224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991" y="3196828"/>
            <a:ext cx="7342942" cy="224314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6782991" y="3583067"/>
            <a:ext cx="7342942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Жауабы:</a:t>
            </a:r>
            <a:r>
              <a:rPr lang="en-US" sz="12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U ≈ 7,5 кДж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5"/>
          <p:cNvSpPr/>
          <p:nvPr/>
        </p:nvSpPr>
        <p:spPr>
          <a:xfrm>
            <a:off x="6782991" y="3931801"/>
            <a:ext cx="7342942" cy="543758"/>
          </a:xfrm>
          <a:prstGeom prst="roundRect">
            <a:avLst>
              <a:gd name="adj" fmla="val 9889"/>
            </a:avLst>
          </a:prstGeom>
          <a:solidFill>
            <a:srgbClr val="C3BCF6"/>
          </a:solidFill>
          <a:ln/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983" y="4116824"/>
            <a:ext cx="160020" cy="127992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198995" y="4091702"/>
            <a:ext cx="6798945" cy="204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Ішкі энергия тек температура мен зат мөлшеріне байланысты, қысым мен көлемге байланысты емес.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Picture background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1028" r="61452"/>
          <a:stretch/>
        </p:blipFill>
        <p:spPr bwMode="auto">
          <a:xfrm>
            <a:off x="1849715" y="3639341"/>
            <a:ext cx="3371214" cy="3843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17878"/>
            <a:ext cx="1161538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2-мысал: Екі атомды газдың энергия өзгерісі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81725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Есептің шарты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486978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Берілгені: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5 моль екі атомды газ (мысалы, оттегі O₂), бастапқы температура T₁ = 300 K, соңғы температура T₂ = 500 K. </a:t>
            </a: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Табу керек: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ішкі энергияның өзгерісі ΔU =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345299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Outfit Light" pitchFamily="34" charset="-122"/>
                <a:cs typeface="Times New Roman" panose="02020603050405020304" pitchFamily="18" charset="0"/>
              </a:rPr>
              <a:t>01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93790" y="3659624"/>
            <a:ext cx="6422231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7" name="Text 5"/>
          <p:cNvSpPr/>
          <p:nvPr/>
        </p:nvSpPr>
        <p:spPr>
          <a:xfrm>
            <a:off x="793790" y="3804523"/>
            <a:ext cx="253186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Формуланы таңдау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90" y="4233743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Екі атомды газ </a:t>
            </a:r>
            <a:r>
              <a:rPr lang="en-US" dirty="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үшін</a:t>
            </a:r>
            <a:r>
              <a:rPr lang="en-US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414379" y="3345299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Outfit Light" pitchFamily="34" charset="-122"/>
                <a:cs typeface="Times New Roman" panose="02020603050405020304" pitchFamily="18" charset="0"/>
              </a:rPr>
              <a:t>02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414379" y="3659624"/>
            <a:ext cx="6422231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11" name="Text 9"/>
          <p:cNvSpPr/>
          <p:nvPr/>
        </p:nvSpPr>
        <p:spPr>
          <a:xfrm>
            <a:off x="7414379" y="380452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Өзгерісті есептеу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414379" y="4233743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93790" y="4898469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Outfit Light" pitchFamily="34" charset="-122"/>
                <a:cs typeface="Times New Roman" panose="02020603050405020304" pitchFamily="18" charset="0"/>
              </a:rPr>
              <a:t>03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93790" y="5212794"/>
            <a:ext cx="6422231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15" name="Text 13"/>
          <p:cNvSpPr/>
          <p:nvPr/>
        </p:nvSpPr>
        <p:spPr>
          <a:xfrm>
            <a:off x="793790" y="535769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Сандарды қою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93790" y="5786914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ΔU = </a:t>
            </a:r>
            <a:r>
              <a:rPr lang="kk-KZ" i="1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5/2</a:t>
            </a:r>
            <a:r>
              <a:rPr lang="en-US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· 5 · 8,31 · (500 - 300) = </a:t>
            </a:r>
            <a:r>
              <a:rPr lang="kk-KZ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5/2</a:t>
            </a:r>
            <a:r>
              <a:rPr lang="en-US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· 5 · 8,31 · 200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414379" y="4898469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Outfit Light" pitchFamily="34" charset="-122"/>
                <a:cs typeface="Times New Roman" panose="02020603050405020304" pitchFamily="18" charset="0"/>
              </a:rPr>
              <a:t>04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414379" y="5212794"/>
            <a:ext cx="6422231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19" name="Text 17"/>
          <p:cNvSpPr/>
          <p:nvPr/>
        </p:nvSpPr>
        <p:spPr>
          <a:xfrm>
            <a:off x="7414379" y="535769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Нәтижені табу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414379" y="5786914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ΔU = 12,5 · 8,31 · 200 = 20 775 Дж ≈ </a:t>
            </a: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20,8 кДж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93790" y="6476524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Температура 200 К-ге артқанда, 5 моль екі атомды газдың ішкі энергиясы шамамен 21 кДж-ға артады. Бұл энергия молекулалардың жылдамдығын және айналу қарқынын арттырады.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3366781" y="4275729"/>
                <a:ext cx="127624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781" y="4275729"/>
                <a:ext cx="1276247" cy="616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22"/>
              <p:cNvSpPr/>
              <p:nvPr/>
            </p:nvSpPr>
            <p:spPr>
              <a:xfrm>
                <a:off x="8501254" y="4271102"/>
                <a:ext cx="2264018" cy="634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254" y="4271102"/>
                <a:ext cx="2264018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0334" y="531138"/>
            <a:ext cx="10688479" cy="601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Энергия балансы: Q, ΔU және A байланысы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70334" y="1421844"/>
            <a:ext cx="13089731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Термодинамиканың бірінші заңы энергияның сақталу заңының термодинамикадағы түрі болып табылады: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70334" y="1973699"/>
            <a:ext cx="13089731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34" y="1973699"/>
            <a:ext cx="13089731" cy="329803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986909" y="2547223"/>
            <a:ext cx="22860" cy="4318278"/>
          </a:xfrm>
          <a:prstGeom prst="roundRect">
            <a:avLst>
              <a:gd name="adj" fmla="val 353839"/>
            </a:avLst>
          </a:prstGeom>
          <a:solidFill>
            <a:srgbClr val="BDB8DF"/>
          </a:solidFill>
          <a:ln/>
        </p:spPr>
      </p:sp>
      <p:sp>
        <p:nvSpPr>
          <p:cNvPr id="7" name="Shape 4"/>
          <p:cNvSpPr/>
          <p:nvPr/>
        </p:nvSpPr>
        <p:spPr>
          <a:xfrm>
            <a:off x="1180683" y="2752368"/>
            <a:ext cx="577691" cy="22860"/>
          </a:xfrm>
          <a:prstGeom prst="roundRect">
            <a:avLst>
              <a:gd name="adj" fmla="val 353839"/>
            </a:avLst>
          </a:prstGeom>
          <a:solidFill>
            <a:srgbClr val="BDB8DF"/>
          </a:solidFill>
          <a:ln/>
        </p:spPr>
      </p:sp>
      <p:sp>
        <p:nvSpPr>
          <p:cNvPr id="8" name="Shape 5"/>
          <p:cNvSpPr/>
          <p:nvPr/>
        </p:nvSpPr>
        <p:spPr>
          <a:xfrm>
            <a:off x="770275" y="2547223"/>
            <a:ext cx="433268" cy="433268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42427" y="2583299"/>
            <a:ext cx="288846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949887" y="2613422"/>
            <a:ext cx="2455188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Жылу берілді (Q &gt; 0)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949887" y="3029783"/>
            <a:ext cx="11910179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Жүйеге сыртқы ортадан энергия келіп түседі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180683" y="3928229"/>
            <a:ext cx="577691" cy="22860"/>
          </a:xfrm>
          <a:prstGeom prst="roundRect">
            <a:avLst>
              <a:gd name="adj" fmla="val 353839"/>
            </a:avLst>
          </a:prstGeom>
          <a:solidFill>
            <a:srgbClr val="BDB8DF"/>
          </a:solidFill>
          <a:ln/>
        </p:spPr>
      </p:sp>
      <p:sp>
        <p:nvSpPr>
          <p:cNvPr id="13" name="Shape 10"/>
          <p:cNvSpPr/>
          <p:nvPr/>
        </p:nvSpPr>
        <p:spPr>
          <a:xfrm>
            <a:off x="770275" y="3723084"/>
            <a:ext cx="433268" cy="433268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42427" y="3759160"/>
            <a:ext cx="288846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949887" y="3789283"/>
            <a:ext cx="2407325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Энергия бөлінеді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949887" y="4205645"/>
            <a:ext cx="11910179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Келген энергия екі бағытқа жұмсалады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180683" y="5104090"/>
            <a:ext cx="577691" cy="22860"/>
          </a:xfrm>
          <a:prstGeom prst="roundRect">
            <a:avLst>
              <a:gd name="adj" fmla="val 353839"/>
            </a:avLst>
          </a:prstGeom>
          <a:solidFill>
            <a:srgbClr val="BDB8DF"/>
          </a:solidFill>
          <a:ln/>
        </p:spPr>
      </p:sp>
      <p:sp>
        <p:nvSpPr>
          <p:cNvPr id="18" name="Shape 15"/>
          <p:cNvSpPr/>
          <p:nvPr/>
        </p:nvSpPr>
        <p:spPr>
          <a:xfrm>
            <a:off x="770275" y="4898946"/>
            <a:ext cx="433268" cy="433268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842427" y="4935022"/>
            <a:ext cx="288846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949887" y="4965144"/>
            <a:ext cx="3097649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Ішкі энергия артады (ΔU)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1949887" y="5381506"/>
            <a:ext cx="11910179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Температура көтеріледі, молекулалар жылдамдайды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1180683" y="6279952"/>
            <a:ext cx="577691" cy="22860"/>
          </a:xfrm>
          <a:prstGeom prst="roundRect">
            <a:avLst>
              <a:gd name="adj" fmla="val 353839"/>
            </a:avLst>
          </a:prstGeom>
          <a:solidFill>
            <a:srgbClr val="BDB8DF"/>
          </a:solidFill>
          <a:ln/>
        </p:spPr>
      </p:sp>
      <p:sp>
        <p:nvSpPr>
          <p:cNvPr id="23" name="Shape 20"/>
          <p:cNvSpPr/>
          <p:nvPr/>
        </p:nvSpPr>
        <p:spPr>
          <a:xfrm>
            <a:off x="770275" y="6074807"/>
            <a:ext cx="433268" cy="433268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842427" y="6110883"/>
            <a:ext cx="288846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1949887" y="6141006"/>
            <a:ext cx="2950845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Жұмыс орындалады (A)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1949887" y="6557367"/>
            <a:ext cx="11910179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Газ кеңейіп, поршенді итереді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770334" y="7082076"/>
            <a:ext cx="13089731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Изобаралық кеңею мысалы: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Газға жылу берілгенде, оның бір бөлігі температураны көтеруге (ΔU), екінші бөлігі газдың кеңеюіне (A = pΔV) жұмсалады. Қысым тұрақты болғандықтан, көлем артады және газ сыртқы күштерге қарсы жұмыс жасайды.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904</Words>
  <Application>Microsoft Office PowerPoint</Application>
  <PresentationFormat>Произвольный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Times New Roman</vt:lpstr>
      <vt:lpstr>Calibri</vt:lpstr>
      <vt:lpstr>Outfit Light</vt:lpstr>
      <vt:lpstr>Arimo</vt:lpstr>
      <vt:lpstr>Outfit Extra Bold</vt:lpstr>
      <vt:lpstr>Arial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3</cp:revision>
  <dcterms:created xsi:type="dcterms:W3CDTF">2025-11-22T21:23:55Z</dcterms:created>
  <dcterms:modified xsi:type="dcterms:W3CDTF">2025-11-22T21:54:35Z</dcterms:modified>
</cp:coreProperties>
</file>