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Alice" panose="020B0604020202020204" charset="0"/>
      <p:regular r:id="rId10"/>
    </p:embeddedFont>
    <p:embeddedFont>
      <p:font typeface="Calibri" panose="020F0502020204030204" pitchFamily="34" charset="0"/>
      <p:regular r:id="rId11"/>
      <p:bold r:id="rId12"/>
      <p:italic r:id="rId13"/>
      <p:boldItalic r:id="rId14"/>
    </p:embeddedFont>
    <p:embeddedFont>
      <p:font typeface="Manrope" panose="020B0604020202020204" charset="0"/>
      <p:regular r:id="rId1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7" d="100"/>
          <a:sy n="97" d="100"/>
        </p:scale>
        <p:origin x="3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72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8490"/>
            <a:ext cx="14630400" cy="8229600"/>
          </a:xfrm>
          <a:prstGeom prst="rect">
            <a:avLst/>
          </a:prstGeom>
        </p:spPr>
      </p:pic>
      <p:sp>
        <p:nvSpPr>
          <p:cNvPr id="3" name="Shape 0"/>
          <p:cNvSpPr/>
          <p:nvPr/>
        </p:nvSpPr>
        <p:spPr>
          <a:xfrm>
            <a:off x="0" y="-88490"/>
            <a:ext cx="14630400" cy="8229600"/>
          </a:xfrm>
          <a:prstGeom prst="rect">
            <a:avLst/>
          </a:prstGeom>
          <a:solidFill>
            <a:srgbClr val="FFFFFF">
              <a:alpha val="85000"/>
            </a:srgbClr>
          </a:solidFill>
          <a:ln/>
        </p:spPr>
      </p:sp>
      <p:sp>
        <p:nvSpPr>
          <p:cNvPr id="4" name="Text 1"/>
          <p:cNvSpPr/>
          <p:nvPr/>
        </p:nvSpPr>
        <p:spPr>
          <a:xfrm>
            <a:off x="864037" y="2279544"/>
            <a:ext cx="12902327" cy="1543050"/>
          </a:xfrm>
          <a:prstGeom prst="rect">
            <a:avLst/>
          </a:prstGeom>
          <a:noFill/>
          <a:ln/>
        </p:spPr>
        <p:txBody>
          <a:bodyPr wrap="square" lIns="0" tIns="0" rIns="0" bIns="0" rtlCol="0" anchor="t"/>
          <a:lstStyle/>
          <a:p>
            <a:pPr marL="0" indent="0" algn="ctr">
              <a:lnSpc>
                <a:spcPts val="6050"/>
              </a:lnSpc>
              <a:buNone/>
            </a:pPr>
            <a:r>
              <a:rPr lang="en-US" sz="4850" b="1" dirty="0">
                <a:solidFill>
                  <a:srgbClr val="0C0D0F"/>
                </a:solidFill>
                <a:latin typeface="Times New Roman" panose="02020603050405020304" pitchFamily="18" charset="0"/>
                <a:ea typeface="Alice" pitchFamily="34" charset="-122"/>
                <a:cs typeface="Times New Roman" panose="02020603050405020304" pitchFamily="18" charset="0"/>
              </a:rPr>
              <a:t>Электромагниттік толқындар: Аналогты-сандық түрлендіргіш</a:t>
            </a:r>
            <a:endParaRPr lang="en-US" sz="4850" b="1" dirty="0">
              <a:latin typeface="Times New Roman" panose="02020603050405020304" pitchFamily="18" charset="0"/>
              <a:cs typeface="Times New Roman" panose="02020603050405020304" pitchFamily="18" charset="0"/>
            </a:endParaRPr>
          </a:p>
        </p:txBody>
      </p:sp>
      <p:sp>
        <p:nvSpPr>
          <p:cNvPr id="5" name="Text 2"/>
          <p:cNvSpPr/>
          <p:nvPr/>
        </p:nvSpPr>
        <p:spPr>
          <a:xfrm>
            <a:off x="864037" y="4192878"/>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55575A"/>
                </a:solidFill>
                <a:latin typeface="Times New Roman" panose="02020603050405020304" pitchFamily="18" charset="0"/>
                <a:ea typeface="Manrope" pitchFamily="34" charset="-122"/>
                <a:cs typeface="Times New Roman" panose="02020603050405020304" pitchFamily="18" charset="0"/>
              </a:rPr>
              <a:t>Заманауи байланыс технологиялары біздің өмірімізді түбегейлі өзгертті. Әр күні біз смартфондарымыз арқылы сөйлесеміз, интернетте серфинг жасаймыз, музыка тыңдаймыз және бейнелерді қараймыз. Осы барлық процестердің артында аналогты және сандық сигналдардың өзара түрлендірілуі жатыр. Бұл сабақта біз сигналдардың екі түрін зерттейміз және олардың арасындағы айырмашылықты түсінеміз.</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5216" y="1060013"/>
            <a:ext cx="11875056" cy="692110"/>
          </a:xfrm>
          <a:prstGeom prst="rect">
            <a:avLst/>
          </a:prstGeom>
          <a:noFill/>
          <a:ln/>
        </p:spPr>
        <p:txBody>
          <a:bodyPr wrap="none" lIns="0" tIns="0" rIns="0" bIns="0" rtlCol="0" anchor="t"/>
          <a:lstStyle/>
          <a:p>
            <a:pPr marL="0" indent="0" algn="l">
              <a:lnSpc>
                <a:spcPts val="5450"/>
              </a:lnSpc>
              <a:buNone/>
            </a:pPr>
            <a:r>
              <a:rPr lang="en-US" sz="4350" dirty="0">
                <a:solidFill>
                  <a:srgbClr val="0C0D0F"/>
                </a:solidFill>
                <a:latin typeface="Times New Roman" panose="02020603050405020304" pitchFamily="18" charset="0"/>
                <a:ea typeface="Alice" pitchFamily="34" charset="-122"/>
                <a:cs typeface="Times New Roman" panose="02020603050405020304" pitchFamily="18" charset="0"/>
              </a:rPr>
              <a:t>Сигналдардың екі әлемі: аналог және сандық</a:t>
            </a:r>
            <a:endParaRPr lang="en-US" sz="4350" dirty="0">
              <a:latin typeface="Times New Roman" panose="02020603050405020304" pitchFamily="18" charset="0"/>
              <a:cs typeface="Times New Roman" panose="02020603050405020304" pitchFamily="18" charset="0"/>
            </a:endParaRPr>
          </a:p>
        </p:txBody>
      </p:sp>
      <p:sp>
        <p:nvSpPr>
          <p:cNvPr id="3" name="Text 1"/>
          <p:cNvSpPr/>
          <p:nvPr/>
        </p:nvSpPr>
        <p:spPr>
          <a:xfrm>
            <a:off x="775216" y="2305764"/>
            <a:ext cx="2768679" cy="345996"/>
          </a:xfrm>
          <a:prstGeom prst="rect">
            <a:avLst/>
          </a:prstGeom>
          <a:noFill/>
          <a:ln/>
        </p:spPr>
        <p:txBody>
          <a:bodyPr wrap="none" lIns="0" tIns="0" rIns="0" bIns="0" rtlCol="0" anchor="t"/>
          <a:lstStyle/>
          <a:p>
            <a:pPr marL="0" indent="0" algn="l">
              <a:lnSpc>
                <a:spcPts val="2700"/>
              </a:lnSpc>
              <a:buNone/>
            </a:pPr>
            <a:r>
              <a:rPr lang="en-US" sz="2150" dirty="0">
                <a:solidFill>
                  <a:srgbClr val="0C0D0F"/>
                </a:solidFill>
                <a:latin typeface="Times New Roman" panose="02020603050405020304" pitchFamily="18" charset="0"/>
                <a:ea typeface="Alice" pitchFamily="34" charset="-122"/>
                <a:cs typeface="Times New Roman" panose="02020603050405020304" pitchFamily="18" charset="0"/>
              </a:rPr>
              <a:t>Аналогты сигнал</a:t>
            </a:r>
            <a:endParaRPr lang="en-US" sz="2150" dirty="0">
              <a:latin typeface="Times New Roman" panose="02020603050405020304" pitchFamily="18" charset="0"/>
              <a:cs typeface="Times New Roman" panose="02020603050405020304" pitchFamily="18" charset="0"/>
            </a:endParaRPr>
          </a:p>
        </p:txBody>
      </p:sp>
      <p:sp>
        <p:nvSpPr>
          <p:cNvPr id="4" name="Text 2"/>
          <p:cNvSpPr/>
          <p:nvPr/>
        </p:nvSpPr>
        <p:spPr>
          <a:xfrm>
            <a:off x="775216" y="2873216"/>
            <a:ext cx="6269831" cy="2125980"/>
          </a:xfrm>
          <a:prstGeom prst="rect">
            <a:avLst/>
          </a:prstGeom>
          <a:noFill/>
          <a:ln/>
        </p:spPr>
        <p:txBody>
          <a:bodyPr wrap="square" lIns="0" tIns="0" rIns="0" bIns="0" rtlCol="0" anchor="t"/>
          <a:lstStyle/>
          <a:p>
            <a:pPr marL="0" indent="0" algn="l">
              <a:lnSpc>
                <a:spcPts val="2750"/>
              </a:lnSpc>
              <a:buNone/>
            </a:pPr>
            <a:r>
              <a:rPr lang="en-US" sz="1700" dirty="0">
                <a:solidFill>
                  <a:srgbClr val="55575A"/>
                </a:solidFill>
                <a:latin typeface="Times New Roman" panose="02020603050405020304" pitchFamily="18" charset="0"/>
                <a:ea typeface="Manrope" pitchFamily="34" charset="-122"/>
                <a:cs typeface="Times New Roman" panose="02020603050405020304" pitchFamily="18" charset="0"/>
              </a:rPr>
              <a:t>Аналогты сигнал – бұл үздіксіз өзгеретін физикалық шама. Ол табиғатта кездесетін сигналдардың түрі болып табылады. Мысалы, адам дауысы, дыбыс толқындары, температураның өзгерісі – барлығы аналогты сигналдар. Бұл сигналдар кез келген мәнді қабылдай алады және олардың арасында үзіліс жоқ.</a:t>
            </a:r>
            <a:endParaRPr lang="en-US" sz="1700" dirty="0">
              <a:latin typeface="Times New Roman" panose="02020603050405020304" pitchFamily="18" charset="0"/>
              <a:cs typeface="Times New Roman" panose="02020603050405020304" pitchFamily="18" charset="0"/>
            </a:endParaRPr>
          </a:p>
        </p:txBody>
      </p:sp>
      <p:sp>
        <p:nvSpPr>
          <p:cNvPr id="5" name="Text 3"/>
          <p:cNvSpPr/>
          <p:nvPr/>
        </p:nvSpPr>
        <p:spPr>
          <a:xfrm>
            <a:off x="775216" y="5198507"/>
            <a:ext cx="6269831" cy="1771650"/>
          </a:xfrm>
          <a:prstGeom prst="rect">
            <a:avLst/>
          </a:prstGeom>
          <a:noFill/>
          <a:ln/>
        </p:spPr>
        <p:txBody>
          <a:bodyPr wrap="square" lIns="0" tIns="0" rIns="0" bIns="0" rtlCol="0" anchor="t"/>
          <a:lstStyle/>
          <a:p>
            <a:pPr marL="0" indent="0" algn="l">
              <a:lnSpc>
                <a:spcPts val="2750"/>
              </a:lnSpc>
              <a:buNone/>
            </a:pPr>
            <a:r>
              <a:rPr lang="en-US" sz="1700" dirty="0">
                <a:solidFill>
                  <a:srgbClr val="55575A"/>
                </a:solidFill>
                <a:latin typeface="Times New Roman" panose="02020603050405020304" pitchFamily="18" charset="0"/>
                <a:ea typeface="Manrope" pitchFamily="34" charset="-122"/>
                <a:cs typeface="Times New Roman" panose="02020603050405020304" pitchFamily="18" charset="0"/>
              </a:rPr>
              <a:t>Аналогты сигналдың негізгі ерекшелігі – оның толқындық сипаты. График түрінде көрсетілгенде, ол тегіс, үздіксіз қисық сызық түрінде болады. Бұл сигнал түрі ұзақ уақыт бойы радио мен телевидениеде, ескі телефон желілерінде қолданылып келді.</a:t>
            </a:r>
            <a:endParaRPr lang="en-US" sz="1700" dirty="0">
              <a:latin typeface="Times New Roman" panose="02020603050405020304" pitchFamily="18" charset="0"/>
              <a:cs typeface="Times New Roman" panose="02020603050405020304" pitchFamily="18" charset="0"/>
            </a:endParaRPr>
          </a:p>
        </p:txBody>
      </p:sp>
      <p:sp>
        <p:nvSpPr>
          <p:cNvPr id="6" name="Text 4"/>
          <p:cNvSpPr/>
          <p:nvPr/>
        </p:nvSpPr>
        <p:spPr>
          <a:xfrm>
            <a:off x="7592973" y="2305764"/>
            <a:ext cx="2768679" cy="345996"/>
          </a:xfrm>
          <a:prstGeom prst="rect">
            <a:avLst/>
          </a:prstGeom>
          <a:noFill/>
          <a:ln/>
        </p:spPr>
        <p:txBody>
          <a:bodyPr wrap="none" lIns="0" tIns="0" rIns="0" bIns="0" rtlCol="0" anchor="t"/>
          <a:lstStyle/>
          <a:p>
            <a:pPr marL="0" indent="0" algn="l">
              <a:lnSpc>
                <a:spcPts val="2700"/>
              </a:lnSpc>
              <a:buNone/>
            </a:pPr>
            <a:r>
              <a:rPr lang="en-US" sz="2150" dirty="0">
                <a:solidFill>
                  <a:srgbClr val="0C0D0F"/>
                </a:solidFill>
                <a:latin typeface="Times New Roman" panose="02020603050405020304" pitchFamily="18" charset="0"/>
                <a:ea typeface="Alice" pitchFamily="34" charset="-122"/>
                <a:cs typeface="Times New Roman" panose="02020603050405020304" pitchFamily="18" charset="0"/>
              </a:rPr>
              <a:t>Сандық сигнал</a:t>
            </a:r>
            <a:endParaRPr lang="en-US" sz="2150" dirty="0">
              <a:latin typeface="Times New Roman" panose="02020603050405020304" pitchFamily="18" charset="0"/>
              <a:cs typeface="Times New Roman" panose="02020603050405020304" pitchFamily="18" charset="0"/>
            </a:endParaRPr>
          </a:p>
        </p:txBody>
      </p:sp>
      <p:sp>
        <p:nvSpPr>
          <p:cNvPr id="7" name="Text 5"/>
          <p:cNvSpPr/>
          <p:nvPr/>
        </p:nvSpPr>
        <p:spPr>
          <a:xfrm>
            <a:off x="7592973" y="2873216"/>
            <a:ext cx="6269831" cy="1771650"/>
          </a:xfrm>
          <a:prstGeom prst="rect">
            <a:avLst/>
          </a:prstGeom>
          <a:noFill/>
          <a:ln/>
        </p:spPr>
        <p:txBody>
          <a:bodyPr wrap="square" lIns="0" tIns="0" rIns="0" bIns="0" rtlCol="0" anchor="t"/>
          <a:lstStyle/>
          <a:p>
            <a:pPr marL="0" indent="0" algn="l">
              <a:lnSpc>
                <a:spcPts val="2750"/>
              </a:lnSpc>
              <a:buNone/>
            </a:pPr>
            <a:r>
              <a:rPr lang="en-US" sz="1700" dirty="0">
                <a:solidFill>
                  <a:srgbClr val="55575A"/>
                </a:solidFill>
                <a:latin typeface="Times New Roman" panose="02020603050405020304" pitchFamily="18" charset="0"/>
                <a:ea typeface="Manrope" pitchFamily="34" charset="-122"/>
                <a:cs typeface="Times New Roman" panose="02020603050405020304" pitchFamily="18" charset="0"/>
              </a:rPr>
              <a:t>Сандық сигнал – бұл дискретті, яғни үзілісті мәндерден тұратын сигнал. Ол тек екі күйді білдіреді: 0 немесе 1, "жоқ" немесе "бар", "төмен" немесе "жоғары". Компьютерлер мен заманауи байланыс құралдары осы сандық сигналдармен жұмыс істейді.</a:t>
            </a:r>
            <a:endParaRPr lang="en-US" sz="1700" dirty="0">
              <a:latin typeface="Times New Roman" panose="02020603050405020304" pitchFamily="18" charset="0"/>
              <a:cs typeface="Times New Roman" panose="02020603050405020304" pitchFamily="18" charset="0"/>
            </a:endParaRPr>
          </a:p>
        </p:txBody>
      </p:sp>
      <p:sp>
        <p:nvSpPr>
          <p:cNvPr id="8" name="Text 6"/>
          <p:cNvSpPr/>
          <p:nvPr/>
        </p:nvSpPr>
        <p:spPr>
          <a:xfrm>
            <a:off x="7592973" y="4844177"/>
            <a:ext cx="6269831" cy="1771650"/>
          </a:xfrm>
          <a:prstGeom prst="rect">
            <a:avLst/>
          </a:prstGeom>
          <a:noFill/>
          <a:ln/>
        </p:spPr>
        <p:txBody>
          <a:bodyPr wrap="square" lIns="0" tIns="0" rIns="0" bIns="0" rtlCol="0" anchor="t"/>
          <a:lstStyle/>
          <a:p>
            <a:pPr marL="0" indent="0" algn="l">
              <a:lnSpc>
                <a:spcPts val="2750"/>
              </a:lnSpc>
              <a:buNone/>
            </a:pPr>
            <a:r>
              <a:rPr lang="en-US" sz="1700" dirty="0">
                <a:solidFill>
                  <a:srgbClr val="55575A"/>
                </a:solidFill>
                <a:latin typeface="Times New Roman" panose="02020603050405020304" pitchFamily="18" charset="0"/>
                <a:ea typeface="Manrope" pitchFamily="34" charset="-122"/>
                <a:cs typeface="Times New Roman" panose="02020603050405020304" pitchFamily="18" charset="0"/>
              </a:rPr>
              <a:t>Сандық сигналдың артықшылығы – оның дәлдігі мен кедергілерге төзімділігі. График түрінде ол тік бұрышты импульстер ретінде көрінеді. Интернет, мобильді байланыс, цифрлы теледидар – барлығы сандық сигналдарға негізделген.</a:t>
            </a:r>
            <a:endParaRPr lang="en-US" sz="1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3301" y="702707"/>
            <a:ext cx="13243798" cy="1238250"/>
          </a:xfrm>
          <a:prstGeom prst="rect">
            <a:avLst/>
          </a:prstGeom>
          <a:noFill/>
          <a:ln/>
        </p:spPr>
        <p:txBody>
          <a:bodyPr wrap="square" lIns="0" tIns="0" rIns="0" bIns="0" rtlCol="0" anchor="t"/>
          <a:lstStyle/>
          <a:p>
            <a:pPr marL="0" indent="0" algn="l">
              <a:lnSpc>
                <a:spcPts val="4850"/>
              </a:lnSpc>
              <a:buNone/>
            </a:pPr>
            <a:r>
              <a:rPr lang="en-US" sz="3850" dirty="0">
                <a:solidFill>
                  <a:srgbClr val="0C0D0F"/>
                </a:solidFill>
                <a:latin typeface="Times New Roman" panose="02020603050405020304" pitchFamily="18" charset="0"/>
                <a:ea typeface="Alice" pitchFamily="34" charset="-122"/>
                <a:cs typeface="Times New Roman" panose="02020603050405020304" pitchFamily="18" charset="0"/>
              </a:rPr>
              <a:t>Аналогты-сандық түрлендіргіш (АСТ): технологияның жүрегі</a:t>
            </a:r>
            <a:endParaRPr lang="en-US" sz="3850" dirty="0">
              <a:latin typeface="Times New Roman" panose="02020603050405020304" pitchFamily="18" charset="0"/>
              <a:cs typeface="Times New Roman" panose="02020603050405020304" pitchFamily="18" charset="0"/>
            </a:endParaRPr>
          </a:p>
        </p:txBody>
      </p:sp>
      <p:sp>
        <p:nvSpPr>
          <p:cNvPr id="3" name="Text 1"/>
          <p:cNvSpPr/>
          <p:nvPr/>
        </p:nvSpPr>
        <p:spPr>
          <a:xfrm>
            <a:off x="693301" y="2337078"/>
            <a:ext cx="13243798" cy="950833"/>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Аналогты-сандық түрлендіргіш (АСТ немесе ADC – Analog-to-Digital Converter) – бұл табиғи аналогты сигналдарды компьютерлер мен цифрлық құрылғылар түсіне алатын сандық кодқа айналдыратын маңызды құрал. Біз микрофонға сөйлегенде, аналогты дауыс толқындары сандық деректерге түрленеді. Фотоаппарат арқылы түсірген кезде, жарықтың аналогты сигналдары сандық суретке айналады.</a:t>
            </a:r>
            <a:endParaRPr lang="en-US" sz="1550" dirty="0">
              <a:latin typeface="Times New Roman" panose="02020603050405020304" pitchFamily="18" charset="0"/>
              <a:cs typeface="Times New Roman" panose="02020603050405020304" pitchFamily="18" charset="0"/>
            </a:endParaRPr>
          </a:p>
        </p:txBody>
      </p:sp>
      <p:sp>
        <p:nvSpPr>
          <p:cNvPr id="4" name="Text 2"/>
          <p:cNvSpPr/>
          <p:nvPr/>
        </p:nvSpPr>
        <p:spPr>
          <a:xfrm>
            <a:off x="693301" y="3510677"/>
            <a:ext cx="13243798" cy="950833"/>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АСТ-тің жұмыс істеу принципі үш негізгі кезеңнен тұрады. Бірінші кезеңде дискреттеу процесі жүреді – үздіксіз сигнал белгілі бір уақыт аралықтарында өлшенеді. Екінші кезеңде кванттау орын алады – әр өлшенген мән белгілі бір дискретті санға жуықтатылады. Үшінші кезеңде кодтау процесі жүзеге асырылады – барлық мәндер екілік санау жүйесіндегі кодқа айналдырылады.</a:t>
            </a:r>
            <a:endParaRPr lang="en-US" sz="1550" dirty="0">
              <a:latin typeface="Times New Roman" panose="02020603050405020304" pitchFamily="18" charset="0"/>
              <a:cs typeface="Times New Roman" panose="02020603050405020304" pitchFamily="18" charset="0"/>
            </a:endParaRPr>
          </a:p>
        </p:txBody>
      </p:sp>
      <p:sp>
        <p:nvSpPr>
          <p:cNvPr id="5" name="Text 3"/>
          <p:cNvSpPr/>
          <p:nvPr/>
        </p:nvSpPr>
        <p:spPr>
          <a:xfrm>
            <a:off x="693301" y="4684276"/>
            <a:ext cx="198001" cy="247531"/>
          </a:xfrm>
          <a:prstGeom prst="rect">
            <a:avLst/>
          </a:prstGeom>
          <a:noFill/>
          <a:ln/>
        </p:spPr>
        <p:txBody>
          <a:bodyPr wrap="non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Alice Light" pitchFamily="34" charset="-122"/>
                <a:cs typeface="Times New Roman" panose="02020603050405020304" pitchFamily="18" charset="0"/>
              </a:rPr>
              <a:t>01</a:t>
            </a:r>
            <a:endParaRPr lang="en-US" sz="1550" dirty="0">
              <a:latin typeface="Times New Roman" panose="02020603050405020304" pitchFamily="18" charset="0"/>
              <a:cs typeface="Times New Roman" panose="02020603050405020304" pitchFamily="18" charset="0"/>
            </a:endParaRPr>
          </a:p>
        </p:txBody>
      </p:sp>
      <p:sp>
        <p:nvSpPr>
          <p:cNvPr id="6" name="Shape 4"/>
          <p:cNvSpPr/>
          <p:nvPr/>
        </p:nvSpPr>
        <p:spPr>
          <a:xfrm>
            <a:off x="693301" y="4997887"/>
            <a:ext cx="4282559" cy="22860"/>
          </a:xfrm>
          <a:prstGeom prst="rect">
            <a:avLst/>
          </a:prstGeom>
          <a:solidFill>
            <a:srgbClr val="FF7047"/>
          </a:solidFill>
          <a:ln/>
        </p:spPr>
      </p:sp>
      <p:sp>
        <p:nvSpPr>
          <p:cNvPr id="7" name="Text 5"/>
          <p:cNvSpPr/>
          <p:nvPr/>
        </p:nvSpPr>
        <p:spPr>
          <a:xfrm>
            <a:off x="693301" y="5142548"/>
            <a:ext cx="2476262" cy="309563"/>
          </a:xfrm>
          <a:prstGeom prst="rect">
            <a:avLst/>
          </a:prstGeom>
          <a:noFill/>
          <a:ln/>
        </p:spPr>
        <p:txBody>
          <a:bodyPr wrap="none" lIns="0" tIns="0" rIns="0" bIns="0" rtlCol="0" anchor="t"/>
          <a:lstStyle/>
          <a:p>
            <a:pPr marL="0" indent="0" algn="l">
              <a:lnSpc>
                <a:spcPts val="2400"/>
              </a:lnSpc>
              <a:buNone/>
            </a:pPr>
            <a:r>
              <a:rPr lang="en-US" sz="1900" dirty="0">
                <a:solidFill>
                  <a:srgbClr val="55575A"/>
                </a:solidFill>
                <a:latin typeface="Times New Roman" panose="02020603050405020304" pitchFamily="18" charset="0"/>
                <a:ea typeface="Alice" pitchFamily="34" charset="-122"/>
                <a:cs typeface="Times New Roman" panose="02020603050405020304" pitchFamily="18" charset="0"/>
              </a:rPr>
              <a:t>Дискреттеу</a:t>
            </a:r>
            <a:endParaRPr lang="en-US" sz="1900" dirty="0">
              <a:latin typeface="Times New Roman" panose="02020603050405020304" pitchFamily="18" charset="0"/>
              <a:cs typeface="Times New Roman" panose="02020603050405020304" pitchFamily="18" charset="0"/>
            </a:endParaRPr>
          </a:p>
        </p:txBody>
      </p:sp>
      <p:sp>
        <p:nvSpPr>
          <p:cNvPr id="8" name="Text 6"/>
          <p:cNvSpPr/>
          <p:nvPr/>
        </p:nvSpPr>
        <p:spPr>
          <a:xfrm>
            <a:off x="693301" y="5570934"/>
            <a:ext cx="4282559" cy="950833"/>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Үздіксіз сигналды белгілі бір уақыт интервалдарында дискретті нүктелерге бөлу процесі</a:t>
            </a:r>
            <a:endParaRPr lang="en-US" sz="1550" dirty="0">
              <a:latin typeface="Times New Roman" panose="02020603050405020304" pitchFamily="18" charset="0"/>
              <a:cs typeface="Times New Roman" panose="02020603050405020304" pitchFamily="18" charset="0"/>
            </a:endParaRPr>
          </a:p>
        </p:txBody>
      </p:sp>
      <p:sp>
        <p:nvSpPr>
          <p:cNvPr id="9" name="Text 7"/>
          <p:cNvSpPr/>
          <p:nvPr/>
        </p:nvSpPr>
        <p:spPr>
          <a:xfrm>
            <a:off x="5173861" y="4684276"/>
            <a:ext cx="198001" cy="247531"/>
          </a:xfrm>
          <a:prstGeom prst="rect">
            <a:avLst/>
          </a:prstGeom>
          <a:noFill/>
          <a:ln/>
        </p:spPr>
        <p:txBody>
          <a:bodyPr wrap="non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Alice Light" pitchFamily="34" charset="-122"/>
                <a:cs typeface="Times New Roman" panose="02020603050405020304" pitchFamily="18" charset="0"/>
              </a:rPr>
              <a:t>02</a:t>
            </a:r>
            <a:endParaRPr lang="en-US" sz="1550" dirty="0">
              <a:latin typeface="Times New Roman" panose="02020603050405020304" pitchFamily="18" charset="0"/>
              <a:cs typeface="Times New Roman" panose="02020603050405020304" pitchFamily="18" charset="0"/>
            </a:endParaRPr>
          </a:p>
        </p:txBody>
      </p:sp>
      <p:sp>
        <p:nvSpPr>
          <p:cNvPr id="10" name="Shape 8"/>
          <p:cNvSpPr/>
          <p:nvPr/>
        </p:nvSpPr>
        <p:spPr>
          <a:xfrm>
            <a:off x="5173861" y="4997887"/>
            <a:ext cx="4282559" cy="22860"/>
          </a:xfrm>
          <a:prstGeom prst="rect">
            <a:avLst/>
          </a:prstGeom>
          <a:solidFill>
            <a:srgbClr val="FF7047"/>
          </a:solidFill>
          <a:ln/>
        </p:spPr>
      </p:sp>
      <p:sp>
        <p:nvSpPr>
          <p:cNvPr id="11" name="Text 9"/>
          <p:cNvSpPr/>
          <p:nvPr/>
        </p:nvSpPr>
        <p:spPr>
          <a:xfrm>
            <a:off x="5173861" y="5142548"/>
            <a:ext cx="2476262" cy="309563"/>
          </a:xfrm>
          <a:prstGeom prst="rect">
            <a:avLst/>
          </a:prstGeom>
          <a:noFill/>
          <a:ln/>
        </p:spPr>
        <p:txBody>
          <a:bodyPr wrap="none" lIns="0" tIns="0" rIns="0" bIns="0" rtlCol="0" anchor="t"/>
          <a:lstStyle/>
          <a:p>
            <a:pPr marL="0" indent="0" algn="l">
              <a:lnSpc>
                <a:spcPts val="2400"/>
              </a:lnSpc>
              <a:buNone/>
            </a:pPr>
            <a:r>
              <a:rPr lang="en-US" sz="1900" dirty="0">
                <a:solidFill>
                  <a:srgbClr val="55575A"/>
                </a:solidFill>
                <a:latin typeface="Times New Roman" panose="02020603050405020304" pitchFamily="18" charset="0"/>
                <a:ea typeface="Alice" pitchFamily="34" charset="-122"/>
                <a:cs typeface="Times New Roman" panose="02020603050405020304" pitchFamily="18" charset="0"/>
              </a:rPr>
              <a:t>Кванттау</a:t>
            </a:r>
            <a:endParaRPr lang="en-US" sz="1900" dirty="0">
              <a:latin typeface="Times New Roman" panose="02020603050405020304" pitchFamily="18" charset="0"/>
              <a:cs typeface="Times New Roman" panose="02020603050405020304" pitchFamily="18" charset="0"/>
            </a:endParaRPr>
          </a:p>
        </p:txBody>
      </p:sp>
      <p:sp>
        <p:nvSpPr>
          <p:cNvPr id="12" name="Text 10"/>
          <p:cNvSpPr/>
          <p:nvPr/>
        </p:nvSpPr>
        <p:spPr>
          <a:xfrm>
            <a:off x="5173861" y="5570934"/>
            <a:ext cx="4282559" cy="633889"/>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Әр дискретті мәнді ең жақын рұқсат етілген санға жуықтату процесі</a:t>
            </a:r>
            <a:endParaRPr lang="en-US" sz="1550" dirty="0">
              <a:latin typeface="Times New Roman" panose="02020603050405020304" pitchFamily="18" charset="0"/>
              <a:cs typeface="Times New Roman" panose="02020603050405020304" pitchFamily="18" charset="0"/>
            </a:endParaRPr>
          </a:p>
        </p:txBody>
      </p:sp>
      <p:sp>
        <p:nvSpPr>
          <p:cNvPr id="13" name="Text 11"/>
          <p:cNvSpPr/>
          <p:nvPr/>
        </p:nvSpPr>
        <p:spPr>
          <a:xfrm>
            <a:off x="9654421" y="4684276"/>
            <a:ext cx="198001" cy="247531"/>
          </a:xfrm>
          <a:prstGeom prst="rect">
            <a:avLst/>
          </a:prstGeom>
          <a:noFill/>
          <a:ln/>
        </p:spPr>
        <p:txBody>
          <a:bodyPr wrap="non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Alice Light" pitchFamily="34" charset="-122"/>
                <a:cs typeface="Times New Roman" panose="02020603050405020304" pitchFamily="18" charset="0"/>
              </a:rPr>
              <a:t>03</a:t>
            </a:r>
            <a:endParaRPr lang="en-US" sz="1550" dirty="0">
              <a:latin typeface="Times New Roman" panose="02020603050405020304" pitchFamily="18" charset="0"/>
              <a:cs typeface="Times New Roman" panose="02020603050405020304" pitchFamily="18" charset="0"/>
            </a:endParaRPr>
          </a:p>
        </p:txBody>
      </p:sp>
      <p:sp>
        <p:nvSpPr>
          <p:cNvPr id="14" name="Shape 12"/>
          <p:cNvSpPr/>
          <p:nvPr/>
        </p:nvSpPr>
        <p:spPr>
          <a:xfrm>
            <a:off x="9654421" y="4997887"/>
            <a:ext cx="4282678" cy="22860"/>
          </a:xfrm>
          <a:prstGeom prst="rect">
            <a:avLst/>
          </a:prstGeom>
          <a:solidFill>
            <a:srgbClr val="FF7047"/>
          </a:solidFill>
          <a:ln/>
        </p:spPr>
      </p:sp>
      <p:sp>
        <p:nvSpPr>
          <p:cNvPr id="15" name="Text 13"/>
          <p:cNvSpPr/>
          <p:nvPr/>
        </p:nvSpPr>
        <p:spPr>
          <a:xfrm>
            <a:off x="9654421" y="5142548"/>
            <a:ext cx="2476262" cy="309563"/>
          </a:xfrm>
          <a:prstGeom prst="rect">
            <a:avLst/>
          </a:prstGeom>
          <a:noFill/>
          <a:ln/>
        </p:spPr>
        <p:txBody>
          <a:bodyPr wrap="none" lIns="0" tIns="0" rIns="0" bIns="0" rtlCol="0" anchor="t"/>
          <a:lstStyle/>
          <a:p>
            <a:pPr marL="0" indent="0" algn="l">
              <a:lnSpc>
                <a:spcPts val="2400"/>
              </a:lnSpc>
              <a:buNone/>
            </a:pPr>
            <a:r>
              <a:rPr lang="en-US" sz="1900" dirty="0">
                <a:solidFill>
                  <a:srgbClr val="55575A"/>
                </a:solidFill>
                <a:latin typeface="Times New Roman" panose="02020603050405020304" pitchFamily="18" charset="0"/>
                <a:ea typeface="Alice" pitchFamily="34" charset="-122"/>
                <a:cs typeface="Times New Roman" panose="02020603050405020304" pitchFamily="18" charset="0"/>
              </a:rPr>
              <a:t>Кодтау</a:t>
            </a:r>
            <a:endParaRPr lang="en-US" sz="1900" dirty="0">
              <a:latin typeface="Times New Roman" panose="02020603050405020304" pitchFamily="18" charset="0"/>
              <a:cs typeface="Times New Roman" panose="02020603050405020304" pitchFamily="18" charset="0"/>
            </a:endParaRPr>
          </a:p>
        </p:txBody>
      </p:sp>
      <p:sp>
        <p:nvSpPr>
          <p:cNvPr id="16" name="Text 14"/>
          <p:cNvSpPr/>
          <p:nvPr/>
        </p:nvSpPr>
        <p:spPr>
          <a:xfrm>
            <a:off x="9654421" y="5570934"/>
            <a:ext cx="4282678" cy="633889"/>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Кванттауға ұшыраған мәндерді екілік санау жүйесіндегі сандық кодқа түрлендіру</a:t>
            </a:r>
            <a:endParaRPr lang="en-US" sz="1550" dirty="0">
              <a:latin typeface="Times New Roman" panose="02020603050405020304" pitchFamily="18" charset="0"/>
              <a:cs typeface="Times New Roman" panose="02020603050405020304" pitchFamily="18" charset="0"/>
            </a:endParaRPr>
          </a:p>
        </p:txBody>
      </p:sp>
      <p:sp>
        <p:nvSpPr>
          <p:cNvPr id="17" name="Text 15"/>
          <p:cNvSpPr/>
          <p:nvPr/>
        </p:nvSpPr>
        <p:spPr>
          <a:xfrm>
            <a:off x="693301" y="6893004"/>
            <a:ext cx="13243798" cy="633889"/>
          </a:xfrm>
          <a:prstGeom prst="rect">
            <a:avLst/>
          </a:prstGeom>
          <a:noFill/>
          <a:ln/>
        </p:spPr>
        <p:txBody>
          <a:bodyPr wrap="square" lIns="0" tIns="0" rIns="0" bIns="0" rtlCol="0" anchor="t"/>
          <a:lstStyle/>
          <a:p>
            <a:pPr marL="0" indent="0" algn="l">
              <a:lnSpc>
                <a:spcPts val="2450"/>
              </a:lnSpc>
              <a:buNone/>
            </a:pPr>
            <a:r>
              <a:rPr lang="en-US" sz="1550" dirty="0">
                <a:solidFill>
                  <a:srgbClr val="55575A"/>
                </a:solidFill>
                <a:latin typeface="Times New Roman" panose="02020603050405020304" pitchFamily="18" charset="0"/>
                <a:ea typeface="Manrope" pitchFamily="34" charset="-122"/>
                <a:cs typeface="Times New Roman" panose="02020603050405020304" pitchFamily="18" charset="0"/>
              </a:rPr>
              <a:t>Осы үш кезеңнің нәтижесінде біз аналогты сигналдан толығымен сандық нұсқаны аламыз. Бұл процесс микросекундтардың бөлшектерінде жүзеге асырылады және заманауи технологияның негізі болып табылады.</a:t>
            </a:r>
            <a:endParaRPr lang="en-US" sz="15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0204" y="810816"/>
            <a:ext cx="10462736" cy="607338"/>
          </a:xfrm>
          <a:prstGeom prst="rect">
            <a:avLst/>
          </a:prstGeom>
          <a:noFill/>
          <a:ln/>
        </p:spPr>
        <p:txBody>
          <a:bodyPr wrap="none" lIns="0" tIns="0" rIns="0" bIns="0" rtlCol="0" anchor="t"/>
          <a:lstStyle/>
          <a:p>
            <a:pPr marL="0" indent="0" algn="l">
              <a:lnSpc>
                <a:spcPts val="4750"/>
              </a:lnSpc>
              <a:buNone/>
            </a:pPr>
            <a:r>
              <a:rPr lang="en-US" sz="4000" dirty="0">
                <a:solidFill>
                  <a:srgbClr val="0C0D0F"/>
                </a:solidFill>
                <a:latin typeface="Times New Roman" panose="02020603050405020304" pitchFamily="18" charset="0"/>
                <a:ea typeface="Alice" pitchFamily="34" charset="-122"/>
                <a:cs typeface="Times New Roman" panose="02020603050405020304" pitchFamily="18" charset="0"/>
              </a:rPr>
              <a:t>Аналог және сандық сигналдарды салыстыру</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680204" y="1806893"/>
            <a:ext cx="13269992" cy="621983"/>
          </a:xfrm>
          <a:prstGeom prst="rect">
            <a:avLst/>
          </a:prstGeom>
          <a:noFill/>
          <a:ln/>
        </p:spPr>
        <p:txBody>
          <a:bodyPr wrap="squar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Аналог және сандық сигналдардың әрқайсысының өз орны бар. Олардың арасындағы айырмашылықты түсіну заманауи технологияларды меңгеру үшін өте маңызды. Төмендегі салыстыру кестесі екі сигнал түрінің негізгі параметрлері бойынша айырмашылықтарын көрсетеді.</a:t>
            </a:r>
            <a:endParaRPr lang="en-US" sz="1600" dirty="0">
              <a:latin typeface="Times New Roman" panose="02020603050405020304" pitchFamily="18" charset="0"/>
              <a:cs typeface="Times New Roman" panose="02020603050405020304" pitchFamily="18" charset="0"/>
            </a:endParaRPr>
          </a:p>
        </p:txBody>
      </p:sp>
      <p:sp>
        <p:nvSpPr>
          <p:cNvPr id="4" name="Shape 2"/>
          <p:cNvSpPr/>
          <p:nvPr/>
        </p:nvSpPr>
        <p:spPr>
          <a:xfrm>
            <a:off x="680204" y="2647474"/>
            <a:ext cx="13269992" cy="3930729"/>
          </a:xfrm>
          <a:prstGeom prst="roundRect">
            <a:avLst>
              <a:gd name="adj" fmla="val 4451"/>
            </a:avLst>
          </a:prstGeom>
          <a:noFill/>
          <a:ln w="7620">
            <a:solidFill>
              <a:srgbClr val="000000">
                <a:alpha val="8000"/>
              </a:srgbClr>
            </a:solidFill>
            <a:prstDash val="solid"/>
          </a:ln>
        </p:spPr>
      </p:sp>
      <p:sp>
        <p:nvSpPr>
          <p:cNvPr id="5" name="Shape 3"/>
          <p:cNvSpPr/>
          <p:nvPr/>
        </p:nvSpPr>
        <p:spPr>
          <a:xfrm>
            <a:off x="687824" y="2655094"/>
            <a:ext cx="13254752" cy="559356"/>
          </a:xfrm>
          <a:prstGeom prst="rect">
            <a:avLst/>
          </a:prstGeom>
          <a:solidFill>
            <a:srgbClr val="FFFFFF">
              <a:alpha val="4000"/>
            </a:srgbClr>
          </a:solidFill>
          <a:ln/>
        </p:spPr>
      </p:sp>
      <p:sp>
        <p:nvSpPr>
          <p:cNvPr id="6" name="Text 4"/>
          <p:cNvSpPr/>
          <p:nvPr/>
        </p:nvSpPr>
        <p:spPr>
          <a:xfrm>
            <a:off x="882253" y="2779276"/>
            <a:ext cx="2921198" cy="310991"/>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Критерий</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4199692" y="2779276"/>
            <a:ext cx="4574262" cy="310991"/>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Аналогты сигнал</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9170194" y="2779276"/>
            <a:ext cx="4578072" cy="310991"/>
          </a:xfrm>
          <a:prstGeom prst="rect">
            <a:avLst/>
          </a:prstGeom>
          <a:noFill/>
          <a:ln/>
        </p:spPr>
        <p:txBody>
          <a:bodyPr wrap="none" lIns="0" tIns="0" rIns="0" bIns="0" rtlCol="0" anchor="t"/>
          <a:lstStyle/>
          <a:p>
            <a:pPr marL="0" indent="0" algn="l">
              <a:lnSpc>
                <a:spcPts val="240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Сандық сигнал</a:t>
            </a:r>
            <a:endParaRPr lang="en-US" sz="1600" dirty="0">
              <a:latin typeface="Times New Roman" panose="02020603050405020304" pitchFamily="18" charset="0"/>
              <a:cs typeface="Times New Roman" panose="02020603050405020304" pitchFamily="18" charset="0"/>
            </a:endParaRPr>
          </a:p>
        </p:txBody>
      </p:sp>
      <p:sp>
        <p:nvSpPr>
          <p:cNvPr id="9" name="Shape 7"/>
          <p:cNvSpPr/>
          <p:nvPr/>
        </p:nvSpPr>
        <p:spPr>
          <a:xfrm>
            <a:off x="687824" y="3214449"/>
            <a:ext cx="13254752" cy="559356"/>
          </a:xfrm>
          <a:prstGeom prst="rect">
            <a:avLst/>
          </a:prstGeom>
          <a:solidFill>
            <a:srgbClr val="000000">
              <a:alpha val="4000"/>
            </a:srgbClr>
          </a:solidFill>
          <a:ln/>
        </p:spPr>
      </p:sp>
      <p:sp>
        <p:nvSpPr>
          <p:cNvPr id="10" name="Text 8"/>
          <p:cNvSpPr/>
          <p:nvPr/>
        </p:nvSpPr>
        <p:spPr>
          <a:xfrm>
            <a:off x="882253" y="3338632"/>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Шу әсері</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4199692" y="3338632"/>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Шуға өте сезімтал, бұрмалануға ұшырайды</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9170194" y="3338632"/>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Шуға төзімді, қалпына келтіруге болады</a:t>
            </a:r>
            <a:endParaRPr lang="en-US" sz="1600" dirty="0">
              <a:latin typeface="Times New Roman" panose="02020603050405020304" pitchFamily="18" charset="0"/>
              <a:cs typeface="Times New Roman" panose="02020603050405020304" pitchFamily="18" charset="0"/>
            </a:endParaRPr>
          </a:p>
        </p:txBody>
      </p:sp>
      <p:sp>
        <p:nvSpPr>
          <p:cNvPr id="13" name="Shape 11"/>
          <p:cNvSpPr/>
          <p:nvPr/>
        </p:nvSpPr>
        <p:spPr>
          <a:xfrm>
            <a:off x="687824" y="3773805"/>
            <a:ext cx="13254752" cy="559356"/>
          </a:xfrm>
          <a:prstGeom prst="rect">
            <a:avLst/>
          </a:prstGeom>
          <a:solidFill>
            <a:srgbClr val="FFFFFF">
              <a:alpha val="4000"/>
            </a:srgbClr>
          </a:solidFill>
          <a:ln/>
        </p:spPr>
      </p:sp>
      <p:sp>
        <p:nvSpPr>
          <p:cNvPr id="14" name="Text 12"/>
          <p:cNvSpPr/>
          <p:nvPr/>
        </p:nvSpPr>
        <p:spPr>
          <a:xfrm>
            <a:off x="882253" y="3897987"/>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Қайталануы</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4199692" y="3897987"/>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Әр көшірумен сапа төмендейді</a:t>
            </a: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9170194" y="3897987"/>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Шексіз рет сапасыз көшіруге болады</a:t>
            </a:r>
            <a:endParaRPr lang="en-US" sz="1600" dirty="0">
              <a:latin typeface="Times New Roman" panose="02020603050405020304" pitchFamily="18" charset="0"/>
              <a:cs typeface="Times New Roman" panose="02020603050405020304" pitchFamily="18" charset="0"/>
            </a:endParaRPr>
          </a:p>
        </p:txBody>
      </p:sp>
      <p:sp>
        <p:nvSpPr>
          <p:cNvPr id="17" name="Shape 15"/>
          <p:cNvSpPr/>
          <p:nvPr/>
        </p:nvSpPr>
        <p:spPr>
          <a:xfrm>
            <a:off x="687824" y="4333161"/>
            <a:ext cx="13254752" cy="559356"/>
          </a:xfrm>
          <a:prstGeom prst="rect">
            <a:avLst/>
          </a:prstGeom>
          <a:solidFill>
            <a:srgbClr val="000000">
              <a:alpha val="4000"/>
            </a:srgbClr>
          </a:solidFill>
          <a:ln/>
        </p:spPr>
      </p:sp>
      <p:sp>
        <p:nvSpPr>
          <p:cNvPr id="18" name="Text 16"/>
          <p:cNvSpPr/>
          <p:nvPr/>
        </p:nvSpPr>
        <p:spPr>
          <a:xfrm>
            <a:off x="882253" y="4457343"/>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Сапаның тұрақтылығы</a:t>
            </a:r>
            <a:endParaRPr lang="en-US" sz="1600" dirty="0">
              <a:latin typeface="Times New Roman" panose="02020603050405020304" pitchFamily="18" charset="0"/>
              <a:cs typeface="Times New Roman" panose="02020603050405020304" pitchFamily="18" charset="0"/>
            </a:endParaRPr>
          </a:p>
        </p:txBody>
      </p:sp>
      <p:sp>
        <p:nvSpPr>
          <p:cNvPr id="19" name="Text 17"/>
          <p:cNvSpPr/>
          <p:nvPr/>
        </p:nvSpPr>
        <p:spPr>
          <a:xfrm>
            <a:off x="4199692" y="4457343"/>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Уақыт өте келе нашарлайды</a:t>
            </a:r>
            <a:endParaRPr lang="en-US" sz="1600" dirty="0">
              <a:latin typeface="Times New Roman" panose="02020603050405020304" pitchFamily="18" charset="0"/>
              <a:cs typeface="Times New Roman" panose="02020603050405020304" pitchFamily="18" charset="0"/>
            </a:endParaRPr>
          </a:p>
        </p:txBody>
      </p:sp>
      <p:sp>
        <p:nvSpPr>
          <p:cNvPr id="20" name="Text 18"/>
          <p:cNvSpPr/>
          <p:nvPr/>
        </p:nvSpPr>
        <p:spPr>
          <a:xfrm>
            <a:off x="9170194" y="4457343"/>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Тұрақты, өзгермейді</a:t>
            </a:r>
            <a:endParaRPr lang="en-US" sz="1600" dirty="0">
              <a:latin typeface="Times New Roman" panose="02020603050405020304" pitchFamily="18" charset="0"/>
              <a:cs typeface="Times New Roman" panose="02020603050405020304" pitchFamily="18" charset="0"/>
            </a:endParaRPr>
          </a:p>
        </p:txBody>
      </p:sp>
      <p:sp>
        <p:nvSpPr>
          <p:cNvPr id="21" name="Shape 19"/>
          <p:cNvSpPr/>
          <p:nvPr/>
        </p:nvSpPr>
        <p:spPr>
          <a:xfrm>
            <a:off x="687824" y="4892516"/>
            <a:ext cx="13254752" cy="559356"/>
          </a:xfrm>
          <a:prstGeom prst="rect">
            <a:avLst/>
          </a:prstGeom>
          <a:solidFill>
            <a:srgbClr val="FFFFFF">
              <a:alpha val="4000"/>
            </a:srgbClr>
          </a:solidFill>
          <a:ln/>
        </p:spPr>
      </p:sp>
      <p:sp>
        <p:nvSpPr>
          <p:cNvPr id="22" name="Text 20"/>
          <p:cNvSpPr/>
          <p:nvPr/>
        </p:nvSpPr>
        <p:spPr>
          <a:xfrm>
            <a:off x="882253" y="5016698"/>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Қашықтыққа берілуі</a:t>
            </a:r>
            <a:endParaRPr lang="en-US" sz="1600" dirty="0">
              <a:latin typeface="Times New Roman" panose="02020603050405020304" pitchFamily="18" charset="0"/>
              <a:cs typeface="Times New Roman" panose="02020603050405020304" pitchFamily="18" charset="0"/>
            </a:endParaRPr>
          </a:p>
        </p:txBody>
      </p:sp>
      <p:sp>
        <p:nvSpPr>
          <p:cNvPr id="23" name="Text 21"/>
          <p:cNvSpPr/>
          <p:nvPr/>
        </p:nvSpPr>
        <p:spPr>
          <a:xfrm>
            <a:off x="4199692" y="5016698"/>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Ұзақ қашықтықта әлсірейді</a:t>
            </a:r>
            <a:endParaRPr lang="en-US" sz="1600" dirty="0">
              <a:latin typeface="Times New Roman" panose="02020603050405020304" pitchFamily="18" charset="0"/>
              <a:cs typeface="Times New Roman" panose="02020603050405020304" pitchFamily="18" charset="0"/>
            </a:endParaRPr>
          </a:p>
        </p:txBody>
      </p:sp>
      <p:sp>
        <p:nvSpPr>
          <p:cNvPr id="24" name="Text 22"/>
          <p:cNvSpPr/>
          <p:nvPr/>
        </p:nvSpPr>
        <p:spPr>
          <a:xfrm>
            <a:off x="9170194" y="5016698"/>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Қайталағыш арқылы толық қалпына келтіріледі</a:t>
            </a:r>
            <a:endParaRPr lang="en-US" sz="1600" dirty="0">
              <a:latin typeface="Times New Roman" panose="02020603050405020304" pitchFamily="18" charset="0"/>
              <a:cs typeface="Times New Roman" panose="02020603050405020304" pitchFamily="18" charset="0"/>
            </a:endParaRPr>
          </a:p>
        </p:txBody>
      </p:sp>
      <p:sp>
        <p:nvSpPr>
          <p:cNvPr id="25" name="Shape 23"/>
          <p:cNvSpPr/>
          <p:nvPr/>
        </p:nvSpPr>
        <p:spPr>
          <a:xfrm>
            <a:off x="687824" y="5451872"/>
            <a:ext cx="13254752" cy="559356"/>
          </a:xfrm>
          <a:prstGeom prst="rect">
            <a:avLst/>
          </a:prstGeom>
          <a:solidFill>
            <a:srgbClr val="000000">
              <a:alpha val="4000"/>
            </a:srgbClr>
          </a:solidFill>
          <a:ln/>
        </p:spPr>
      </p:sp>
      <p:sp>
        <p:nvSpPr>
          <p:cNvPr id="26" name="Text 24"/>
          <p:cNvSpPr/>
          <p:nvPr/>
        </p:nvSpPr>
        <p:spPr>
          <a:xfrm>
            <a:off x="882253" y="5576054"/>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Өңдеу мүмкіндігі</a:t>
            </a:r>
            <a:endParaRPr lang="en-US" sz="1600" dirty="0">
              <a:latin typeface="Times New Roman" panose="02020603050405020304" pitchFamily="18" charset="0"/>
              <a:cs typeface="Times New Roman" panose="02020603050405020304" pitchFamily="18" charset="0"/>
            </a:endParaRPr>
          </a:p>
        </p:txBody>
      </p:sp>
      <p:sp>
        <p:nvSpPr>
          <p:cNvPr id="27" name="Text 25"/>
          <p:cNvSpPr/>
          <p:nvPr/>
        </p:nvSpPr>
        <p:spPr>
          <a:xfrm>
            <a:off x="4199692" y="5576054"/>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Күрделі және шектеулі</a:t>
            </a:r>
            <a:endParaRPr lang="en-US" sz="1600" dirty="0">
              <a:latin typeface="Times New Roman" panose="02020603050405020304" pitchFamily="18" charset="0"/>
              <a:cs typeface="Times New Roman" panose="02020603050405020304" pitchFamily="18" charset="0"/>
            </a:endParaRPr>
          </a:p>
        </p:txBody>
      </p:sp>
      <p:sp>
        <p:nvSpPr>
          <p:cNvPr id="28" name="Text 26"/>
          <p:cNvSpPr/>
          <p:nvPr/>
        </p:nvSpPr>
        <p:spPr>
          <a:xfrm>
            <a:off x="9170194" y="5576054"/>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Оңай, икемді және кең мүмкіндіктер</a:t>
            </a:r>
            <a:endParaRPr lang="en-US" sz="1600" dirty="0">
              <a:latin typeface="Times New Roman" panose="02020603050405020304" pitchFamily="18" charset="0"/>
              <a:cs typeface="Times New Roman" panose="02020603050405020304" pitchFamily="18" charset="0"/>
            </a:endParaRPr>
          </a:p>
        </p:txBody>
      </p:sp>
      <p:sp>
        <p:nvSpPr>
          <p:cNvPr id="29" name="Shape 27"/>
          <p:cNvSpPr/>
          <p:nvPr/>
        </p:nvSpPr>
        <p:spPr>
          <a:xfrm>
            <a:off x="687824" y="6011228"/>
            <a:ext cx="13254752" cy="559356"/>
          </a:xfrm>
          <a:prstGeom prst="rect">
            <a:avLst/>
          </a:prstGeom>
          <a:solidFill>
            <a:srgbClr val="FFFFFF">
              <a:alpha val="4000"/>
            </a:srgbClr>
          </a:solidFill>
          <a:ln/>
        </p:spPr>
      </p:sp>
      <p:sp>
        <p:nvSpPr>
          <p:cNvPr id="30" name="Text 28"/>
          <p:cNvSpPr/>
          <p:nvPr/>
        </p:nvSpPr>
        <p:spPr>
          <a:xfrm>
            <a:off x="882253" y="6135410"/>
            <a:ext cx="2921198"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Сақтау</a:t>
            </a:r>
            <a:endParaRPr lang="en-US" sz="1600" dirty="0">
              <a:latin typeface="Times New Roman" panose="02020603050405020304" pitchFamily="18" charset="0"/>
              <a:cs typeface="Times New Roman" panose="02020603050405020304" pitchFamily="18" charset="0"/>
            </a:endParaRPr>
          </a:p>
        </p:txBody>
      </p:sp>
      <p:sp>
        <p:nvSpPr>
          <p:cNvPr id="31" name="Text 29"/>
          <p:cNvSpPr/>
          <p:nvPr/>
        </p:nvSpPr>
        <p:spPr>
          <a:xfrm>
            <a:off x="4199692" y="6135410"/>
            <a:ext cx="457426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Кассета, винил – нашарлайды</a:t>
            </a:r>
            <a:endParaRPr lang="en-US" sz="1600" dirty="0">
              <a:latin typeface="Times New Roman" panose="02020603050405020304" pitchFamily="18" charset="0"/>
              <a:cs typeface="Times New Roman" panose="02020603050405020304" pitchFamily="18" charset="0"/>
            </a:endParaRPr>
          </a:p>
        </p:txBody>
      </p:sp>
      <p:sp>
        <p:nvSpPr>
          <p:cNvPr id="32" name="Text 30"/>
          <p:cNvSpPr/>
          <p:nvPr/>
        </p:nvSpPr>
        <p:spPr>
          <a:xfrm>
            <a:off x="9170194" y="6135410"/>
            <a:ext cx="4578072" cy="310991"/>
          </a:xfrm>
          <a:prstGeom prst="rect">
            <a:avLst/>
          </a:prstGeom>
          <a:noFill/>
          <a:ln/>
        </p:spPr>
        <p:txBody>
          <a:bodyPr wrap="non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Жад картасы, диск – тұрақты</a:t>
            </a:r>
            <a:endParaRPr lang="en-US" sz="1600" dirty="0">
              <a:latin typeface="Times New Roman" panose="02020603050405020304" pitchFamily="18" charset="0"/>
              <a:cs typeface="Times New Roman" panose="02020603050405020304" pitchFamily="18" charset="0"/>
            </a:endParaRPr>
          </a:p>
        </p:txBody>
      </p:sp>
      <p:sp>
        <p:nvSpPr>
          <p:cNvPr id="33" name="Text 31"/>
          <p:cNvSpPr/>
          <p:nvPr/>
        </p:nvSpPr>
        <p:spPr>
          <a:xfrm>
            <a:off x="680204" y="6796802"/>
            <a:ext cx="13269992" cy="621983"/>
          </a:xfrm>
          <a:prstGeom prst="rect">
            <a:avLst/>
          </a:prstGeom>
          <a:noFill/>
          <a:ln/>
        </p:spPr>
        <p:txBody>
          <a:bodyPr wrap="square" lIns="0" tIns="0" rIns="0" bIns="0" rtlCol="0" anchor="t"/>
          <a:lstStyle/>
          <a:p>
            <a:pPr marL="0" indent="0" algn="l">
              <a:lnSpc>
                <a:spcPts val="240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Бұл салыстыру сандық технологияның неліктен қазіргі заманда басым екенін айқын көрсетеді. Дегенмен, аналогты сигналдардың өзіндік қызықты ерекшеліктері бар және кейбір аудиофилдер виниловый пластинкалардың "жылы" дыбысын жоғары бағалайды.</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6999" y="932974"/>
            <a:ext cx="13063537" cy="675918"/>
          </a:xfrm>
          <a:prstGeom prst="rect">
            <a:avLst/>
          </a:prstGeom>
          <a:noFill/>
          <a:ln/>
        </p:spPr>
        <p:txBody>
          <a:bodyPr wrap="none" lIns="0" tIns="0" rIns="0" bIns="0" rtlCol="0" anchor="t"/>
          <a:lstStyle/>
          <a:p>
            <a:pPr marL="0" indent="0" algn="l">
              <a:lnSpc>
                <a:spcPts val="5300"/>
              </a:lnSpc>
              <a:buNone/>
            </a:pPr>
            <a:r>
              <a:rPr lang="en-US" sz="4400" dirty="0">
                <a:solidFill>
                  <a:srgbClr val="0C0D0F"/>
                </a:solidFill>
                <a:latin typeface="Times New Roman" panose="02020603050405020304" pitchFamily="18" charset="0"/>
                <a:ea typeface="Alice" pitchFamily="34" charset="-122"/>
                <a:cs typeface="Times New Roman" panose="02020603050405020304" pitchFamily="18" charset="0"/>
              </a:rPr>
              <a:t>Күнделікті өмірдегі аналог және сандық сигналдар</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56999" y="2041446"/>
            <a:ext cx="13116401" cy="692229"/>
          </a:xfrm>
          <a:prstGeom prst="rect">
            <a:avLst/>
          </a:prstGeom>
          <a:noFill/>
          <a:ln/>
        </p:spPr>
        <p:txBody>
          <a:bodyPr wrap="square" lIns="0" tIns="0" rIns="0" bIns="0" rtlCol="0" anchor="t"/>
          <a:lstStyle/>
          <a:p>
            <a:pPr marL="0" indent="0" algn="l">
              <a:lnSpc>
                <a:spcPts val="2700"/>
              </a:lnSpc>
              <a:buNone/>
            </a:pPr>
            <a:r>
              <a:rPr lang="en-US" dirty="0">
                <a:solidFill>
                  <a:srgbClr val="55575A"/>
                </a:solidFill>
                <a:latin typeface="Times New Roman" panose="02020603050405020304" pitchFamily="18" charset="0"/>
                <a:ea typeface="Manrope" pitchFamily="34" charset="-122"/>
                <a:cs typeface="Times New Roman" panose="02020603050405020304" pitchFamily="18" charset="0"/>
              </a:rPr>
              <a:t>Біздің айналамызда аналог және сандық сигналдардың көптеген мысалдарын кездестіруге болады. Оларды дұрыс анықтай білу технологияны түсінудің маңызды бөлігі болып табылады.</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756999" y="3193137"/>
            <a:ext cx="2703552" cy="337899"/>
          </a:xfrm>
          <a:prstGeom prst="rect">
            <a:avLst/>
          </a:prstGeom>
          <a:noFill/>
          <a:ln/>
        </p:spPr>
        <p:txBody>
          <a:bodyPr wrap="none" lIns="0" tIns="0" rIns="0" bIns="0" rtlCol="0" anchor="t"/>
          <a:lstStyle/>
          <a:p>
            <a:pPr marL="0" indent="0" algn="l">
              <a:lnSpc>
                <a:spcPts val="2650"/>
              </a:lnSpc>
              <a:buNone/>
            </a:pPr>
            <a:r>
              <a:rPr lang="en-US" sz="2400" dirty="0">
                <a:solidFill>
                  <a:srgbClr val="55575A"/>
                </a:solidFill>
                <a:latin typeface="Times New Roman" panose="02020603050405020304" pitchFamily="18" charset="0"/>
                <a:ea typeface="Alice" pitchFamily="34" charset="-122"/>
                <a:cs typeface="Times New Roman" panose="02020603050405020304" pitchFamily="18" charset="0"/>
              </a:rPr>
              <a:t>Телефондағы дауыс</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756999" y="3660696"/>
            <a:ext cx="3076337" cy="3115032"/>
          </a:xfrm>
          <a:prstGeom prst="rect">
            <a:avLst/>
          </a:prstGeom>
          <a:noFill/>
          <a:ln/>
        </p:spPr>
        <p:txBody>
          <a:bodyPr wrap="square" lIns="0" tIns="0" rIns="0" bIns="0" rtlCol="0" anchor="t"/>
          <a:lstStyle/>
          <a:p>
            <a:pPr marL="0" indent="0" algn="l">
              <a:lnSpc>
                <a:spcPts val="2700"/>
              </a:lnSpc>
              <a:buNone/>
            </a:pPr>
            <a:r>
              <a:rPr lang="en-US"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Сандық сигнал.</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Сіздің дауысыңыз микрофонда аналогты сигнал болып басталады, бірақ телефон ішіндегі АСТ оны бірден сандық түрге айналдырады. Содан кейін ол сандық деректер түрінде желі арқылы жіберіледі.</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4103608" y="3193137"/>
            <a:ext cx="3076456" cy="675799"/>
          </a:xfrm>
          <a:prstGeom prst="rect">
            <a:avLst/>
          </a:prstGeom>
          <a:noFill/>
          <a:ln/>
        </p:spPr>
        <p:txBody>
          <a:bodyPr wrap="square" lIns="0" tIns="0" rIns="0" bIns="0" rtlCol="0" anchor="t"/>
          <a:lstStyle/>
          <a:p>
            <a:pPr marL="0" indent="0" algn="l">
              <a:lnSpc>
                <a:spcPts val="2650"/>
              </a:lnSpc>
              <a:buNone/>
            </a:pPr>
            <a:r>
              <a:rPr lang="en-US" sz="2400" dirty="0">
                <a:solidFill>
                  <a:srgbClr val="55575A"/>
                </a:solidFill>
                <a:latin typeface="Times New Roman" panose="02020603050405020304" pitchFamily="18" charset="0"/>
                <a:ea typeface="Alice" pitchFamily="34" charset="-122"/>
                <a:cs typeface="Times New Roman" panose="02020603050405020304" pitchFamily="18" charset="0"/>
              </a:rPr>
              <a:t>Wi-Fi арқылы файл жіберу</a:t>
            </a:r>
            <a:endParaRPr lang="en-US" sz="2400" dirty="0">
              <a:latin typeface="Times New Roman" panose="02020603050405020304" pitchFamily="18" charset="0"/>
              <a:cs typeface="Times New Roman" panose="02020603050405020304" pitchFamily="18" charset="0"/>
            </a:endParaRPr>
          </a:p>
        </p:txBody>
      </p:sp>
      <p:sp>
        <p:nvSpPr>
          <p:cNvPr id="7" name="Text 5"/>
          <p:cNvSpPr/>
          <p:nvPr/>
        </p:nvSpPr>
        <p:spPr>
          <a:xfrm>
            <a:off x="4103608" y="3998595"/>
            <a:ext cx="3076456" cy="3115032"/>
          </a:xfrm>
          <a:prstGeom prst="rect">
            <a:avLst/>
          </a:prstGeom>
          <a:noFill/>
          <a:ln/>
        </p:spPr>
        <p:txBody>
          <a:bodyPr wrap="square" lIns="0" tIns="0" rIns="0" bIns="0" rtlCol="0" anchor="t"/>
          <a:lstStyle/>
          <a:p>
            <a:pPr marL="0" indent="0" algn="l">
              <a:lnSpc>
                <a:spcPts val="2700"/>
              </a:lnSpc>
              <a:buNone/>
            </a:pPr>
            <a:r>
              <a:rPr lang="en-US"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Сандық сигнал.</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Барлық деректер 0 мен 1 түрінде радиотолқындар арқылы беріледі. Wi-Fi модемі осы сандық деректерді радиожиіліктерге модуляциялайды және қабылдағыш құрылғы оларды қайтадан декодтайды.</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7450336" y="3193137"/>
            <a:ext cx="3051215" cy="337899"/>
          </a:xfrm>
          <a:prstGeom prst="rect">
            <a:avLst/>
          </a:prstGeom>
          <a:noFill/>
          <a:ln/>
        </p:spPr>
        <p:txBody>
          <a:bodyPr wrap="none" lIns="0" tIns="0" rIns="0" bIns="0" rtlCol="0" anchor="t"/>
          <a:lstStyle/>
          <a:p>
            <a:pPr marL="0" indent="0" algn="l">
              <a:lnSpc>
                <a:spcPts val="2650"/>
              </a:lnSpc>
              <a:buNone/>
            </a:pPr>
            <a:r>
              <a:rPr lang="en-US" sz="2400" dirty="0">
                <a:solidFill>
                  <a:srgbClr val="55575A"/>
                </a:solidFill>
                <a:latin typeface="Times New Roman" panose="02020603050405020304" pitchFamily="18" charset="0"/>
                <a:ea typeface="Alice" pitchFamily="34" charset="-122"/>
                <a:cs typeface="Times New Roman" panose="02020603050405020304" pitchFamily="18" charset="0"/>
              </a:rPr>
              <a:t>Радиода музыка тыңдау</a:t>
            </a:r>
            <a:endParaRPr lang="en-US" sz="2400" dirty="0">
              <a:latin typeface="Times New Roman" panose="02020603050405020304" pitchFamily="18" charset="0"/>
              <a:cs typeface="Times New Roman" panose="02020603050405020304" pitchFamily="18" charset="0"/>
            </a:endParaRPr>
          </a:p>
        </p:txBody>
      </p:sp>
      <p:sp>
        <p:nvSpPr>
          <p:cNvPr id="9" name="Text 7"/>
          <p:cNvSpPr/>
          <p:nvPr/>
        </p:nvSpPr>
        <p:spPr>
          <a:xfrm>
            <a:off x="7450336" y="3660696"/>
            <a:ext cx="3076337" cy="3115032"/>
          </a:xfrm>
          <a:prstGeom prst="rect">
            <a:avLst/>
          </a:prstGeom>
          <a:noFill/>
          <a:ln/>
        </p:spPr>
        <p:txBody>
          <a:bodyPr wrap="square" lIns="0" tIns="0" rIns="0" bIns="0" rtlCol="0" anchor="t"/>
          <a:lstStyle/>
          <a:p>
            <a:pPr marL="0" indent="0" algn="l">
              <a:lnSpc>
                <a:spcPts val="2700"/>
              </a:lnSpc>
              <a:buNone/>
            </a:pPr>
            <a:r>
              <a:rPr lang="en-US"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Аралас (аналог/сандық).</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Ескі FM радио аналогты сигнал қолданады, ал заманауи цифрлық радио (DAB) сандық сигнал қолданады. Дегенмен, екі жағдайда да музыка динамиктен шығарда аналогты дыбыс толқындары түрінде естіледі.</a:t>
            </a:r>
            <a:endParaRPr lang="en-US" dirty="0">
              <a:latin typeface="Times New Roman" panose="02020603050405020304" pitchFamily="18" charset="0"/>
              <a:cs typeface="Times New Roman" panose="02020603050405020304" pitchFamily="18" charset="0"/>
            </a:endParaRPr>
          </a:p>
        </p:txBody>
      </p:sp>
      <p:pic>
        <p:nvPicPr>
          <p:cNvPr id="10" name="Image 0" descr="preencoded.png"/>
          <p:cNvPicPr>
            <a:picLocks noChangeAspect="1"/>
          </p:cNvPicPr>
          <p:nvPr/>
        </p:nvPicPr>
        <p:blipFill>
          <a:blip r:embed="rId3"/>
          <a:stretch>
            <a:fillRect/>
          </a:stretch>
        </p:blipFill>
        <p:spPr>
          <a:xfrm>
            <a:off x="10796945" y="2976920"/>
            <a:ext cx="3076456" cy="182880"/>
          </a:xfrm>
          <a:prstGeom prst="rect">
            <a:avLst/>
          </a:prstGeom>
        </p:spPr>
      </p:pic>
      <p:sp>
        <p:nvSpPr>
          <p:cNvPr id="11" name="Text 8"/>
          <p:cNvSpPr/>
          <p:nvPr/>
        </p:nvSpPr>
        <p:spPr>
          <a:xfrm>
            <a:off x="10796945" y="3376017"/>
            <a:ext cx="3076456" cy="675799"/>
          </a:xfrm>
          <a:prstGeom prst="rect">
            <a:avLst/>
          </a:prstGeom>
          <a:noFill/>
          <a:ln/>
        </p:spPr>
        <p:txBody>
          <a:bodyPr wrap="square" lIns="0" tIns="0" rIns="0" bIns="0" rtlCol="0" anchor="t"/>
          <a:lstStyle/>
          <a:p>
            <a:pPr marL="0" indent="0" algn="l">
              <a:lnSpc>
                <a:spcPts val="2650"/>
              </a:lnSpc>
              <a:buNone/>
            </a:pPr>
            <a:r>
              <a:rPr lang="en-US" sz="2400" dirty="0">
                <a:solidFill>
                  <a:srgbClr val="55575A"/>
                </a:solidFill>
                <a:latin typeface="Times New Roman" panose="02020603050405020304" pitchFamily="18" charset="0"/>
                <a:ea typeface="Alice" pitchFamily="34" charset="-122"/>
                <a:cs typeface="Times New Roman" panose="02020603050405020304" pitchFamily="18" charset="0"/>
              </a:rPr>
              <a:t>Интернет арқылы кино көру</a:t>
            </a:r>
            <a:endParaRPr lang="en-US" sz="2400" dirty="0">
              <a:latin typeface="Times New Roman" panose="02020603050405020304" pitchFamily="18" charset="0"/>
              <a:cs typeface="Times New Roman" panose="02020603050405020304" pitchFamily="18" charset="0"/>
            </a:endParaRPr>
          </a:p>
        </p:txBody>
      </p:sp>
      <p:sp>
        <p:nvSpPr>
          <p:cNvPr id="12" name="Text 9"/>
          <p:cNvSpPr/>
          <p:nvPr/>
        </p:nvSpPr>
        <p:spPr>
          <a:xfrm>
            <a:off x="10796945" y="4181475"/>
            <a:ext cx="3076456" cy="3115032"/>
          </a:xfrm>
          <a:prstGeom prst="rect">
            <a:avLst/>
          </a:prstGeom>
          <a:noFill/>
          <a:ln/>
        </p:spPr>
        <p:txBody>
          <a:bodyPr wrap="square" lIns="0" tIns="0" rIns="0" bIns="0" rtlCol="0" anchor="t"/>
          <a:lstStyle/>
          <a:p>
            <a:pPr marL="0" indent="0" algn="l">
              <a:lnSpc>
                <a:spcPts val="2700"/>
              </a:lnSpc>
              <a:buNone/>
            </a:pPr>
            <a:r>
              <a:rPr lang="en-US" dirty="0">
                <a:solidFill>
                  <a:srgbClr val="55575A"/>
                </a:solidFill>
                <a:highlight>
                  <a:srgbClr val="FFF0ED"/>
                </a:highlight>
                <a:latin typeface="Times New Roman" panose="02020603050405020304" pitchFamily="18" charset="0"/>
                <a:ea typeface="Manrope" pitchFamily="34" charset="-122"/>
                <a:cs typeface="Times New Roman" panose="02020603050405020304" pitchFamily="18" charset="0"/>
              </a:rPr>
              <a:t>Сандық сигнал.</a:t>
            </a:r>
            <a:r>
              <a:rPr lang="en-US" dirty="0">
                <a:solidFill>
                  <a:srgbClr val="55575A"/>
                </a:solidFill>
                <a:latin typeface="Times New Roman" panose="02020603050405020304" pitchFamily="18" charset="0"/>
                <a:ea typeface="Manrope" pitchFamily="34" charset="-122"/>
                <a:cs typeface="Times New Roman" panose="02020603050405020304" pitchFamily="18" charset="0"/>
              </a:rPr>
              <a:t> Бейне файлдар толығымен сандық форматта сақталады және желі арқылы беріледі. Сіздің компьютеріңіз немесе смартфоныңыз осы сандық деректерді экранда көрсете алатын бейнеге түрлендіреді.</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2095" y="649962"/>
            <a:ext cx="6659047" cy="467082"/>
          </a:xfrm>
          <a:prstGeom prst="rect">
            <a:avLst/>
          </a:prstGeom>
          <a:noFill/>
          <a:ln/>
        </p:spPr>
        <p:txBody>
          <a:bodyPr wrap="none" lIns="0" tIns="0" rIns="0" bIns="0" rtlCol="0" anchor="t"/>
          <a:lstStyle/>
          <a:p>
            <a:pPr marL="0" indent="0" algn="l">
              <a:lnSpc>
                <a:spcPts val="3650"/>
              </a:lnSpc>
              <a:buNone/>
            </a:pPr>
            <a:r>
              <a:rPr lang="en-US" sz="3600" dirty="0">
                <a:solidFill>
                  <a:srgbClr val="0C0D0F"/>
                </a:solidFill>
                <a:latin typeface="Times New Roman" panose="02020603050405020304" pitchFamily="18" charset="0"/>
                <a:ea typeface="Alice" pitchFamily="34" charset="-122"/>
                <a:cs typeface="Times New Roman" panose="02020603050405020304" pitchFamily="18" charset="0"/>
              </a:rPr>
              <a:t>Байланыс арналары: сандық болашақ</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572095" y="1416010"/>
            <a:ext cx="13486209" cy="478393"/>
          </a:xfrm>
          <a:prstGeom prst="rect">
            <a:avLst/>
          </a:prstGeom>
          <a:noFill/>
          <a:ln/>
        </p:spPr>
        <p:txBody>
          <a:bodyPr wrap="square" lIns="0" tIns="0" rIns="0" bIns="0" rtlCol="0" anchor="t"/>
          <a:lstStyle/>
          <a:p>
            <a:pPr marL="0" indent="0" algn="l">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Заманауи байланыс жүйелері сандық сигналдарға негізделген. Мобильді байланыс желілері (4G, 5G), спутниктік байланыс, интернет, цифрлық теледидар – барлығы сандық технологияларды қолданады. Бұл кездейсоқ емес: сандық сигналдар ұзақ қашықтыққа берілгенде өз сапасын сақтайды.</a:t>
            </a:r>
            <a:endParaRPr lang="en-US" sz="1400" dirty="0">
              <a:latin typeface="Times New Roman" panose="02020603050405020304" pitchFamily="18" charset="0"/>
              <a:cs typeface="Times New Roman" panose="02020603050405020304" pitchFamily="18" charset="0"/>
            </a:endParaRPr>
          </a:p>
        </p:txBody>
      </p:sp>
      <p:sp>
        <p:nvSpPr>
          <p:cNvPr id="4" name="Text 2"/>
          <p:cNvSpPr/>
          <p:nvPr/>
        </p:nvSpPr>
        <p:spPr>
          <a:xfrm>
            <a:off x="572095" y="2062520"/>
            <a:ext cx="13486209" cy="478393"/>
          </a:xfrm>
          <a:prstGeom prst="rect">
            <a:avLst/>
          </a:prstGeom>
          <a:noFill/>
          <a:ln/>
        </p:spPr>
        <p:txBody>
          <a:bodyPr wrap="square" lIns="0" tIns="0" rIns="0" bIns="0" rtlCol="0" anchor="t"/>
          <a:lstStyle/>
          <a:p>
            <a:pPr marL="0" indent="0" algn="l">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Талшықты-оптикалық байланыс арналары сандық деректерді жарық импульстері түрінде жібереді. Бір талшық секундына терабайттаған ақпаратты тасымалдай алады. Радиотолқындар арқылы берілетін сандық сигналдар да ерекше кодталған және қорғалған. Қателер кезінде арнайы алгоритмдер оларды түзете алады.</a:t>
            </a:r>
            <a:endParaRPr lang="en-US" sz="1400" dirty="0">
              <a:latin typeface="Times New Roman" panose="02020603050405020304" pitchFamily="18" charset="0"/>
              <a:cs typeface="Times New Roman" panose="02020603050405020304" pitchFamily="18" charset="0"/>
            </a:endParaRPr>
          </a:p>
        </p:txBody>
      </p:sp>
      <p:sp>
        <p:nvSpPr>
          <p:cNvPr id="5" name="Shape 3"/>
          <p:cNvSpPr/>
          <p:nvPr/>
        </p:nvSpPr>
        <p:spPr>
          <a:xfrm>
            <a:off x="7307580" y="2709029"/>
            <a:ext cx="15240" cy="4463296"/>
          </a:xfrm>
          <a:prstGeom prst="roundRect">
            <a:avLst>
              <a:gd name="adj" fmla="val 882834"/>
            </a:avLst>
          </a:prstGeom>
          <a:solidFill>
            <a:srgbClr val="000000">
              <a:alpha val="8000"/>
            </a:srgbClr>
          </a:solidFill>
          <a:ln/>
        </p:spPr>
      </p:sp>
      <p:sp>
        <p:nvSpPr>
          <p:cNvPr id="6" name="Shape 4"/>
          <p:cNvSpPr/>
          <p:nvPr/>
        </p:nvSpPr>
        <p:spPr>
          <a:xfrm>
            <a:off x="6713875" y="2869525"/>
            <a:ext cx="448389" cy="15240"/>
          </a:xfrm>
          <a:prstGeom prst="roundRect">
            <a:avLst>
              <a:gd name="adj" fmla="val 882834"/>
            </a:avLst>
          </a:prstGeom>
          <a:solidFill>
            <a:srgbClr val="FF7047"/>
          </a:solidFill>
          <a:ln/>
        </p:spPr>
      </p:sp>
      <p:sp>
        <p:nvSpPr>
          <p:cNvPr id="7" name="Shape 5"/>
          <p:cNvSpPr/>
          <p:nvPr/>
        </p:nvSpPr>
        <p:spPr>
          <a:xfrm>
            <a:off x="7147024" y="2709029"/>
            <a:ext cx="336352" cy="336352"/>
          </a:xfrm>
          <a:prstGeom prst="roundRect">
            <a:avLst>
              <a:gd name="adj" fmla="val 40001"/>
            </a:avLst>
          </a:prstGeom>
          <a:solidFill>
            <a:srgbClr val="FFFFFF"/>
          </a:solidFill>
          <a:ln w="7620">
            <a:solidFill>
              <a:srgbClr val="FF7047"/>
            </a:solidFill>
            <a:prstDash val="solid"/>
          </a:ln>
        </p:spPr>
      </p:sp>
      <p:sp>
        <p:nvSpPr>
          <p:cNvPr id="8" name="Text 6"/>
          <p:cNvSpPr/>
          <p:nvPr/>
        </p:nvSpPr>
        <p:spPr>
          <a:xfrm>
            <a:off x="7203043" y="2737009"/>
            <a:ext cx="224195" cy="280273"/>
          </a:xfrm>
          <a:prstGeom prst="rect">
            <a:avLst/>
          </a:prstGeom>
          <a:noFill/>
          <a:ln/>
        </p:spPr>
        <p:txBody>
          <a:bodyPr wrap="none" lIns="0" tIns="0" rIns="0" bIns="0" rtlCol="0" anchor="t"/>
          <a:lstStyle/>
          <a:p>
            <a:pPr marL="0" indent="0" algn="ctr">
              <a:lnSpc>
                <a:spcPts val="175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p:txBody>
      </p:sp>
      <p:sp>
        <p:nvSpPr>
          <p:cNvPr id="9" name="Text 7"/>
          <p:cNvSpPr/>
          <p:nvPr/>
        </p:nvSpPr>
        <p:spPr>
          <a:xfrm>
            <a:off x="4699278" y="2760345"/>
            <a:ext cx="1868567" cy="233482"/>
          </a:xfrm>
          <a:prstGeom prst="rect">
            <a:avLst/>
          </a:prstGeom>
          <a:noFill/>
          <a:ln/>
        </p:spPr>
        <p:txBody>
          <a:bodyPr wrap="none" lIns="0" tIns="0" rIns="0" bIns="0" rtlCol="0" anchor="t"/>
          <a:lstStyle/>
          <a:p>
            <a:pPr marL="0" indent="0" algn="r">
              <a:lnSpc>
                <a:spcPts val="18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1G (1980-жж)</a:t>
            </a:r>
            <a:endParaRPr lang="en-US" dirty="0">
              <a:latin typeface="Times New Roman" panose="02020603050405020304" pitchFamily="18" charset="0"/>
              <a:cs typeface="Times New Roman" panose="02020603050405020304" pitchFamily="18" charset="0"/>
            </a:endParaRPr>
          </a:p>
        </p:txBody>
      </p:sp>
      <p:sp>
        <p:nvSpPr>
          <p:cNvPr id="10" name="Text 8"/>
          <p:cNvSpPr/>
          <p:nvPr/>
        </p:nvSpPr>
        <p:spPr>
          <a:xfrm>
            <a:off x="572095" y="3083481"/>
            <a:ext cx="5995749" cy="239197"/>
          </a:xfrm>
          <a:prstGeom prst="rect">
            <a:avLst/>
          </a:prstGeom>
          <a:noFill/>
          <a:ln/>
        </p:spPr>
        <p:txBody>
          <a:bodyPr wrap="none" lIns="0" tIns="0" rIns="0" bIns="0" rtlCol="0" anchor="t"/>
          <a:lstStyle/>
          <a:p>
            <a:pPr marL="0" indent="0" algn="r">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Аналогты дауыстық байланыс</a:t>
            </a:r>
            <a:endParaRPr lang="en-US" sz="1400" dirty="0">
              <a:latin typeface="Times New Roman" panose="02020603050405020304" pitchFamily="18" charset="0"/>
              <a:cs typeface="Times New Roman" panose="02020603050405020304" pitchFamily="18" charset="0"/>
            </a:endParaRPr>
          </a:p>
        </p:txBody>
      </p:sp>
      <p:sp>
        <p:nvSpPr>
          <p:cNvPr id="11" name="Shape 9"/>
          <p:cNvSpPr/>
          <p:nvPr/>
        </p:nvSpPr>
        <p:spPr>
          <a:xfrm>
            <a:off x="7468136" y="3766423"/>
            <a:ext cx="448389" cy="15240"/>
          </a:xfrm>
          <a:prstGeom prst="roundRect">
            <a:avLst>
              <a:gd name="adj" fmla="val 882834"/>
            </a:avLst>
          </a:prstGeom>
          <a:solidFill>
            <a:srgbClr val="FF7047"/>
          </a:solidFill>
          <a:ln/>
        </p:spPr>
      </p:sp>
      <p:sp>
        <p:nvSpPr>
          <p:cNvPr id="12" name="Shape 10"/>
          <p:cNvSpPr/>
          <p:nvPr/>
        </p:nvSpPr>
        <p:spPr>
          <a:xfrm>
            <a:off x="7147024" y="3605927"/>
            <a:ext cx="336352" cy="336352"/>
          </a:xfrm>
          <a:prstGeom prst="roundRect">
            <a:avLst>
              <a:gd name="adj" fmla="val 40001"/>
            </a:avLst>
          </a:prstGeom>
          <a:solidFill>
            <a:srgbClr val="FFFFFF"/>
          </a:solidFill>
          <a:ln w="7620">
            <a:solidFill>
              <a:srgbClr val="FF7047"/>
            </a:solidFill>
            <a:prstDash val="solid"/>
          </a:ln>
        </p:spPr>
      </p:sp>
      <p:sp>
        <p:nvSpPr>
          <p:cNvPr id="13" name="Text 11"/>
          <p:cNvSpPr/>
          <p:nvPr/>
        </p:nvSpPr>
        <p:spPr>
          <a:xfrm>
            <a:off x="7203043" y="3633907"/>
            <a:ext cx="224195" cy="280273"/>
          </a:xfrm>
          <a:prstGeom prst="rect">
            <a:avLst/>
          </a:prstGeom>
          <a:noFill/>
          <a:ln/>
        </p:spPr>
        <p:txBody>
          <a:bodyPr wrap="none" lIns="0" tIns="0" rIns="0" bIns="0" rtlCol="0" anchor="t"/>
          <a:lstStyle/>
          <a:p>
            <a:pPr marL="0" indent="0" algn="ctr">
              <a:lnSpc>
                <a:spcPts val="175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14" name="Text 12"/>
          <p:cNvSpPr/>
          <p:nvPr/>
        </p:nvSpPr>
        <p:spPr>
          <a:xfrm>
            <a:off x="8062555" y="3657243"/>
            <a:ext cx="1868567" cy="233482"/>
          </a:xfrm>
          <a:prstGeom prst="rect">
            <a:avLst/>
          </a:prstGeom>
          <a:noFill/>
          <a:ln/>
        </p:spPr>
        <p:txBody>
          <a:bodyPr wrap="none" lIns="0" tIns="0" rIns="0" bIns="0" rtlCol="0" anchor="t"/>
          <a:lstStyle/>
          <a:p>
            <a:pPr marL="0" indent="0" algn="l">
              <a:lnSpc>
                <a:spcPts val="18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2G (1990-жж)</a:t>
            </a:r>
            <a:endParaRPr lang="en-US" dirty="0">
              <a:latin typeface="Times New Roman" panose="02020603050405020304" pitchFamily="18" charset="0"/>
              <a:cs typeface="Times New Roman" panose="02020603050405020304" pitchFamily="18" charset="0"/>
            </a:endParaRPr>
          </a:p>
        </p:txBody>
      </p:sp>
      <p:sp>
        <p:nvSpPr>
          <p:cNvPr id="15" name="Text 13"/>
          <p:cNvSpPr/>
          <p:nvPr/>
        </p:nvSpPr>
        <p:spPr>
          <a:xfrm>
            <a:off x="8062555" y="3980378"/>
            <a:ext cx="5995749" cy="239197"/>
          </a:xfrm>
          <a:prstGeom prst="rect">
            <a:avLst/>
          </a:prstGeom>
          <a:noFill/>
          <a:ln/>
        </p:spPr>
        <p:txBody>
          <a:bodyPr wrap="none" lIns="0" tIns="0" rIns="0" bIns="0" rtlCol="0" anchor="t"/>
          <a:lstStyle/>
          <a:p>
            <a:pPr marL="0" indent="0" algn="l">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Сандық дауыс және SMS</a:t>
            </a:r>
            <a:endParaRPr lang="en-US" sz="1400" dirty="0">
              <a:latin typeface="Times New Roman" panose="02020603050405020304" pitchFamily="18" charset="0"/>
              <a:cs typeface="Times New Roman" panose="02020603050405020304" pitchFamily="18" charset="0"/>
            </a:endParaRPr>
          </a:p>
        </p:txBody>
      </p:sp>
      <p:sp>
        <p:nvSpPr>
          <p:cNvPr id="16" name="Shape 14"/>
          <p:cNvSpPr/>
          <p:nvPr/>
        </p:nvSpPr>
        <p:spPr>
          <a:xfrm>
            <a:off x="6713875" y="4539496"/>
            <a:ext cx="448389" cy="15240"/>
          </a:xfrm>
          <a:prstGeom prst="roundRect">
            <a:avLst>
              <a:gd name="adj" fmla="val 882834"/>
            </a:avLst>
          </a:prstGeom>
          <a:solidFill>
            <a:srgbClr val="FF7047"/>
          </a:solidFill>
          <a:ln/>
        </p:spPr>
      </p:sp>
      <p:sp>
        <p:nvSpPr>
          <p:cNvPr id="17" name="Shape 15"/>
          <p:cNvSpPr/>
          <p:nvPr/>
        </p:nvSpPr>
        <p:spPr>
          <a:xfrm>
            <a:off x="7147024" y="4379000"/>
            <a:ext cx="336352" cy="336352"/>
          </a:xfrm>
          <a:prstGeom prst="roundRect">
            <a:avLst>
              <a:gd name="adj" fmla="val 40001"/>
            </a:avLst>
          </a:prstGeom>
          <a:solidFill>
            <a:srgbClr val="FFFFFF"/>
          </a:solidFill>
          <a:ln w="7620">
            <a:solidFill>
              <a:srgbClr val="FF7047"/>
            </a:solidFill>
            <a:prstDash val="solid"/>
          </a:ln>
        </p:spPr>
      </p:sp>
      <p:sp>
        <p:nvSpPr>
          <p:cNvPr id="18" name="Text 16"/>
          <p:cNvSpPr/>
          <p:nvPr/>
        </p:nvSpPr>
        <p:spPr>
          <a:xfrm>
            <a:off x="7203043" y="4406979"/>
            <a:ext cx="224195" cy="280273"/>
          </a:xfrm>
          <a:prstGeom prst="rect">
            <a:avLst/>
          </a:prstGeom>
          <a:noFill/>
          <a:ln/>
        </p:spPr>
        <p:txBody>
          <a:bodyPr wrap="none" lIns="0" tIns="0" rIns="0" bIns="0" rtlCol="0" anchor="t"/>
          <a:lstStyle/>
          <a:p>
            <a:pPr marL="0" indent="0" algn="ctr">
              <a:lnSpc>
                <a:spcPts val="175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sp>
        <p:nvSpPr>
          <p:cNvPr id="19" name="Text 17"/>
          <p:cNvSpPr/>
          <p:nvPr/>
        </p:nvSpPr>
        <p:spPr>
          <a:xfrm>
            <a:off x="4699278" y="4430316"/>
            <a:ext cx="1868567" cy="233482"/>
          </a:xfrm>
          <a:prstGeom prst="rect">
            <a:avLst/>
          </a:prstGeom>
          <a:noFill/>
          <a:ln/>
        </p:spPr>
        <p:txBody>
          <a:bodyPr wrap="none" lIns="0" tIns="0" rIns="0" bIns="0" rtlCol="0" anchor="t"/>
          <a:lstStyle/>
          <a:p>
            <a:pPr marL="0" indent="0" algn="r">
              <a:lnSpc>
                <a:spcPts val="18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3G (2000-жж)</a:t>
            </a:r>
            <a:endParaRPr lang="en-US" dirty="0">
              <a:latin typeface="Times New Roman" panose="02020603050405020304" pitchFamily="18" charset="0"/>
              <a:cs typeface="Times New Roman" panose="02020603050405020304" pitchFamily="18" charset="0"/>
            </a:endParaRPr>
          </a:p>
        </p:txBody>
      </p:sp>
      <p:sp>
        <p:nvSpPr>
          <p:cNvPr id="20" name="Text 18"/>
          <p:cNvSpPr/>
          <p:nvPr/>
        </p:nvSpPr>
        <p:spPr>
          <a:xfrm>
            <a:off x="572095" y="4753451"/>
            <a:ext cx="5995749" cy="239197"/>
          </a:xfrm>
          <a:prstGeom prst="rect">
            <a:avLst/>
          </a:prstGeom>
          <a:noFill/>
          <a:ln/>
        </p:spPr>
        <p:txBody>
          <a:bodyPr wrap="none" lIns="0" tIns="0" rIns="0" bIns="0" rtlCol="0" anchor="t"/>
          <a:lstStyle/>
          <a:p>
            <a:pPr marL="0" indent="0" algn="r">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Мобильді интернет</a:t>
            </a:r>
            <a:endParaRPr lang="en-US" sz="1400" dirty="0">
              <a:latin typeface="Times New Roman" panose="02020603050405020304" pitchFamily="18" charset="0"/>
              <a:cs typeface="Times New Roman" panose="02020603050405020304" pitchFamily="18" charset="0"/>
            </a:endParaRPr>
          </a:p>
        </p:txBody>
      </p:sp>
      <p:sp>
        <p:nvSpPr>
          <p:cNvPr id="21" name="Shape 19"/>
          <p:cNvSpPr/>
          <p:nvPr/>
        </p:nvSpPr>
        <p:spPr>
          <a:xfrm>
            <a:off x="7468136" y="5312569"/>
            <a:ext cx="448389" cy="15240"/>
          </a:xfrm>
          <a:prstGeom prst="roundRect">
            <a:avLst>
              <a:gd name="adj" fmla="val 882834"/>
            </a:avLst>
          </a:prstGeom>
          <a:solidFill>
            <a:srgbClr val="FF7047"/>
          </a:solidFill>
          <a:ln/>
        </p:spPr>
      </p:sp>
      <p:sp>
        <p:nvSpPr>
          <p:cNvPr id="22" name="Shape 20"/>
          <p:cNvSpPr/>
          <p:nvPr/>
        </p:nvSpPr>
        <p:spPr>
          <a:xfrm>
            <a:off x="7147024" y="5152072"/>
            <a:ext cx="336352" cy="336352"/>
          </a:xfrm>
          <a:prstGeom prst="roundRect">
            <a:avLst>
              <a:gd name="adj" fmla="val 40001"/>
            </a:avLst>
          </a:prstGeom>
          <a:solidFill>
            <a:srgbClr val="FFFFFF"/>
          </a:solidFill>
          <a:ln w="7620">
            <a:solidFill>
              <a:srgbClr val="FF7047"/>
            </a:solidFill>
            <a:prstDash val="solid"/>
          </a:ln>
        </p:spPr>
      </p:sp>
      <p:sp>
        <p:nvSpPr>
          <p:cNvPr id="23" name="Text 21"/>
          <p:cNvSpPr/>
          <p:nvPr/>
        </p:nvSpPr>
        <p:spPr>
          <a:xfrm>
            <a:off x="7203043" y="5180052"/>
            <a:ext cx="224195" cy="280273"/>
          </a:xfrm>
          <a:prstGeom prst="rect">
            <a:avLst/>
          </a:prstGeom>
          <a:noFill/>
          <a:ln/>
        </p:spPr>
        <p:txBody>
          <a:bodyPr wrap="none" lIns="0" tIns="0" rIns="0" bIns="0" rtlCol="0" anchor="t"/>
          <a:lstStyle/>
          <a:p>
            <a:pPr marL="0" indent="0" algn="ctr">
              <a:lnSpc>
                <a:spcPts val="175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p:txBody>
      </p:sp>
      <p:sp>
        <p:nvSpPr>
          <p:cNvPr id="24" name="Text 22"/>
          <p:cNvSpPr/>
          <p:nvPr/>
        </p:nvSpPr>
        <p:spPr>
          <a:xfrm>
            <a:off x="8062555" y="5203388"/>
            <a:ext cx="1868567" cy="233482"/>
          </a:xfrm>
          <a:prstGeom prst="rect">
            <a:avLst/>
          </a:prstGeom>
          <a:noFill/>
          <a:ln/>
        </p:spPr>
        <p:txBody>
          <a:bodyPr wrap="none" lIns="0" tIns="0" rIns="0" bIns="0" rtlCol="0" anchor="t"/>
          <a:lstStyle/>
          <a:p>
            <a:pPr marL="0" indent="0" algn="l">
              <a:lnSpc>
                <a:spcPts val="18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4G (2010-жж)</a:t>
            </a:r>
            <a:endParaRPr lang="en-US" dirty="0">
              <a:latin typeface="Times New Roman" panose="02020603050405020304" pitchFamily="18" charset="0"/>
              <a:cs typeface="Times New Roman" panose="02020603050405020304" pitchFamily="18" charset="0"/>
            </a:endParaRPr>
          </a:p>
        </p:txBody>
      </p:sp>
      <p:sp>
        <p:nvSpPr>
          <p:cNvPr id="25" name="Text 23"/>
          <p:cNvSpPr/>
          <p:nvPr/>
        </p:nvSpPr>
        <p:spPr>
          <a:xfrm>
            <a:off x="8062555" y="5526524"/>
            <a:ext cx="5995749" cy="239197"/>
          </a:xfrm>
          <a:prstGeom prst="rect">
            <a:avLst/>
          </a:prstGeom>
          <a:noFill/>
          <a:ln/>
        </p:spPr>
        <p:txBody>
          <a:bodyPr wrap="none" lIns="0" tIns="0" rIns="0" bIns="0" rtlCol="0" anchor="t"/>
          <a:lstStyle/>
          <a:p>
            <a:pPr marL="0" indent="0" algn="l">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Жоғары жылдамдықты деректер</a:t>
            </a:r>
            <a:endParaRPr lang="en-US" sz="1400" dirty="0">
              <a:latin typeface="Times New Roman" panose="02020603050405020304" pitchFamily="18" charset="0"/>
              <a:cs typeface="Times New Roman" panose="02020603050405020304" pitchFamily="18" charset="0"/>
            </a:endParaRPr>
          </a:p>
        </p:txBody>
      </p:sp>
      <p:sp>
        <p:nvSpPr>
          <p:cNvPr id="26" name="Shape 24"/>
          <p:cNvSpPr/>
          <p:nvPr/>
        </p:nvSpPr>
        <p:spPr>
          <a:xfrm>
            <a:off x="6713875" y="6085642"/>
            <a:ext cx="448389" cy="15240"/>
          </a:xfrm>
          <a:prstGeom prst="roundRect">
            <a:avLst>
              <a:gd name="adj" fmla="val 882834"/>
            </a:avLst>
          </a:prstGeom>
          <a:solidFill>
            <a:srgbClr val="FF7047"/>
          </a:solidFill>
          <a:ln/>
        </p:spPr>
      </p:sp>
      <p:sp>
        <p:nvSpPr>
          <p:cNvPr id="27" name="Shape 25"/>
          <p:cNvSpPr/>
          <p:nvPr/>
        </p:nvSpPr>
        <p:spPr>
          <a:xfrm>
            <a:off x="7147024" y="5925145"/>
            <a:ext cx="336352" cy="336352"/>
          </a:xfrm>
          <a:prstGeom prst="roundRect">
            <a:avLst>
              <a:gd name="adj" fmla="val 40001"/>
            </a:avLst>
          </a:prstGeom>
          <a:solidFill>
            <a:srgbClr val="FFFFFF"/>
          </a:solidFill>
          <a:ln w="7620">
            <a:solidFill>
              <a:srgbClr val="FF7047"/>
            </a:solidFill>
            <a:prstDash val="solid"/>
          </a:ln>
        </p:spPr>
      </p:sp>
      <p:sp>
        <p:nvSpPr>
          <p:cNvPr id="28" name="Text 26"/>
          <p:cNvSpPr/>
          <p:nvPr/>
        </p:nvSpPr>
        <p:spPr>
          <a:xfrm>
            <a:off x="7203043" y="5953125"/>
            <a:ext cx="224195" cy="280273"/>
          </a:xfrm>
          <a:prstGeom prst="rect">
            <a:avLst/>
          </a:prstGeom>
          <a:noFill/>
          <a:ln/>
        </p:spPr>
        <p:txBody>
          <a:bodyPr wrap="none" lIns="0" tIns="0" rIns="0" bIns="0" rtlCol="0" anchor="t"/>
          <a:lstStyle/>
          <a:p>
            <a:pPr marL="0" indent="0" algn="ctr">
              <a:lnSpc>
                <a:spcPts val="1750"/>
              </a:lnSpc>
              <a:buNone/>
            </a:pPr>
            <a:r>
              <a:rPr lang="en-US" sz="2000" dirty="0">
                <a:solidFill>
                  <a:srgbClr val="55575A"/>
                </a:solidFill>
                <a:latin typeface="Times New Roman" panose="02020603050405020304" pitchFamily="18" charset="0"/>
                <a:ea typeface="Alice" pitchFamily="34" charset="-122"/>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p:txBody>
      </p:sp>
      <p:sp>
        <p:nvSpPr>
          <p:cNvPr id="29" name="Text 27"/>
          <p:cNvSpPr/>
          <p:nvPr/>
        </p:nvSpPr>
        <p:spPr>
          <a:xfrm>
            <a:off x="4699278" y="5976461"/>
            <a:ext cx="1868567" cy="233482"/>
          </a:xfrm>
          <a:prstGeom prst="rect">
            <a:avLst/>
          </a:prstGeom>
          <a:noFill/>
          <a:ln/>
        </p:spPr>
        <p:txBody>
          <a:bodyPr wrap="none" lIns="0" tIns="0" rIns="0" bIns="0" rtlCol="0" anchor="t"/>
          <a:lstStyle/>
          <a:p>
            <a:pPr marL="0" indent="0" algn="r">
              <a:lnSpc>
                <a:spcPts val="18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5G (2020-жж)</a:t>
            </a:r>
            <a:endParaRPr lang="en-US" dirty="0">
              <a:latin typeface="Times New Roman" panose="02020603050405020304" pitchFamily="18" charset="0"/>
              <a:cs typeface="Times New Roman" panose="02020603050405020304" pitchFamily="18" charset="0"/>
            </a:endParaRPr>
          </a:p>
        </p:txBody>
      </p:sp>
      <p:sp>
        <p:nvSpPr>
          <p:cNvPr id="30" name="Text 28"/>
          <p:cNvSpPr/>
          <p:nvPr/>
        </p:nvSpPr>
        <p:spPr>
          <a:xfrm>
            <a:off x="572095" y="6299597"/>
            <a:ext cx="5995749" cy="239197"/>
          </a:xfrm>
          <a:prstGeom prst="rect">
            <a:avLst/>
          </a:prstGeom>
          <a:noFill/>
          <a:ln/>
        </p:spPr>
        <p:txBody>
          <a:bodyPr wrap="none" lIns="0" tIns="0" rIns="0" bIns="0" rtlCol="0" anchor="t"/>
          <a:lstStyle/>
          <a:p>
            <a:pPr marL="0" indent="0" algn="r">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Өте жоғары жылдамдық және төмен кідіріс</a:t>
            </a:r>
            <a:endParaRPr lang="en-US" sz="1400" dirty="0">
              <a:latin typeface="Times New Roman" panose="02020603050405020304" pitchFamily="18" charset="0"/>
              <a:cs typeface="Times New Roman" panose="02020603050405020304" pitchFamily="18" charset="0"/>
            </a:endParaRPr>
          </a:p>
        </p:txBody>
      </p:sp>
      <p:sp>
        <p:nvSpPr>
          <p:cNvPr id="31" name="Text 29"/>
          <p:cNvSpPr/>
          <p:nvPr/>
        </p:nvSpPr>
        <p:spPr>
          <a:xfrm>
            <a:off x="572095" y="7340441"/>
            <a:ext cx="13486209" cy="239197"/>
          </a:xfrm>
          <a:prstGeom prst="rect">
            <a:avLst/>
          </a:prstGeom>
          <a:noFill/>
          <a:ln/>
        </p:spPr>
        <p:txBody>
          <a:bodyPr wrap="none" lIns="0" tIns="0" rIns="0" bIns="0" rtlCol="0" anchor="t"/>
          <a:lstStyle/>
          <a:p>
            <a:pPr marL="0" indent="0" algn="l">
              <a:lnSpc>
                <a:spcPts val="1850"/>
              </a:lnSpc>
              <a:buNone/>
            </a:pPr>
            <a:r>
              <a:rPr lang="en-US" sz="1400" dirty="0">
                <a:solidFill>
                  <a:srgbClr val="55575A"/>
                </a:solidFill>
                <a:latin typeface="Times New Roman" panose="02020603050405020304" pitchFamily="18" charset="0"/>
                <a:ea typeface="Manrope" pitchFamily="34" charset="-122"/>
                <a:cs typeface="Times New Roman" panose="02020603050405020304" pitchFamily="18" charset="0"/>
              </a:rPr>
              <a:t>Байланыс технологияларының эволюциясы аналогтан сандыққа көшудің айқын мысалы болып табылады. Әр жаңа буын жылдамдықты, сенімділікті және мүмкіндіктерді арттырды.</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38294" y="503634"/>
            <a:ext cx="11182588" cy="569952"/>
          </a:xfrm>
          <a:prstGeom prst="rect">
            <a:avLst/>
          </a:prstGeom>
          <a:noFill/>
          <a:ln/>
        </p:spPr>
        <p:txBody>
          <a:bodyPr wrap="none" lIns="0" tIns="0" rIns="0" bIns="0" rtlCol="0" anchor="t"/>
          <a:lstStyle/>
          <a:p>
            <a:pPr marL="0" indent="0" algn="l">
              <a:lnSpc>
                <a:spcPts val="4450"/>
              </a:lnSpc>
              <a:buNone/>
            </a:pPr>
            <a:r>
              <a:rPr lang="en-US" sz="3600" dirty="0">
                <a:solidFill>
                  <a:srgbClr val="0C0D0F"/>
                </a:solidFill>
                <a:latin typeface="Times New Roman" panose="02020603050405020304" pitchFamily="18" charset="0"/>
                <a:ea typeface="Alice" pitchFamily="34" charset="-122"/>
                <a:cs typeface="Times New Roman" panose="02020603050405020304" pitchFamily="18" charset="0"/>
              </a:rPr>
              <a:t>Қорытынды: сандық технологияның маңыздылығы</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638294" y="1438275"/>
            <a:ext cx="13353812" cy="875467"/>
          </a:xfrm>
          <a:prstGeom prst="rect">
            <a:avLst/>
          </a:prstGeom>
          <a:noFill/>
          <a:ln/>
        </p:spPr>
        <p:txBody>
          <a:bodyPr wrap="square" lIns="0" tIns="0" rIns="0" bIns="0" rtlCol="0" anchor="t"/>
          <a:lstStyle/>
          <a:p>
            <a:pPr marL="0" indent="0" algn="l">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Аналогты-сандық түрлендіргіш заманауи технологияның негізі болып табылады. Ол табиғи, үздіксіз аналогты сигналдарды компьютерлер мен цифрлық құрылғылар үшін түсінікті сандық түрге айналдырады. Дискреттеу, кванттау және кодтау кезеңдері арқылы кез келген аналогты сигнал 0 мен 1-ден тұратын сандық деректерге айналады.</a:t>
            </a:r>
            <a:endParaRPr lang="en-US" sz="1600" dirty="0">
              <a:latin typeface="Times New Roman" panose="02020603050405020304" pitchFamily="18" charset="0"/>
              <a:cs typeface="Times New Roman" panose="02020603050405020304" pitchFamily="18" charset="0"/>
            </a:endParaRPr>
          </a:p>
        </p:txBody>
      </p:sp>
      <p:sp>
        <p:nvSpPr>
          <p:cNvPr id="4" name="Text 2"/>
          <p:cNvSpPr/>
          <p:nvPr/>
        </p:nvSpPr>
        <p:spPr>
          <a:xfrm>
            <a:off x="638294" y="2518886"/>
            <a:ext cx="13353812" cy="583644"/>
          </a:xfrm>
          <a:prstGeom prst="rect">
            <a:avLst/>
          </a:prstGeom>
          <a:noFill/>
          <a:ln/>
        </p:spPr>
        <p:txBody>
          <a:bodyPr wrap="square" lIns="0" tIns="0" rIns="0" bIns="0" rtlCol="0" anchor="t"/>
          <a:lstStyle/>
          <a:p>
            <a:pPr marL="0" indent="0" algn="l">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Сандық сигналдардың артықшылықтары айқын: олар кедергілерге төзімді, сапасыз көшіріледі, қысылуы мүмкін, қауіпсіз және оңай өңделеді. Міне, сондықтан қазіргі заманауи байланыс жүйелерінде, интернетте, мобильді технологияларда және мультимедиада сандық сигналдар басым.</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638294" y="3398758"/>
            <a:ext cx="4299347" cy="601861"/>
          </a:xfrm>
          <a:prstGeom prst="rect">
            <a:avLst/>
          </a:prstGeom>
          <a:noFill/>
          <a:ln/>
        </p:spPr>
        <p:txBody>
          <a:bodyPr wrap="none" lIns="0" tIns="0" rIns="0" bIns="0" rtlCol="0" anchor="t"/>
          <a:lstStyle/>
          <a:p>
            <a:pPr marL="0" indent="0" algn="ctr">
              <a:lnSpc>
                <a:spcPts val="47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256</a:t>
            </a:r>
            <a:endParaRPr lang="en-US" sz="4800" dirty="0">
              <a:latin typeface="Times New Roman" panose="02020603050405020304" pitchFamily="18" charset="0"/>
              <a:cs typeface="Times New Roman" panose="02020603050405020304" pitchFamily="18" charset="0"/>
            </a:endParaRPr>
          </a:p>
        </p:txBody>
      </p:sp>
      <p:sp>
        <p:nvSpPr>
          <p:cNvPr id="6" name="Text 4"/>
          <p:cNvSpPr/>
          <p:nvPr/>
        </p:nvSpPr>
        <p:spPr>
          <a:xfrm>
            <a:off x="1648063" y="4228386"/>
            <a:ext cx="2279809" cy="284917"/>
          </a:xfrm>
          <a:prstGeom prst="rect">
            <a:avLst/>
          </a:prstGeom>
          <a:noFill/>
          <a:ln/>
        </p:spPr>
        <p:txBody>
          <a:bodyPr wrap="none" lIns="0" tIns="0" rIns="0" bIns="0" rtlCol="0" anchor="t"/>
          <a:lstStyle/>
          <a:p>
            <a:pPr marL="0" indent="0" algn="ctr">
              <a:lnSpc>
                <a:spcPts val="22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Деңгей</a:t>
            </a:r>
            <a:endParaRPr lang="en-US" dirty="0">
              <a:latin typeface="Times New Roman" panose="02020603050405020304" pitchFamily="18" charset="0"/>
              <a:cs typeface="Times New Roman" panose="02020603050405020304" pitchFamily="18" charset="0"/>
            </a:endParaRPr>
          </a:p>
        </p:txBody>
      </p:sp>
      <p:sp>
        <p:nvSpPr>
          <p:cNvPr id="7" name="Text 5"/>
          <p:cNvSpPr/>
          <p:nvPr/>
        </p:nvSpPr>
        <p:spPr>
          <a:xfrm>
            <a:off x="638294" y="4622721"/>
            <a:ext cx="4299347" cy="291822"/>
          </a:xfrm>
          <a:prstGeom prst="rect">
            <a:avLst/>
          </a:prstGeom>
          <a:noFill/>
          <a:ln/>
        </p:spPr>
        <p:txBody>
          <a:bodyPr wrap="none" lIns="0" tIns="0" rIns="0" bIns="0" rtlCol="0" anchor="t"/>
          <a:lstStyle/>
          <a:p>
            <a:pPr marL="0" indent="0" algn="ctr">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8 битті кванттауда</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5165527" y="3398758"/>
            <a:ext cx="4299347" cy="601861"/>
          </a:xfrm>
          <a:prstGeom prst="rect">
            <a:avLst/>
          </a:prstGeom>
          <a:noFill/>
          <a:ln/>
        </p:spPr>
        <p:txBody>
          <a:bodyPr wrap="none" lIns="0" tIns="0" rIns="0" bIns="0" rtlCol="0" anchor="t"/>
          <a:lstStyle/>
          <a:p>
            <a:pPr marL="0" indent="0" algn="ctr">
              <a:lnSpc>
                <a:spcPts val="47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44.1K</a:t>
            </a:r>
            <a:endParaRPr lang="en-US" sz="4800" dirty="0">
              <a:latin typeface="Times New Roman" panose="02020603050405020304" pitchFamily="18" charset="0"/>
              <a:cs typeface="Times New Roman" panose="02020603050405020304" pitchFamily="18" charset="0"/>
            </a:endParaRPr>
          </a:p>
        </p:txBody>
      </p:sp>
      <p:sp>
        <p:nvSpPr>
          <p:cNvPr id="9" name="Text 7"/>
          <p:cNvSpPr/>
          <p:nvPr/>
        </p:nvSpPr>
        <p:spPr>
          <a:xfrm>
            <a:off x="6175296" y="4228386"/>
            <a:ext cx="2279809" cy="284917"/>
          </a:xfrm>
          <a:prstGeom prst="rect">
            <a:avLst/>
          </a:prstGeom>
          <a:noFill/>
          <a:ln/>
        </p:spPr>
        <p:txBody>
          <a:bodyPr wrap="none" lIns="0" tIns="0" rIns="0" bIns="0" rtlCol="0" anchor="t"/>
          <a:lstStyle/>
          <a:p>
            <a:pPr marL="0" indent="0" algn="ctr">
              <a:lnSpc>
                <a:spcPts val="22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Герц</a:t>
            </a:r>
            <a:endParaRPr lang="en-US" dirty="0">
              <a:latin typeface="Times New Roman" panose="02020603050405020304" pitchFamily="18" charset="0"/>
              <a:cs typeface="Times New Roman" panose="02020603050405020304" pitchFamily="18" charset="0"/>
            </a:endParaRPr>
          </a:p>
        </p:txBody>
      </p:sp>
      <p:sp>
        <p:nvSpPr>
          <p:cNvPr id="10" name="Text 8"/>
          <p:cNvSpPr/>
          <p:nvPr/>
        </p:nvSpPr>
        <p:spPr>
          <a:xfrm>
            <a:off x="5165527" y="4622721"/>
            <a:ext cx="4299347" cy="291822"/>
          </a:xfrm>
          <a:prstGeom prst="rect">
            <a:avLst/>
          </a:prstGeom>
          <a:noFill/>
          <a:ln/>
        </p:spPr>
        <p:txBody>
          <a:bodyPr wrap="none" lIns="0" tIns="0" rIns="0" bIns="0" rtlCol="0" anchor="t"/>
          <a:lstStyle/>
          <a:p>
            <a:pPr marL="0" indent="0" algn="ctr">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CD сапасындағы дискреттеу жиілігі</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9692759" y="3398758"/>
            <a:ext cx="4299347" cy="601861"/>
          </a:xfrm>
          <a:prstGeom prst="rect">
            <a:avLst/>
          </a:prstGeom>
          <a:noFill/>
          <a:ln/>
        </p:spPr>
        <p:txBody>
          <a:bodyPr wrap="none" lIns="0" tIns="0" rIns="0" bIns="0" rtlCol="0" anchor="t"/>
          <a:lstStyle/>
          <a:p>
            <a:pPr marL="0" indent="0" algn="ctr">
              <a:lnSpc>
                <a:spcPts val="4700"/>
              </a:lnSpc>
              <a:buNone/>
            </a:pPr>
            <a:r>
              <a:rPr lang="en-US" sz="4800" dirty="0">
                <a:solidFill>
                  <a:srgbClr val="55575A"/>
                </a:solidFill>
                <a:latin typeface="Times New Roman" panose="02020603050405020304" pitchFamily="18" charset="0"/>
                <a:ea typeface="Alice" pitchFamily="34" charset="-122"/>
                <a:cs typeface="Times New Roman" panose="02020603050405020304" pitchFamily="18" charset="0"/>
              </a:rPr>
              <a:t>99.9%</a:t>
            </a:r>
            <a:endParaRPr lang="en-US" sz="4800" dirty="0">
              <a:latin typeface="Times New Roman" panose="02020603050405020304" pitchFamily="18" charset="0"/>
              <a:cs typeface="Times New Roman" panose="02020603050405020304" pitchFamily="18" charset="0"/>
            </a:endParaRPr>
          </a:p>
        </p:txBody>
      </p:sp>
      <p:sp>
        <p:nvSpPr>
          <p:cNvPr id="12" name="Text 10"/>
          <p:cNvSpPr/>
          <p:nvPr/>
        </p:nvSpPr>
        <p:spPr>
          <a:xfrm>
            <a:off x="10702528" y="4228386"/>
            <a:ext cx="2279809" cy="284917"/>
          </a:xfrm>
          <a:prstGeom prst="rect">
            <a:avLst/>
          </a:prstGeom>
          <a:noFill/>
          <a:ln/>
        </p:spPr>
        <p:txBody>
          <a:bodyPr wrap="none" lIns="0" tIns="0" rIns="0" bIns="0" rtlCol="0" anchor="t"/>
          <a:lstStyle/>
          <a:p>
            <a:pPr marL="0" indent="0" algn="ctr">
              <a:lnSpc>
                <a:spcPts val="2200"/>
              </a:lnSpc>
              <a:buNone/>
            </a:pPr>
            <a:r>
              <a:rPr lang="en-US" dirty="0">
                <a:solidFill>
                  <a:srgbClr val="55575A"/>
                </a:solidFill>
                <a:latin typeface="Times New Roman" panose="02020603050405020304" pitchFamily="18" charset="0"/>
                <a:ea typeface="Alice" pitchFamily="34" charset="-122"/>
                <a:cs typeface="Times New Roman" panose="02020603050405020304" pitchFamily="18" charset="0"/>
              </a:rPr>
              <a:t>Дәлдік</a:t>
            </a:r>
            <a:endParaRPr lang="en-US" dirty="0">
              <a:latin typeface="Times New Roman" panose="02020603050405020304" pitchFamily="18" charset="0"/>
              <a:cs typeface="Times New Roman" panose="02020603050405020304" pitchFamily="18" charset="0"/>
            </a:endParaRPr>
          </a:p>
        </p:txBody>
      </p:sp>
      <p:sp>
        <p:nvSpPr>
          <p:cNvPr id="13" name="Text 11"/>
          <p:cNvSpPr/>
          <p:nvPr/>
        </p:nvSpPr>
        <p:spPr>
          <a:xfrm>
            <a:off x="9692759" y="4622721"/>
            <a:ext cx="4299347" cy="291822"/>
          </a:xfrm>
          <a:prstGeom prst="rect">
            <a:avLst/>
          </a:prstGeom>
          <a:noFill/>
          <a:ln/>
        </p:spPr>
        <p:txBody>
          <a:bodyPr wrap="none" lIns="0" tIns="0" rIns="0" bIns="0" rtlCol="0" anchor="t"/>
          <a:lstStyle/>
          <a:p>
            <a:pPr marL="0" indent="0" algn="ctr">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Сандық сигналдарды қалпына келтіру</a:t>
            </a:r>
            <a:endParaRPr lang="en-US" sz="1600" dirty="0">
              <a:latin typeface="Times New Roman" panose="02020603050405020304" pitchFamily="18" charset="0"/>
              <a:cs typeface="Times New Roman" panose="02020603050405020304" pitchFamily="18" charset="0"/>
            </a:endParaRPr>
          </a:p>
        </p:txBody>
      </p:sp>
      <p:sp>
        <p:nvSpPr>
          <p:cNvPr id="14" name="Text 12"/>
          <p:cNvSpPr/>
          <p:nvPr/>
        </p:nvSpPr>
        <p:spPr>
          <a:xfrm>
            <a:off x="911781" y="5324832"/>
            <a:ext cx="13080325" cy="291822"/>
          </a:xfrm>
          <a:prstGeom prst="rect">
            <a:avLst/>
          </a:prstGeom>
          <a:noFill/>
          <a:ln/>
        </p:spPr>
        <p:txBody>
          <a:bodyPr wrap="none" lIns="0" tIns="0" rIns="0" bIns="0" rtlCol="0" anchor="t"/>
          <a:lstStyle/>
          <a:p>
            <a:pPr marL="0" indent="0" algn="l">
              <a:lnSpc>
                <a:spcPts val="2250"/>
              </a:lnSpc>
              <a:buNone/>
            </a:pPr>
            <a:r>
              <a:rPr lang="en-US" sz="1600" b="1" dirty="0">
                <a:solidFill>
                  <a:srgbClr val="FF7047"/>
                </a:solidFill>
                <a:latin typeface="Times New Roman" panose="02020603050405020304" pitchFamily="18" charset="0"/>
                <a:ea typeface="Manrope" pitchFamily="34" charset="-122"/>
                <a:cs typeface="Times New Roman" panose="02020603050405020304" pitchFamily="18" charset="0"/>
              </a:rPr>
              <a:t>"Жауапкершілік – адамгершілік қасиеттің көрінісі"</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911781" y="5821799"/>
            <a:ext cx="13080325" cy="583644"/>
          </a:xfrm>
          <a:prstGeom prst="rect">
            <a:avLst/>
          </a:prstGeom>
          <a:noFill/>
          <a:ln/>
        </p:spPr>
        <p:txBody>
          <a:bodyPr wrap="square" lIns="0" tIns="0" rIns="0" bIns="0" rtlCol="0" anchor="t"/>
          <a:lstStyle/>
          <a:p>
            <a:pPr marL="0" indent="0" algn="l">
              <a:lnSpc>
                <a:spcPts val="2250"/>
              </a:lnSpc>
              <a:buNone/>
            </a:pP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Технологияларды меңгеру – бұл білім алу жауапкершілігі. Аналогты және сандық сигналдарды түсіну арқылы біз қоршаған әлемді тереңірек ұғынамыз және технологиялық дамудың бөлігі боламыз.</a:t>
            </a:r>
            <a:endParaRPr lang="en-US" sz="1600" dirty="0">
              <a:latin typeface="Times New Roman" panose="02020603050405020304" pitchFamily="18" charset="0"/>
              <a:cs typeface="Times New Roman" panose="02020603050405020304" pitchFamily="18" charset="0"/>
            </a:endParaRPr>
          </a:p>
        </p:txBody>
      </p:sp>
      <p:sp>
        <p:nvSpPr>
          <p:cNvPr id="16" name="Shape 14"/>
          <p:cNvSpPr/>
          <p:nvPr/>
        </p:nvSpPr>
        <p:spPr>
          <a:xfrm>
            <a:off x="638294" y="5119687"/>
            <a:ext cx="22860" cy="1490901"/>
          </a:xfrm>
          <a:prstGeom prst="rect">
            <a:avLst/>
          </a:prstGeom>
          <a:solidFill>
            <a:srgbClr val="FF7047"/>
          </a:solidFill>
          <a:ln/>
        </p:spPr>
      </p:sp>
      <p:sp>
        <p:nvSpPr>
          <p:cNvPr id="17" name="Shape 15"/>
          <p:cNvSpPr/>
          <p:nvPr/>
        </p:nvSpPr>
        <p:spPr>
          <a:xfrm>
            <a:off x="638294" y="6906811"/>
            <a:ext cx="13353812" cy="30361"/>
          </a:xfrm>
          <a:prstGeom prst="rect">
            <a:avLst/>
          </a:prstGeom>
          <a:solidFill>
            <a:srgbClr val="55575A">
              <a:alpha val="50000"/>
            </a:srgbClr>
          </a:solidFill>
          <a:ln/>
        </p:spPr>
      </p:sp>
      <p:sp>
        <p:nvSpPr>
          <p:cNvPr id="18" name="Text 16"/>
          <p:cNvSpPr/>
          <p:nvPr/>
        </p:nvSpPr>
        <p:spPr>
          <a:xfrm>
            <a:off x="638294" y="7142202"/>
            <a:ext cx="13353812" cy="583644"/>
          </a:xfrm>
          <a:prstGeom prst="rect">
            <a:avLst/>
          </a:prstGeom>
          <a:noFill/>
          <a:ln/>
        </p:spPr>
        <p:txBody>
          <a:bodyPr wrap="square" lIns="0" tIns="0" rIns="0" bIns="0" rtlCol="0" anchor="t"/>
          <a:lstStyle/>
          <a:p>
            <a:pPr marL="0" indent="0" algn="l">
              <a:lnSpc>
                <a:spcPts val="2250"/>
              </a:lnSpc>
              <a:buNone/>
            </a:pPr>
            <a:r>
              <a:rPr lang="en-US" sz="1600" b="1" dirty="0">
                <a:solidFill>
                  <a:srgbClr val="55575A"/>
                </a:solidFill>
                <a:latin typeface="Times New Roman" panose="02020603050405020304" pitchFamily="18" charset="0"/>
                <a:ea typeface="Manrope" pitchFamily="34" charset="-122"/>
                <a:cs typeface="Times New Roman" panose="02020603050405020304" pitchFamily="18" charset="0"/>
              </a:rPr>
              <a:t>Үй тапсырмасы:</a:t>
            </a:r>
            <a:r>
              <a:rPr lang="en-US" sz="1600" dirty="0">
                <a:solidFill>
                  <a:srgbClr val="55575A"/>
                </a:solidFill>
                <a:latin typeface="Times New Roman" panose="02020603050405020304" pitchFamily="18" charset="0"/>
                <a:ea typeface="Manrope" pitchFamily="34" charset="-122"/>
                <a:cs typeface="Times New Roman" panose="02020603050405020304" pitchFamily="18" charset="0"/>
              </a:rPr>
              <a:t> Жасанды интеллект жүйесіне (ChatGPT, Gemini немесе басқа AI) мына сұрақты қойыңыз: "Неліктен заманауи байланыс жүйелерінде сандық сигнал қолданылады?" Алынған жауапты өз сөзіңізбен түсіндіріп, дәптерге жазыңыз.</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1026</Words>
  <Application>Microsoft Office PowerPoint</Application>
  <PresentationFormat>Произвольный</PresentationFormat>
  <Paragraphs>97</Paragraphs>
  <Slides>7</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Alice</vt:lpstr>
      <vt:lpstr>Times New Roman</vt:lpstr>
      <vt:lpstr>Calibri</vt:lpstr>
      <vt:lpstr>Manrope</vt:lpstr>
      <vt:lpstr>Alice Light</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2</cp:revision>
  <dcterms:created xsi:type="dcterms:W3CDTF">2025-11-15T19:27:15Z</dcterms:created>
  <dcterms:modified xsi:type="dcterms:W3CDTF">2025-11-15T19:29:28Z</dcterms:modified>
</cp:coreProperties>
</file>