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Arimo" panose="020B0604020202020204" charset="0"/>
      <p:regular r:id="rId17"/>
    </p:embeddedFont>
    <p:embeddedFont>
      <p:font typeface="Outfit Extra Bold" panose="020B0604020202020204" charset="0"/>
      <p:regular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7" d="100"/>
          <a:sy n="97" d="100"/>
        </p:scale>
        <p:origin x="3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8259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het.colorado.edu/sims/html/gas-properties/latest/gas-properties_en.html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hyperlink" Target="https://wordwall.net/resource/68288178/%D0%B8%D0%B7%D0%BE%D0%BF%D1%80%D0%BE%D1%86%D0%B5%D1%81%D1%82%D0%B5%D1%8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01532" y="2456119"/>
            <a:ext cx="7556421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850"/>
              </a:lnSpc>
              <a:buNone/>
            </a:pPr>
            <a:r>
              <a:rPr lang="en-US" sz="44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Термодинамиканың бірінші заңы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280190" y="4454485"/>
            <a:ext cx="75564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Изопроцестерге қолдану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280190" y="4995267"/>
            <a:ext cx="75564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10-сынып физика сабағы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Picture background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9" t="40460" r="64240"/>
          <a:stretch/>
        </p:blipFill>
        <p:spPr bwMode="auto">
          <a:xfrm>
            <a:off x="1226112" y="1139231"/>
            <a:ext cx="3699849" cy="51140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68310"/>
            <a:ext cx="5113377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2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Сабақты қорытындылау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1562100"/>
            <a:ext cx="13042821" cy="1711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700"/>
              </a:lnSpc>
              <a:buNone/>
            </a:pPr>
            <a:r>
              <a:rPr lang="en-US" sz="54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Әділетте берік болсаң аяғың таймайды!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93790" y="3571399"/>
            <a:ext cx="4215289" cy="1476256"/>
          </a:xfrm>
          <a:prstGeom prst="roundRect">
            <a:avLst>
              <a:gd name="adj" fmla="val 5647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99768" y="3777377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Негізгі формула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999768" y="4206597"/>
            <a:ext cx="3803333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Q = ΔU + A – энергияның сақталу заңы термодинамикада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5207437" y="3571399"/>
            <a:ext cx="4215408" cy="1476256"/>
          </a:xfrm>
          <a:prstGeom prst="roundRect">
            <a:avLst>
              <a:gd name="adj" fmla="val 5647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413415" y="3777377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Төрт изопроцесс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413415" y="4206597"/>
            <a:ext cx="3803452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Изотерма, изобара, изохора, адиабата – әрқайсысының өз ерекшелігі бар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9621203" y="3571399"/>
            <a:ext cx="4215289" cy="1476256"/>
          </a:xfrm>
          <a:prstGeom prst="roundRect">
            <a:avLst>
              <a:gd name="adj" fmla="val 5647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9827181" y="3777377"/>
            <a:ext cx="2944178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Практикалық қолдану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9827181" y="4206597"/>
            <a:ext cx="3803333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Қозғалтқыштар, тоңазытқыштар – барлығы осы заңдарға негізделген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793790" y="5370045"/>
            <a:ext cx="13042821" cy="32385"/>
          </a:xfrm>
          <a:prstGeom prst="rect">
            <a:avLst/>
          </a:prstGeom>
          <a:solidFill>
            <a:srgbClr val="2A2742">
              <a:alpha val="50000"/>
            </a:srgbClr>
          </a:solidFill>
          <a:ln/>
        </p:spPr>
      </p:sp>
      <p:sp>
        <p:nvSpPr>
          <p:cNvPr id="14" name="Text 12"/>
          <p:cNvSpPr/>
          <p:nvPr/>
        </p:nvSpPr>
        <p:spPr>
          <a:xfrm>
            <a:off x="793790" y="5699998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4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Үйге тапсырма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793790" y="6369725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Әрбір изопроцесс үшін 2 есептен шығару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93790" y="6756678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PhET симуляциясында қосымша эксперименттер жасап, нәтижелерін дәптерге жазу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793790" y="7143631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Күнделікті өмірден термодинамиканың бірінші заңының қолданылу мысалдарын табу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215753"/>
            <a:ext cx="4717852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2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Сабақтың мақсаттары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3108722"/>
            <a:ext cx="4215289" cy="2905006"/>
          </a:xfrm>
          <a:prstGeom prst="roundRect">
            <a:avLst>
              <a:gd name="adj" fmla="val 287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999768" y="3314700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5E4CE6"/>
          </a:solidFill>
          <a:ln/>
        </p:spPr>
      </p:sp>
      <p:sp>
        <p:nvSpPr>
          <p:cNvPr id="6" name="Text 3"/>
          <p:cNvSpPr/>
          <p:nvPr/>
        </p:nvSpPr>
        <p:spPr>
          <a:xfrm>
            <a:off x="999768" y="4108371"/>
            <a:ext cx="2674144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Бірінші заңды түсіну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999768" y="4537591"/>
            <a:ext cx="3803333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Q = ΔU + A формуласын мәтіндік және математикалық түрде түсіндіру, әрбір шаманың физикалық мағынасын ажырату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207437" y="3108722"/>
            <a:ext cx="4215408" cy="2905006"/>
          </a:xfrm>
          <a:prstGeom prst="roundRect">
            <a:avLst>
              <a:gd name="adj" fmla="val 287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5413415" y="3314700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5E4CE6"/>
          </a:solidFill>
          <a:ln/>
        </p:spPr>
      </p:sp>
      <p:sp>
        <p:nvSpPr>
          <p:cNvPr id="11" name="Text 7"/>
          <p:cNvSpPr/>
          <p:nvPr/>
        </p:nvSpPr>
        <p:spPr>
          <a:xfrm>
            <a:off x="5413415" y="4108371"/>
            <a:ext cx="3142417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Изопроцестерді зерттеу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5413415" y="4537591"/>
            <a:ext cx="3803452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Изотермалық, изобаралық, изохоралық және адиабаталық процестерде Q, ΔU, A шамаларының өзара байланысын талдау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hape 9"/>
          <p:cNvSpPr/>
          <p:nvPr/>
        </p:nvSpPr>
        <p:spPr>
          <a:xfrm>
            <a:off x="9621203" y="3108722"/>
            <a:ext cx="4215289" cy="2905006"/>
          </a:xfrm>
          <a:prstGeom prst="roundRect">
            <a:avLst>
              <a:gd name="adj" fmla="val 287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4" name="Shape 10"/>
          <p:cNvSpPr/>
          <p:nvPr/>
        </p:nvSpPr>
        <p:spPr>
          <a:xfrm>
            <a:off x="9827181" y="3314700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5E4CE6"/>
          </a:solidFill>
          <a:ln/>
        </p:spPr>
      </p:sp>
      <p:sp>
        <p:nvSpPr>
          <p:cNvPr id="16" name="Text 11"/>
          <p:cNvSpPr/>
          <p:nvPr/>
        </p:nvSpPr>
        <p:spPr>
          <a:xfrm>
            <a:off x="9827181" y="4108371"/>
            <a:ext cx="2944178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Практикалық қолдану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2"/>
          <p:cNvSpPr/>
          <p:nvPr/>
        </p:nvSpPr>
        <p:spPr>
          <a:xfrm>
            <a:off x="9827181" y="4537591"/>
            <a:ext cx="3803333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Термодинамиканың бірінші заңын есептер шығаруда және симуляциялық жұмыстарда тиімді пайдалану дағдысын қалыптастыру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8669" y="535305"/>
            <a:ext cx="6960632" cy="4866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32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Термодинамиканың бірінші заңы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78669" y="1508522"/>
            <a:ext cx="2920246" cy="3650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Негізгі формула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78669" y="2119908"/>
            <a:ext cx="7653814" cy="3332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69" y="2119908"/>
            <a:ext cx="7653814" cy="333256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778669" y="2699504"/>
            <a:ext cx="7653814" cy="311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60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Q</a:t>
            </a: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– жүйеге берілген жылу мөлшері (Джоульмен өлшенеді)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36377" y="3394997"/>
            <a:ext cx="7653814" cy="6229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60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ΔU</a:t>
            </a: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– жүйенің ішкі энергиясының өзгерісі (молекулалардың қозғалысына байланысты)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78669" y="3984188"/>
            <a:ext cx="7653814" cy="311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60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– газдың сыртқы күштерге қарсы атқарған жұмысы (кеңею кезінде оң мәнді)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778669" y="4514612"/>
            <a:ext cx="7653814" cy="1138595"/>
          </a:xfrm>
          <a:prstGeom prst="roundRect">
            <a:avLst>
              <a:gd name="adj" fmla="val 7182"/>
            </a:avLst>
          </a:prstGeom>
          <a:solidFill>
            <a:srgbClr val="C3BCF6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336" y="4808458"/>
            <a:ext cx="243245" cy="194667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411248" y="4757857"/>
            <a:ext cx="6826568" cy="6229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Энергияның сақталу заңы: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жүйеге берілген жылу ішкі энергияны өзгертуге және сыртқы жұмыс атқаруға жұмсалады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8914924" y="6361778"/>
            <a:ext cx="4944308" cy="9344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Бұл заң энергияның сақталу заңының термодинамикалық түрі болып табылады және кез келген термодинамикалық процесті сипаттайды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Picture backgroun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510" y="1409202"/>
            <a:ext cx="4060722" cy="3971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796681" y="1281589"/>
            <a:ext cx="9185315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2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Изопроцестер және олардың ерекшеліктері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670691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Outfit Light" pitchFamily="34" charset="-122"/>
                <a:cs typeface="Times New Roman" panose="02020603050405020304" pitchFamily="18" charset="0"/>
              </a:rPr>
              <a:t>01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93790" y="2985016"/>
            <a:ext cx="6422231" cy="22860"/>
          </a:xfrm>
          <a:prstGeom prst="rect">
            <a:avLst/>
          </a:prstGeom>
          <a:solidFill>
            <a:srgbClr val="5E4CE6"/>
          </a:solidFill>
          <a:ln/>
        </p:spPr>
      </p:sp>
      <p:sp>
        <p:nvSpPr>
          <p:cNvPr id="5" name="Text 3"/>
          <p:cNvSpPr/>
          <p:nvPr/>
        </p:nvSpPr>
        <p:spPr>
          <a:xfrm>
            <a:off x="793790" y="3129915"/>
            <a:ext cx="4142184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Изотермалық процесс (T = const)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93790" y="3559135"/>
            <a:ext cx="642223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Температура тұрақты болғандықтан, ішкі энергия өзгермейді: </a:t>
            </a:r>
            <a:r>
              <a:rPr lang="en-US" sz="160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ΔU = 0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93790" y="3995738"/>
            <a:ext cx="642223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Демек: </a:t>
            </a:r>
            <a:r>
              <a:rPr lang="en-US" sz="160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Q = A</a:t>
            </a: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– барлық берілген жылу жұмысқа кетеді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414379" y="2670691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Outfit Light" pitchFamily="34" charset="-122"/>
                <a:cs typeface="Times New Roman" panose="02020603050405020304" pitchFamily="18" charset="0"/>
              </a:rPr>
              <a:t>02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414379" y="2985016"/>
            <a:ext cx="6422231" cy="22860"/>
          </a:xfrm>
          <a:prstGeom prst="rect">
            <a:avLst/>
          </a:prstGeom>
          <a:solidFill>
            <a:srgbClr val="5E4CE6"/>
          </a:solidFill>
          <a:ln/>
        </p:spPr>
      </p:sp>
      <p:sp>
        <p:nvSpPr>
          <p:cNvPr id="10" name="Text 8"/>
          <p:cNvSpPr/>
          <p:nvPr/>
        </p:nvSpPr>
        <p:spPr>
          <a:xfrm>
            <a:off x="7414379" y="3129915"/>
            <a:ext cx="3945731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Изобаралық процесс (p = const)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414379" y="3559135"/>
            <a:ext cx="642223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Қысым тұрақты, газ кеңейіп жұмыс істейді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7414379" y="3995738"/>
            <a:ext cx="642223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Формула: </a:t>
            </a:r>
            <a:r>
              <a:rPr lang="en-US" sz="160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Q = ΔU + A</a:t>
            </a: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– жалпы түрде қолданылады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793790" y="4660463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Outfit Light" pitchFamily="34" charset="-122"/>
                <a:cs typeface="Times New Roman" panose="02020603050405020304" pitchFamily="18" charset="0"/>
              </a:rPr>
              <a:t>03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793790" y="4974788"/>
            <a:ext cx="6422231" cy="22860"/>
          </a:xfrm>
          <a:prstGeom prst="rect">
            <a:avLst/>
          </a:prstGeom>
          <a:solidFill>
            <a:srgbClr val="5E4CE6"/>
          </a:solidFill>
          <a:ln/>
        </p:spPr>
      </p:sp>
      <p:sp>
        <p:nvSpPr>
          <p:cNvPr id="15" name="Text 13"/>
          <p:cNvSpPr/>
          <p:nvPr/>
        </p:nvSpPr>
        <p:spPr>
          <a:xfrm>
            <a:off x="793790" y="5119687"/>
            <a:ext cx="396811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Изохоралық процесс (V = const)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93790" y="5548908"/>
            <a:ext cx="642223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Көлем өзгермейді, газ жұмыс істемейді: </a:t>
            </a:r>
            <a:r>
              <a:rPr lang="en-US" sz="160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A = 0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793790" y="5985510"/>
            <a:ext cx="642223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Демек: </a:t>
            </a:r>
            <a:r>
              <a:rPr lang="en-US" sz="160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Q = ΔU</a:t>
            </a: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– жылу тек ішкі энергияны өзгертеді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7414379" y="4660463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Outfit Light" pitchFamily="34" charset="-122"/>
                <a:cs typeface="Times New Roman" panose="02020603050405020304" pitchFamily="18" charset="0"/>
              </a:rPr>
              <a:t>04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7414379" y="4974788"/>
            <a:ext cx="6422231" cy="22860"/>
          </a:xfrm>
          <a:prstGeom prst="rect">
            <a:avLst/>
          </a:prstGeom>
          <a:solidFill>
            <a:srgbClr val="5E4CE6"/>
          </a:solidFill>
          <a:ln/>
        </p:spPr>
      </p:sp>
      <p:sp>
        <p:nvSpPr>
          <p:cNvPr id="20" name="Text 18"/>
          <p:cNvSpPr/>
          <p:nvPr/>
        </p:nvSpPr>
        <p:spPr>
          <a:xfrm>
            <a:off x="7414379" y="5119687"/>
            <a:ext cx="3686294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Адиабаталық процесс (Q = 0)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7414379" y="5548908"/>
            <a:ext cx="642223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Жылу алмасу болмайды (жылу оқшауланған жүйе)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7414379" y="5985510"/>
            <a:ext cx="642223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Формула: </a:t>
            </a:r>
            <a:r>
              <a:rPr lang="en-US" sz="160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ΔU = –A</a:t>
            </a: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– ішкі энергия жұмыс есебінен өзгереді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819751" y="1455232"/>
            <a:ext cx="5697736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2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Изопроцестерді салыстыру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967633"/>
            <a:ext cx="13042821" cy="3187303"/>
          </a:xfrm>
          <a:prstGeom prst="roundRect">
            <a:avLst>
              <a:gd name="adj" fmla="val 2615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01410" y="2975253"/>
            <a:ext cx="13027581" cy="57090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1000006" y="3101935"/>
            <a:ext cx="285630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Процесс түрі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260652" y="3101935"/>
            <a:ext cx="285249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Тұрақты шама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517487" y="3101935"/>
            <a:ext cx="285249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Негізгі теңдеу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0774323" y="3101935"/>
            <a:ext cx="285630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Физикалық мағына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801410" y="3546158"/>
            <a:ext cx="13027581" cy="88844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1000006" y="3672840"/>
            <a:ext cx="285630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Изотерма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4260652" y="3672840"/>
            <a:ext cx="285249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T = const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7517487" y="3672840"/>
            <a:ext cx="285249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Q = A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0774323" y="3672840"/>
            <a:ext cx="2856309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Жылу толық жұмысқа айналады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801410" y="4434602"/>
            <a:ext cx="13027581" cy="57090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5" name="Text 13"/>
          <p:cNvSpPr/>
          <p:nvPr/>
        </p:nvSpPr>
        <p:spPr>
          <a:xfrm>
            <a:off x="1000006" y="4561284"/>
            <a:ext cx="285630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Изобара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4260652" y="4561284"/>
            <a:ext cx="285249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p = const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7517487" y="4561284"/>
            <a:ext cx="285249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Q = ΔU + A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10774323" y="4561284"/>
            <a:ext cx="285630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Жылу екі бөлікке бөлінеді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801410" y="5005507"/>
            <a:ext cx="13027581" cy="57090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0" name="Text 18"/>
          <p:cNvSpPr/>
          <p:nvPr/>
        </p:nvSpPr>
        <p:spPr>
          <a:xfrm>
            <a:off x="1000006" y="5132189"/>
            <a:ext cx="285630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Изохора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4260652" y="5132189"/>
            <a:ext cx="285249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V = const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7517487" y="5132189"/>
            <a:ext cx="285249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Q = ΔU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10774323" y="5132189"/>
            <a:ext cx="285630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Жылу ішкі энергияны өзгертеді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hape 22"/>
          <p:cNvSpPr/>
          <p:nvPr/>
        </p:nvSpPr>
        <p:spPr>
          <a:xfrm>
            <a:off x="801410" y="5576411"/>
            <a:ext cx="13027581" cy="57090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5" name="Text 23"/>
          <p:cNvSpPr/>
          <p:nvPr/>
        </p:nvSpPr>
        <p:spPr>
          <a:xfrm>
            <a:off x="1000006" y="5703094"/>
            <a:ext cx="285630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Адиабата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4260652" y="5703094"/>
            <a:ext cx="285249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Q = 0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7517487" y="5703094"/>
            <a:ext cx="285249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ΔU = –A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10774323" y="5703094"/>
            <a:ext cx="285630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Жұмыс ішкі энергия есебінен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45939" y="774549"/>
            <a:ext cx="8436769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2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Виртуалды зертхана: PhET симуляциясы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564368"/>
            <a:ext cx="4270534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4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Тапсырма бойынша жұмыс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3134797"/>
            <a:ext cx="62793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Font typeface="+mj-lt"/>
              <a:buAutoNum type="arabicPeriod"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Gas Properties симуляциясын ашып, газ бөлшектерінің қозғалысын бақылаңыз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93790" y="3839289"/>
            <a:ext cx="62793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Font typeface="+mj-lt"/>
              <a:buAutoNum type="arabicPeriod" startAt="2"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Температураны өзгертпей көлемді өзгертіңіз – </a:t>
            </a:r>
            <a:r>
              <a:rPr lang="en-US" sz="160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изотермалық процесс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93790" y="4543782"/>
            <a:ext cx="62793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Font typeface="+mj-lt"/>
              <a:buAutoNum type="arabicPeriod" startAt="3"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Көлемді тұрақты ұстап, температураны өзгертіңіз – </a:t>
            </a:r>
            <a:r>
              <a:rPr lang="en-US" sz="160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изохоралық процесс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93790" y="5248275"/>
            <a:ext cx="62793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Font typeface="+mj-lt"/>
              <a:buAutoNum type="arabicPeriod" startAt="4"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Қысымды тұрақты ұстап, температураны өзгертіңіз – </a:t>
            </a:r>
            <a:r>
              <a:rPr lang="en-US" sz="160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изобаралық процесс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93790" y="5952768"/>
            <a:ext cx="62793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Font typeface="+mj-lt"/>
              <a:buAutoNum type="arabicPeriod" startAt="5"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Температураны тез өзгертіп, жылу алмасу болдырмаңыз – </a:t>
            </a:r>
            <a:r>
              <a:rPr lang="en-US" sz="160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адиабаталық процесс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8209598" y="1705045"/>
            <a:ext cx="6279356" cy="1160740"/>
          </a:xfrm>
          <a:prstGeom prst="roundRect">
            <a:avLst>
              <a:gd name="adj" fmla="val 7182"/>
            </a:avLst>
          </a:prstGeom>
          <a:solidFill>
            <a:srgbClr val="C3BCF6"/>
          </a:solidFill>
          <a:ln/>
        </p:spPr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160" y="2172973"/>
            <a:ext cx="248007" cy="198358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8966682" y="1954613"/>
            <a:ext cx="543627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Әрбір процесс үшін Q, ΔU, A шамаларының мәндерін кестеге толтырып, қорытынды жасаңыз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Picture background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3" t="9835" r="3614" b="34788"/>
          <a:stretch/>
        </p:blipFill>
        <p:spPr bwMode="auto">
          <a:xfrm>
            <a:off x="9451216" y="3460138"/>
            <a:ext cx="3940319" cy="39435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72034" y="6731480"/>
            <a:ext cx="8050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https://phet.colorado.edu/sims/html/gas-properties/latest/gas-properties_en.html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11423"/>
            <a:ext cx="9071848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2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Есептер шығару: изопроцестерге мысалдар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1804392"/>
            <a:ext cx="6422231" cy="2657713"/>
          </a:xfrm>
          <a:prstGeom prst="roundRect">
            <a:avLst>
              <a:gd name="adj" fmla="val 3137"/>
            </a:avLst>
          </a:prstGeom>
          <a:solidFill>
            <a:srgbClr val="FAFAFA">
              <a:alpha val="95000"/>
            </a:srgbClr>
          </a:solidFill>
          <a:ln w="22860">
            <a:solidFill>
              <a:srgbClr val="BDB8DF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16650" y="1827252"/>
            <a:ext cx="6376511" cy="595313"/>
          </a:xfrm>
          <a:prstGeom prst="roundRect">
            <a:avLst>
              <a:gd name="adj" fmla="val 9395"/>
            </a:avLst>
          </a:prstGeom>
          <a:solidFill>
            <a:srgbClr val="E9E6FA"/>
          </a:solidFill>
          <a:ln/>
        </p:spPr>
      </p:sp>
      <p:sp>
        <p:nvSpPr>
          <p:cNvPr id="5" name="Text 3"/>
          <p:cNvSpPr/>
          <p:nvPr/>
        </p:nvSpPr>
        <p:spPr>
          <a:xfrm>
            <a:off x="3856077" y="1935004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015008" y="2620923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Изотерма есебі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015008" y="3050143"/>
            <a:ext cx="597979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Берілгені:</a:t>
            </a: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Газға 500 Дж жылу берілді, температура тұрақты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015008" y="3486745"/>
            <a:ext cx="597979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Шешуі:</a:t>
            </a: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ΔU = 0 (T = const), демек A = Q = 500 Дж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1015008" y="3923348"/>
            <a:ext cx="597979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Жауабы:</a:t>
            </a: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Газ 500 Дж жұмыс атқарды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7414379" y="1804392"/>
            <a:ext cx="6422231" cy="2657713"/>
          </a:xfrm>
          <a:prstGeom prst="roundRect">
            <a:avLst>
              <a:gd name="adj" fmla="val 3137"/>
            </a:avLst>
          </a:prstGeom>
          <a:solidFill>
            <a:srgbClr val="FAFAFA">
              <a:alpha val="95000"/>
            </a:srgbClr>
          </a:solidFill>
          <a:ln w="22860">
            <a:solidFill>
              <a:srgbClr val="BDB8DF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7437239" y="1827252"/>
            <a:ext cx="6376511" cy="595313"/>
          </a:xfrm>
          <a:prstGeom prst="roundRect">
            <a:avLst>
              <a:gd name="adj" fmla="val 9395"/>
            </a:avLst>
          </a:prstGeom>
          <a:solidFill>
            <a:srgbClr val="E9E6FA"/>
          </a:solidFill>
          <a:ln/>
        </p:spPr>
      </p:sp>
      <p:sp>
        <p:nvSpPr>
          <p:cNvPr id="12" name="Text 10"/>
          <p:cNvSpPr/>
          <p:nvPr/>
        </p:nvSpPr>
        <p:spPr>
          <a:xfrm>
            <a:off x="10476667" y="1935004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7635597" y="2620923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Изохора есебі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635597" y="3050143"/>
            <a:ext cx="597979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Берілгені:</a:t>
            </a: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Ішкі энергия 300 Дж өсті, көлем тұрақты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7635597" y="3486745"/>
            <a:ext cx="597979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Шешуі:</a:t>
            </a: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A = 0 (V = const), демек Q = ΔU = 300 Дж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635597" y="3923348"/>
            <a:ext cx="597979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Жауабы:</a:t>
            </a: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Газға 300 Дж жылу берілді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793790" y="4660463"/>
            <a:ext cx="6422231" cy="2657713"/>
          </a:xfrm>
          <a:prstGeom prst="roundRect">
            <a:avLst>
              <a:gd name="adj" fmla="val 3137"/>
            </a:avLst>
          </a:prstGeom>
          <a:solidFill>
            <a:srgbClr val="FAFAFA">
              <a:alpha val="95000"/>
            </a:srgbClr>
          </a:solidFill>
          <a:ln w="22860">
            <a:solidFill>
              <a:srgbClr val="BDB8DF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816650" y="4683323"/>
            <a:ext cx="6376511" cy="595313"/>
          </a:xfrm>
          <a:prstGeom prst="roundRect">
            <a:avLst>
              <a:gd name="adj" fmla="val 9395"/>
            </a:avLst>
          </a:prstGeom>
          <a:solidFill>
            <a:srgbClr val="E9E6FA"/>
          </a:solidFill>
          <a:ln/>
        </p:spPr>
      </p:sp>
      <p:sp>
        <p:nvSpPr>
          <p:cNvPr id="19" name="Text 17"/>
          <p:cNvSpPr/>
          <p:nvPr/>
        </p:nvSpPr>
        <p:spPr>
          <a:xfrm>
            <a:off x="3856077" y="4791075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3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1015008" y="5476994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Изобара есебі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1015008" y="5906214"/>
            <a:ext cx="597979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Берілгені:</a:t>
            </a: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Q = 400 Дж, A = 150 Дж, қысым тұрақты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1015008" y="6342817"/>
            <a:ext cx="597979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Шешуі:</a:t>
            </a: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ΔU = Q – A = 400 – 150 = 250 Дж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1015008" y="6779419"/>
            <a:ext cx="597979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Жауабы:</a:t>
            </a: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Ішкі энергия 250 Дж өсті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hape 22"/>
          <p:cNvSpPr/>
          <p:nvPr/>
        </p:nvSpPr>
        <p:spPr>
          <a:xfrm>
            <a:off x="7414379" y="4660463"/>
            <a:ext cx="6422231" cy="2657713"/>
          </a:xfrm>
          <a:prstGeom prst="roundRect">
            <a:avLst>
              <a:gd name="adj" fmla="val 3137"/>
            </a:avLst>
          </a:prstGeom>
          <a:solidFill>
            <a:srgbClr val="FAFAFA">
              <a:alpha val="95000"/>
            </a:srgbClr>
          </a:solidFill>
          <a:ln w="22860">
            <a:solidFill>
              <a:srgbClr val="BDB8DF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7437239" y="4683323"/>
            <a:ext cx="6376511" cy="595313"/>
          </a:xfrm>
          <a:prstGeom prst="roundRect">
            <a:avLst>
              <a:gd name="adj" fmla="val 9395"/>
            </a:avLst>
          </a:prstGeom>
          <a:solidFill>
            <a:srgbClr val="E9E6FA"/>
          </a:solidFill>
          <a:ln/>
        </p:spPr>
      </p:sp>
      <p:sp>
        <p:nvSpPr>
          <p:cNvPr id="26" name="Text 24"/>
          <p:cNvSpPr/>
          <p:nvPr/>
        </p:nvSpPr>
        <p:spPr>
          <a:xfrm>
            <a:off x="10476667" y="4791075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7635597" y="5476994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Адиабата есебі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7635597" y="5906214"/>
            <a:ext cx="597979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Берілгені:</a:t>
            </a: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Жылу алмасу жоқ, газ 200 Дж жұмыс атқарды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27"/>
          <p:cNvSpPr/>
          <p:nvPr/>
        </p:nvSpPr>
        <p:spPr>
          <a:xfrm>
            <a:off x="7635597" y="6342817"/>
            <a:ext cx="597979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Шешуі:</a:t>
            </a: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Q = 0, демек ΔU = –A = –200 Дж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28"/>
          <p:cNvSpPr/>
          <p:nvPr/>
        </p:nvSpPr>
        <p:spPr>
          <a:xfrm>
            <a:off x="7635597" y="6779419"/>
            <a:ext cx="597979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Жауабы:</a:t>
            </a: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Ішкі энергия 200 Дж азайды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59261" y="862604"/>
            <a:ext cx="10801112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2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Физикалық процестердің практикалық қолданысы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215879"/>
            <a:ext cx="3523774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Автомобиль қозғалтқышы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464582" y="2906869"/>
            <a:ext cx="4182189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Отын жанып, газдар кеңейіп поршеньді итереді – изобаралық және адиабаталық процестер қатар жүреді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5754928" y="2242688"/>
            <a:ext cx="2896553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Тоңазытқыш жұмысы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91134" y="2906869"/>
            <a:ext cx="4182308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Салқындатқыш заттың кеңеюі мен сығылуы – изотермалық және адиабаталық циклдар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0765347" y="2242688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Кондиционер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0096754" y="2906868"/>
            <a:ext cx="4182308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Ауаны салқындату үшін термодинамикалық циклдарды пайдаланады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93" y="4240319"/>
            <a:ext cx="3234601" cy="242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" t="6193" r="38172" b="5892"/>
          <a:stretch/>
        </p:blipFill>
        <p:spPr bwMode="auto">
          <a:xfrm>
            <a:off x="5754928" y="4002865"/>
            <a:ext cx="2458065" cy="26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340" y="4002865"/>
            <a:ext cx="3292065" cy="329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97982"/>
            <a:ext cx="8012787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6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Интерактивті бекіту: процестерді тану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1990130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8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Wordwall ойыны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2560558"/>
            <a:ext cx="62793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Оқушылар процестерді формула мен сипаттама бойынша табады. Әрбір дұрыс жауап топқа балл әкеледі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93790" y="3524310"/>
            <a:ext cx="99179" cy="99179"/>
          </a:xfrm>
          <a:prstGeom prst="roundRect">
            <a:avLst>
              <a:gd name="adj" fmla="val 460985"/>
            </a:avLst>
          </a:prstGeom>
          <a:solidFill>
            <a:srgbClr val="5E4CE6"/>
          </a:solidFill>
          <a:ln/>
        </p:spPr>
      </p:sp>
      <p:sp>
        <p:nvSpPr>
          <p:cNvPr id="6" name="Text 4"/>
          <p:cNvSpPr/>
          <p:nvPr/>
        </p:nvSpPr>
        <p:spPr>
          <a:xfrm>
            <a:off x="1091327" y="3418880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Ойын ережесі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091327" y="3927396"/>
            <a:ext cx="5981819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Топ болып жұмыс жасаңыз, экранда пайда болған сипаттаманы оқып, қай процесс екенін анықтаңыз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93790" y="5064740"/>
            <a:ext cx="99179" cy="99179"/>
          </a:xfrm>
          <a:prstGeom prst="roundRect">
            <a:avLst>
              <a:gd name="adj" fmla="val 460985"/>
            </a:avLst>
          </a:prstGeom>
          <a:solidFill>
            <a:srgbClr val="5E4CE6"/>
          </a:solidFill>
          <a:ln/>
        </p:spPr>
      </p:sp>
      <p:sp>
        <p:nvSpPr>
          <p:cNvPr id="9" name="Text 7"/>
          <p:cNvSpPr/>
          <p:nvPr/>
        </p:nvSpPr>
        <p:spPr>
          <a:xfrm>
            <a:off x="1091327" y="4959310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Уақыт шектеуі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091327" y="5467826"/>
            <a:ext cx="598181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Әрбір сұраққа 30 секунд беріледі, тез ойланып жауап беру керек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793790" y="6287631"/>
            <a:ext cx="99179" cy="99179"/>
          </a:xfrm>
          <a:prstGeom prst="roundRect">
            <a:avLst>
              <a:gd name="adj" fmla="val 460985"/>
            </a:avLst>
          </a:prstGeom>
          <a:solidFill>
            <a:srgbClr val="5E4CE6"/>
          </a:solidFill>
          <a:ln/>
        </p:spPr>
      </p:sp>
      <p:sp>
        <p:nvSpPr>
          <p:cNvPr id="12" name="Text 10"/>
          <p:cNvSpPr/>
          <p:nvPr/>
        </p:nvSpPr>
        <p:spPr>
          <a:xfrm>
            <a:off x="1091327" y="6182201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Жеңімпаз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091327" y="6690717"/>
            <a:ext cx="598181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Ең көп балл жинаған топ марапатталады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7564874" y="2015014"/>
            <a:ext cx="6279356" cy="1160740"/>
          </a:xfrm>
          <a:prstGeom prst="roundRect">
            <a:avLst>
              <a:gd name="adj" fmla="val 7182"/>
            </a:avLst>
          </a:prstGeom>
          <a:solidFill>
            <a:srgbClr val="C3BCF6"/>
          </a:solidFill>
          <a:ln/>
        </p:spPr>
      </p:sp>
      <p:pic>
        <p:nvPicPr>
          <p:cNvPr id="1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3232" y="2310289"/>
            <a:ext cx="248007" cy="198358"/>
          </a:xfrm>
          <a:prstGeom prst="rect">
            <a:avLst/>
          </a:prstGeom>
        </p:spPr>
      </p:pic>
      <p:sp>
        <p:nvSpPr>
          <p:cNvPr id="16" name="Text 13"/>
          <p:cNvSpPr/>
          <p:nvPr/>
        </p:nvSpPr>
        <p:spPr>
          <a:xfrm>
            <a:off x="8209598" y="2262902"/>
            <a:ext cx="543627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Мысалдар: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"Q = A болса, қай процесс?" → Изотерма. "Газ жұмыс істемейді" → Изохора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913606" y="3753028"/>
            <a:ext cx="527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https://wordwall.net/resource/68288178/изопроцестер</a:t>
            </a:r>
            <a:endParaRPr lang="ru-RU" dirty="0"/>
          </a:p>
        </p:txBody>
      </p:sp>
      <p:pic>
        <p:nvPicPr>
          <p:cNvPr id="18" name="Рисунок 17" descr="Picture backgroun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519" y="4954141"/>
            <a:ext cx="1629527" cy="166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730</Words>
  <Application>Microsoft Office PowerPoint</Application>
  <PresentationFormat>Произвольный</PresentationFormat>
  <Paragraphs>125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Times New Roman</vt:lpstr>
      <vt:lpstr>Calibri</vt:lpstr>
      <vt:lpstr>Outfit Light</vt:lpstr>
      <vt:lpstr>Arimo</vt:lpstr>
      <vt:lpstr>Outfit Extra Bold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lastModifiedBy>Пользователь</cp:lastModifiedBy>
  <cp:revision>2</cp:revision>
  <dcterms:created xsi:type="dcterms:W3CDTF">2025-11-22T21:29:35Z</dcterms:created>
  <dcterms:modified xsi:type="dcterms:W3CDTF">2025-11-22T22:03:52Z</dcterms:modified>
</cp:coreProperties>
</file>