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Calibri" panose="020F0502020204030204" pitchFamily="34" charset="0"/>
      <p:regular r:id="rId13"/>
      <p:bold r:id="rId14"/>
      <p:italic r:id="rId15"/>
      <p:boldItalic r:id="rId16"/>
    </p:embeddedFont>
    <p:embeddedFont>
      <p:font typeface="Inter" panose="020B0604020202020204" charset="0"/>
      <p:regular r:id="rId17"/>
    </p:embeddedFont>
  </p:embeddedFontLst>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44" d="100"/>
          <a:sy n="44" d="100"/>
        </p:scale>
        <p:origin x="7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4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520791"/>
            <a:ext cx="7556421" cy="1302544"/>
          </a:xfrm>
          <a:prstGeom prst="rect">
            <a:avLst/>
          </a:prstGeom>
          <a:noFill/>
          <a:ln/>
        </p:spPr>
        <p:txBody>
          <a:bodyPr wrap="square" lIns="0" tIns="0" rIns="0" bIns="0" rtlCol="0" anchor="t"/>
          <a:lstStyle/>
          <a:p>
            <a:pPr marL="0" indent="0" algn="l">
              <a:lnSpc>
                <a:spcPts val="5100"/>
              </a:lnSpc>
              <a:buNone/>
            </a:pPr>
            <a:r>
              <a:rPr lang="en-US" sz="4100" b="1" dirty="0">
                <a:solidFill>
                  <a:srgbClr val="000000"/>
                </a:solidFill>
                <a:latin typeface="Times New Roman" panose="02020603050405020304" pitchFamily="18" charset="0"/>
                <a:ea typeface="Petrona Bold" pitchFamily="34" charset="-122"/>
                <a:cs typeface="Times New Roman" panose="02020603050405020304" pitchFamily="18" charset="0"/>
              </a:rPr>
              <a:t>Жылу өткізгіштік, конвекция, сәуле шығару</a:t>
            </a:r>
            <a:endParaRPr lang="en-US" sz="4100" dirty="0">
              <a:latin typeface="Times New Roman" panose="02020603050405020304" pitchFamily="18" charset="0"/>
              <a:cs typeface="Times New Roman" panose="02020603050405020304" pitchFamily="18" charset="0"/>
            </a:endParaRPr>
          </a:p>
        </p:txBody>
      </p:sp>
      <p:sp>
        <p:nvSpPr>
          <p:cNvPr id="4" name="Text 1"/>
          <p:cNvSpPr/>
          <p:nvPr/>
        </p:nvSpPr>
        <p:spPr>
          <a:xfrm>
            <a:off x="6280190" y="4120991"/>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Физикадағы ең маңызды тақырыптардың бірі – жылудың берілу тәсілдері. Бұл сабақта біз жылу берілудің үш негізгі түрін қарастырамыз: жылу өткізгіштік, конвекция және сәуле шығару. Әрбір жылу берілу түрінің ерекшеліктерін, табиғаттағы және күнделікті өмірдегі мысалдарын зерттейміз.</a:t>
            </a:r>
            <a:endParaRPr lang="en-US" sz="15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65428" y="388739"/>
            <a:ext cx="4767977" cy="463868"/>
          </a:xfrm>
          <a:prstGeom prst="rect">
            <a:avLst/>
          </a:prstGeom>
          <a:noFill/>
          <a:ln/>
        </p:spPr>
        <p:txBody>
          <a:bodyPr wrap="none" lIns="0" tIns="0" rIns="0" bIns="0" rtlCol="0" anchor="t"/>
          <a:lstStyle/>
          <a:p>
            <a:pPr marL="0" indent="0" algn="l">
              <a:lnSpc>
                <a:spcPts val="3650"/>
              </a:lnSpc>
              <a:buNone/>
            </a:pPr>
            <a:r>
              <a:rPr lang="en-US" sz="1400" b="1" dirty="0">
                <a:solidFill>
                  <a:srgbClr val="000000"/>
                </a:solidFill>
                <a:latin typeface="Times New Roman" panose="02020603050405020304" pitchFamily="18" charset="0"/>
                <a:ea typeface="Petrona Bold" pitchFamily="34" charset="-122"/>
                <a:cs typeface="Times New Roman" panose="02020603050405020304" pitchFamily="18" charset="0"/>
              </a:rPr>
              <a:t>Қорытынды және бекіту</a:t>
            </a:r>
            <a:endParaRPr lang="en-US" sz="1400" dirty="0">
              <a:latin typeface="Times New Roman" panose="02020603050405020304" pitchFamily="18" charset="0"/>
              <a:cs typeface="Times New Roman" panose="02020603050405020304" pitchFamily="18" charset="0"/>
            </a:endParaRPr>
          </a:p>
        </p:txBody>
      </p:sp>
      <p:sp>
        <p:nvSpPr>
          <p:cNvPr id="3" name="Text 1"/>
          <p:cNvSpPr/>
          <p:nvPr/>
        </p:nvSpPr>
        <p:spPr>
          <a:xfrm>
            <a:off x="2814757" y="3000137"/>
            <a:ext cx="1855351" cy="231815"/>
          </a:xfrm>
          <a:prstGeom prst="rect">
            <a:avLst/>
          </a:prstGeom>
          <a:noFill/>
          <a:ln/>
        </p:spPr>
        <p:txBody>
          <a:bodyPr wrap="none" lIns="0" tIns="0" rIns="0" bIns="0" rtlCol="0" anchor="t"/>
          <a:lstStyle/>
          <a:p>
            <a:pPr marL="0" indent="0" algn="r">
              <a:lnSpc>
                <a:spcPts val="1800"/>
              </a:lnSpc>
              <a:buNone/>
            </a:pPr>
            <a:r>
              <a:rPr lang="en-US" sz="1400" b="1" dirty="0">
                <a:solidFill>
                  <a:srgbClr val="272525"/>
                </a:solidFill>
                <a:latin typeface="Times New Roman" panose="02020603050405020304" pitchFamily="18" charset="0"/>
                <a:ea typeface="Petrona Bold" pitchFamily="34" charset="-122"/>
                <a:cs typeface="Times New Roman" panose="02020603050405020304" pitchFamily="18" charset="0"/>
              </a:rPr>
              <a:t>Жылу өткізгіштік</a:t>
            </a:r>
            <a:endParaRPr lang="en-US" sz="1400" dirty="0">
              <a:latin typeface="Times New Roman" panose="02020603050405020304" pitchFamily="18" charset="0"/>
              <a:cs typeface="Times New Roman" panose="02020603050405020304" pitchFamily="18" charset="0"/>
            </a:endParaRPr>
          </a:p>
        </p:txBody>
      </p:sp>
      <p:sp>
        <p:nvSpPr>
          <p:cNvPr id="4" name="Text 2"/>
          <p:cNvSpPr/>
          <p:nvPr/>
        </p:nvSpPr>
        <p:spPr>
          <a:xfrm>
            <a:off x="565428" y="3316724"/>
            <a:ext cx="4104680" cy="678299"/>
          </a:xfrm>
          <a:prstGeom prst="rect">
            <a:avLst/>
          </a:prstGeom>
          <a:noFill/>
          <a:ln/>
        </p:spPr>
        <p:txBody>
          <a:bodyPr wrap="square" lIns="0" tIns="0" rIns="0" bIns="0" rtlCol="0" anchor="t"/>
          <a:lstStyle/>
          <a:p>
            <a:pPr marL="0" indent="0" algn="r">
              <a:lnSpc>
                <a:spcPts val="1750"/>
              </a:lnSpc>
              <a:buNone/>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Молекулалардың тербелісі арқылы жылу энергиясының қатты денелер бойымен берілуі. Металдар – жақсы жылу өткізгіштер.</a:t>
            </a:r>
            <a:endParaRPr lang="en-US" sz="1400"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4952762" y="1135261"/>
            <a:ext cx="4724757" cy="4724757"/>
          </a:xfrm>
          <a:prstGeom prst="rect">
            <a:avLst/>
          </a:prstGeom>
        </p:spPr>
      </p:pic>
      <p:pic>
        <p:nvPicPr>
          <p:cNvPr id="6" name="Image 1" descr="preencoded.png"/>
          <p:cNvPicPr>
            <a:picLocks noChangeAspect="1"/>
          </p:cNvPicPr>
          <p:nvPr/>
        </p:nvPicPr>
        <p:blipFill>
          <a:blip r:embed="rId4"/>
          <a:stretch>
            <a:fillRect/>
          </a:stretch>
        </p:blipFill>
        <p:spPr>
          <a:xfrm>
            <a:off x="5555694" y="3365421"/>
            <a:ext cx="211455" cy="264319"/>
          </a:xfrm>
          <a:prstGeom prst="rect">
            <a:avLst/>
          </a:prstGeom>
        </p:spPr>
      </p:pic>
      <p:sp>
        <p:nvSpPr>
          <p:cNvPr id="7" name="Text 3"/>
          <p:cNvSpPr/>
          <p:nvPr/>
        </p:nvSpPr>
        <p:spPr>
          <a:xfrm>
            <a:off x="9889450" y="1765935"/>
            <a:ext cx="1855351" cy="231815"/>
          </a:xfrm>
          <a:prstGeom prst="rect">
            <a:avLst/>
          </a:prstGeom>
          <a:noFill/>
          <a:ln/>
        </p:spPr>
        <p:txBody>
          <a:bodyPr wrap="none" lIns="0" tIns="0" rIns="0" bIns="0" rtlCol="0" anchor="t"/>
          <a:lstStyle/>
          <a:p>
            <a:pPr marL="0" indent="0" algn="l">
              <a:lnSpc>
                <a:spcPts val="1800"/>
              </a:lnSpc>
              <a:buNone/>
            </a:pPr>
            <a:r>
              <a:rPr lang="en-US" sz="1400" b="1" dirty="0">
                <a:solidFill>
                  <a:srgbClr val="272525"/>
                </a:solidFill>
                <a:latin typeface="Times New Roman" panose="02020603050405020304" pitchFamily="18" charset="0"/>
                <a:ea typeface="Petrona Bold" pitchFamily="34" charset="-122"/>
                <a:cs typeface="Times New Roman" panose="02020603050405020304" pitchFamily="18" charset="0"/>
              </a:rPr>
              <a:t>Конвекция</a:t>
            </a:r>
            <a:endParaRPr lang="en-US" sz="1400" dirty="0">
              <a:latin typeface="Times New Roman" panose="02020603050405020304" pitchFamily="18" charset="0"/>
              <a:cs typeface="Times New Roman" panose="02020603050405020304" pitchFamily="18" charset="0"/>
            </a:endParaRPr>
          </a:p>
        </p:txBody>
      </p:sp>
      <p:sp>
        <p:nvSpPr>
          <p:cNvPr id="8" name="Text 4"/>
          <p:cNvSpPr/>
          <p:nvPr/>
        </p:nvSpPr>
        <p:spPr>
          <a:xfrm>
            <a:off x="9889450" y="2082522"/>
            <a:ext cx="4175522" cy="678299"/>
          </a:xfrm>
          <a:prstGeom prst="rect">
            <a:avLst/>
          </a:prstGeom>
          <a:noFill/>
          <a:ln/>
        </p:spPr>
        <p:txBody>
          <a:bodyPr wrap="square" lIns="0" tIns="0" rIns="0" bIns="0" rtlCol="0" anchor="t"/>
          <a:lstStyle/>
          <a:p>
            <a:pPr marL="0" indent="0" algn="l">
              <a:lnSpc>
                <a:spcPts val="1750"/>
              </a:lnSpc>
              <a:buNone/>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Сұйықтықтар мен газдарда зат бөлшектерінің қозғалысы арқылы жылу энергиясының берілуі. Жылы ауа жоғары көтеріледі.</a:t>
            </a:r>
            <a:endParaRPr lang="en-US" sz="1400"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4952762" y="1135261"/>
            <a:ext cx="4724757" cy="4724757"/>
          </a:xfrm>
          <a:prstGeom prst="rect">
            <a:avLst/>
          </a:prstGeom>
        </p:spPr>
      </p:pic>
      <p:pic>
        <p:nvPicPr>
          <p:cNvPr id="10" name="Image 3" descr="preencoded.png"/>
          <p:cNvPicPr>
            <a:picLocks noChangeAspect="1"/>
          </p:cNvPicPr>
          <p:nvPr/>
        </p:nvPicPr>
        <p:blipFill>
          <a:blip r:embed="rId6"/>
          <a:stretch>
            <a:fillRect/>
          </a:stretch>
        </p:blipFill>
        <p:spPr>
          <a:xfrm>
            <a:off x="8036243" y="1933337"/>
            <a:ext cx="211455" cy="264319"/>
          </a:xfrm>
          <a:prstGeom prst="rect">
            <a:avLst/>
          </a:prstGeom>
        </p:spPr>
      </p:pic>
      <p:sp>
        <p:nvSpPr>
          <p:cNvPr id="11" name="Text 5"/>
          <p:cNvSpPr/>
          <p:nvPr/>
        </p:nvSpPr>
        <p:spPr>
          <a:xfrm>
            <a:off x="9889450" y="4234339"/>
            <a:ext cx="1855351" cy="231815"/>
          </a:xfrm>
          <a:prstGeom prst="rect">
            <a:avLst/>
          </a:prstGeom>
          <a:noFill/>
          <a:ln/>
        </p:spPr>
        <p:txBody>
          <a:bodyPr wrap="none" lIns="0" tIns="0" rIns="0" bIns="0" rtlCol="0" anchor="t"/>
          <a:lstStyle/>
          <a:p>
            <a:pPr marL="0" indent="0" algn="l">
              <a:lnSpc>
                <a:spcPts val="1800"/>
              </a:lnSpc>
              <a:buNone/>
            </a:pPr>
            <a:r>
              <a:rPr lang="en-US" sz="1400" b="1" dirty="0">
                <a:solidFill>
                  <a:srgbClr val="272525"/>
                </a:solidFill>
                <a:latin typeface="Times New Roman" panose="02020603050405020304" pitchFamily="18" charset="0"/>
                <a:ea typeface="Petrona Bold" pitchFamily="34" charset="-122"/>
                <a:cs typeface="Times New Roman" panose="02020603050405020304" pitchFamily="18" charset="0"/>
              </a:rPr>
              <a:t>Сәуле шығару</a:t>
            </a:r>
            <a:endParaRPr lang="en-US" sz="1400" dirty="0">
              <a:latin typeface="Times New Roman" panose="02020603050405020304" pitchFamily="18" charset="0"/>
              <a:cs typeface="Times New Roman" panose="02020603050405020304" pitchFamily="18" charset="0"/>
            </a:endParaRPr>
          </a:p>
        </p:txBody>
      </p:sp>
      <p:sp>
        <p:nvSpPr>
          <p:cNvPr id="12" name="Text 6"/>
          <p:cNvSpPr/>
          <p:nvPr/>
        </p:nvSpPr>
        <p:spPr>
          <a:xfrm>
            <a:off x="9889450" y="4550926"/>
            <a:ext cx="4175522" cy="678299"/>
          </a:xfrm>
          <a:prstGeom prst="rect">
            <a:avLst/>
          </a:prstGeom>
          <a:noFill/>
          <a:ln/>
        </p:spPr>
        <p:txBody>
          <a:bodyPr wrap="square" lIns="0" tIns="0" rIns="0" bIns="0" rtlCol="0" anchor="t"/>
          <a:lstStyle/>
          <a:p>
            <a:pPr marL="0" indent="0" algn="l">
              <a:lnSpc>
                <a:spcPts val="1750"/>
              </a:lnSpc>
              <a:buNone/>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Электромагниттік толқындар арқылы жылу энергиясының берілуі. Вакуумда да жүре алады. Қара түсті беттер жылуды жақсы сіңіреді.</a:t>
            </a:r>
            <a:endParaRPr lang="en-US" sz="1400" dirty="0">
              <a:latin typeface="Times New Roman" panose="02020603050405020304" pitchFamily="18" charset="0"/>
              <a:cs typeface="Times New Roman" panose="02020603050405020304" pitchFamily="18" charset="0"/>
            </a:endParaRPr>
          </a:p>
        </p:txBody>
      </p:sp>
      <p:pic>
        <p:nvPicPr>
          <p:cNvPr id="13" name="Image 4" descr="preencoded.png"/>
          <p:cNvPicPr>
            <a:picLocks noChangeAspect="1"/>
          </p:cNvPicPr>
          <p:nvPr/>
        </p:nvPicPr>
        <p:blipFill>
          <a:blip r:embed="rId7"/>
          <a:stretch>
            <a:fillRect/>
          </a:stretch>
        </p:blipFill>
        <p:spPr>
          <a:xfrm>
            <a:off x="4952762" y="1135261"/>
            <a:ext cx="4724757" cy="4724757"/>
          </a:xfrm>
          <a:prstGeom prst="rect">
            <a:avLst/>
          </a:prstGeom>
        </p:spPr>
      </p:pic>
      <p:pic>
        <p:nvPicPr>
          <p:cNvPr id="14" name="Image 5" descr="preencoded.png"/>
          <p:cNvPicPr>
            <a:picLocks noChangeAspect="1"/>
          </p:cNvPicPr>
          <p:nvPr/>
        </p:nvPicPr>
        <p:blipFill>
          <a:blip r:embed="rId8"/>
          <a:stretch>
            <a:fillRect/>
          </a:stretch>
        </p:blipFill>
        <p:spPr>
          <a:xfrm>
            <a:off x="8036243" y="4797504"/>
            <a:ext cx="211455" cy="264319"/>
          </a:xfrm>
          <a:prstGeom prst="rect">
            <a:avLst/>
          </a:prstGeom>
        </p:spPr>
      </p:pic>
      <p:sp>
        <p:nvSpPr>
          <p:cNvPr id="15" name="Text 7"/>
          <p:cNvSpPr/>
          <p:nvPr/>
        </p:nvSpPr>
        <p:spPr>
          <a:xfrm>
            <a:off x="706755" y="5515153"/>
            <a:ext cx="1855351" cy="231815"/>
          </a:xfrm>
          <a:prstGeom prst="rect">
            <a:avLst/>
          </a:prstGeom>
          <a:noFill/>
          <a:ln/>
        </p:spPr>
        <p:txBody>
          <a:bodyPr wrap="none" lIns="0" tIns="0" rIns="0" bIns="0" rtlCol="0" anchor="t"/>
          <a:lstStyle/>
          <a:p>
            <a:pPr marL="0" indent="0" algn="l">
              <a:lnSpc>
                <a:spcPts val="1800"/>
              </a:lnSpc>
              <a:buNone/>
            </a:pPr>
            <a:r>
              <a:rPr lang="en-US" sz="1400" b="1" dirty="0">
                <a:solidFill>
                  <a:srgbClr val="000000"/>
                </a:solidFill>
                <a:latin typeface="Times New Roman" panose="02020603050405020304" pitchFamily="18" charset="0"/>
                <a:ea typeface="Petrona Bold" pitchFamily="34" charset="-122"/>
                <a:cs typeface="Times New Roman" panose="02020603050405020304" pitchFamily="18" charset="0"/>
              </a:rPr>
              <a:t>Үй тапсырмасы</a:t>
            </a:r>
            <a:endParaRPr lang="en-US" sz="1400" dirty="0">
              <a:latin typeface="Times New Roman" panose="02020603050405020304" pitchFamily="18" charset="0"/>
              <a:cs typeface="Times New Roman" panose="02020603050405020304" pitchFamily="18" charset="0"/>
            </a:endParaRPr>
          </a:p>
        </p:txBody>
      </p:sp>
      <p:sp>
        <p:nvSpPr>
          <p:cNvPr id="16" name="Text 8"/>
          <p:cNvSpPr/>
          <p:nvPr/>
        </p:nvSpPr>
        <p:spPr>
          <a:xfrm>
            <a:off x="706755" y="5958899"/>
            <a:ext cx="13499544" cy="226100"/>
          </a:xfrm>
          <a:prstGeom prst="rect">
            <a:avLst/>
          </a:prstGeom>
          <a:noFill/>
          <a:ln/>
        </p:spPr>
        <p:txBody>
          <a:bodyPr wrap="none" lIns="0" tIns="0" rIns="0" bIns="0" rtlCol="0" anchor="t"/>
          <a:lstStyle/>
          <a:p>
            <a:pPr marL="0" indent="0" algn="l">
              <a:lnSpc>
                <a:spcPts val="1750"/>
              </a:lnSpc>
              <a:buNone/>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"Жылу алмасу түрлері табиғатта" тақырыбында шағын эссе (5–6 сөйлем) жазу. Эсседе жылу берілудің үш түрінің табиғаттағы мысалдарын келтіріп, олардың </a:t>
            </a:r>
            <a:r>
              <a:rPr lang="en-US" sz="1400" dirty="0" err="1">
                <a:solidFill>
                  <a:srgbClr val="272525"/>
                </a:solidFill>
                <a:latin typeface="Times New Roman" panose="02020603050405020304" pitchFamily="18" charset="0"/>
                <a:ea typeface="Inter" pitchFamily="34" charset="-122"/>
                <a:cs typeface="Times New Roman" panose="02020603050405020304" pitchFamily="18" charset="0"/>
              </a:rPr>
              <a:t>маңыздылығын</a:t>
            </a: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 </a:t>
            </a:r>
            <a:endParaRPr lang="ru-RU" sz="1400" dirty="0">
              <a:solidFill>
                <a:srgbClr val="272525"/>
              </a:solidFill>
              <a:latin typeface="Times New Roman" panose="02020603050405020304" pitchFamily="18" charset="0"/>
              <a:ea typeface="Inter" pitchFamily="34" charset="-122"/>
              <a:cs typeface="Times New Roman" panose="02020603050405020304" pitchFamily="18" charset="0"/>
            </a:endParaRPr>
          </a:p>
          <a:p>
            <a:pPr marL="0" indent="0" algn="l">
              <a:lnSpc>
                <a:spcPts val="1750"/>
              </a:lnSpc>
              <a:buNone/>
            </a:pPr>
            <a:r>
              <a:rPr lang="en-US" sz="1400" dirty="0" err="1">
                <a:solidFill>
                  <a:srgbClr val="272525"/>
                </a:solidFill>
                <a:latin typeface="Times New Roman" panose="02020603050405020304" pitchFamily="18" charset="0"/>
                <a:ea typeface="Inter" pitchFamily="34" charset="-122"/>
                <a:cs typeface="Times New Roman" panose="02020603050405020304" pitchFamily="18" charset="0"/>
              </a:rPr>
              <a:t>түсіндіріңіз</a:t>
            </a: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7" name="Text 9"/>
          <p:cNvSpPr/>
          <p:nvPr/>
        </p:nvSpPr>
        <p:spPr>
          <a:xfrm>
            <a:off x="706755" y="6396930"/>
            <a:ext cx="1855351" cy="231815"/>
          </a:xfrm>
          <a:prstGeom prst="rect">
            <a:avLst/>
          </a:prstGeom>
          <a:noFill/>
          <a:ln/>
        </p:spPr>
        <p:txBody>
          <a:bodyPr wrap="none" lIns="0" tIns="0" rIns="0" bIns="0" rtlCol="0" anchor="t"/>
          <a:lstStyle/>
          <a:p>
            <a:pPr marL="0" indent="0" algn="l">
              <a:lnSpc>
                <a:spcPts val="1800"/>
              </a:lnSpc>
              <a:buNone/>
            </a:pPr>
            <a:r>
              <a:rPr lang="en-US" sz="1400" b="1" dirty="0">
                <a:solidFill>
                  <a:srgbClr val="000000"/>
                </a:solidFill>
                <a:latin typeface="Times New Roman" panose="02020603050405020304" pitchFamily="18" charset="0"/>
                <a:ea typeface="Petrona Bold" pitchFamily="34" charset="-122"/>
                <a:cs typeface="Times New Roman" panose="02020603050405020304" pitchFamily="18" charset="0"/>
              </a:rPr>
              <a:t>Рефлексия</a:t>
            </a:r>
            <a:endParaRPr lang="en-US" sz="1400" dirty="0">
              <a:latin typeface="Times New Roman" panose="02020603050405020304" pitchFamily="18" charset="0"/>
              <a:cs typeface="Times New Roman" panose="02020603050405020304" pitchFamily="18" charset="0"/>
            </a:endParaRPr>
          </a:p>
        </p:txBody>
      </p:sp>
      <p:sp>
        <p:nvSpPr>
          <p:cNvPr id="18" name="Text 10"/>
          <p:cNvSpPr/>
          <p:nvPr/>
        </p:nvSpPr>
        <p:spPr>
          <a:xfrm>
            <a:off x="706755" y="6840676"/>
            <a:ext cx="13499544" cy="226100"/>
          </a:xfrm>
          <a:prstGeom prst="rect">
            <a:avLst/>
          </a:prstGeom>
          <a:noFill/>
          <a:ln/>
        </p:spPr>
        <p:txBody>
          <a:bodyPr wrap="none" lIns="0" tIns="0" rIns="0" bIns="0" rtlCol="0" anchor="t"/>
          <a:lstStyle/>
          <a:p>
            <a:pPr marL="0" indent="0" algn="l">
              <a:lnSpc>
                <a:spcPts val="1750"/>
              </a:lnSpc>
              <a:buNone/>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Бүгінгі сабақта не үйрендіңіз? Қай жылу берілу түрі сізге қызықты болды? Жылу берілу процестерін түсіну күнделікті өмірде қалай көмектесе алады?</a:t>
            </a:r>
            <a:endParaRPr lang="en-US" sz="1400" dirty="0">
              <a:latin typeface="Times New Roman" panose="02020603050405020304" pitchFamily="18" charset="0"/>
              <a:cs typeface="Times New Roman" panose="02020603050405020304" pitchFamily="18" charset="0"/>
            </a:endParaRPr>
          </a:p>
        </p:txBody>
      </p:sp>
      <p:sp>
        <p:nvSpPr>
          <p:cNvPr id="19" name="Shape 11"/>
          <p:cNvSpPr/>
          <p:nvPr/>
        </p:nvSpPr>
        <p:spPr>
          <a:xfrm>
            <a:off x="706755" y="7225724"/>
            <a:ext cx="13499544" cy="600432"/>
          </a:xfrm>
          <a:prstGeom prst="roundRect">
            <a:avLst>
              <a:gd name="adj" fmla="val 9888"/>
            </a:avLst>
          </a:prstGeom>
          <a:solidFill>
            <a:srgbClr val="B3E5FF"/>
          </a:solidFill>
          <a:ln/>
        </p:spPr>
      </p:sp>
      <p:sp>
        <p:nvSpPr>
          <p:cNvPr id="21" name="Text 12"/>
          <p:cNvSpPr/>
          <p:nvPr/>
        </p:nvSpPr>
        <p:spPr>
          <a:xfrm>
            <a:off x="1024771" y="7393925"/>
            <a:ext cx="12898874" cy="226100"/>
          </a:xfrm>
          <a:prstGeom prst="rect">
            <a:avLst/>
          </a:prstGeom>
          <a:noFill/>
          <a:ln/>
        </p:spPr>
        <p:txBody>
          <a:bodyPr wrap="none" lIns="0" tIns="0" rIns="0" bIns="0" rtlCol="0" anchor="t"/>
          <a:lstStyle/>
          <a:p>
            <a:pPr marL="0" indent="0" algn="l">
              <a:lnSpc>
                <a:spcPts val="1750"/>
              </a:lnSpc>
              <a:buNone/>
            </a:pPr>
            <a:r>
              <a:rPr lang="en-US" sz="1400" dirty="0">
                <a:solidFill>
                  <a:srgbClr val="000000"/>
                </a:solidFill>
                <a:latin typeface="Times New Roman" panose="02020603050405020304" pitchFamily="18" charset="0"/>
                <a:ea typeface="Inter" pitchFamily="34" charset="-122"/>
                <a:cs typeface="Times New Roman" panose="02020603050405020304" pitchFamily="18" charset="0"/>
              </a:rPr>
              <a:t>Жылу берілу түрлерін білу – табиғат құбылыстарын түсіну мен заманауи технологияларды игерудің маңызды бөлігі!</a:t>
            </a:r>
            <a:endParaRPr 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927741"/>
            <a:ext cx="5279588"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Times New Roman" panose="02020603050405020304" pitchFamily="18" charset="0"/>
                <a:ea typeface="Petrona Bold" pitchFamily="34" charset="-122"/>
                <a:cs typeface="Times New Roman" panose="02020603050405020304" pitchFamily="18" charset="0"/>
              </a:rPr>
              <a:t>Жылу дегеніміз не?</a:t>
            </a:r>
            <a:endParaRPr lang="en-US" sz="41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793790" y="2975848"/>
            <a:ext cx="496133" cy="496133"/>
          </a:xfrm>
          <a:prstGeom prst="rect">
            <a:avLst/>
          </a:prstGeom>
        </p:spPr>
      </p:pic>
      <p:sp>
        <p:nvSpPr>
          <p:cNvPr id="4" name="Text 1"/>
          <p:cNvSpPr/>
          <p:nvPr/>
        </p:nvSpPr>
        <p:spPr>
          <a:xfrm>
            <a:off x="1537930" y="3093601"/>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Times New Roman" panose="02020603050405020304" pitchFamily="18" charset="0"/>
                <a:ea typeface="Petrona Bold" pitchFamily="34" charset="-122"/>
                <a:cs typeface="Times New Roman" panose="02020603050405020304" pitchFamily="18" charset="0"/>
              </a:rPr>
              <a:t>Жылу анықтамасы</a:t>
            </a:r>
            <a:endParaRPr lang="en-US" sz="2050" dirty="0">
              <a:latin typeface="Times New Roman" panose="02020603050405020304" pitchFamily="18" charset="0"/>
              <a:cs typeface="Times New Roman" panose="02020603050405020304" pitchFamily="18" charset="0"/>
            </a:endParaRPr>
          </a:p>
        </p:txBody>
      </p:sp>
      <p:sp>
        <p:nvSpPr>
          <p:cNvPr id="5" name="Text 2"/>
          <p:cNvSpPr/>
          <p:nvPr/>
        </p:nvSpPr>
        <p:spPr>
          <a:xfrm>
            <a:off x="1537930" y="3538299"/>
            <a:ext cx="3438049" cy="190523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Жылу – бұл денелер арасындағы энергия алмасу түрі. Жылу әрқашан ыстық денеден суық денеге беріледі. Бұл – молекулалық қозғалыс энергиясының берілуі.</a:t>
            </a:r>
            <a:endParaRPr lang="en-US" sz="155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5223986" y="2975848"/>
            <a:ext cx="496133" cy="496133"/>
          </a:xfrm>
          <a:prstGeom prst="rect">
            <a:avLst/>
          </a:prstGeom>
        </p:spPr>
      </p:pic>
      <p:sp>
        <p:nvSpPr>
          <p:cNvPr id="7" name="Text 3"/>
          <p:cNvSpPr/>
          <p:nvPr/>
        </p:nvSpPr>
        <p:spPr>
          <a:xfrm>
            <a:off x="5968127" y="3093601"/>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Times New Roman" panose="02020603050405020304" pitchFamily="18" charset="0"/>
                <a:ea typeface="Petrona Bold" pitchFamily="34" charset="-122"/>
                <a:cs typeface="Times New Roman" panose="02020603050405020304" pitchFamily="18" charset="0"/>
              </a:rPr>
              <a:t>Жылу алмасу</a:t>
            </a:r>
            <a:endParaRPr lang="en-US" sz="2050" dirty="0">
              <a:latin typeface="Times New Roman" panose="02020603050405020304" pitchFamily="18" charset="0"/>
              <a:cs typeface="Times New Roman" panose="02020603050405020304" pitchFamily="18" charset="0"/>
            </a:endParaRPr>
          </a:p>
        </p:txBody>
      </p:sp>
      <p:sp>
        <p:nvSpPr>
          <p:cNvPr id="8" name="Text 4"/>
          <p:cNvSpPr/>
          <p:nvPr/>
        </p:nvSpPr>
        <p:spPr>
          <a:xfrm>
            <a:off x="5968127" y="3538299"/>
            <a:ext cx="3438168" cy="190523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Екі дене арасындағы температуралар айырмашылығы болған кезде жылу алмасу процесі жүреді. Бұл процесс денелердің температуралары теңескенше жалғасады.</a:t>
            </a:r>
            <a:endParaRPr lang="en-US" sz="1550"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9654302" y="2975848"/>
            <a:ext cx="496133" cy="496133"/>
          </a:xfrm>
          <a:prstGeom prst="rect">
            <a:avLst/>
          </a:prstGeom>
        </p:spPr>
      </p:pic>
      <p:sp>
        <p:nvSpPr>
          <p:cNvPr id="10" name="Text 5"/>
          <p:cNvSpPr/>
          <p:nvPr/>
        </p:nvSpPr>
        <p:spPr>
          <a:xfrm>
            <a:off x="10398443" y="3093601"/>
            <a:ext cx="3022759"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Times New Roman" panose="02020603050405020304" pitchFamily="18" charset="0"/>
                <a:ea typeface="Petrona Bold" pitchFamily="34" charset="-122"/>
                <a:cs typeface="Times New Roman" panose="02020603050405020304" pitchFamily="18" charset="0"/>
              </a:rPr>
              <a:t>Жылулық тепе-теңдік</a:t>
            </a:r>
            <a:endParaRPr lang="en-US" sz="2050" dirty="0">
              <a:latin typeface="Times New Roman" panose="02020603050405020304" pitchFamily="18" charset="0"/>
              <a:cs typeface="Times New Roman" panose="02020603050405020304" pitchFamily="18" charset="0"/>
            </a:endParaRPr>
          </a:p>
        </p:txBody>
      </p:sp>
      <p:sp>
        <p:nvSpPr>
          <p:cNvPr id="11" name="Text 6"/>
          <p:cNvSpPr/>
          <p:nvPr/>
        </p:nvSpPr>
        <p:spPr>
          <a:xfrm>
            <a:off x="10398443" y="3538299"/>
            <a:ext cx="3438168"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Жылулық тепе-теңдік – бұл жылу алмасу процесінің соңғы кезеңі, онда барлық денелер бірдей температураға ие болады және жылу алмасу тоқтайды.</a:t>
            </a:r>
            <a:endParaRPr lang="en-US" sz="1550" dirty="0">
              <a:latin typeface="Times New Roman" panose="02020603050405020304" pitchFamily="18" charset="0"/>
              <a:cs typeface="Times New Roman" panose="02020603050405020304" pitchFamily="18" charset="0"/>
            </a:endParaRPr>
          </a:p>
        </p:txBody>
      </p:sp>
      <p:sp>
        <p:nvSpPr>
          <p:cNvPr id="12" name="Text 7"/>
          <p:cNvSpPr/>
          <p:nvPr/>
        </p:nvSpPr>
        <p:spPr>
          <a:xfrm>
            <a:off x="793790" y="566678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Жылу берілуі – бұл табиғаттың іргелі құбылыстарының бірі. Біздің күнделікті өмірімізде үш түрлі жылу берілу тәсілі кездеседі: жылу өткізгіштік, конвекция және сәуле шығару. Бұл процестер бізді қоршаған әлемде үнемі орын алады.</a:t>
            </a:r>
            <a:endParaRPr lang="en-US" sz="15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20447" y="495300"/>
            <a:ext cx="4728329" cy="590907"/>
          </a:xfrm>
          <a:prstGeom prst="rect">
            <a:avLst/>
          </a:prstGeom>
          <a:noFill/>
          <a:ln/>
        </p:spPr>
        <p:txBody>
          <a:bodyPr wrap="none" lIns="0" tIns="0" rIns="0" bIns="0" rtlCol="0" anchor="t"/>
          <a:lstStyle/>
          <a:p>
            <a:pPr marL="0" indent="0" algn="l">
              <a:lnSpc>
                <a:spcPts val="4650"/>
              </a:lnSpc>
              <a:buNone/>
            </a:pPr>
            <a:r>
              <a:rPr lang="en-US" sz="3700" b="1" dirty="0">
                <a:solidFill>
                  <a:srgbClr val="000000"/>
                </a:solidFill>
                <a:latin typeface="Times New Roman" panose="02020603050405020304" pitchFamily="18" charset="0"/>
                <a:ea typeface="Petrona Bold" pitchFamily="34" charset="-122"/>
                <a:cs typeface="Times New Roman" panose="02020603050405020304" pitchFamily="18" charset="0"/>
              </a:rPr>
              <a:t>Жылу өткізгіштік</a:t>
            </a:r>
            <a:endParaRPr lang="en-US" sz="3700" dirty="0">
              <a:latin typeface="Times New Roman" panose="02020603050405020304" pitchFamily="18" charset="0"/>
              <a:cs typeface="Times New Roman" panose="02020603050405020304" pitchFamily="18" charset="0"/>
            </a:endParaRPr>
          </a:p>
        </p:txBody>
      </p:sp>
      <p:sp>
        <p:nvSpPr>
          <p:cNvPr id="3" name="Text 1"/>
          <p:cNvSpPr/>
          <p:nvPr/>
        </p:nvSpPr>
        <p:spPr>
          <a:xfrm>
            <a:off x="720447" y="1536383"/>
            <a:ext cx="3837265" cy="295513"/>
          </a:xfrm>
          <a:prstGeom prst="rect">
            <a:avLst/>
          </a:prstGeom>
          <a:noFill/>
          <a:ln/>
        </p:spPr>
        <p:txBody>
          <a:bodyPr wrap="none" lIns="0" tIns="0" rIns="0" bIns="0" rtlCol="0" anchor="t"/>
          <a:lstStyle/>
          <a:p>
            <a:pPr marL="0" indent="0" algn="l">
              <a:lnSpc>
                <a:spcPts val="2300"/>
              </a:lnSpc>
              <a:buNone/>
            </a:pPr>
            <a:r>
              <a:rPr lang="en-US" sz="1850" b="1" dirty="0">
                <a:solidFill>
                  <a:srgbClr val="007EBD"/>
                </a:solidFill>
                <a:latin typeface="Times New Roman" panose="02020603050405020304" pitchFamily="18" charset="0"/>
                <a:ea typeface="Petrona Bold" pitchFamily="34" charset="-122"/>
                <a:cs typeface="Times New Roman" panose="02020603050405020304" pitchFamily="18" charset="0"/>
              </a:rPr>
              <a:t>Жылу өткізгіштік дегеніміз не?</a:t>
            </a:r>
            <a:endParaRPr lang="en-US" sz="1850" dirty="0">
              <a:latin typeface="Times New Roman" panose="02020603050405020304" pitchFamily="18" charset="0"/>
              <a:cs typeface="Times New Roman" panose="02020603050405020304" pitchFamily="18" charset="0"/>
            </a:endParaRPr>
          </a:p>
        </p:txBody>
      </p:sp>
      <p:sp>
        <p:nvSpPr>
          <p:cNvPr id="4" name="Text 2"/>
          <p:cNvSpPr/>
          <p:nvPr/>
        </p:nvSpPr>
        <p:spPr>
          <a:xfrm>
            <a:off x="720447" y="2011918"/>
            <a:ext cx="7737872" cy="864394"/>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Жылу өткізгіштік – бұл жылу энергиясының тікелей денелер арасында немесе дененің бір бөлігінен екінші бөлігіне молекулалардың қозғалыс энергиясы арқылы берілуі. Бұл процесс дененің өзінің қозғалысынсыз жүреді.</a:t>
            </a:r>
            <a:endParaRPr lang="en-US" sz="1400" dirty="0">
              <a:latin typeface="Times New Roman" panose="02020603050405020304" pitchFamily="18" charset="0"/>
              <a:cs typeface="Times New Roman" panose="02020603050405020304" pitchFamily="18" charset="0"/>
            </a:endParaRPr>
          </a:p>
        </p:txBody>
      </p:sp>
      <p:sp>
        <p:nvSpPr>
          <p:cNvPr id="5" name="Text 3"/>
          <p:cNvSpPr/>
          <p:nvPr/>
        </p:nvSpPr>
        <p:spPr>
          <a:xfrm>
            <a:off x="720447" y="3056334"/>
            <a:ext cx="4439007" cy="295513"/>
          </a:xfrm>
          <a:prstGeom prst="rect">
            <a:avLst/>
          </a:prstGeom>
          <a:noFill/>
          <a:ln/>
        </p:spPr>
        <p:txBody>
          <a:bodyPr wrap="none" lIns="0" tIns="0" rIns="0" bIns="0" rtlCol="0" anchor="t"/>
          <a:lstStyle/>
          <a:p>
            <a:pPr marL="0" indent="0" algn="l">
              <a:lnSpc>
                <a:spcPts val="2300"/>
              </a:lnSpc>
              <a:buNone/>
            </a:pPr>
            <a:r>
              <a:rPr lang="en-US" sz="1850" b="1" dirty="0">
                <a:solidFill>
                  <a:srgbClr val="000000"/>
                </a:solidFill>
                <a:latin typeface="Times New Roman" panose="02020603050405020304" pitchFamily="18" charset="0"/>
                <a:ea typeface="Petrona Bold" pitchFamily="34" charset="-122"/>
                <a:cs typeface="Times New Roman" panose="02020603050405020304" pitchFamily="18" charset="0"/>
              </a:rPr>
              <a:t>Жылу өткізгіштіктің ерекшеліктері:</a:t>
            </a:r>
            <a:endParaRPr lang="en-US" sz="1850" dirty="0">
              <a:latin typeface="Times New Roman" panose="02020603050405020304" pitchFamily="18" charset="0"/>
              <a:cs typeface="Times New Roman" panose="02020603050405020304" pitchFamily="18" charset="0"/>
            </a:endParaRPr>
          </a:p>
        </p:txBody>
      </p:sp>
      <p:sp>
        <p:nvSpPr>
          <p:cNvPr id="6" name="Text 4"/>
          <p:cNvSpPr/>
          <p:nvPr/>
        </p:nvSpPr>
        <p:spPr>
          <a:xfrm>
            <a:off x="720447" y="3531870"/>
            <a:ext cx="7737872" cy="288131"/>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Тек қатты денелерде жақсы байқалады</a:t>
            </a:r>
            <a:endParaRPr lang="en-US" sz="1400" dirty="0">
              <a:latin typeface="Times New Roman" panose="02020603050405020304" pitchFamily="18" charset="0"/>
              <a:cs typeface="Times New Roman" panose="02020603050405020304" pitchFamily="18" charset="0"/>
            </a:endParaRPr>
          </a:p>
        </p:txBody>
      </p:sp>
      <p:sp>
        <p:nvSpPr>
          <p:cNvPr id="7" name="Text 5"/>
          <p:cNvSpPr/>
          <p:nvPr/>
        </p:nvSpPr>
        <p:spPr>
          <a:xfrm>
            <a:off x="720447" y="3882985"/>
            <a:ext cx="7737872" cy="288131"/>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Әртүрлі материалдар әртүрлі жылу өткізгіштікке ие</a:t>
            </a:r>
            <a:endParaRPr lang="en-US" sz="1400" dirty="0">
              <a:latin typeface="Times New Roman" panose="02020603050405020304" pitchFamily="18" charset="0"/>
              <a:cs typeface="Times New Roman" panose="02020603050405020304" pitchFamily="18" charset="0"/>
            </a:endParaRPr>
          </a:p>
        </p:txBody>
      </p:sp>
      <p:sp>
        <p:nvSpPr>
          <p:cNvPr id="8" name="Text 6"/>
          <p:cNvSpPr/>
          <p:nvPr/>
        </p:nvSpPr>
        <p:spPr>
          <a:xfrm>
            <a:off x="720447" y="4234101"/>
            <a:ext cx="7737872" cy="288131"/>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Металдар – ең жақсы жылу өткізгіштер</a:t>
            </a:r>
            <a:endParaRPr lang="en-US" sz="1400" dirty="0">
              <a:latin typeface="Times New Roman" panose="02020603050405020304" pitchFamily="18" charset="0"/>
              <a:cs typeface="Times New Roman" panose="02020603050405020304" pitchFamily="18" charset="0"/>
            </a:endParaRPr>
          </a:p>
        </p:txBody>
      </p:sp>
      <p:sp>
        <p:nvSpPr>
          <p:cNvPr id="9" name="Text 7"/>
          <p:cNvSpPr/>
          <p:nvPr/>
        </p:nvSpPr>
        <p:spPr>
          <a:xfrm>
            <a:off x="720447" y="4585216"/>
            <a:ext cx="7737872" cy="288131"/>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Ағаш, пластмасса, ауа – нашар жылу өткізгіштер</a:t>
            </a:r>
            <a:endParaRPr lang="en-US" sz="1400" dirty="0">
              <a:latin typeface="Times New Roman" panose="02020603050405020304" pitchFamily="18" charset="0"/>
              <a:cs typeface="Times New Roman" panose="02020603050405020304" pitchFamily="18" charset="0"/>
            </a:endParaRPr>
          </a:p>
        </p:txBody>
      </p:sp>
      <p:pic>
        <p:nvPicPr>
          <p:cNvPr id="10" name="Image 0" descr="preencoded.png"/>
          <p:cNvPicPr>
            <a:picLocks noChangeAspect="1"/>
          </p:cNvPicPr>
          <p:nvPr/>
        </p:nvPicPr>
        <p:blipFill>
          <a:blip r:embed="rId3"/>
          <a:stretch>
            <a:fillRect/>
          </a:stretch>
        </p:blipFill>
        <p:spPr>
          <a:xfrm>
            <a:off x="9181626" y="366594"/>
            <a:ext cx="5012174" cy="5012174"/>
          </a:xfrm>
          <a:prstGeom prst="rect">
            <a:avLst/>
          </a:prstGeom>
        </p:spPr>
      </p:pic>
      <p:sp>
        <p:nvSpPr>
          <p:cNvPr id="11" name="Text 8"/>
          <p:cNvSpPr/>
          <p:nvPr/>
        </p:nvSpPr>
        <p:spPr>
          <a:xfrm>
            <a:off x="9362480" y="5378768"/>
            <a:ext cx="5012174" cy="288131"/>
          </a:xfrm>
          <a:prstGeom prst="rect">
            <a:avLst/>
          </a:prstGeom>
          <a:noFill/>
          <a:ln/>
        </p:spPr>
        <p:txBody>
          <a:bodyPr wrap="none" lIns="0" tIns="0" rIns="0" bIns="0" rtlCol="0" anchor="t"/>
          <a:lstStyle/>
          <a:p>
            <a:pPr marL="0" indent="0" algn="l">
              <a:lnSpc>
                <a:spcPts val="2250"/>
              </a:lnSpc>
              <a:buNone/>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Күнделікті өмірдегі мысалдар:</a:t>
            </a:r>
            <a:endParaRPr lang="en-US" sz="1400" dirty="0">
              <a:latin typeface="Times New Roman" panose="02020603050405020304" pitchFamily="18" charset="0"/>
              <a:cs typeface="Times New Roman" panose="02020603050405020304" pitchFamily="18" charset="0"/>
            </a:endParaRPr>
          </a:p>
        </p:txBody>
      </p:sp>
      <p:sp>
        <p:nvSpPr>
          <p:cNvPr id="12" name="Text 9"/>
          <p:cNvSpPr/>
          <p:nvPr/>
        </p:nvSpPr>
        <p:spPr>
          <a:xfrm>
            <a:off x="9362480" y="5828943"/>
            <a:ext cx="5012174" cy="288131"/>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Металл қасықтың ыстық шайда қызуы</a:t>
            </a:r>
            <a:endParaRPr lang="en-US" sz="1400" dirty="0">
              <a:latin typeface="Times New Roman" panose="02020603050405020304" pitchFamily="18" charset="0"/>
              <a:cs typeface="Times New Roman" panose="02020603050405020304" pitchFamily="18" charset="0"/>
            </a:endParaRPr>
          </a:p>
        </p:txBody>
      </p:sp>
      <p:sp>
        <p:nvSpPr>
          <p:cNvPr id="13" name="Text 10"/>
          <p:cNvSpPr/>
          <p:nvPr/>
        </p:nvSpPr>
        <p:spPr>
          <a:xfrm>
            <a:off x="9362480" y="6180058"/>
            <a:ext cx="5012174" cy="288131"/>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Ыстық кәстрөлдің тұтқасының қызуы</a:t>
            </a:r>
            <a:endParaRPr lang="en-US" sz="1400" dirty="0">
              <a:latin typeface="Times New Roman" panose="02020603050405020304" pitchFamily="18" charset="0"/>
              <a:cs typeface="Times New Roman" panose="02020603050405020304" pitchFamily="18" charset="0"/>
            </a:endParaRPr>
          </a:p>
        </p:txBody>
      </p:sp>
      <p:sp>
        <p:nvSpPr>
          <p:cNvPr id="14" name="Text 11"/>
          <p:cNvSpPr/>
          <p:nvPr/>
        </p:nvSpPr>
        <p:spPr>
          <a:xfrm>
            <a:off x="9362480" y="6531174"/>
            <a:ext cx="5012174" cy="288131"/>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Пештен темір беткейге жылудың берілуі</a:t>
            </a:r>
            <a:endParaRPr 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35291" y="709493"/>
            <a:ext cx="4258389" cy="532328"/>
          </a:xfrm>
          <a:prstGeom prst="rect">
            <a:avLst/>
          </a:prstGeom>
          <a:noFill/>
          <a:ln/>
        </p:spPr>
        <p:txBody>
          <a:bodyPr wrap="none" lIns="0" tIns="0" rIns="0" bIns="0" rtlCol="0" anchor="t"/>
          <a:lstStyle/>
          <a:p>
            <a:pPr marL="0" indent="0" algn="l">
              <a:lnSpc>
                <a:spcPts val="4150"/>
              </a:lnSpc>
              <a:buNone/>
            </a:pPr>
            <a:r>
              <a:rPr lang="en-US" sz="3350" b="1" dirty="0">
                <a:solidFill>
                  <a:srgbClr val="000000"/>
                </a:solidFill>
                <a:latin typeface="Times New Roman" panose="02020603050405020304" pitchFamily="18" charset="0"/>
                <a:ea typeface="Petrona Bold" pitchFamily="34" charset="-122"/>
                <a:cs typeface="Times New Roman" panose="02020603050405020304" pitchFamily="18" charset="0"/>
              </a:rPr>
              <a:t>Конвекция</a:t>
            </a:r>
            <a:endParaRPr lang="en-US" sz="3350" dirty="0">
              <a:latin typeface="Times New Roman" panose="02020603050405020304" pitchFamily="18" charset="0"/>
              <a:cs typeface="Times New Roman" panose="02020603050405020304" pitchFamily="18" charset="0"/>
            </a:endParaRPr>
          </a:p>
        </p:txBody>
      </p:sp>
      <p:sp>
        <p:nvSpPr>
          <p:cNvPr id="4" name="Text 1"/>
          <p:cNvSpPr/>
          <p:nvPr/>
        </p:nvSpPr>
        <p:spPr>
          <a:xfrm>
            <a:off x="6135291" y="1485067"/>
            <a:ext cx="2750820" cy="266105"/>
          </a:xfrm>
          <a:prstGeom prst="rect">
            <a:avLst/>
          </a:prstGeom>
          <a:noFill/>
          <a:ln/>
        </p:spPr>
        <p:txBody>
          <a:bodyPr wrap="none" lIns="0" tIns="0" rIns="0" bIns="0" rtlCol="0" anchor="t"/>
          <a:lstStyle/>
          <a:p>
            <a:pPr marL="0" indent="0" algn="l">
              <a:lnSpc>
                <a:spcPts val="2050"/>
              </a:lnSpc>
              <a:buNone/>
            </a:pPr>
            <a:r>
              <a:rPr lang="en-US" sz="1650" b="1" dirty="0">
                <a:solidFill>
                  <a:srgbClr val="007EBD"/>
                </a:solidFill>
                <a:latin typeface="Times New Roman" panose="02020603050405020304" pitchFamily="18" charset="0"/>
                <a:ea typeface="Petrona Bold" pitchFamily="34" charset="-122"/>
                <a:cs typeface="Times New Roman" panose="02020603050405020304" pitchFamily="18" charset="0"/>
              </a:rPr>
              <a:t>Конвекция дегеніміз не?</a:t>
            </a:r>
            <a:endParaRPr lang="en-US" sz="1650" dirty="0">
              <a:latin typeface="Times New Roman" panose="02020603050405020304" pitchFamily="18" charset="0"/>
              <a:cs typeface="Times New Roman" panose="02020603050405020304" pitchFamily="18" charset="0"/>
            </a:endParaRPr>
          </a:p>
        </p:txBody>
      </p:sp>
      <p:sp>
        <p:nvSpPr>
          <p:cNvPr id="5" name="Text 2"/>
          <p:cNvSpPr/>
          <p:nvPr/>
        </p:nvSpPr>
        <p:spPr>
          <a:xfrm>
            <a:off x="6135291" y="1994416"/>
            <a:ext cx="7846219" cy="778669"/>
          </a:xfrm>
          <a:prstGeom prst="rect">
            <a:avLst/>
          </a:prstGeom>
          <a:noFill/>
          <a:ln/>
        </p:spPr>
        <p:txBody>
          <a:bodyPr wrap="square" lIns="0" tIns="0" rIns="0" bIns="0" rtlCol="0" anchor="t"/>
          <a:lstStyle/>
          <a:p>
            <a:pPr marL="0" indent="0" algn="l">
              <a:lnSpc>
                <a:spcPts val="2000"/>
              </a:lnSpc>
              <a:buNone/>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Конвекция – бұл жылудың сұйық немесе газ тәрізді ортада заттың ыстық бөлшектерінің орын ауыстыруы арқылы берілуі. Жылытылған ауа немесе сұйықтық тығыздығы азайып, жоғары көтеріледі, ал суық ауа төмен түседі, осылайша циркуляция пайда болады.</a:t>
            </a:r>
            <a:endParaRPr lang="en-US" sz="1250" dirty="0">
              <a:latin typeface="Times New Roman" panose="02020603050405020304" pitchFamily="18" charset="0"/>
              <a:cs typeface="Times New Roman" panose="02020603050405020304" pitchFamily="18" charset="0"/>
            </a:endParaRPr>
          </a:p>
        </p:txBody>
      </p:sp>
      <p:sp>
        <p:nvSpPr>
          <p:cNvPr id="6" name="Shape 3"/>
          <p:cNvSpPr/>
          <p:nvPr/>
        </p:nvSpPr>
        <p:spPr>
          <a:xfrm>
            <a:off x="6135291" y="2955488"/>
            <a:ext cx="3842028" cy="2460784"/>
          </a:xfrm>
          <a:prstGeom prst="roundRect">
            <a:avLst>
              <a:gd name="adj" fmla="val 2769"/>
            </a:avLst>
          </a:prstGeom>
          <a:solidFill>
            <a:srgbClr val="FFFFFF">
              <a:alpha val="95000"/>
            </a:srgbClr>
          </a:solidFill>
          <a:ln w="22860">
            <a:solidFill>
              <a:srgbClr val="B2D4E5"/>
            </a:solidFill>
            <a:prstDash val="solid"/>
          </a:ln>
        </p:spPr>
      </p:sp>
      <p:sp>
        <p:nvSpPr>
          <p:cNvPr id="7" name="Text 4"/>
          <p:cNvSpPr/>
          <p:nvPr/>
        </p:nvSpPr>
        <p:spPr>
          <a:xfrm>
            <a:off x="6320314" y="3140512"/>
            <a:ext cx="3387566" cy="266105"/>
          </a:xfrm>
          <a:prstGeom prst="rect">
            <a:avLst/>
          </a:prstGeom>
          <a:noFill/>
          <a:ln/>
        </p:spPr>
        <p:txBody>
          <a:bodyPr wrap="none" lIns="0" tIns="0" rIns="0" bIns="0" rtlCol="0" anchor="t"/>
          <a:lstStyle/>
          <a:p>
            <a:pPr marL="0" indent="0" algn="l">
              <a:lnSpc>
                <a:spcPts val="2050"/>
              </a:lnSpc>
              <a:buNone/>
            </a:pPr>
            <a:r>
              <a:rPr lang="en-US" sz="1650" b="1" dirty="0">
                <a:solidFill>
                  <a:srgbClr val="272525"/>
                </a:solidFill>
                <a:latin typeface="Times New Roman" panose="02020603050405020304" pitchFamily="18" charset="0"/>
                <a:ea typeface="Petrona Bold" pitchFamily="34" charset="-122"/>
                <a:cs typeface="Times New Roman" panose="02020603050405020304" pitchFamily="18" charset="0"/>
              </a:rPr>
              <a:t>Конвекцияның ерекшеліктері</a:t>
            </a:r>
            <a:endParaRPr lang="en-US" sz="1650" dirty="0">
              <a:latin typeface="Times New Roman" panose="02020603050405020304" pitchFamily="18" charset="0"/>
              <a:cs typeface="Times New Roman" panose="02020603050405020304" pitchFamily="18" charset="0"/>
            </a:endParaRPr>
          </a:p>
        </p:txBody>
      </p:sp>
      <p:sp>
        <p:nvSpPr>
          <p:cNvPr id="8" name="Text 5"/>
          <p:cNvSpPr/>
          <p:nvPr/>
        </p:nvSpPr>
        <p:spPr>
          <a:xfrm>
            <a:off x="6320314" y="3503890"/>
            <a:ext cx="3471982"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Тек сұйықтықтар мен газдарда жүреді</a:t>
            </a:r>
            <a:endParaRPr lang="en-US" sz="1250" dirty="0">
              <a:latin typeface="Times New Roman" panose="02020603050405020304" pitchFamily="18" charset="0"/>
              <a:cs typeface="Times New Roman" panose="02020603050405020304" pitchFamily="18" charset="0"/>
            </a:endParaRPr>
          </a:p>
        </p:txBody>
      </p:sp>
      <p:sp>
        <p:nvSpPr>
          <p:cNvPr id="9" name="Text 6"/>
          <p:cNvSpPr/>
          <p:nvPr/>
        </p:nvSpPr>
        <p:spPr>
          <a:xfrm>
            <a:off x="6320314" y="3820120"/>
            <a:ext cx="3471982" cy="519113"/>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Заттың көлемдік қозғалысын қажет етеді</a:t>
            </a:r>
            <a:endParaRPr lang="en-US" sz="1250" dirty="0">
              <a:latin typeface="Times New Roman" panose="02020603050405020304" pitchFamily="18" charset="0"/>
              <a:cs typeface="Times New Roman" panose="02020603050405020304" pitchFamily="18" charset="0"/>
            </a:endParaRPr>
          </a:p>
        </p:txBody>
      </p:sp>
      <p:sp>
        <p:nvSpPr>
          <p:cNvPr id="10" name="Text 7"/>
          <p:cNvSpPr/>
          <p:nvPr/>
        </p:nvSpPr>
        <p:spPr>
          <a:xfrm>
            <a:off x="6320314" y="4395907"/>
            <a:ext cx="3471982" cy="519113"/>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Табиғи (еркін) және жасанды (мәжбүрлі) болуы мүмкін</a:t>
            </a:r>
            <a:endParaRPr lang="en-US" sz="1250" dirty="0">
              <a:latin typeface="Times New Roman" panose="02020603050405020304" pitchFamily="18" charset="0"/>
              <a:cs typeface="Times New Roman" panose="02020603050405020304" pitchFamily="18" charset="0"/>
            </a:endParaRPr>
          </a:p>
        </p:txBody>
      </p:sp>
      <p:sp>
        <p:nvSpPr>
          <p:cNvPr id="11" name="Text 8"/>
          <p:cNvSpPr/>
          <p:nvPr/>
        </p:nvSpPr>
        <p:spPr>
          <a:xfrm>
            <a:off x="6320314" y="4971693"/>
            <a:ext cx="3471982"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Тығыздықтың өзгеруіне байланысты</a:t>
            </a:r>
            <a:endParaRPr lang="en-US" sz="1250" dirty="0">
              <a:latin typeface="Times New Roman" panose="02020603050405020304" pitchFamily="18" charset="0"/>
              <a:cs typeface="Times New Roman" panose="02020603050405020304" pitchFamily="18" charset="0"/>
            </a:endParaRPr>
          </a:p>
        </p:txBody>
      </p:sp>
      <p:sp>
        <p:nvSpPr>
          <p:cNvPr id="12" name="Shape 9"/>
          <p:cNvSpPr/>
          <p:nvPr/>
        </p:nvSpPr>
        <p:spPr>
          <a:xfrm>
            <a:off x="10139482" y="2955488"/>
            <a:ext cx="3842028" cy="2460784"/>
          </a:xfrm>
          <a:prstGeom prst="roundRect">
            <a:avLst>
              <a:gd name="adj" fmla="val 2769"/>
            </a:avLst>
          </a:prstGeom>
          <a:solidFill>
            <a:srgbClr val="FFFFFF">
              <a:alpha val="95000"/>
            </a:srgbClr>
          </a:solidFill>
          <a:ln w="22860">
            <a:solidFill>
              <a:srgbClr val="B2D4E5"/>
            </a:solidFill>
            <a:prstDash val="solid"/>
          </a:ln>
        </p:spPr>
      </p:sp>
      <p:sp>
        <p:nvSpPr>
          <p:cNvPr id="13" name="Text 10"/>
          <p:cNvSpPr/>
          <p:nvPr/>
        </p:nvSpPr>
        <p:spPr>
          <a:xfrm>
            <a:off x="10324505" y="3140512"/>
            <a:ext cx="2607826" cy="266105"/>
          </a:xfrm>
          <a:prstGeom prst="rect">
            <a:avLst/>
          </a:prstGeom>
          <a:noFill/>
          <a:ln/>
        </p:spPr>
        <p:txBody>
          <a:bodyPr wrap="none" lIns="0" tIns="0" rIns="0" bIns="0" rtlCol="0" anchor="t"/>
          <a:lstStyle/>
          <a:p>
            <a:pPr marL="0" indent="0" algn="l">
              <a:lnSpc>
                <a:spcPts val="2050"/>
              </a:lnSpc>
              <a:buNone/>
            </a:pPr>
            <a:r>
              <a:rPr lang="en-US" sz="1650" b="1" dirty="0">
                <a:solidFill>
                  <a:srgbClr val="272525"/>
                </a:solidFill>
                <a:latin typeface="Times New Roman" panose="02020603050405020304" pitchFamily="18" charset="0"/>
                <a:ea typeface="Petrona Bold" pitchFamily="34" charset="-122"/>
                <a:cs typeface="Times New Roman" panose="02020603050405020304" pitchFamily="18" charset="0"/>
              </a:rPr>
              <a:t>Табиғаттағы мысалдар</a:t>
            </a:r>
            <a:endParaRPr lang="en-US" sz="1650" dirty="0">
              <a:latin typeface="Times New Roman" panose="02020603050405020304" pitchFamily="18" charset="0"/>
              <a:cs typeface="Times New Roman" panose="02020603050405020304" pitchFamily="18" charset="0"/>
            </a:endParaRPr>
          </a:p>
        </p:txBody>
      </p:sp>
      <p:sp>
        <p:nvSpPr>
          <p:cNvPr id="14" name="Text 11"/>
          <p:cNvSpPr/>
          <p:nvPr/>
        </p:nvSpPr>
        <p:spPr>
          <a:xfrm>
            <a:off x="10324505" y="3503890"/>
            <a:ext cx="3471982"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Теңіз мен құрлық бризі</a:t>
            </a:r>
            <a:endParaRPr lang="en-US" sz="1250" dirty="0">
              <a:latin typeface="Times New Roman" panose="02020603050405020304" pitchFamily="18" charset="0"/>
              <a:cs typeface="Times New Roman" panose="02020603050405020304" pitchFamily="18" charset="0"/>
            </a:endParaRPr>
          </a:p>
        </p:txBody>
      </p:sp>
      <p:sp>
        <p:nvSpPr>
          <p:cNvPr id="15" name="Text 12"/>
          <p:cNvSpPr/>
          <p:nvPr/>
        </p:nvSpPr>
        <p:spPr>
          <a:xfrm>
            <a:off x="10324505" y="3820120"/>
            <a:ext cx="3471982" cy="519113"/>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Атмосфералық ауа массаларының қозғалысы</a:t>
            </a:r>
            <a:endParaRPr lang="en-US" sz="1250" dirty="0">
              <a:latin typeface="Times New Roman" panose="02020603050405020304" pitchFamily="18" charset="0"/>
              <a:cs typeface="Times New Roman" panose="02020603050405020304" pitchFamily="18" charset="0"/>
            </a:endParaRPr>
          </a:p>
        </p:txBody>
      </p:sp>
      <p:sp>
        <p:nvSpPr>
          <p:cNvPr id="16" name="Text 13"/>
          <p:cNvSpPr/>
          <p:nvPr/>
        </p:nvSpPr>
        <p:spPr>
          <a:xfrm>
            <a:off x="10324505" y="4395907"/>
            <a:ext cx="3471982"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Мұхит ағыстары</a:t>
            </a:r>
            <a:endParaRPr lang="en-US" sz="1250" dirty="0">
              <a:latin typeface="Times New Roman" panose="02020603050405020304" pitchFamily="18" charset="0"/>
              <a:cs typeface="Times New Roman" panose="02020603050405020304" pitchFamily="18" charset="0"/>
            </a:endParaRPr>
          </a:p>
        </p:txBody>
      </p:sp>
      <p:sp>
        <p:nvSpPr>
          <p:cNvPr id="17" name="Text 14"/>
          <p:cNvSpPr/>
          <p:nvPr/>
        </p:nvSpPr>
        <p:spPr>
          <a:xfrm>
            <a:off x="10324505" y="4712137"/>
            <a:ext cx="3471982"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Жел пайда болуы</a:t>
            </a:r>
            <a:endParaRPr lang="en-US" sz="1250" dirty="0">
              <a:latin typeface="Times New Roman" panose="02020603050405020304" pitchFamily="18" charset="0"/>
              <a:cs typeface="Times New Roman" panose="02020603050405020304" pitchFamily="18" charset="0"/>
            </a:endParaRPr>
          </a:p>
        </p:txBody>
      </p:sp>
      <p:sp>
        <p:nvSpPr>
          <p:cNvPr id="18" name="Shape 15"/>
          <p:cNvSpPr/>
          <p:nvPr/>
        </p:nvSpPr>
        <p:spPr>
          <a:xfrm>
            <a:off x="6135291" y="5578435"/>
            <a:ext cx="7846219" cy="1941671"/>
          </a:xfrm>
          <a:prstGeom prst="roundRect">
            <a:avLst>
              <a:gd name="adj" fmla="val 3509"/>
            </a:avLst>
          </a:prstGeom>
          <a:solidFill>
            <a:srgbClr val="FFFFFF">
              <a:alpha val="95000"/>
            </a:srgbClr>
          </a:solidFill>
          <a:ln w="22860">
            <a:solidFill>
              <a:srgbClr val="B2D4E5"/>
            </a:solidFill>
            <a:prstDash val="solid"/>
          </a:ln>
        </p:spPr>
      </p:sp>
      <p:sp>
        <p:nvSpPr>
          <p:cNvPr id="19" name="Text 16"/>
          <p:cNvSpPr/>
          <p:nvPr/>
        </p:nvSpPr>
        <p:spPr>
          <a:xfrm>
            <a:off x="6320314" y="5763458"/>
            <a:ext cx="2569726" cy="266105"/>
          </a:xfrm>
          <a:prstGeom prst="rect">
            <a:avLst/>
          </a:prstGeom>
          <a:noFill/>
          <a:ln/>
        </p:spPr>
        <p:txBody>
          <a:bodyPr wrap="none" lIns="0" tIns="0" rIns="0" bIns="0" rtlCol="0" anchor="t"/>
          <a:lstStyle/>
          <a:p>
            <a:pPr marL="0" indent="0" algn="l">
              <a:lnSpc>
                <a:spcPts val="2050"/>
              </a:lnSpc>
              <a:buNone/>
            </a:pPr>
            <a:r>
              <a:rPr lang="en-US" sz="1650" b="1" dirty="0">
                <a:solidFill>
                  <a:srgbClr val="272525"/>
                </a:solidFill>
                <a:latin typeface="Times New Roman" panose="02020603050405020304" pitchFamily="18" charset="0"/>
                <a:ea typeface="Petrona Bold" pitchFamily="34" charset="-122"/>
                <a:cs typeface="Times New Roman" panose="02020603050405020304" pitchFamily="18" charset="0"/>
              </a:rPr>
              <a:t>Тұрмыстағы мысалдар</a:t>
            </a:r>
            <a:endParaRPr lang="en-US" sz="1650" dirty="0">
              <a:latin typeface="Times New Roman" panose="02020603050405020304" pitchFamily="18" charset="0"/>
              <a:cs typeface="Times New Roman" panose="02020603050405020304" pitchFamily="18" charset="0"/>
            </a:endParaRPr>
          </a:p>
        </p:txBody>
      </p:sp>
      <p:sp>
        <p:nvSpPr>
          <p:cNvPr id="20" name="Text 17"/>
          <p:cNvSpPr/>
          <p:nvPr/>
        </p:nvSpPr>
        <p:spPr>
          <a:xfrm>
            <a:off x="6320314" y="6126837"/>
            <a:ext cx="7476173"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Бөлмені жылыту радиаторлары</a:t>
            </a:r>
            <a:endParaRPr lang="en-US" sz="1250" dirty="0">
              <a:latin typeface="Times New Roman" panose="02020603050405020304" pitchFamily="18" charset="0"/>
              <a:cs typeface="Times New Roman" panose="02020603050405020304" pitchFamily="18" charset="0"/>
            </a:endParaRPr>
          </a:p>
        </p:txBody>
      </p:sp>
      <p:sp>
        <p:nvSpPr>
          <p:cNvPr id="21" name="Text 18"/>
          <p:cNvSpPr/>
          <p:nvPr/>
        </p:nvSpPr>
        <p:spPr>
          <a:xfrm>
            <a:off x="6320314" y="6443067"/>
            <a:ext cx="7476173"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Су қайнағанда бу көтерілуі</a:t>
            </a:r>
            <a:endParaRPr lang="en-US" sz="1250" dirty="0">
              <a:latin typeface="Times New Roman" panose="02020603050405020304" pitchFamily="18" charset="0"/>
              <a:cs typeface="Times New Roman" panose="02020603050405020304" pitchFamily="18" charset="0"/>
            </a:endParaRPr>
          </a:p>
        </p:txBody>
      </p:sp>
      <p:sp>
        <p:nvSpPr>
          <p:cNvPr id="22" name="Text 19"/>
          <p:cNvSpPr/>
          <p:nvPr/>
        </p:nvSpPr>
        <p:spPr>
          <a:xfrm>
            <a:off x="6320314" y="6759297"/>
            <a:ext cx="7476173"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Желдеткіштің жұмысы</a:t>
            </a:r>
            <a:endParaRPr lang="en-US" sz="1250" dirty="0">
              <a:latin typeface="Times New Roman" panose="02020603050405020304" pitchFamily="18" charset="0"/>
              <a:cs typeface="Times New Roman" panose="02020603050405020304" pitchFamily="18" charset="0"/>
            </a:endParaRPr>
          </a:p>
        </p:txBody>
      </p:sp>
      <p:sp>
        <p:nvSpPr>
          <p:cNvPr id="23" name="Text 20"/>
          <p:cNvSpPr/>
          <p:nvPr/>
        </p:nvSpPr>
        <p:spPr>
          <a:xfrm>
            <a:off x="6320314" y="7075527"/>
            <a:ext cx="7476173"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Тоңазытқыштағы ауа айналымы</a:t>
            </a:r>
            <a:endParaRPr lang="en-US" sz="12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11743" y="420529"/>
            <a:ext cx="4015026" cy="501848"/>
          </a:xfrm>
          <a:prstGeom prst="rect">
            <a:avLst/>
          </a:prstGeom>
          <a:noFill/>
          <a:ln/>
        </p:spPr>
        <p:txBody>
          <a:bodyPr wrap="none" lIns="0" tIns="0" rIns="0" bIns="0" rtlCol="0" anchor="t"/>
          <a:lstStyle/>
          <a:p>
            <a:pPr marL="0" indent="0" algn="l">
              <a:lnSpc>
                <a:spcPts val="3950"/>
              </a:lnSpc>
              <a:buNone/>
            </a:pPr>
            <a:r>
              <a:rPr lang="en-US" sz="3150" b="1" dirty="0">
                <a:solidFill>
                  <a:srgbClr val="000000"/>
                </a:solidFill>
                <a:latin typeface="Times New Roman" panose="02020603050405020304" pitchFamily="18" charset="0"/>
                <a:ea typeface="Petrona Bold" pitchFamily="34" charset="-122"/>
                <a:cs typeface="Times New Roman" panose="02020603050405020304" pitchFamily="18" charset="0"/>
              </a:rPr>
              <a:t>Сәуле шығару</a:t>
            </a:r>
            <a:endParaRPr lang="en-US" sz="315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955834" y="1304568"/>
            <a:ext cx="4532590" cy="4532590"/>
          </a:xfrm>
          <a:prstGeom prst="rect">
            <a:avLst/>
          </a:prstGeom>
        </p:spPr>
      </p:pic>
      <p:sp>
        <p:nvSpPr>
          <p:cNvPr id="4" name="Text 1"/>
          <p:cNvSpPr/>
          <p:nvPr/>
        </p:nvSpPr>
        <p:spPr>
          <a:xfrm>
            <a:off x="6131362" y="1304568"/>
            <a:ext cx="2908340" cy="250865"/>
          </a:xfrm>
          <a:prstGeom prst="rect">
            <a:avLst/>
          </a:prstGeom>
          <a:noFill/>
          <a:ln/>
        </p:spPr>
        <p:txBody>
          <a:bodyPr wrap="none" lIns="0" tIns="0" rIns="0" bIns="0" rtlCol="0" anchor="t"/>
          <a:lstStyle/>
          <a:p>
            <a:pPr marL="0" indent="0" algn="l">
              <a:lnSpc>
                <a:spcPts val="1950"/>
              </a:lnSpc>
              <a:buNone/>
            </a:pPr>
            <a:r>
              <a:rPr lang="en-US" sz="1550" b="1" dirty="0">
                <a:solidFill>
                  <a:srgbClr val="007EBD"/>
                </a:solidFill>
                <a:latin typeface="Times New Roman" panose="02020603050405020304" pitchFamily="18" charset="0"/>
                <a:ea typeface="Petrona Bold" pitchFamily="34" charset="-122"/>
                <a:cs typeface="Times New Roman" panose="02020603050405020304" pitchFamily="18" charset="0"/>
              </a:rPr>
              <a:t>Сәуле шығару дегеніміз не?</a:t>
            </a:r>
            <a:endParaRPr lang="en-US" sz="1550" dirty="0">
              <a:latin typeface="Times New Roman" panose="02020603050405020304" pitchFamily="18" charset="0"/>
              <a:cs typeface="Times New Roman" panose="02020603050405020304" pitchFamily="18" charset="0"/>
            </a:endParaRPr>
          </a:p>
        </p:txBody>
      </p:sp>
      <p:sp>
        <p:nvSpPr>
          <p:cNvPr id="5" name="Text 2"/>
          <p:cNvSpPr/>
          <p:nvPr/>
        </p:nvSpPr>
        <p:spPr>
          <a:xfrm>
            <a:off x="6131362" y="1708309"/>
            <a:ext cx="7894796" cy="489585"/>
          </a:xfrm>
          <a:prstGeom prst="rect">
            <a:avLst/>
          </a:prstGeom>
          <a:noFill/>
          <a:ln/>
        </p:spPr>
        <p:txBody>
          <a:bodyPr wrap="square" lIns="0" tIns="0" rIns="0" bIns="0" rtlCol="0" anchor="t"/>
          <a:lstStyle/>
          <a:p>
            <a:pPr marL="0" indent="0" algn="l">
              <a:lnSpc>
                <a:spcPts val="1900"/>
              </a:lnSpc>
              <a:buNone/>
            </a:pPr>
            <a:r>
              <a:rPr lang="en-US" sz="1200" dirty="0">
                <a:solidFill>
                  <a:srgbClr val="272525"/>
                </a:solidFill>
                <a:latin typeface="Times New Roman" panose="02020603050405020304" pitchFamily="18" charset="0"/>
                <a:ea typeface="Inter" pitchFamily="34" charset="-122"/>
                <a:cs typeface="Times New Roman" panose="02020603050405020304" pitchFamily="18" charset="0"/>
              </a:rPr>
              <a:t>Сәуле шығару – бұл жылудың электромагниттік толқындар арқылы берілуі. Сәуле шығару кезінде жылу энергиясы вакуум арқылы да беріле алады және ешқандай орта қажет емес.</a:t>
            </a:r>
            <a:endParaRPr lang="en-US" sz="1200" dirty="0">
              <a:latin typeface="Times New Roman" panose="02020603050405020304" pitchFamily="18" charset="0"/>
              <a:cs typeface="Times New Roman" panose="02020603050405020304" pitchFamily="18" charset="0"/>
            </a:endParaRPr>
          </a:p>
        </p:txBody>
      </p:sp>
      <p:sp>
        <p:nvSpPr>
          <p:cNvPr id="6" name="Text 3"/>
          <p:cNvSpPr/>
          <p:nvPr/>
        </p:nvSpPr>
        <p:spPr>
          <a:xfrm>
            <a:off x="6131362" y="2350770"/>
            <a:ext cx="3550682" cy="250865"/>
          </a:xfrm>
          <a:prstGeom prst="rect">
            <a:avLst/>
          </a:prstGeom>
          <a:noFill/>
          <a:ln/>
        </p:spPr>
        <p:txBody>
          <a:bodyPr wrap="none" lIns="0" tIns="0" rIns="0" bIns="0" rtlCol="0" anchor="t"/>
          <a:lstStyle/>
          <a:p>
            <a:pPr marL="0" indent="0" algn="l">
              <a:lnSpc>
                <a:spcPts val="1950"/>
              </a:lnSpc>
              <a:buNone/>
            </a:pPr>
            <a:r>
              <a:rPr lang="en-US" sz="1550" b="1" dirty="0">
                <a:solidFill>
                  <a:srgbClr val="000000"/>
                </a:solidFill>
                <a:latin typeface="Times New Roman" panose="02020603050405020304" pitchFamily="18" charset="0"/>
                <a:ea typeface="Petrona Bold" pitchFamily="34" charset="-122"/>
                <a:cs typeface="Times New Roman" panose="02020603050405020304" pitchFamily="18" charset="0"/>
              </a:rPr>
              <a:t>Сәуле шығарудың ерекшеліктері:</a:t>
            </a:r>
            <a:endParaRPr lang="en-US" sz="1550" dirty="0">
              <a:latin typeface="Times New Roman" panose="02020603050405020304" pitchFamily="18" charset="0"/>
              <a:cs typeface="Times New Roman" panose="02020603050405020304" pitchFamily="18" charset="0"/>
            </a:endParaRPr>
          </a:p>
        </p:txBody>
      </p:sp>
      <p:sp>
        <p:nvSpPr>
          <p:cNvPr id="7" name="Text 4"/>
          <p:cNvSpPr/>
          <p:nvPr/>
        </p:nvSpPr>
        <p:spPr>
          <a:xfrm>
            <a:off x="6131362" y="2754511"/>
            <a:ext cx="7894796" cy="244793"/>
          </a:xfrm>
          <a:prstGeom prst="rect">
            <a:avLst/>
          </a:prstGeom>
          <a:noFill/>
          <a:ln/>
        </p:spPr>
        <p:txBody>
          <a:bodyPr wrap="none" lIns="0" tIns="0" rIns="0" bIns="0" rtlCol="0" anchor="t"/>
          <a:lstStyle/>
          <a:p>
            <a:pPr marL="342900" indent="-342900" algn="l">
              <a:lnSpc>
                <a:spcPts val="1900"/>
              </a:lnSpc>
              <a:buSzPct val="100000"/>
              <a:buChar char="•"/>
            </a:pPr>
            <a:r>
              <a:rPr lang="en-US" sz="1200" dirty="0">
                <a:solidFill>
                  <a:srgbClr val="272525"/>
                </a:solidFill>
                <a:latin typeface="Times New Roman" panose="02020603050405020304" pitchFamily="18" charset="0"/>
                <a:ea typeface="Inter" pitchFamily="34" charset="-122"/>
                <a:cs typeface="Times New Roman" panose="02020603050405020304" pitchFamily="18" charset="0"/>
              </a:rPr>
              <a:t>Вакуумда да жүре алады</a:t>
            </a:r>
            <a:endParaRPr lang="en-US" sz="1200" dirty="0">
              <a:latin typeface="Times New Roman" panose="02020603050405020304" pitchFamily="18" charset="0"/>
              <a:cs typeface="Times New Roman" panose="02020603050405020304" pitchFamily="18" charset="0"/>
            </a:endParaRPr>
          </a:p>
        </p:txBody>
      </p:sp>
      <p:sp>
        <p:nvSpPr>
          <p:cNvPr id="8" name="Text 5"/>
          <p:cNvSpPr/>
          <p:nvPr/>
        </p:nvSpPr>
        <p:spPr>
          <a:xfrm>
            <a:off x="6131362" y="3052763"/>
            <a:ext cx="7894796" cy="244793"/>
          </a:xfrm>
          <a:prstGeom prst="rect">
            <a:avLst/>
          </a:prstGeom>
          <a:noFill/>
          <a:ln/>
        </p:spPr>
        <p:txBody>
          <a:bodyPr wrap="none" lIns="0" tIns="0" rIns="0" bIns="0" rtlCol="0" anchor="t"/>
          <a:lstStyle/>
          <a:p>
            <a:pPr marL="342900" indent="-342900" algn="l">
              <a:lnSpc>
                <a:spcPts val="1900"/>
              </a:lnSpc>
              <a:buSzPct val="100000"/>
              <a:buChar char="•"/>
            </a:pPr>
            <a:r>
              <a:rPr lang="en-US" sz="1200" dirty="0">
                <a:solidFill>
                  <a:srgbClr val="272525"/>
                </a:solidFill>
                <a:latin typeface="Times New Roman" panose="02020603050405020304" pitchFamily="18" charset="0"/>
                <a:ea typeface="Inter" pitchFamily="34" charset="-122"/>
                <a:cs typeface="Times New Roman" panose="02020603050405020304" pitchFamily="18" charset="0"/>
              </a:rPr>
              <a:t>Жарық жылдамдығымен таралады</a:t>
            </a:r>
            <a:endParaRPr lang="en-US" sz="1200" dirty="0">
              <a:latin typeface="Times New Roman" panose="02020603050405020304" pitchFamily="18" charset="0"/>
              <a:cs typeface="Times New Roman" panose="02020603050405020304" pitchFamily="18" charset="0"/>
            </a:endParaRPr>
          </a:p>
        </p:txBody>
      </p:sp>
      <p:sp>
        <p:nvSpPr>
          <p:cNvPr id="9" name="Text 6"/>
          <p:cNvSpPr/>
          <p:nvPr/>
        </p:nvSpPr>
        <p:spPr>
          <a:xfrm>
            <a:off x="6131362" y="3351014"/>
            <a:ext cx="7894796" cy="244793"/>
          </a:xfrm>
          <a:prstGeom prst="rect">
            <a:avLst/>
          </a:prstGeom>
          <a:noFill/>
          <a:ln/>
        </p:spPr>
        <p:txBody>
          <a:bodyPr wrap="none" lIns="0" tIns="0" rIns="0" bIns="0" rtlCol="0" anchor="t"/>
          <a:lstStyle/>
          <a:p>
            <a:pPr marL="342900" indent="-342900" algn="l">
              <a:lnSpc>
                <a:spcPts val="1900"/>
              </a:lnSpc>
              <a:buSzPct val="100000"/>
              <a:buChar char="•"/>
            </a:pPr>
            <a:r>
              <a:rPr lang="en-US" sz="1200" dirty="0">
                <a:solidFill>
                  <a:srgbClr val="272525"/>
                </a:solidFill>
                <a:latin typeface="Times New Roman" panose="02020603050405020304" pitchFamily="18" charset="0"/>
                <a:ea typeface="Inter" pitchFamily="34" charset="-122"/>
                <a:cs typeface="Times New Roman" panose="02020603050405020304" pitchFamily="18" charset="0"/>
              </a:rPr>
              <a:t>Түсі қара беттер жылуды жақсы сіңіреді және шығарады</a:t>
            </a:r>
            <a:endParaRPr lang="en-US" sz="1200" dirty="0">
              <a:latin typeface="Times New Roman" panose="02020603050405020304" pitchFamily="18" charset="0"/>
              <a:cs typeface="Times New Roman" panose="02020603050405020304" pitchFamily="18" charset="0"/>
            </a:endParaRPr>
          </a:p>
        </p:txBody>
      </p:sp>
      <p:sp>
        <p:nvSpPr>
          <p:cNvPr id="10" name="Text 7"/>
          <p:cNvSpPr/>
          <p:nvPr/>
        </p:nvSpPr>
        <p:spPr>
          <a:xfrm>
            <a:off x="6131362" y="3649266"/>
            <a:ext cx="7894796" cy="244793"/>
          </a:xfrm>
          <a:prstGeom prst="rect">
            <a:avLst/>
          </a:prstGeom>
          <a:noFill/>
          <a:ln/>
        </p:spPr>
        <p:txBody>
          <a:bodyPr wrap="none" lIns="0" tIns="0" rIns="0" bIns="0" rtlCol="0" anchor="t"/>
          <a:lstStyle/>
          <a:p>
            <a:pPr marL="342900" indent="-342900" algn="l">
              <a:lnSpc>
                <a:spcPts val="1900"/>
              </a:lnSpc>
              <a:buSzPct val="100000"/>
              <a:buChar char="•"/>
            </a:pPr>
            <a:r>
              <a:rPr lang="en-US" sz="1200" dirty="0">
                <a:solidFill>
                  <a:srgbClr val="272525"/>
                </a:solidFill>
                <a:latin typeface="Times New Roman" panose="02020603050405020304" pitchFamily="18" charset="0"/>
                <a:ea typeface="Inter" pitchFamily="34" charset="-122"/>
                <a:cs typeface="Times New Roman" panose="02020603050405020304" pitchFamily="18" charset="0"/>
              </a:rPr>
              <a:t>Ақ және жылтыр беттер жылуды аз сіңіреді және шығарады</a:t>
            </a:r>
            <a:endParaRPr lang="en-US" sz="1200" dirty="0">
              <a:latin typeface="Times New Roman" panose="02020603050405020304" pitchFamily="18" charset="0"/>
              <a:cs typeface="Times New Roman" panose="02020603050405020304" pitchFamily="18" charset="0"/>
            </a:endParaRPr>
          </a:p>
        </p:txBody>
      </p:sp>
      <p:sp>
        <p:nvSpPr>
          <p:cNvPr id="11" name="Text 8"/>
          <p:cNvSpPr/>
          <p:nvPr/>
        </p:nvSpPr>
        <p:spPr>
          <a:xfrm>
            <a:off x="611624" y="6063044"/>
            <a:ext cx="13406914" cy="244793"/>
          </a:xfrm>
          <a:prstGeom prst="rect">
            <a:avLst/>
          </a:prstGeom>
          <a:noFill/>
          <a:ln/>
        </p:spPr>
        <p:txBody>
          <a:bodyPr wrap="none" lIns="0" tIns="0" rIns="0" bIns="0" rtlCol="0" anchor="t"/>
          <a:lstStyle/>
          <a:p>
            <a:pPr marL="0" indent="0" algn="l">
              <a:lnSpc>
                <a:spcPts val="1900"/>
              </a:lnSpc>
              <a:buNone/>
            </a:pPr>
            <a:r>
              <a:rPr lang="en-US" sz="1200" dirty="0">
                <a:solidFill>
                  <a:srgbClr val="272525"/>
                </a:solidFill>
                <a:latin typeface="Times New Roman" panose="02020603050405020304" pitchFamily="18" charset="0"/>
                <a:ea typeface="Inter" pitchFamily="34" charset="-122"/>
                <a:cs typeface="Times New Roman" panose="02020603050405020304" pitchFamily="18" charset="0"/>
              </a:rPr>
              <a:t>Тұрмыстағы сәуле шығару мысалдары:</a:t>
            </a:r>
            <a:endParaRPr lang="en-US" sz="1200" dirty="0">
              <a:latin typeface="Times New Roman" panose="02020603050405020304" pitchFamily="18" charset="0"/>
              <a:cs typeface="Times New Roman" panose="02020603050405020304" pitchFamily="18" charset="0"/>
            </a:endParaRPr>
          </a:p>
        </p:txBody>
      </p:sp>
      <p:sp>
        <p:nvSpPr>
          <p:cNvPr id="12" name="Shape 9"/>
          <p:cNvSpPr/>
          <p:nvPr/>
        </p:nvSpPr>
        <p:spPr>
          <a:xfrm>
            <a:off x="611624" y="6479882"/>
            <a:ext cx="344091" cy="344091"/>
          </a:xfrm>
          <a:prstGeom prst="roundRect">
            <a:avLst>
              <a:gd name="adj" fmla="val 18670"/>
            </a:avLst>
          </a:prstGeom>
          <a:solidFill>
            <a:srgbClr val="CCEEFF"/>
          </a:solidFill>
          <a:ln w="7620">
            <a:solidFill>
              <a:srgbClr val="B2D4E5"/>
            </a:solidFill>
            <a:prstDash val="solid"/>
          </a:ln>
        </p:spPr>
      </p:sp>
      <p:sp>
        <p:nvSpPr>
          <p:cNvPr id="13" name="Text 10"/>
          <p:cNvSpPr/>
          <p:nvPr/>
        </p:nvSpPr>
        <p:spPr>
          <a:xfrm>
            <a:off x="1108591" y="6532388"/>
            <a:ext cx="3262312" cy="250865"/>
          </a:xfrm>
          <a:prstGeom prst="rect">
            <a:avLst/>
          </a:prstGeom>
          <a:noFill/>
          <a:ln/>
        </p:spPr>
        <p:txBody>
          <a:bodyPr wrap="none" lIns="0" tIns="0" rIns="0" bIns="0" rtlCol="0" anchor="t"/>
          <a:lstStyle/>
          <a:p>
            <a:pPr marL="0" indent="0" algn="l">
              <a:lnSpc>
                <a:spcPts val="1950"/>
              </a:lnSpc>
              <a:buNone/>
            </a:pPr>
            <a:r>
              <a:rPr lang="en-US" sz="1550" b="1" dirty="0">
                <a:solidFill>
                  <a:srgbClr val="272525"/>
                </a:solidFill>
                <a:latin typeface="Times New Roman" panose="02020603050405020304" pitchFamily="18" charset="0"/>
                <a:ea typeface="Petrona Bold" pitchFamily="34" charset="-122"/>
                <a:cs typeface="Times New Roman" panose="02020603050405020304" pitchFamily="18" charset="0"/>
              </a:rPr>
              <a:t>Күн сәулесінің жерді жылытуы</a:t>
            </a:r>
            <a:endParaRPr lang="en-US" sz="1550" dirty="0">
              <a:latin typeface="Times New Roman" panose="02020603050405020304" pitchFamily="18" charset="0"/>
              <a:cs typeface="Times New Roman" panose="02020603050405020304" pitchFamily="18" charset="0"/>
            </a:endParaRPr>
          </a:p>
        </p:txBody>
      </p:sp>
      <p:sp>
        <p:nvSpPr>
          <p:cNvPr id="14" name="Text 11"/>
          <p:cNvSpPr/>
          <p:nvPr/>
        </p:nvSpPr>
        <p:spPr>
          <a:xfrm>
            <a:off x="1108591" y="6874931"/>
            <a:ext cx="3844528" cy="734378"/>
          </a:xfrm>
          <a:prstGeom prst="rect">
            <a:avLst/>
          </a:prstGeom>
          <a:noFill/>
          <a:ln/>
        </p:spPr>
        <p:txBody>
          <a:bodyPr wrap="square" lIns="0" tIns="0" rIns="0" bIns="0" rtlCol="0" anchor="t"/>
          <a:lstStyle/>
          <a:p>
            <a:pPr marL="0" indent="0" algn="l">
              <a:lnSpc>
                <a:spcPts val="1900"/>
              </a:lnSpc>
              <a:buNone/>
            </a:pPr>
            <a:r>
              <a:rPr lang="en-US" sz="1200" dirty="0">
                <a:solidFill>
                  <a:srgbClr val="272525"/>
                </a:solidFill>
                <a:latin typeface="Times New Roman" panose="02020603050405020304" pitchFamily="18" charset="0"/>
                <a:ea typeface="Inter" pitchFamily="34" charset="-122"/>
                <a:cs typeface="Times New Roman" panose="02020603050405020304" pitchFamily="18" charset="0"/>
              </a:rPr>
              <a:t>Күн мен Жер арасында вакуум болса да, күн сәулесі электромагниттік толқындар арқылы жылу энергиясын тасымалдайды.</a:t>
            </a:r>
            <a:endParaRPr lang="en-US" sz="1200" dirty="0">
              <a:latin typeface="Times New Roman" panose="02020603050405020304" pitchFamily="18" charset="0"/>
              <a:cs typeface="Times New Roman" panose="02020603050405020304" pitchFamily="18" charset="0"/>
            </a:endParaRPr>
          </a:p>
        </p:txBody>
      </p:sp>
      <p:sp>
        <p:nvSpPr>
          <p:cNvPr id="15" name="Shape 12"/>
          <p:cNvSpPr/>
          <p:nvPr/>
        </p:nvSpPr>
        <p:spPr>
          <a:xfrm>
            <a:off x="5144214" y="6479882"/>
            <a:ext cx="344091" cy="344091"/>
          </a:xfrm>
          <a:prstGeom prst="roundRect">
            <a:avLst>
              <a:gd name="adj" fmla="val 18670"/>
            </a:avLst>
          </a:prstGeom>
          <a:solidFill>
            <a:srgbClr val="CCEEFF"/>
          </a:solidFill>
          <a:ln w="7620">
            <a:solidFill>
              <a:srgbClr val="B2D4E5"/>
            </a:solidFill>
            <a:prstDash val="solid"/>
          </a:ln>
        </p:spPr>
      </p:sp>
      <p:sp>
        <p:nvSpPr>
          <p:cNvPr id="16" name="Text 13"/>
          <p:cNvSpPr/>
          <p:nvPr/>
        </p:nvSpPr>
        <p:spPr>
          <a:xfrm>
            <a:off x="5641181" y="6532388"/>
            <a:ext cx="3844647" cy="501729"/>
          </a:xfrm>
          <a:prstGeom prst="rect">
            <a:avLst/>
          </a:prstGeom>
          <a:noFill/>
          <a:ln/>
        </p:spPr>
        <p:txBody>
          <a:bodyPr wrap="square" lIns="0" tIns="0" rIns="0" bIns="0" rtlCol="0" anchor="t"/>
          <a:lstStyle/>
          <a:p>
            <a:pPr marL="0" indent="0" algn="l">
              <a:lnSpc>
                <a:spcPts val="1950"/>
              </a:lnSpc>
              <a:buNone/>
            </a:pPr>
            <a:r>
              <a:rPr lang="en-US" sz="1550" b="1" dirty="0">
                <a:solidFill>
                  <a:srgbClr val="272525"/>
                </a:solidFill>
                <a:latin typeface="Times New Roman" panose="02020603050405020304" pitchFamily="18" charset="0"/>
                <a:ea typeface="Petrona Bold" pitchFamily="34" charset="-122"/>
                <a:cs typeface="Times New Roman" panose="02020603050405020304" pitchFamily="18" charset="0"/>
              </a:rPr>
              <a:t>Электр қыздырғыштардың жұмысы</a:t>
            </a:r>
            <a:endParaRPr lang="en-US" sz="1550" dirty="0">
              <a:latin typeface="Times New Roman" panose="02020603050405020304" pitchFamily="18" charset="0"/>
              <a:cs typeface="Times New Roman" panose="02020603050405020304" pitchFamily="18" charset="0"/>
            </a:endParaRPr>
          </a:p>
        </p:txBody>
      </p:sp>
      <p:sp>
        <p:nvSpPr>
          <p:cNvPr id="17" name="Text 14"/>
          <p:cNvSpPr/>
          <p:nvPr/>
        </p:nvSpPr>
        <p:spPr>
          <a:xfrm>
            <a:off x="5641181" y="7125796"/>
            <a:ext cx="3844647" cy="489585"/>
          </a:xfrm>
          <a:prstGeom prst="rect">
            <a:avLst/>
          </a:prstGeom>
          <a:noFill/>
          <a:ln/>
        </p:spPr>
        <p:txBody>
          <a:bodyPr wrap="square" lIns="0" tIns="0" rIns="0" bIns="0" rtlCol="0" anchor="t"/>
          <a:lstStyle/>
          <a:p>
            <a:pPr marL="0" indent="0" algn="l">
              <a:lnSpc>
                <a:spcPts val="1900"/>
              </a:lnSpc>
              <a:buNone/>
            </a:pPr>
            <a:r>
              <a:rPr lang="en-US" sz="1200" dirty="0">
                <a:solidFill>
                  <a:srgbClr val="272525"/>
                </a:solidFill>
                <a:latin typeface="Times New Roman" panose="02020603050405020304" pitchFamily="18" charset="0"/>
                <a:ea typeface="Inter" pitchFamily="34" charset="-122"/>
                <a:cs typeface="Times New Roman" panose="02020603050405020304" pitchFamily="18" charset="0"/>
              </a:rPr>
              <a:t>Қызған спираль сәуле шығару арқылы бөлмені жылытады.</a:t>
            </a:r>
            <a:endParaRPr lang="en-US" sz="1200" dirty="0">
              <a:latin typeface="Times New Roman" panose="02020603050405020304" pitchFamily="18" charset="0"/>
              <a:cs typeface="Times New Roman" panose="02020603050405020304" pitchFamily="18" charset="0"/>
            </a:endParaRPr>
          </a:p>
        </p:txBody>
      </p:sp>
      <p:sp>
        <p:nvSpPr>
          <p:cNvPr id="18" name="Shape 15"/>
          <p:cNvSpPr/>
          <p:nvPr/>
        </p:nvSpPr>
        <p:spPr>
          <a:xfrm>
            <a:off x="9676924" y="6479882"/>
            <a:ext cx="344091" cy="344091"/>
          </a:xfrm>
          <a:prstGeom prst="roundRect">
            <a:avLst>
              <a:gd name="adj" fmla="val 18670"/>
            </a:avLst>
          </a:prstGeom>
          <a:solidFill>
            <a:srgbClr val="CCEEFF"/>
          </a:solidFill>
          <a:ln w="7620">
            <a:solidFill>
              <a:srgbClr val="B2D4E5"/>
            </a:solidFill>
            <a:prstDash val="solid"/>
          </a:ln>
        </p:spPr>
      </p:sp>
      <p:sp>
        <p:nvSpPr>
          <p:cNvPr id="19" name="Text 16"/>
          <p:cNvSpPr/>
          <p:nvPr/>
        </p:nvSpPr>
        <p:spPr>
          <a:xfrm>
            <a:off x="10173891" y="6532388"/>
            <a:ext cx="2007513" cy="250865"/>
          </a:xfrm>
          <a:prstGeom prst="rect">
            <a:avLst/>
          </a:prstGeom>
          <a:noFill/>
          <a:ln/>
        </p:spPr>
        <p:txBody>
          <a:bodyPr wrap="none" lIns="0" tIns="0" rIns="0" bIns="0" rtlCol="0" anchor="t"/>
          <a:lstStyle/>
          <a:p>
            <a:pPr marL="0" indent="0" algn="l">
              <a:lnSpc>
                <a:spcPts val="1950"/>
              </a:lnSpc>
              <a:buNone/>
            </a:pPr>
            <a:r>
              <a:rPr lang="en-US" sz="1550" b="1" dirty="0">
                <a:solidFill>
                  <a:srgbClr val="272525"/>
                </a:solidFill>
                <a:latin typeface="Times New Roman" panose="02020603050405020304" pitchFamily="18" charset="0"/>
                <a:ea typeface="Petrona Bold" pitchFamily="34" charset="-122"/>
                <a:cs typeface="Times New Roman" panose="02020603050405020304" pitchFamily="18" charset="0"/>
              </a:rPr>
              <a:t>Термос құрылысы</a:t>
            </a:r>
            <a:endParaRPr lang="en-US" sz="1550" dirty="0">
              <a:latin typeface="Times New Roman" panose="02020603050405020304" pitchFamily="18" charset="0"/>
              <a:cs typeface="Times New Roman" panose="02020603050405020304" pitchFamily="18" charset="0"/>
            </a:endParaRPr>
          </a:p>
        </p:txBody>
      </p:sp>
      <p:sp>
        <p:nvSpPr>
          <p:cNvPr id="20" name="Text 17"/>
          <p:cNvSpPr/>
          <p:nvPr/>
        </p:nvSpPr>
        <p:spPr>
          <a:xfrm>
            <a:off x="10173891" y="6874931"/>
            <a:ext cx="3844528" cy="734378"/>
          </a:xfrm>
          <a:prstGeom prst="rect">
            <a:avLst/>
          </a:prstGeom>
          <a:noFill/>
          <a:ln/>
        </p:spPr>
        <p:txBody>
          <a:bodyPr wrap="square" lIns="0" tIns="0" rIns="0" bIns="0" rtlCol="0" anchor="t"/>
          <a:lstStyle/>
          <a:p>
            <a:pPr marL="0" indent="0" algn="l">
              <a:lnSpc>
                <a:spcPts val="1900"/>
              </a:lnSpc>
              <a:buNone/>
            </a:pPr>
            <a:r>
              <a:rPr lang="en-US" sz="1200" dirty="0">
                <a:solidFill>
                  <a:srgbClr val="272525"/>
                </a:solidFill>
                <a:latin typeface="Times New Roman" panose="02020603050405020304" pitchFamily="18" charset="0"/>
                <a:ea typeface="Inter" pitchFamily="34" charset="-122"/>
                <a:cs typeface="Times New Roman" panose="02020603050405020304" pitchFamily="18" charset="0"/>
              </a:rPr>
              <a:t>Термостың күміс жалатылған беті сәуле шығаруды азайтып, сұйықтықтың температурасын сақтайды.</a:t>
            </a:r>
            <a:endParaRPr lang="en-US" sz="1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964882"/>
            <a:ext cx="9041368"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Times New Roman" panose="02020603050405020304" pitchFamily="18" charset="0"/>
                <a:ea typeface="Petrona Bold" pitchFamily="34" charset="-122"/>
                <a:cs typeface="Times New Roman" panose="02020603050405020304" pitchFamily="18" charset="0"/>
              </a:rPr>
              <a:t>Жылу берілу түрлерін салыстыру</a:t>
            </a:r>
            <a:endParaRPr lang="en-US" sz="4100" dirty="0">
              <a:latin typeface="Times New Roman" panose="02020603050405020304" pitchFamily="18" charset="0"/>
              <a:cs typeface="Times New Roman" panose="02020603050405020304" pitchFamily="18" charset="0"/>
            </a:endParaRPr>
          </a:p>
        </p:txBody>
      </p:sp>
      <p:sp>
        <p:nvSpPr>
          <p:cNvPr id="3" name="Shape 1"/>
          <p:cNvSpPr/>
          <p:nvPr/>
        </p:nvSpPr>
        <p:spPr>
          <a:xfrm>
            <a:off x="793790" y="2012990"/>
            <a:ext cx="13042821" cy="4393287"/>
          </a:xfrm>
          <a:prstGeom prst="roundRect">
            <a:avLst>
              <a:gd name="adj" fmla="val 1897"/>
            </a:avLst>
          </a:prstGeom>
          <a:noFill/>
          <a:ln w="7620">
            <a:solidFill>
              <a:srgbClr val="000000">
                <a:alpha val="8000"/>
              </a:srgbClr>
            </a:solidFill>
            <a:prstDash val="solid"/>
          </a:ln>
        </p:spPr>
      </p:sp>
      <p:sp>
        <p:nvSpPr>
          <p:cNvPr id="4" name="Shape 2"/>
          <p:cNvSpPr/>
          <p:nvPr/>
        </p:nvSpPr>
        <p:spPr>
          <a:xfrm>
            <a:off x="801410" y="2020610"/>
            <a:ext cx="13027581" cy="570905"/>
          </a:xfrm>
          <a:prstGeom prst="rect">
            <a:avLst/>
          </a:prstGeom>
          <a:solidFill>
            <a:srgbClr val="FFFFFF">
              <a:alpha val="4000"/>
            </a:srgbClr>
          </a:solidFill>
          <a:ln/>
        </p:spPr>
      </p:sp>
      <p:sp>
        <p:nvSpPr>
          <p:cNvPr id="5" name="Text 3"/>
          <p:cNvSpPr/>
          <p:nvPr/>
        </p:nvSpPr>
        <p:spPr>
          <a:xfrm>
            <a:off x="1000006" y="2147292"/>
            <a:ext cx="2856309" cy="317540"/>
          </a:xfrm>
          <a:prstGeom prst="rect">
            <a:avLst/>
          </a:prstGeom>
          <a:noFill/>
          <a:ln/>
        </p:spPr>
        <p:txBody>
          <a:bodyPr wrap="none" lIns="0" tIns="0" rIns="0" bIns="0" rtlCol="0" anchor="t"/>
          <a:lstStyle/>
          <a:p>
            <a:pPr marL="0" indent="0" algn="l">
              <a:lnSpc>
                <a:spcPts val="2500"/>
              </a:lnSpc>
              <a:buNone/>
            </a:pPr>
            <a:r>
              <a:rPr lang="en-US" sz="1550" b="1" dirty="0">
                <a:solidFill>
                  <a:srgbClr val="272525"/>
                </a:solidFill>
                <a:latin typeface="Times New Roman" panose="02020603050405020304" pitchFamily="18" charset="0"/>
                <a:ea typeface="Inter" pitchFamily="34" charset="-122"/>
                <a:cs typeface="Times New Roman" panose="02020603050405020304" pitchFamily="18" charset="0"/>
              </a:rPr>
              <a:t>Параметр</a:t>
            </a:r>
            <a:endParaRPr lang="en-US" sz="1550" dirty="0">
              <a:latin typeface="Times New Roman" panose="02020603050405020304" pitchFamily="18" charset="0"/>
              <a:cs typeface="Times New Roman" panose="02020603050405020304" pitchFamily="18" charset="0"/>
            </a:endParaRPr>
          </a:p>
        </p:txBody>
      </p:sp>
      <p:sp>
        <p:nvSpPr>
          <p:cNvPr id="6" name="Text 4"/>
          <p:cNvSpPr/>
          <p:nvPr/>
        </p:nvSpPr>
        <p:spPr>
          <a:xfrm>
            <a:off x="4260652" y="2147292"/>
            <a:ext cx="2852499" cy="317540"/>
          </a:xfrm>
          <a:prstGeom prst="rect">
            <a:avLst/>
          </a:prstGeom>
          <a:noFill/>
          <a:ln/>
        </p:spPr>
        <p:txBody>
          <a:bodyPr wrap="none" lIns="0" tIns="0" rIns="0" bIns="0" rtlCol="0" anchor="t"/>
          <a:lstStyle/>
          <a:p>
            <a:pPr marL="0" indent="0" algn="l">
              <a:lnSpc>
                <a:spcPts val="2500"/>
              </a:lnSpc>
              <a:buNone/>
            </a:pPr>
            <a:r>
              <a:rPr lang="en-US" sz="1550" b="1" dirty="0">
                <a:solidFill>
                  <a:srgbClr val="272525"/>
                </a:solidFill>
                <a:latin typeface="Times New Roman" panose="02020603050405020304" pitchFamily="18" charset="0"/>
                <a:ea typeface="Inter" pitchFamily="34" charset="-122"/>
                <a:cs typeface="Times New Roman" panose="02020603050405020304" pitchFamily="18" charset="0"/>
              </a:rPr>
              <a:t>Жылу өткізгіштік</a:t>
            </a:r>
            <a:endParaRPr lang="en-US" sz="1550" dirty="0">
              <a:latin typeface="Times New Roman" panose="02020603050405020304" pitchFamily="18" charset="0"/>
              <a:cs typeface="Times New Roman" panose="02020603050405020304" pitchFamily="18" charset="0"/>
            </a:endParaRPr>
          </a:p>
        </p:txBody>
      </p:sp>
      <p:sp>
        <p:nvSpPr>
          <p:cNvPr id="7" name="Text 5"/>
          <p:cNvSpPr/>
          <p:nvPr/>
        </p:nvSpPr>
        <p:spPr>
          <a:xfrm>
            <a:off x="7517487" y="2147292"/>
            <a:ext cx="2852499" cy="317540"/>
          </a:xfrm>
          <a:prstGeom prst="rect">
            <a:avLst/>
          </a:prstGeom>
          <a:noFill/>
          <a:ln/>
        </p:spPr>
        <p:txBody>
          <a:bodyPr wrap="none" lIns="0" tIns="0" rIns="0" bIns="0" rtlCol="0" anchor="t"/>
          <a:lstStyle/>
          <a:p>
            <a:pPr marL="0" indent="0" algn="l">
              <a:lnSpc>
                <a:spcPts val="2500"/>
              </a:lnSpc>
              <a:buNone/>
            </a:pPr>
            <a:r>
              <a:rPr lang="en-US" sz="1550" b="1" dirty="0">
                <a:solidFill>
                  <a:srgbClr val="272525"/>
                </a:solidFill>
                <a:latin typeface="Times New Roman" panose="02020603050405020304" pitchFamily="18" charset="0"/>
                <a:ea typeface="Inter" pitchFamily="34" charset="-122"/>
                <a:cs typeface="Times New Roman" panose="02020603050405020304" pitchFamily="18" charset="0"/>
              </a:rPr>
              <a:t>Конвекция</a:t>
            </a:r>
            <a:endParaRPr lang="en-US" sz="1550" dirty="0">
              <a:latin typeface="Times New Roman" panose="02020603050405020304" pitchFamily="18" charset="0"/>
              <a:cs typeface="Times New Roman" panose="02020603050405020304" pitchFamily="18" charset="0"/>
            </a:endParaRPr>
          </a:p>
        </p:txBody>
      </p:sp>
      <p:sp>
        <p:nvSpPr>
          <p:cNvPr id="8" name="Text 6"/>
          <p:cNvSpPr/>
          <p:nvPr/>
        </p:nvSpPr>
        <p:spPr>
          <a:xfrm>
            <a:off x="10774323" y="2147292"/>
            <a:ext cx="2856309" cy="317540"/>
          </a:xfrm>
          <a:prstGeom prst="rect">
            <a:avLst/>
          </a:prstGeom>
          <a:noFill/>
          <a:ln/>
        </p:spPr>
        <p:txBody>
          <a:bodyPr wrap="none" lIns="0" tIns="0" rIns="0" bIns="0" rtlCol="0" anchor="t"/>
          <a:lstStyle/>
          <a:p>
            <a:pPr marL="0" indent="0" algn="l">
              <a:lnSpc>
                <a:spcPts val="2500"/>
              </a:lnSpc>
              <a:buNone/>
            </a:pPr>
            <a:r>
              <a:rPr lang="en-US" sz="1550" b="1" dirty="0">
                <a:solidFill>
                  <a:srgbClr val="272525"/>
                </a:solidFill>
                <a:latin typeface="Times New Roman" panose="02020603050405020304" pitchFamily="18" charset="0"/>
                <a:ea typeface="Inter" pitchFamily="34" charset="-122"/>
                <a:cs typeface="Times New Roman" panose="02020603050405020304" pitchFamily="18" charset="0"/>
              </a:rPr>
              <a:t>Сәуле шығару</a:t>
            </a:r>
            <a:endParaRPr lang="en-US" sz="1550" dirty="0">
              <a:latin typeface="Times New Roman" panose="02020603050405020304" pitchFamily="18" charset="0"/>
              <a:cs typeface="Times New Roman" panose="02020603050405020304" pitchFamily="18" charset="0"/>
            </a:endParaRPr>
          </a:p>
        </p:txBody>
      </p:sp>
      <p:sp>
        <p:nvSpPr>
          <p:cNvPr id="9" name="Shape 7"/>
          <p:cNvSpPr/>
          <p:nvPr/>
        </p:nvSpPr>
        <p:spPr>
          <a:xfrm>
            <a:off x="801410" y="2591514"/>
            <a:ext cx="13027581" cy="570905"/>
          </a:xfrm>
          <a:prstGeom prst="rect">
            <a:avLst/>
          </a:prstGeom>
          <a:solidFill>
            <a:srgbClr val="000000">
              <a:alpha val="4000"/>
            </a:srgbClr>
          </a:solidFill>
          <a:ln/>
        </p:spPr>
      </p:sp>
      <p:sp>
        <p:nvSpPr>
          <p:cNvPr id="10" name="Text 8"/>
          <p:cNvSpPr/>
          <p:nvPr/>
        </p:nvSpPr>
        <p:spPr>
          <a:xfrm>
            <a:off x="1000006" y="2718197"/>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Орта түрі</a:t>
            </a:r>
            <a:endParaRPr lang="en-US" sz="1550" dirty="0">
              <a:latin typeface="Times New Roman" panose="02020603050405020304" pitchFamily="18" charset="0"/>
              <a:cs typeface="Times New Roman" panose="02020603050405020304" pitchFamily="18" charset="0"/>
            </a:endParaRPr>
          </a:p>
        </p:txBody>
      </p:sp>
      <p:sp>
        <p:nvSpPr>
          <p:cNvPr id="11" name="Text 9"/>
          <p:cNvSpPr/>
          <p:nvPr/>
        </p:nvSpPr>
        <p:spPr>
          <a:xfrm>
            <a:off x="4260652" y="2718197"/>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Қатты денелер</a:t>
            </a:r>
            <a:endParaRPr lang="en-US" sz="1550" dirty="0">
              <a:latin typeface="Times New Roman" panose="02020603050405020304" pitchFamily="18" charset="0"/>
              <a:cs typeface="Times New Roman" panose="02020603050405020304" pitchFamily="18" charset="0"/>
            </a:endParaRPr>
          </a:p>
        </p:txBody>
      </p:sp>
      <p:sp>
        <p:nvSpPr>
          <p:cNvPr id="12" name="Text 10"/>
          <p:cNvSpPr/>
          <p:nvPr/>
        </p:nvSpPr>
        <p:spPr>
          <a:xfrm>
            <a:off x="7517487" y="2718197"/>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Сұйықтықтар мен газдар</a:t>
            </a:r>
            <a:endParaRPr lang="en-US" sz="1550" dirty="0">
              <a:latin typeface="Times New Roman" panose="02020603050405020304" pitchFamily="18" charset="0"/>
              <a:cs typeface="Times New Roman" panose="02020603050405020304" pitchFamily="18" charset="0"/>
            </a:endParaRPr>
          </a:p>
        </p:txBody>
      </p:sp>
      <p:sp>
        <p:nvSpPr>
          <p:cNvPr id="13" name="Text 11"/>
          <p:cNvSpPr/>
          <p:nvPr/>
        </p:nvSpPr>
        <p:spPr>
          <a:xfrm>
            <a:off x="10774323" y="2718197"/>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Кез келген орта, вакуум</a:t>
            </a:r>
            <a:endParaRPr lang="en-US" sz="1550" dirty="0">
              <a:latin typeface="Times New Roman" panose="02020603050405020304" pitchFamily="18" charset="0"/>
              <a:cs typeface="Times New Roman" panose="02020603050405020304" pitchFamily="18" charset="0"/>
            </a:endParaRPr>
          </a:p>
        </p:txBody>
      </p:sp>
      <p:sp>
        <p:nvSpPr>
          <p:cNvPr id="14" name="Shape 12"/>
          <p:cNvSpPr/>
          <p:nvPr/>
        </p:nvSpPr>
        <p:spPr>
          <a:xfrm>
            <a:off x="801410" y="3162419"/>
            <a:ext cx="13027581" cy="888444"/>
          </a:xfrm>
          <a:prstGeom prst="rect">
            <a:avLst/>
          </a:prstGeom>
          <a:solidFill>
            <a:srgbClr val="FFFFFF">
              <a:alpha val="4000"/>
            </a:srgbClr>
          </a:solidFill>
          <a:ln/>
        </p:spPr>
      </p:sp>
      <p:sp>
        <p:nvSpPr>
          <p:cNvPr id="15" name="Text 13"/>
          <p:cNvSpPr/>
          <p:nvPr/>
        </p:nvSpPr>
        <p:spPr>
          <a:xfrm>
            <a:off x="1000006" y="3289102"/>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Энергия берілу механизмі</a:t>
            </a:r>
            <a:endParaRPr lang="en-US" sz="1550" dirty="0">
              <a:latin typeface="Times New Roman" panose="02020603050405020304" pitchFamily="18" charset="0"/>
              <a:cs typeface="Times New Roman" panose="02020603050405020304" pitchFamily="18" charset="0"/>
            </a:endParaRPr>
          </a:p>
        </p:txBody>
      </p:sp>
      <p:sp>
        <p:nvSpPr>
          <p:cNvPr id="16" name="Text 14"/>
          <p:cNvSpPr/>
          <p:nvPr/>
        </p:nvSpPr>
        <p:spPr>
          <a:xfrm>
            <a:off x="4260652" y="3289102"/>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Молекулалардың тербелісі</a:t>
            </a:r>
            <a:endParaRPr lang="en-US" sz="1550" dirty="0">
              <a:latin typeface="Times New Roman" panose="02020603050405020304" pitchFamily="18" charset="0"/>
              <a:cs typeface="Times New Roman" panose="02020603050405020304" pitchFamily="18" charset="0"/>
            </a:endParaRPr>
          </a:p>
        </p:txBody>
      </p:sp>
      <p:sp>
        <p:nvSpPr>
          <p:cNvPr id="17" name="Text 15"/>
          <p:cNvSpPr/>
          <p:nvPr/>
        </p:nvSpPr>
        <p:spPr>
          <a:xfrm>
            <a:off x="7517487" y="3289102"/>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Заттың орын ауыстыруы</a:t>
            </a:r>
            <a:endParaRPr lang="en-US" sz="1550" dirty="0">
              <a:latin typeface="Times New Roman" panose="02020603050405020304" pitchFamily="18" charset="0"/>
              <a:cs typeface="Times New Roman" panose="02020603050405020304" pitchFamily="18" charset="0"/>
            </a:endParaRPr>
          </a:p>
        </p:txBody>
      </p:sp>
      <p:sp>
        <p:nvSpPr>
          <p:cNvPr id="18" name="Text 16"/>
          <p:cNvSpPr/>
          <p:nvPr/>
        </p:nvSpPr>
        <p:spPr>
          <a:xfrm>
            <a:off x="10774323" y="3289102"/>
            <a:ext cx="2856309"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Электромагниттік толқындар</a:t>
            </a:r>
            <a:endParaRPr lang="en-US" sz="1550" dirty="0">
              <a:latin typeface="Times New Roman" panose="02020603050405020304" pitchFamily="18" charset="0"/>
              <a:cs typeface="Times New Roman" panose="02020603050405020304" pitchFamily="18" charset="0"/>
            </a:endParaRPr>
          </a:p>
        </p:txBody>
      </p:sp>
      <p:sp>
        <p:nvSpPr>
          <p:cNvPr id="19" name="Shape 17"/>
          <p:cNvSpPr/>
          <p:nvPr/>
        </p:nvSpPr>
        <p:spPr>
          <a:xfrm>
            <a:off x="801410" y="4050863"/>
            <a:ext cx="13027581" cy="888444"/>
          </a:xfrm>
          <a:prstGeom prst="rect">
            <a:avLst/>
          </a:prstGeom>
          <a:solidFill>
            <a:srgbClr val="000000">
              <a:alpha val="4000"/>
            </a:srgbClr>
          </a:solidFill>
          <a:ln/>
        </p:spPr>
      </p:sp>
      <p:sp>
        <p:nvSpPr>
          <p:cNvPr id="20" name="Text 18"/>
          <p:cNvSpPr/>
          <p:nvPr/>
        </p:nvSpPr>
        <p:spPr>
          <a:xfrm>
            <a:off x="1000006" y="4177546"/>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Жылдамдығы</a:t>
            </a:r>
            <a:endParaRPr lang="en-US" sz="1550" dirty="0">
              <a:latin typeface="Times New Roman" panose="02020603050405020304" pitchFamily="18" charset="0"/>
              <a:cs typeface="Times New Roman" panose="02020603050405020304" pitchFamily="18" charset="0"/>
            </a:endParaRPr>
          </a:p>
        </p:txBody>
      </p:sp>
      <p:sp>
        <p:nvSpPr>
          <p:cNvPr id="21" name="Text 19"/>
          <p:cNvSpPr/>
          <p:nvPr/>
        </p:nvSpPr>
        <p:spPr>
          <a:xfrm>
            <a:off x="4260652" y="4177546"/>
            <a:ext cx="2852499"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Баяу (материалға байланысты)</a:t>
            </a:r>
            <a:endParaRPr lang="en-US" sz="1550" dirty="0">
              <a:latin typeface="Times New Roman" panose="02020603050405020304" pitchFamily="18" charset="0"/>
              <a:cs typeface="Times New Roman" panose="02020603050405020304" pitchFamily="18" charset="0"/>
            </a:endParaRPr>
          </a:p>
        </p:txBody>
      </p:sp>
      <p:sp>
        <p:nvSpPr>
          <p:cNvPr id="22" name="Text 20"/>
          <p:cNvSpPr/>
          <p:nvPr/>
        </p:nvSpPr>
        <p:spPr>
          <a:xfrm>
            <a:off x="7517487" y="4177546"/>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Орташа</a:t>
            </a:r>
            <a:endParaRPr lang="en-US" sz="1550" dirty="0">
              <a:latin typeface="Times New Roman" panose="02020603050405020304" pitchFamily="18" charset="0"/>
              <a:cs typeface="Times New Roman" panose="02020603050405020304" pitchFamily="18" charset="0"/>
            </a:endParaRPr>
          </a:p>
        </p:txBody>
      </p:sp>
      <p:sp>
        <p:nvSpPr>
          <p:cNvPr id="23" name="Text 21"/>
          <p:cNvSpPr/>
          <p:nvPr/>
        </p:nvSpPr>
        <p:spPr>
          <a:xfrm>
            <a:off x="10774323" y="4177546"/>
            <a:ext cx="2856309"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Өте жылдам (жарық жылдамдығымен)</a:t>
            </a:r>
            <a:endParaRPr lang="en-US" sz="1550" dirty="0">
              <a:latin typeface="Times New Roman" panose="02020603050405020304" pitchFamily="18" charset="0"/>
              <a:cs typeface="Times New Roman" panose="02020603050405020304" pitchFamily="18" charset="0"/>
            </a:endParaRPr>
          </a:p>
        </p:txBody>
      </p:sp>
      <p:sp>
        <p:nvSpPr>
          <p:cNvPr id="24" name="Shape 22"/>
          <p:cNvSpPr/>
          <p:nvPr/>
        </p:nvSpPr>
        <p:spPr>
          <a:xfrm>
            <a:off x="801410" y="4939308"/>
            <a:ext cx="13027581" cy="570905"/>
          </a:xfrm>
          <a:prstGeom prst="rect">
            <a:avLst/>
          </a:prstGeom>
          <a:solidFill>
            <a:srgbClr val="FFFFFF">
              <a:alpha val="4000"/>
            </a:srgbClr>
          </a:solidFill>
          <a:ln/>
        </p:spPr>
      </p:sp>
      <p:sp>
        <p:nvSpPr>
          <p:cNvPr id="25" name="Text 23"/>
          <p:cNvSpPr/>
          <p:nvPr/>
        </p:nvSpPr>
        <p:spPr>
          <a:xfrm>
            <a:off x="1000006" y="5065990"/>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Орта қозғалысы</a:t>
            </a:r>
            <a:endParaRPr lang="en-US" sz="1550" dirty="0">
              <a:latin typeface="Times New Roman" panose="02020603050405020304" pitchFamily="18" charset="0"/>
              <a:cs typeface="Times New Roman" panose="02020603050405020304" pitchFamily="18" charset="0"/>
            </a:endParaRPr>
          </a:p>
        </p:txBody>
      </p:sp>
      <p:sp>
        <p:nvSpPr>
          <p:cNvPr id="26" name="Text 24"/>
          <p:cNvSpPr/>
          <p:nvPr/>
        </p:nvSpPr>
        <p:spPr>
          <a:xfrm>
            <a:off x="4260652" y="5065990"/>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Қажет емес</a:t>
            </a:r>
            <a:endParaRPr lang="en-US" sz="1550" dirty="0">
              <a:latin typeface="Times New Roman" panose="02020603050405020304" pitchFamily="18" charset="0"/>
              <a:cs typeface="Times New Roman" panose="02020603050405020304" pitchFamily="18" charset="0"/>
            </a:endParaRPr>
          </a:p>
        </p:txBody>
      </p:sp>
      <p:sp>
        <p:nvSpPr>
          <p:cNvPr id="27" name="Text 25"/>
          <p:cNvSpPr/>
          <p:nvPr/>
        </p:nvSpPr>
        <p:spPr>
          <a:xfrm>
            <a:off x="7517487" y="5065990"/>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Қажет</a:t>
            </a:r>
            <a:endParaRPr lang="en-US" sz="1550" dirty="0">
              <a:latin typeface="Times New Roman" panose="02020603050405020304" pitchFamily="18" charset="0"/>
              <a:cs typeface="Times New Roman" panose="02020603050405020304" pitchFamily="18" charset="0"/>
            </a:endParaRPr>
          </a:p>
        </p:txBody>
      </p:sp>
      <p:sp>
        <p:nvSpPr>
          <p:cNvPr id="28" name="Text 26"/>
          <p:cNvSpPr/>
          <p:nvPr/>
        </p:nvSpPr>
        <p:spPr>
          <a:xfrm>
            <a:off x="10774323" y="5065990"/>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Қажет емес</a:t>
            </a:r>
            <a:endParaRPr lang="en-US" sz="1550" dirty="0">
              <a:latin typeface="Times New Roman" panose="02020603050405020304" pitchFamily="18" charset="0"/>
              <a:cs typeface="Times New Roman" panose="02020603050405020304" pitchFamily="18" charset="0"/>
            </a:endParaRPr>
          </a:p>
        </p:txBody>
      </p:sp>
      <p:sp>
        <p:nvSpPr>
          <p:cNvPr id="29" name="Shape 27"/>
          <p:cNvSpPr/>
          <p:nvPr/>
        </p:nvSpPr>
        <p:spPr>
          <a:xfrm>
            <a:off x="801410" y="5510213"/>
            <a:ext cx="13027581" cy="888444"/>
          </a:xfrm>
          <a:prstGeom prst="rect">
            <a:avLst/>
          </a:prstGeom>
          <a:solidFill>
            <a:srgbClr val="000000">
              <a:alpha val="4000"/>
            </a:srgbClr>
          </a:solidFill>
          <a:ln/>
        </p:spPr>
      </p:sp>
      <p:sp>
        <p:nvSpPr>
          <p:cNvPr id="30" name="Text 28"/>
          <p:cNvSpPr/>
          <p:nvPr/>
        </p:nvSpPr>
        <p:spPr>
          <a:xfrm>
            <a:off x="1000006" y="5636895"/>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Практикалық қолданысы</a:t>
            </a:r>
            <a:endParaRPr lang="en-US" sz="1550" dirty="0">
              <a:latin typeface="Times New Roman" panose="02020603050405020304" pitchFamily="18" charset="0"/>
              <a:cs typeface="Times New Roman" panose="02020603050405020304" pitchFamily="18" charset="0"/>
            </a:endParaRPr>
          </a:p>
        </p:txBody>
      </p:sp>
      <p:sp>
        <p:nvSpPr>
          <p:cNvPr id="31" name="Text 29"/>
          <p:cNvSpPr/>
          <p:nvPr/>
        </p:nvSpPr>
        <p:spPr>
          <a:xfrm>
            <a:off x="4260652" y="5636895"/>
            <a:ext cx="2852499"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Жылу алмастырғыштар, қазандар</a:t>
            </a:r>
            <a:endParaRPr lang="en-US" sz="1550" dirty="0">
              <a:latin typeface="Times New Roman" panose="02020603050405020304" pitchFamily="18" charset="0"/>
              <a:cs typeface="Times New Roman" panose="02020603050405020304" pitchFamily="18" charset="0"/>
            </a:endParaRPr>
          </a:p>
        </p:txBody>
      </p:sp>
      <p:sp>
        <p:nvSpPr>
          <p:cNvPr id="32" name="Text 30"/>
          <p:cNvSpPr/>
          <p:nvPr/>
        </p:nvSpPr>
        <p:spPr>
          <a:xfrm>
            <a:off x="7517487" y="5636895"/>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Жылыту жүйелері, желдету</a:t>
            </a:r>
            <a:endParaRPr lang="en-US" sz="1550" dirty="0">
              <a:latin typeface="Times New Roman" panose="02020603050405020304" pitchFamily="18" charset="0"/>
              <a:cs typeface="Times New Roman" panose="02020603050405020304" pitchFamily="18" charset="0"/>
            </a:endParaRPr>
          </a:p>
        </p:txBody>
      </p:sp>
      <p:sp>
        <p:nvSpPr>
          <p:cNvPr id="33" name="Text 31"/>
          <p:cNvSpPr/>
          <p:nvPr/>
        </p:nvSpPr>
        <p:spPr>
          <a:xfrm>
            <a:off x="10774323" y="5636895"/>
            <a:ext cx="2856309"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Күн коллекторлары, инфрақызыл қыздырғыштар</a:t>
            </a:r>
            <a:endParaRPr lang="en-US" sz="1550" dirty="0">
              <a:latin typeface="Times New Roman" panose="02020603050405020304" pitchFamily="18" charset="0"/>
              <a:cs typeface="Times New Roman" panose="02020603050405020304" pitchFamily="18" charset="0"/>
            </a:endParaRPr>
          </a:p>
        </p:txBody>
      </p:sp>
      <p:sp>
        <p:nvSpPr>
          <p:cNvPr id="34" name="Text 32"/>
          <p:cNvSpPr/>
          <p:nvPr/>
        </p:nvSpPr>
        <p:spPr>
          <a:xfrm>
            <a:off x="793790" y="662951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Табиғатта және тұрмыста жылу берілудің бұл үш түрі көбінесе бір уақытта жүреді, бірақ жағдайға байланысты біреуі басым болуы мүмкін.</a:t>
            </a:r>
            <a:endParaRPr lang="en-US" sz="15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25780" y="361474"/>
            <a:ext cx="4124206" cy="431244"/>
          </a:xfrm>
          <a:prstGeom prst="rect">
            <a:avLst/>
          </a:prstGeom>
          <a:noFill/>
          <a:ln/>
        </p:spPr>
        <p:txBody>
          <a:bodyPr wrap="none" lIns="0" tIns="0" rIns="0" bIns="0" rtlCol="0" anchor="t"/>
          <a:lstStyle/>
          <a:p>
            <a:pPr marL="0" indent="0" algn="l">
              <a:lnSpc>
                <a:spcPts val="3350"/>
              </a:lnSpc>
              <a:buNone/>
            </a:pPr>
            <a:r>
              <a:rPr lang="en-US" sz="2700" b="1" dirty="0">
                <a:solidFill>
                  <a:srgbClr val="000000"/>
                </a:solidFill>
                <a:latin typeface="Times New Roman" panose="02020603050405020304" pitchFamily="18" charset="0"/>
                <a:ea typeface="Petrona Bold" pitchFamily="34" charset="-122"/>
                <a:cs typeface="Times New Roman" panose="02020603050405020304" pitchFamily="18" charset="0"/>
              </a:rPr>
              <a:t>Тәжірибелік тапсырма</a:t>
            </a:r>
            <a:endParaRPr lang="en-US" sz="27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525780" y="1055608"/>
            <a:ext cx="4526280" cy="525780"/>
          </a:xfrm>
          <a:prstGeom prst="rect">
            <a:avLst/>
          </a:prstGeom>
        </p:spPr>
      </p:pic>
      <p:sp>
        <p:nvSpPr>
          <p:cNvPr id="4" name="Text 1"/>
          <p:cNvSpPr/>
          <p:nvPr/>
        </p:nvSpPr>
        <p:spPr>
          <a:xfrm>
            <a:off x="657225" y="1712833"/>
            <a:ext cx="2591991" cy="215622"/>
          </a:xfrm>
          <a:prstGeom prst="rect">
            <a:avLst/>
          </a:prstGeom>
          <a:noFill/>
          <a:ln/>
        </p:spPr>
        <p:txBody>
          <a:bodyPr wrap="none" lIns="0" tIns="0" rIns="0" bIns="0" rtlCol="0" anchor="t"/>
          <a:lstStyle/>
          <a:p>
            <a:pPr marL="0" indent="0" algn="l">
              <a:lnSpc>
                <a:spcPts val="1650"/>
              </a:lnSpc>
              <a:buNone/>
            </a:pPr>
            <a:r>
              <a:rPr lang="en-US" sz="1350" b="1" dirty="0">
                <a:solidFill>
                  <a:srgbClr val="272525"/>
                </a:solidFill>
                <a:latin typeface="Times New Roman" panose="02020603050405020304" pitchFamily="18" charset="0"/>
                <a:ea typeface="Petrona Bold" pitchFamily="34" charset="-122"/>
                <a:cs typeface="Times New Roman" panose="02020603050405020304" pitchFamily="18" charset="0"/>
              </a:rPr>
              <a:t>Жылу өткізгіштік тәжірибесі</a:t>
            </a:r>
            <a:endParaRPr lang="en-US" sz="1350" dirty="0">
              <a:latin typeface="Times New Roman" panose="02020603050405020304" pitchFamily="18" charset="0"/>
              <a:cs typeface="Times New Roman" panose="02020603050405020304" pitchFamily="18" charset="0"/>
            </a:endParaRPr>
          </a:p>
        </p:txBody>
      </p:sp>
      <p:sp>
        <p:nvSpPr>
          <p:cNvPr id="5" name="Text 2"/>
          <p:cNvSpPr/>
          <p:nvPr/>
        </p:nvSpPr>
        <p:spPr>
          <a:xfrm>
            <a:off x="657225" y="2007275"/>
            <a:ext cx="4263390" cy="630793"/>
          </a:xfrm>
          <a:prstGeom prst="rect">
            <a:avLst/>
          </a:prstGeom>
          <a:noFill/>
          <a:ln/>
        </p:spPr>
        <p:txBody>
          <a:bodyPr wrap="square" lIns="0" tIns="0" rIns="0" bIns="0" rtlCol="0" anchor="t"/>
          <a:lstStyle/>
          <a:p>
            <a:pPr marL="0" indent="0" algn="l">
              <a:lnSpc>
                <a:spcPts val="1650"/>
              </a:lnSpc>
              <a:buNone/>
            </a:pPr>
            <a:r>
              <a:rPr lang="en-US" sz="1000" dirty="0">
                <a:solidFill>
                  <a:srgbClr val="272525"/>
                </a:solidFill>
                <a:latin typeface="Times New Roman" panose="02020603050405020304" pitchFamily="18" charset="0"/>
                <a:ea typeface="Inter" pitchFamily="34" charset="-122"/>
                <a:cs typeface="Times New Roman" panose="02020603050405020304" pitchFamily="18" charset="0"/>
              </a:rPr>
              <a:t>Әртүрлі материалдардан жасалған таяқшаларды (металл, ағаш, пластик) бір шетінен қыздырыңыз. Қай материал тезірек қызады? Неліктен?</a:t>
            </a:r>
            <a:endParaRPr lang="en-US" sz="10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5052060" y="1055608"/>
            <a:ext cx="4526280" cy="525780"/>
          </a:xfrm>
          <a:prstGeom prst="rect">
            <a:avLst/>
          </a:prstGeom>
        </p:spPr>
      </p:pic>
      <p:sp>
        <p:nvSpPr>
          <p:cNvPr id="7" name="Text 3"/>
          <p:cNvSpPr/>
          <p:nvPr/>
        </p:nvSpPr>
        <p:spPr>
          <a:xfrm>
            <a:off x="5183505" y="1712833"/>
            <a:ext cx="2020491" cy="215622"/>
          </a:xfrm>
          <a:prstGeom prst="rect">
            <a:avLst/>
          </a:prstGeom>
          <a:noFill/>
          <a:ln/>
        </p:spPr>
        <p:txBody>
          <a:bodyPr wrap="none" lIns="0" tIns="0" rIns="0" bIns="0" rtlCol="0" anchor="t"/>
          <a:lstStyle/>
          <a:p>
            <a:pPr marL="0" indent="0" algn="l">
              <a:lnSpc>
                <a:spcPts val="1650"/>
              </a:lnSpc>
              <a:buNone/>
            </a:pPr>
            <a:r>
              <a:rPr lang="en-US" sz="1350" b="1" dirty="0">
                <a:solidFill>
                  <a:srgbClr val="272525"/>
                </a:solidFill>
                <a:latin typeface="Times New Roman" panose="02020603050405020304" pitchFamily="18" charset="0"/>
                <a:ea typeface="Petrona Bold" pitchFamily="34" charset="-122"/>
                <a:cs typeface="Times New Roman" panose="02020603050405020304" pitchFamily="18" charset="0"/>
              </a:rPr>
              <a:t>Конвекция тәжірибесі</a:t>
            </a:r>
            <a:endParaRPr lang="en-US" sz="1350" dirty="0">
              <a:latin typeface="Times New Roman" panose="02020603050405020304" pitchFamily="18" charset="0"/>
              <a:cs typeface="Times New Roman" panose="02020603050405020304" pitchFamily="18" charset="0"/>
            </a:endParaRPr>
          </a:p>
        </p:txBody>
      </p:sp>
      <p:sp>
        <p:nvSpPr>
          <p:cNvPr id="8" name="Text 4"/>
          <p:cNvSpPr/>
          <p:nvPr/>
        </p:nvSpPr>
        <p:spPr>
          <a:xfrm>
            <a:off x="5183505" y="2007275"/>
            <a:ext cx="4263390" cy="420529"/>
          </a:xfrm>
          <a:prstGeom prst="rect">
            <a:avLst/>
          </a:prstGeom>
          <a:noFill/>
          <a:ln/>
        </p:spPr>
        <p:txBody>
          <a:bodyPr wrap="square" lIns="0" tIns="0" rIns="0" bIns="0" rtlCol="0" anchor="t"/>
          <a:lstStyle/>
          <a:p>
            <a:pPr marL="0" indent="0" algn="l">
              <a:lnSpc>
                <a:spcPts val="1650"/>
              </a:lnSpc>
              <a:buNone/>
            </a:pPr>
            <a:r>
              <a:rPr lang="en-US" sz="1000" dirty="0">
                <a:solidFill>
                  <a:srgbClr val="272525"/>
                </a:solidFill>
                <a:latin typeface="Times New Roman" panose="02020603050405020304" pitchFamily="18" charset="0"/>
                <a:ea typeface="Inter" pitchFamily="34" charset="-122"/>
                <a:cs typeface="Times New Roman" panose="02020603050405020304" pitchFamily="18" charset="0"/>
              </a:rPr>
              <a:t>Суық және жылы суы бар екі стақанға бояу тамызыңыз. Бояудың таралу жолдарын бақылаңыз. Айырмашылық неде?</a:t>
            </a:r>
            <a:endParaRPr lang="en-US" sz="1000"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9578340" y="1055608"/>
            <a:ext cx="4526280" cy="525780"/>
          </a:xfrm>
          <a:prstGeom prst="rect">
            <a:avLst/>
          </a:prstGeom>
        </p:spPr>
      </p:pic>
      <p:sp>
        <p:nvSpPr>
          <p:cNvPr id="10" name="Text 5"/>
          <p:cNvSpPr/>
          <p:nvPr/>
        </p:nvSpPr>
        <p:spPr>
          <a:xfrm>
            <a:off x="9709785" y="1712833"/>
            <a:ext cx="2292072" cy="215622"/>
          </a:xfrm>
          <a:prstGeom prst="rect">
            <a:avLst/>
          </a:prstGeom>
          <a:noFill/>
          <a:ln/>
        </p:spPr>
        <p:txBody>
          <a:bodyPr wrap="none" lIns="0" tIns="0" rIns="0" bIns="0" rtlCol="0" anchor="t"/>
          <a:lstStyle/>
          <a:p>
            <a:pPr marL="0" indent="0" algn="l">
              <a:lnSpc>
                <a:spcPts val="1650"/>
              </a:lnSpc>
              <a:buNone/>
            </a:pPr>
            <a:r>
              <a:rPr lang="en-US" sz="1350" b="1" dirty="0">
                <a:solidFill>
                  <a:srgbClr val="272525"/>
                </a:solidFill>
                <a:latin typeface="Times New Roman" panose="02020603050405020304" pitchFamily="18" charset="0"/>
                <a:ea typeface="Petrona Bold" pitchFamily="34" charset="-122"/>
                <a:cs typeface="Times New Roman" panose="02020603050405020304" pitchFamily="18" charset="0"/>
              </a:rPr>
              <a:t>Сәуле шығару тәжірибесі</a:t>
            </a:r>
            <a:endParaRPr lang="en-US" sz="1350" dirty="0">
              <a:latin typeface="Times New Roman" panose="02020603050405020304" pitchFamily="18" charset="0"/>
              <a:cs typeface="Times New Roman" panose="02020603050405020304" pitchFamily="18" charset="0"/>
            </a:endParaRPr>
          </a:p>
        </p:txBody>
      </p:sp>
      <p:sp>
        <p:nvSpPr>
          <p:cNvPr id="11" name="Text 6"/>
          <p:cNvSpPr/>
          <p:nvPr/>
        </p:nvSpPr>
        <p:spPr>
          <a:xfrm>
            <a:off x="9709785" y="2007275"/>
            <a:ext cx="4263390" cy="630793"/>
          </a:xfrm>
          <a:prstGeom prst="rect">
            <a:avLst/>
          </a:prstGeom>
          <a:noFill/>
          <a:ln/>
        </p:spPr>
        <p:txBody>
          <a:bodyPr wrap="square" lIns="0" tIns="0" rIns="0" bIns="0" rtlCol="0" anchor="t"/>
          <a:lstStyle/>
          <a:p>
            <a:pPr marL="0" indent="0" algn="l">
              <a:lnSpc>
                <a:spcPts val="1650"/>
              </a:lnSpc>
              <a:buNone/>
            </a:pPr>
            <a:r>
              <a:rPr lang="en-US" sz="1000" dirty="0">
                <a:solidFill>
                  <a:srgbClr val="272525"/>
                </a:solidFill>
                <a:latin typeface="Times New Roman" panose="02020603050405020304" pitchFamily="18" charset="0"/>
                <a:ea typeface="Inter" pitchFamily="34" charset="-122"/>
                <a:cs typeface="Times New Roman" panose="02020603050405020304" pitchFamily="18" charset="0"/>
              </a:rPr>
              <a:t>Ақ және қара түсті екі бірдей затты күн сәулесінің астына қойыңыз. Біраз уақыттан кейін қайсысы көбірек қызғанын тексеріңіз.</a:t>
            </a:r>
            <a:endParaRPr lang="en-US" sz="1000" dirty="0">
              <a:latin typeface="Times New Roman" panose="02020603050405020304" pitchFamily="18" charset="0"/>
              <a:cs typeface="Times New Roman" panose="02020603050405020304" pitchFamily="18" charset="0"/>
            </a:endParaRPr>
          </a:p>
        </p:txBody>
      </p:sp>
      <p:sp>
        <p:nvSpPr>
          <p:cNvPr id="12" name="Text 7"/>
          <p:cNvSpPr/>
          <p:nvPr/>
        </p:nvSpPr>
        <p:spPr>
          <a:xfrm>
            <a:off x="525780" y="2966680"/>
            <a:ext cx="2497693" cy="215622"/>
          </a:xfrm>
          <a:prstGeom prst="rect">
            <a:avLst/>
          </a:prstGeom>
          <a:noFill/>
          <a:ln/>
        </p:spPr>
        <p:txBody>
          <a:bodyPr wrap="none" lIns="0" tIns="0" rIns="0" bIns="0" rtlCol="0" anchor="t"/>
          <a:lstStyle/>
          <a:p>
            <a:pPr marL="0" indent="0" algn="l">
              <a:lnSpc>
                <a:spcPts val="1650"/>
              </a:lnSpc>
              <a:buNone/>
            </a:pPr>
            <a:r>
              <a:rPr lang="en-US" sz="1350" b="1" dirty="0">
                <a:solidFill>
                  <a:srgbClr val="000000"/>
                </a:solidFill>
                <a:latin typeface="Times New Roman" panose="02020603050405020304" pitchFamily="18" charset="0"/>
                <a:ea typeface="Petrona Bold" pitchFamily="34" charset="-122"/>
                <a:cs typeface="Times New Roman" panose="02020603050405020304" pitchFamily="18" charset="0"/>
              </a:rPr>
              <a:t>Сәйкестендіру тапсырмасы</a:t>
            </a:r>
            <a:endParaRPr lang="en-US" sz="1350" dirty="0">
              <a:latin typeface="Times New Roman" panose="02020603050405020304" pitchFamily="18" charset="0"/>
              <a:cs typeface="Times New Roman" panose="02020603050405020304" pitchFamily="18" charset="0"/>
            </a:endParaRPr>
          </a:p>
        </p:txBody>
      </p:sp>
      <p:sp>
        <p:nvSpPr>
          <p:cNvPr id="13" name="Text 8"/>
          <p:cNvSpPr/>
          <p:nvPr/>
        </p:nvSpPr>
        <p:spPr>
          <a:xfrm>
            <a:off x="525780" y="3379470"/>
            <a:ext cx="13578840" cy="210264"/>
          </a:xfrm>
          <a:prstGeom prst="rect">
            <a:avLst/>
          </a:prstGeom>
          <a:noFill/>
          <a:ln/>
        </p:spPr>
        <p:txBody>
          <a:bodyPr wrap="none" lIns="0" tIns="0" rIns="0" bIns="0" rtlCol="0" anchor="t"/>
          <a:lstStyle/>
          <a:p>
            <a:pPr marL="0" indent="0" algn="l">
              <a:lnSpc>
                <a:spcPts val="1650"/>
              </a:lnSpc>
              <a:buNone/>
            </a:pPr>
            <a:r>
              <a:rPr lang="en-US" sz="1000" dirty="0">
                <a:solidFill>
                  <a:srgbClr val="272525"/>
                </a:solidFill>
                <a:latin typeface="Times New Roman" panose="02020603050405020304" pitchFamily="18" charset="0"/>
                <a:ea typeface="Inter" pitchFamily="34" charset="-122"/>
                <a:cs typeface="Times New Roman" panose="02020603050405020304" pitchFamily="18" charset="0"/>
              </a:rPr>
              <a:t>Төмендегі құбылыстарды жылу берілудің түрлерімен сәйкестендіріңіз:</a:t>
            </a:r>
            <a:endParaRPr lang="en-US" sz="1000" dirty="0">
              <a:latin typeface="Times New Roman" panose="02020603050405020304" pitchFamily="18" charset="0"/>
              <a:cs typeface="Times New Roman" panose="02020603050405020304" pitchFamily="18" charset="0"/>
            </a:endParaRPr>
          </a:p>
        </p:txBody>
      </p:sp>
      <p:pic>
        <p:nvPicPr>
          <p:cNvPr id="14" name="Image 3" descr="preencoded.png"/>
          <p:cNvPicPr>
            <a:picLocks noChangeAspect="1"/>
          </p:cNvPicPr>
          <p:nvPr/>
        </p:nvPicPr>
        <p:blipFill>
          <a:blip r:embed="rId6"/>
          <a:stretch>
            <a:fillRect/>
          </a:stretch>
        </p:blipFill>
        <p:spPr>
          <a:xfrm>
            <a:off x="1091071" y="3726537"/>
            <a:ext cx="2808321" cy="2808321"/>
          </a:xfrm>
          <a:prstGeom prst="rect">
            <a:avLst/>
          </a:prstGeom>
        </p:spPr>
      </p:pic>
      <p:sp>
        <p:nvSpPr>
          <p:cNvPr id="15" name="Text 9"/>
          <p:cNvSpPr/>
          <p:nvPr/>
        </p:nvSpPr>
        <p:spPr>
          <a:xfrm>
            <a:off x="383738" y="6741877"/>
            <a:ext cx="4266248" cy="210264"/>
          </a:xfrm>
          <a:prstGeom prst="rect">
            <a:avLst/>
          </a:prstGeom>
          <a:noFill/>
          <a:ln/>
        </p:spPr>
        <p:txBody>
          <a:bodyPr wrap="none" lIns="0" tIns="0" rIns="0" bIns="0" rtlCol="0" anchor="t"/>
          <a:lstStyle/>
          <a:p>
            <a:pPr marL="0" indent="0" algn="ctr">
              <a:lnSpc>
                <a:spcPts val="1650"/>
              </a:lnSpc>
              <a:buNone/>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Қазаннан шыққан бу → </a:t>
            </a:r>
            <a:r>
              <a:rPr lang="en-US" sz="1600" dirty="0">
                <a:solidFill>
                  <a:srgbClr val="007EBD"/>
                </a:solidFill>
                <a:latin typeface="Times New Roman" panose="02020603050405020304" pitchFamily="18" charset="0"/>
                <a:ea typeface="Inter" pitchFamily="34" charset="-122"/>
                <a:cs typeface="Times New Roman" panose="02020603050405020304" pitchFamily="18" charset="0"/>
              </a:rPr>
              <a:t>Конвекция</a:t>
            </a:r>
            <a:endParaRPr lang="en-US" sz="1600" dirty="0">
              <a:latin typeface="Times New Roman" panose="02020603050405020304" pitchFamily="18" charset="0"/>
              <a:cs typeface="Times New Roman" panose="02020603050405020304" pitchFamily="18" charset="0"/>
            </a:endParaRPr>
          </a:p>
        </p:txBody>
      </p:sp>
      <p:pic>
        <p:nvPicPr>
          <p:cNvPr id="16" name="Image 4" descr="preencoded.png"/>
          <p:cNvPicPr>
            <a:picLocks noChangeAspect="1"/>
          </p:cNvPicPr>
          <p:nvPr/>
        </p:nvPicPr>
        <p:blipFill>
          <a:blip r:embed="rId7"/>
          <a:stretch>
            <a:fillRect/>
          </a:stretch>
        </p:blipFill>
        <p:spPr>
          <a:xfrm>
            <a:off x="5799835" y="3786902"/>
            <a:ext cx="2808321" cy="2808321"/>
          </a:xfrm>
          <a:prstGeom prst="rect">
            <a:avLst/>
          </a:prstGeom>
        </p:spPr>
      </p:pic>
      <p:sp>
        <p:nvSpPr>
          <p:cNvPr id="17" name="Text 10"/>
          <p:cNvSpPr/>
          <p:nvPr/>
        </p:nvSpPr>
        <p:spPr>
          <a:xfrm>
            <a:off x="4978122" y="6741877"/>
            <a:ext cx="4266248" cy="210264"/>
          </a:xfrm>
          <a:prstGeom prst="rect">
            <a:avLst/>
          </a:prstGeom>
          <a:noFill/>
          <a:ln/>
        </p:spPr>
        <p:txBody>
          <a:bodyPr wrap="none" lIns="0" tIns="0" rIns="0" bIns="0" rtlCol="0" anchor="t"/>
          <a:lstStyle/>
          <a:p>
            <a:pPr marL="0" indent="0" algn="ctr">
              <a:lnSpc>
                <a:spcPts val="1650"/>
              </a:lnSpc>
              <a:buNone/>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Пештің қызуы → </a:t>
            </a:r>
            <a:r>
              <a:rPr lang="en-US" sz="1600" dirty="0">
                <a:solidFill>
                  <a:srgbClr val="007EBD"/>
                </a:solidFill>
                <a:latin typeface="Times New Roman" panose="02020603050405020304" pitchFamily="18" charset="0"/>
                <a:ea typeface="Inter" pitchFamily="34" charset="-122"/>
                <a:cs typeface="Times New Roman" panose="02020603050405020304" pitchFamily="18" charset="0"/>
              </a:rPr>
              <a:t>Сәуле шығару</a:t>
            </a:r>
            <a:endParaRPr lang="en-US" sz="1600" dirty="0">
              <a:latin typeface="Times New Roman" panose="02020603050405020304" pitchFamily="18" charset="0"/>
              <a:cs typeface="Times New Roman" panose="02020603050405020304" pitchFamily="18" charset="0"/>
            </a:endParaRPr>
          </a:p>
        </p:txBody>
      </p:sp>
      <p:pic>
        <p:nvPicPr>
          <p:cNvPr id="18" name="Image 5" descr="preencoded.png"/>
          <p:cNvPicPr>
            <a:picLocks noChangeAspect="1"/>
          </p:cNvPicPr>
          <p:nvPr/>
        </p:nvPicPr>
        <p:blipFill>
          <a:blip r:embed="rId8"/>
          <a:stretch>
            <a:fillRect/>
          </a:stretch>
        </p:blipFill>
        <p:spPr>
          <a:xfrm>
            <a:off x="10644804" y="3820752"/>
            <a:ext cx="2714106" cy="2714106"/>
          </a:xfrm>
          <a:prstGeom prst="rect">
            <a:avLst/>
          </a:prstGeom>
        </p:spPr>
      </p:pic>
      <p:sp>
        <p:nvSpPr>
          <p:cNvPr id="19" name="Text 11"/>
          <p:cNvSpPr/>
          <p:nvPr/>
        </p:nvSpPr>
        <p:spPr>
          <a:xfrm>
            <a:off x="9799260" y="6706215"/>
            <a:ext cx="4405193" cy="210264"/>
          </a:xfrm>
          <a:prstGeom prst="rect">
            <a:avLst/>
          </a:prstGeom>
          <a:noFill/>
          <a:ln/>
        </p:spPr>
        <p:txBody>
          <a:bodyPr wrap="none" lIns="0" tIns="0" rIns="0" bIns="0" rtlCol="0" anchor="t"/>
          <a:lstStyle/>
          <a:p>
            <a:pPr marL="0" indent="0" algn="ctr">
              <a:lnSpc>
                <a:spcPts val="1650"/>
              </a:lnSpc>
              <a:buNone/>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Қасықтың қызуы → Жылу өткізгіштік</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936188"/>
            <a:ext cx="11249382"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Times New Roman" panose="02020603050405020304" pitchFamily="18" charset="0"/>
                <a:ea typeface="Petrona Bold" pitchFamily="34" charset="-122"/>
                <a:cs typeface="Times New Roman" panose="02020603050405020304" pitchFamily="18" charset="0"/>
              </a:rPr>
              <a:t>Жылу берілудің табиғаттағы мысалдары</a:t>
            </a:r>
            <a:endParaRPr lang="en-US" sz="4100" dirty="0">
              <a:latin typeface="Times New Roman" panose="02020603050405020304" pitchFamily="18" charset="0"/>
              <a:cs typeface="Times New Roman" panose="02020603050405020304" pitchFamily="18" charset="0"/>
            </a:endParaRPr>
          </a:p>
        </p:txBody>
      </p:sp>
      <p:sp>
        <p:nvSpPr>
          <p:cNvPr id="3" name="Shape 1"/>
          <p:cNvSpPr/>
          <p:nvPr/>
        </p:nvSpPr>
        <p:spPr>
          <a:xfrm>
            <a:off x="793790" y="1984296"/>
            <a:ext cx="4215289" cy="3435548"/>
          </a:xfrm>
          <a:prstGeom prst="roundRect">
            <a:avLst>
              <a:gd name="adj" fmla="val 2426"/>
            </a:avLst>
          </a:prstGeom>
          <a:solidFill>
            <a:srgbClr val="FFFFFF">
              <a:alpha val="95000"/>
            </a:srgbClr>
          </a:solidFill>
          <a:ln w="22860">
            <a:solidFill>
              <a:srgbClr val="B2D4E5"/>
            </a:solidFill>
            <a:prstDash val="solid"/>
          </a:ln>
        </p:spPr>
      </p:sp>
      <p:sp>
        <p:nvSpPr>
          <p:cNvPr id="4" name="Shape 2"/>
          <p:cNvSpPr/>
          <p:nvPr/>
        </p:nvSpPr>
        <p:spPr>
          <a:xfrm>
            <a:off x="793790" y="1984296"/>
            <a:ext cx="91440" cy="3435548"/>
          </a:xfrm>
          <a:prstGeom prst="roundRect">
            <a:avLst>
              <a:gd name="adj" fmla="val 91163"/>
            </a:avLst>
          </a:prstGeom>
          <a:solidFill>
            <a:srgbClr val="007EBD"/>
          </a:solidFill>
          <a:ln/>
        </p:spPr>
      </p:sp>
      <p:sp>
        <p:nvSpPr>
          <p:cNvPr id="5" name="Text 3"/>
          <p:cNvSpPr/>
          <p:nvPr/>
        </p:nvSpPr>
        <p:spPr>
          <a:xfrm>
            <a:off x="1106448" y="2205514"/>
            <a:ext cx="3681413" cy="651272"/>
          </a:xfrm>
          <a:prstGeom prst="rect">
            <a:avLst/>
          </a:prstGeom>
          <a:noFill/>
          <a:ln/>
        </p:spPr>
        <p:txBody>
          <a:bodyPr wrap="square" lIns="0" tIns="0" rIns="0" bIns="0" rtlCol="0" anchor="t"/>
          <a:lstStyle/>
          <a:p>
            <a:pPr marL="0" indent="0" algn="l">
              <a:lnSpc>
                <a:spcPts val="2550"/>
              </a:lnSpc>
              <a:buNone/>
            </a:pPr>
            <a:r>
              <a:rPr lang="en-US" sz="2050" b="1" dirty="0">
                <a:solidFill>
                  <a:srgbClr val="272525"/>
                </a:solidFill>
                <a:latin typeface="Times New Roman" panose="02020603050405020304" pitchFamily="18" charset="0"/>
                <a:ea typeface="Petrona Bold" pitchFamily="34" charset="-122"/>
                <a:cs typeface="Times New Roman" panose="02020603050405020304" pitchFamily="18" charset="0"/>
              </a:rPr>
              <a:t>Жылу өткізгіштік табиғатта</a:t>
            </a:r>
            <a:endParaRPr lang="en-US" sz="2050" dirty="0">
              <a:latin typeface="Times New Roman" panose="02020603050405020304" pitchFamily="18" charset="0"/>
              <a:cs typeface="Times New Roman" panose="02020603050405020304" pitchFamily="18" charset="0"/>
            </a:endParaRPr>
          </a:p>
        </p:txBody>
      </p:sp>
      <p:sp>
        <p:nvSpPr>
          <p:cNvPr id="6" name="Text 4"/>
          <p:cNvSpPr/>
          <p:nvPr/>
        </p:nvSpPr>
        <p:spPr>
          <a:xfrm>
            <a:off x="1106448" y="2975848"/>
            <a:ext cx="3681413" cy="222277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Топырақ арқылы жылудың берілуі. Жаздың ыстық күндерінде жер бетінен біраз тереңдікте топырақ салқын болады, ал қыста керісінше, жер асты суларының температурасы ауа температурасынан жоғары болады.</a:t>
            </a:r>
            <a:endParaRPr lang="en-US" sz="1550" dirty="0">
              <a:latin typeface="Times New Roman" panose="02020603050405020304" pitchFamily="18" charset="0"/>
              <a:cs typeface="Times New Roman" panose="02020603050405020304" pitchFamily="18" charset="0"/>
            </a:endParaRPr>
          </a:p>
        </p:txBody>
      </p:sp>
      <p:sp>
        <p:nvSpPr>
          <p:cNvPr id="7" name="Shape 5"/>
          <p:cNvSpPr/>
          <p:nvPr/>
        </p:nvSpPr>
        <p:spPr>
          <a:xfrm>
            <a:off x="5207437" y="1984296"/>
            <a:ext cx="4215408" cy="3435548"/>
          </a:xfrm>
          <a:prstGeom prst="roundRect">
            <a:avLst>
              <a:gd name="adj" fmla="val 2426"/>
            </a:avLst>
          </a:prstGeom>
          <a:solidFill>
            <a:srgbClr val="FFFFFF">
              <a:alpha val="95000"/>
            </a:srgbClr>
          </a:solidFill>
          <a:ln w="22860">
            <a:solidFill>
              <a:srgbClr val="B2D4E5"/>
            </a:solidFill>
            <a:prstDash val="solid"/>
          </a:ln>
        </p:spPr>
      </p:sp>
      <p:sp>
        <p:nvSpPr>
          <p:cNvPr id="8" name="Shape 6"/>
          <p:cNvSpPr/>
          <p:nvPr/>
        </p:nvSpPr>
        <p:spPr>
          <a:xfrm>
            <a:off x="5207437" y="1984296"/>
            <a:ext cx="91440" cy="3435548"/>
          </a:xfrm>
          <a:prstGeom prst="roundRect">
            <a:avLst>
              <a:gd name="adj" fmla="val 91163"/>
            </a:avLst>
          </a:prstGeom>
          <a:solidFill>
            <a:srgbClr val="007EBD"/>
          </a:solidFill>
          <a:ln/>
        </p:spPr>
      </p:sp>
      <p:sp>
        <p:nvSpPr>
          <p:cNvPr id="9" name="Text 7"/>
          <p:cNvSpPr/>
          <p:nvPr/>
        </p:nvSpPr>
        <p:spPr>
          <a:xfrm>
            <a:off x="5520095" y="2205514"/>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Times New Roman" panose="02020603050405020304" pitchFamily="18" charset="0"/>
                <a:ea typeface="Petrona Bold" pitchFamily="34" charset="-122"/>
                <a:cs typeface="Times New Roman" panose="02020603050405020304" pitchFamily="18" charset="0"/>
              </a:rPr>
              <a:t>Табиғи конвекция</a:t>
            </a:r>
            <a:endParaRPr lang="en-US" sz="2050" dirty="0">
              <a:latin typeface="Times New Roman" panose="02020603050405020304" pitchFamily="18" charset="0"/>
              <a:cs typeface="Times New Roman" panose="02020603050405020304" pitchFamily="18" charset="0"/>
            </a:endParaRPr>
          </a:p>
        </p:txBody>
      </p:sp>
      <p:sp>
        <p:nvSpPr>
          <p:cNvPr id="10" name="Text 8"/>
          <p:cNvSpPr/>
          <p:nvPr/>
        </p:nvSpPr>
        <p:spPr>
          <a:xfrm>
            <a:off x="5520095" y="2650212"/>
            <a:ext cx="3681532" cy="222277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Мұхит ағыстары – табиғаттағы конвекцияның ең үлкен мысалы. Гольфстрим сияқты жылы ағыстар экватордан полюске қарай жылу тасымалдайды. Құрлық пен теңіз бризі де конвекцияның мысалы болып табылады.</a:t>
            </a:r>
            <a:endParaRPr lang="en-US" sz="1550" dirty="0">
              <a:latin typeface="Times New Roman" panose="02020603050405020304" pitchFamily="18" charset="0"/>
              <a:cs typeface="Times New Roman" panose="02020603050405020304" pitchFamily="18" charset="0"/>
            </a:endParaRPr>
          </a:p>
        </p:txBody>
      </p:sp>
      <p:sp>
        <p:nvSpPr>
          <p:cNvPr id="11" name="Shape 9"/>
          <p:cNvSpPr/>
          <p:nvPr/>
        </p:nvSpPr>
        <p:spPr>
          <a:xfrm>
            <a:off x="9621203" y="1984296"/>
            <a:ext cx="4215289" cy="3435548"/>
          </a:xfrm>
          <a:prstGeom prst="roundRect">
            <a:avLst>
              <a:gd name="adj" fmla="val 2426"/>
            </a:avLst>
          </a:prstGeom>
          <a:solidFill>
            <a:srgbClr val="FFFFFF">
              <a:alpha val="95000"/>
            </a:srgbClr>
          </a:solidFill>
          <a:ln w="22860">
            <a:solidFill>
              <a:srgbClr val="B2D4E5"/>
            </a:solidFill>
            <a:prstDash val="solid"/>
          </a:ln>
        </p:spPr>
      </p:sp>
      <p:sp>
        <p:nvSpPr>
          <p:cNvPr id="12" name="Shape 10"/>
          <p:cNvSpPr/>
          <p:nvPr/>
        </p:nvSpPr>
        <p:spPr>
          <a:xfrm>
            <a:off x="9621203" y="1984296"/>
            <a:ext cx="91440" cy="3435548"/>
          </a:xfrm>
          <a:prstGeom prst="roundRect">
            <a:avLst>
              <a:gd name="adj" fmla="val 91163"/>
            </a:avLst>
          </a:prstGeom>
          <a:solidFill>
            <a:srgbClr val="007EBD"/>
          </a:solidFill>
          <a:ln/>
        </p:spPr>
      </p:sp>
      <p:sp>
        <p:nvSpPr>
          <p:cNvPr id="13" name="Text 11"/>
          <p:cNvSpPr/>
          <p:nvPr/>
        </p:nvSpPr>
        <p:spPr>
          <a:xfrm>
            <a:off x="9933861" y="2205514"/>
            <a:ext cx="2916555"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Times New Roman" panose="02020603050405020304" pitchFamily="18" charset="0"/>
                <a:ea typeface="Petrona Bold" pitchFamily="34" charset="-122"/>
                <a:cs typeface="Times New Roman" panose="02020603050405020304" pitchFamily="18" charset="0"/>
              </a:rPr>
              <a:t>Табиғи сәуле шығару</a:t>
            </a:r>
            <a:endParaRPr lang="en-US" sz="2050" dirty="0">
              <a:latin typeface="Times New Roman" panose="02020603050405020304" pitchFamily="18" charset="0"/>
              <a:cs typeface="Times New Roman" panose="02020603050405020304" pitchFamily="18" charset="0"/>
            </a:endParaRPr>
          </a:p>
        </p:txBody>
      </p:sp>
      <p:sp>
        <p:nvSpPr>
          <p:cNvPr id="14" name="Text 12"/>
          <p:cNvSpPr/>
          <p:nvPr/>
        </p:nvSpPr>
        <p:spPr>
          <a:xfrm>
            <a:off x="9933861" y="2650212"/>
            <a:ext cx="3681413" cy="222277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Күннен Жерге жылу энергиясының берілуі – сәуле шығарудың ең маңызды мысалы. Бұл энергия Жердегі барлық тіршілік үшін қажет. Сонымен қатар, жануарлар да дене жылуын сәуле шығару арқылы шығарады.</a:t>
            </a:r>
            <a:endParaRPr lang="en-US" sz="1550" dirty="0">
              <a:latin typeface="Times New Roman" panose="02020603050405020304" pitchFamily="18" charset="0"/>
              <a:cs typeface="Times New Roman" panose="02020603050405020304" pitchFamily="18" charset="0"/>
            </a:endParaRPr>
          </a:p>
        </p:txBody>
      </p:sp>
      <p:sp>
        <p:nvSpPr>
          <p:cNvPr id="15" name="Text 13"/>
          <p:cNvSpPr/>
          <p:nvPr/>
        </p:nvSpPr>
        <p:spPr>
          <a:xfrm>
            <a:off x="793790" y="5717500"/>
            <a:ext cx="6537008" cy="325636"/>
          </a:xfrm>
          <a:prstGeom prst="rect">
            <a:avLst/>
          </a:prstGeom>
          <a:noFill/>
          <a:ln/>
        </p:spPr>
        <p:txBody>
          <a:bodyPr wrap="none" lIns="0" tIns="0" rIns="0" bIns="0" rtlCol="0" anchor="t"/>
          <a:lstStyle/>
          <a:p>
            <a:pPr marL="0" indent="0" algn="l">
              <a:lnSpc>
                <a:spcPts val="2550"/>
              </a:lnSpc>
              <a:buNone/>
            </a:pPr>
            <a:r>
              <a:rPr lang="en-US" sz="2050" b="1" dirty="0">
                <a:solidFill>
                  <a:srgbClr val="000000"/>
                </a:solidFill>
                <a:latin typeface="Times New Roman" panose="02020603050405020304" pitchFamily="18" charset="0"/>
                <a:ea typeface="Petrona Bold" pitchFamily="34" charset="-122"/>
                <a:cs typeface="Times New Roman" panose="02020603050405020304" pitchFamily="18" charset="0"/>
              </a:rPr>
              <a:t>Табиғатты қорғаудағы жылу берілудің маңызы</a:t>
            </a:r>
            <a:endParaRPr lang="en-US" sz="2050" dirty="0">
              <a:latin typeface="Times New Roman" panose="02020603050405020304" pitchFamily="18" charset="0"/>
              <a:cs typeface="Times New Roman" panose="02020603050405020304" pitchFamily="18" charset="0"/>
            </a:endParaRPr>
          </a:p>
        </p:txBody>
      </p:sp>
      <p:sp>
        <p:nvSpPr>
          <p:cNvPr id="16" name="Text 14"/>
          <p:cNvSpPr/>
          <p:nvPr/>
        </p:nvSpPr>
        <p:spPr>
          <a:xfrm>
            <a:off x="793790" y="634079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Times New Roman" panose="02020603050405020304" pitchFamily="18" charset="0"/>
                <a:ea typeface="Inter" pitchFamily="34" charset="-122"/>
                <a:cs typeface="Times New Roman" panose="02020603050405020304" pitchFamily="18" charset="0"/>
              </a:rPr>
              <a:t>Жылу берілу процестерін түсіну арқылы біз энергияны үнемдеуге, климаттың өзгеруіне қарсы күресуге және табиғи ресурстарды тиімді пайдалануға үлес қоса аламыз. Мысалы, үйлерді жылу оқшаулау арқылы жылу шығынын азайтып, отын тұтынуды және CO2 шығарындыларын төмендетеміз.</a:t>
            </a:r>
            <a:endParaRPr lang="en-US" sz="15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19720" y="426006"/>
            <a:ext cx="10624661" cy="508397"/>
          </a:xfrm>
          <a:prstGeom prst="rect">
            <a:avLst/>
          </a:prstGeom>
          <a:noFill/>
          <a:ln/>
        </p:spPr>
        <p:txBody>
          <a:bodyPr wrap="none" lIns="0" tIns="0" rIns="0" bIns="0" rtlCol="0" anchor="t"/>
          <a:lstStyle/>
          <a:p>
            <a:pPr marL="0" indent="0" algn="l">
              <a:lnSpc>
                <a:spcPts val="4000"/>
              </a:lnSpc>
              <a:buNone/>
            </a:pPr>
            <a:r>
              <a:rPr lang="en-US" sz="1400" b="1" dirty="0">
                <a:solidFill>
                  <a:srgbClr val="000000"/>
                </a:solidFill>
                <a:latin typeface="Times New Roman" panose="02020603050405020304" pitchFamily="18" charset="0"/>
                <a:ea typeface="Petrona Bold" pitchFamily="34" charset="-122"/>
                <a:cs typeface="Times New Roman" panose="02020603050405020304" pitchFamily="18" charset="0"/>
              </a:rPr>
              <a:t>Жылу берілу түрлерінің практикалық қолданысы</a:t>
            </a:r>
            <a:endParaRPr lang="en-US" sz="1400" dirty="0">
              <a:latin typeface="Times New Roman" panose="02020603050405020304" pitchFamily="18" charset="0"/>
              <a:cs typeface="Times New Roman" panose="02020603050405020304" pitchFamily="18" charset="0"/>
            </a:endParaRPr>
          </a:p>
        </p:txBody>
      </p:sp>
      <p:sp>
        <p:nvSpPr>
          <p:cNvPr id="3" name="Text 1"/>
          <p:cNvSpPr/>
          <p:nvPr/>
        </p:nvSpPr>
        <p:spPr>
          <a:xfrm>
            <a:off x="619720" y="1321713"/>
            <a:ext cx="2868454" cy="254198"/>
          </a:xfrm>
          <a:prstGeom prst="rect">
            <a:avLst/>
          </a:prstGeom>
          <a:noFill/>
          <a:ln/>
        </p:spPr>
        <p:txBody>
          <a:bodyPr wrap="none" lIns="0" tIns="0" rIns="0" bIns="0" rtlCol="0" anchor="t"/>
          <a:lstStyle/>
          <a:p>
            <a:pPr marL="0" indent="0" algn="l">
              <a:lnSpc>
                <a:spcPts val="2000"/>
              </a:lnSpc>
              <a:buNone/>
            </a:pPr>
            <a:r>
              <a:rPr lang="en-US" sz="1400" b="1" dirty="0">
                <a:solidFill>
                  <a:srgbClr val="007EBD"/>
                </a:solidFill>
                <a:latin typeface="Times New Roman" panose="02020603050405020304" pitchFamily="18" charset="0"/>
                <a:ea typeface="Petrona Bold" pitchFamily="34" charset="-122"/>
                <a:cs typeface="Times New Roman" panose="02020603050405020304" pitchFamily="18" charset="0"/>
              </a:rPr>
              <a:t>Күнделікті өмірде қолдану</a:t>
            </a:r>
            <a:endParaRPr lang="en-US" sz="1400" dirty="0">
              <a:latin typeface="Times New Roman" panose="02020603050405020304" pitchFamily="18" charset="0"/>
              <a:cs typeface="Times New Roman" panose="02020603050405020304" pitchFamily="18" charset="0"/>
            </a:endParaRPr>
          </a:p>
        </p:txBody>
      </p:sp>
      <p:sp>
        <p:nvSpPr>
          <p:cNvPr id="4" name="Text 2"/>
          <p:cNvSpPr/>
          <p:nvPr/>
        </p:nvSpPr>
        <p:spPr>
          <a:xfrm>
            <a:off x="619720" y="1730812"/>
            <a:ext cx="6506528" cy="495538"/>
          </a:xfrm>
          <a:prstGeom prst="rect">
            <a:avLst/>
          </a:prstGeom>
          <a:noFill/>
          <a:ln/>
        </p:spPr>
        <p:txBody>
          <a:bodyPr wrap="square" lIns="0" tIns="0" rIns="0" bIns="0" rtlCol="0" anchor="t"/>
          <a:lstStyle/>
          <a:p>
            <a:pPr marL="0" indent="0" algn="l">
              <a:lnSpc>
                <a:spcPts val="1950"/>
              </a:lnSpc>
              <a:buNone/>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Жылу берілу процестерін білу арқылы біз күнделікті өмірде көптеген мәселелерді шеше аламыз:</a:t>
            </a:r>
            <a:endParaRPr lang="en-US" sz="1400" dirty="0">
              <a:latin typeface="Times New Roman" panose="02020603050405020304" pitchFamily="18" charset="0"/>
              <a:cs typeface="Times New Roman" panose="02020603050405020304" pitchFamily="18" charset="0"/>
            </a:endParaRPr>
          </a:p>
        </p:txBody>
      </p:sp>
      <p:sp>
        <p:nvSpPr>
          <p:cNvPr id="5" name="Text 3"/>
          <p:cNvSpPr/>
          <p:nvPr/>
        </p:nvSpPr>
        <p:spPr>
          <a:xfrm>
            <a:off x="619720" y="2365772"/>
            <a:ext cx="6506528" cy="247769"/>
          </a:xfrm>
          <a:prstGeom prst="rect">
            <a:avLst/>
          </a:prstGeom>
          <a:noFill/>
          <a:ln/>
        </p:spPr>
        <p:txBody>
          <a:bodyPr wrap="none" lIns="0" tIns="0" rIns="0" bIns="0" rtlCol="0" anchor="t"/>
          <a:lstStyle/>
          <a:p>
            <a:pPr marL="342900" indent="-342900" algn="l">
              <a:lnSpc>
                <a:spcPts val="1950"/>
              </a:lnSpc>
              <a:buSzPct val="100000"/>
              <a:buChar char="•"/>
            </a:pPr>
            <a:r>
              <a:rPr lang="en-US" sz="1400" b="1" dirty="0">
                <a:solidFill>
                  <a:srgbClr val="272525"/>
                </a:solidFill>
                <a:latin typeface="Times New Roman" panose="02020603050405020304" pitchFamily="18" charset="0"/>
                <a:ea typeface="Inter" pitchFamily="34" charset="-122"/>
                <a:cs typeface="Times New Roman" panose="02020603050405020304" pitchFamily="18" charset="0"/>
              </a:rPr>
              <a:t>Үй жылыту:</a:t>
            </a: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 Радиаторлар конвекция арқылы бөлмені жылытады</a:t>
            </a:r>
            <a:endParaRPr lang="en-US" sz="1400" dirty="0">
              <a:latin typeface="Times New Roman" panose="02020603050405020304" pitchFamily="18" charset="0"/>
              <a:cs typeface="Times New Roman" panose="02020603050405020304" pitchFamily="18" charset="0"/>
            </a:endParaRPr>
          </a:p>
        </p:txBody>
      </p:sp>
      <p:sp>
        <p:nvSpPr>
          <p:cNvPr id="6" name="Text 4"/>
          <p:cNvSpPr/>
          <p:nvPr/>
        </p:nvSpPr>
        <p:spPr>
          <a:xfrm>
            <a:off x="619720" y="2667714"/>
            <a:ext cx="6506528" cy="247769"/>
          </a:xfrm>
          <a:prstGeom prst="rect">
            <a:avLst/>
          </a:prstGeom>
          <a:noFill/>
          <a:ln/>
        </p:spPr>
        <p:txBody>
          <a:bodyPr wrap="none" lIns="0" tIns="0" rIns="0" bIns="0" rtlCol="0" anchor="t"/>
          <a:lstStyle/>
          <a:p>
            <a:pPr marL="342900" indent="-342900" algn="l">
              <a:lnSpc>
                <a:spcPts val="1950"/>
              </a:lnSpc>
              <a:buSzPct val="100000"/>
              <a:buChar char="•"/>
            </a:pPr>
            <a:r>
              <a:rPr lang="en-US" sz="1400" b="1" dirty="0">
                <a:solidFill>
                  <a:srgbClr val="272525"/>
                </a:solidFill>
                <a:latin typeface="Times New Roman" panose="02020603050405020304" pitchFamily="18" charset="0"/>
                <a:ea typeface="Inter" pitchFamily="34" charset="-122"/>
                <a:cs typeface="Times New Roman" panose="02020603050405020304" pitchFamily="18" charset="0"/>
              </a:rPr>
              <a:t>Тамақ дайындау:</a:t>
            </a: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 Ас үй құралдары жылу өткізгіштікке негізделген</a:t>
            </a:r>
            <a:endParaRPr lang="en-US" sz="1400" dirty="0">
              <a:latin typeface="Times New Roman" panose="02020603050405020304" pitchFamily="18" charset="0"/>
              <a:cs typeface="Times New Roman" panose="02020603050405020304" pitchFamily="18" charset="0"/>
            </a:endParaRPr>
          </a:p>
        </p:txBody>
      </p:sp>
      <p:sp>
        <p:nvSpPr>
          <p:cNvPr id="7" name="Text 5"/>
          <p:cNvSpPr/>
          <p:nvPr/>
        </p:nvSpPr>
        <p:spPr>
          <a:xfrm>
            <a:off x="619720" y="2969657"/>
            <a:ext cx="6506528" cy="247769"/>
          </a:xfrm>
          <a:prstGeom prst="rect">
            <a:avLst/>
          </a:prstGeom>
          <a:noFill/>
          <a:ln/>
        </p:spPr>
        <p:txBody>
          <a:bodyPr wrap="none" lIns="0" tIns="0" rIns="0" bIns="0" rtlCol="0" anchor="t"/>
          <a:lstStyle/>
          <a:p>
            <a:pPr marL="342900" indent="-342900" algn="l">
              <a:lnSpc>
                <a:spcPts val="1950"/>
              </a:lnSpc>
              <a:buSzPct val="100000"/>
              <a:buChar char="•"/>
            </a:pPr>
            <a:r>
              <a:rPr lang="en-US" sz="1400" b="1" dirty="0">
                <a:solidFill>
                  <a:srgbClr val="272525"/>
                </a:solidFill>
                <a:latin typeface="Times New Roman" panose="02020603050405020304" pitchFamily="18" charset="0"/>
                <a:ea typeface="Inter" pitchFamily="34" charset="-122"/>
                <a:cs typeface="Times New Roman" panose="02020603050405020304" pitchFamily="18" charset="0"/>
              </a:rPr>
              <a:t>Киім таңдау:</a:t>
            </a: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 Қыста қалың киім жылу өткізгіштікті азайтады</a:t>
            </a:r>
            <a:endParaRPr lang="en-US" sz="1400" dirty="0">
              <a:latin typeface="Times New Roman" panose="02020603050405020304" pitchFamily="18" charset="0"/>
              <a:cs typeface="Times New Roman" panose="02020603050405020304" pitchFamily="18" charset="0"/>
            </a:endParaRPr>
          </a:p>
        </p:txBody>
      </p:sp>
      <p:sp>
        <p:nvSpPr>
          <p:cNvPr id="8" name="Text 6"/>
          <p:cNvSpPr/>
          <p:nvPr/>
        </p:nvSpPr>
        <p:spPr>
          <a:xfrm>
            <a:off x="619720" y="3271599"/>
            <a:ext cx="6506528" cy="247769"/>
          </a:xfrm>
          <a:prstGeom prst="rect">
            <a:avLst/>
          </a:prstGeom>
          <a:noFill/>
          <a:ln/>
        </p:spPr>
        <p:txBody>
          <a:bodyPr wrap="none" lIns="0" tIns="0" rIns="0" bIns="0" rtlCol="0" anchor="t"/>
          <a:lstStyle/>
          <a:p>
            <a:pPr marL="342900" indent="-342900" algn="l">
              <a:lnSpc>
                <a:spcPts val="1950"/>
              </a:lnSpc>
              <a:buSzPct val="100000"/>
              <a:buChar char="•"/>
            </a:pPr>
            <a:r>
              <a:rPr lang="en-US" sz="1400" b="1" dirty="0">
                <a:solidFill>
                  <a:srgbClr val="272525"/>
                </a:solidFill>
                <a:latin typeface="Times New Roman" panose="02020603050405020304" pitchFamily="18" charset="0"/>
                <a:ea typeface="Inter" pitchFamily="34" charset="-122"/>
                <a:cs typeface="Times New Roman" panose="02020603050405020304" pitchFamily="18" charset="0"/>
              </a:rPr>
              <a:t>Термос қолдану:</a:t>
            </a: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 Сәуле шығаруды азайту арқылы сұйықтықты ыстық сақтайды</a:t>
            </a:r>
            <a:endParaRPr lang="en-US" sz="1400" dirty="0">
              <a:latin typeface="Times New Roman" panose="02020603050405020304" pitchFamily="18" charset="0"/>
              <a:cs typeface="Times New Roman" panose="02020603050405020304" pitchFamily="18" charset="0"/>
            </a:endParaRPr>
          </a:p>
        </p:txBody>
      </p:sp>
      <p:sp>
        <p:nvSpPr>
          <p:cNvPr id="9" name="Text 7"/>
          <p:cNvSpPr/>
          <p:nvPr/>
        </p:nvSpPr>
        <p:spPr>
          <a:xfrm>
            <a:off x="7511772" y="1321713"/>
            <a:ext cx="2087047" cy="254198"/>
          </a:xfrm>
          <a:prstGeom prst="rect">
            <a:avLst/>
          </a:prstGeom>
          <a:noFill/>
          <a:ln/>
        </p:spPr>
        <p:txBody>
          <a:bodyPr wrap="none" lIns="0" tIns="0" rIns="0" bIns="0" rtlCol="0" anchor="t"/>
          <a:lstStyle/>
          <a:p>
            <a:pPr marL="0" indent="0" algn="l">
              <a:lnSpc>
                <a:spcPts val="2000"/>
              </a:lnSpc>
              <a:buNone/>
            </a:pPr>
            <a:r>
              <a:rPr lang="en-US" sz="1400" b="1" dirty="0">
                <a:solidFill>
                  <a:srgbClr val="007EBD"/>
                </a:solidFill>
                <a:latin typeface="Times New Roman" panose="02020603050405020304" pitchFamily="18" charset="0"/>
                <a:ea typeface="Petrona Bold" pitchFamily="34" charset="-122"/>
                <a:cs typeface="Times New Roman" panose="02020603050405020304" pitchFamily="18" charset="0"/>
              </a:rPr>
              <a:t>Техникада қолдану</a:t>
            </a:r>
            <a:endParaRPr lang="en-US" sz="1400" dirty="0">
              <a:latin typeface="Times New Roman" panose="02020603050405020304" pitchFamily="18" charset="0"/>
              <a:cs typeface="Times New Roman" panose="02020603050405020304" pitchFamily="18" charset="0"/>
            </a:endParaRPr>
          </a:p>
        </p:txBody>
      </p:sp>
      <p:pic>
        <p:nvPicPr>
          <p:cNvPr id="10" name="Image 0" descr="preencoded.png"/>
          <p:cNvPicPr>
            <a:picLocks noChangeAspect="1"/>
          </p:cNvPicPr>
          <p:nvPr/>
        </p:nvPicPr>
        <p:blipFill>
          <a:blip r:embed="rId3"/>
          <a:stretch>
            <a:fillRect/>
          </a:stretch>
        </p:blipFill>
        <p:spPr>
          <a:xfrm>
            <a:off x="8866346" y="1750219"/>
            <a:ext cx="3797379" cy="3098840"/>
          </a:xfrm>
          <a:prstGeom prst="rect">
            <a:avLst/>
          </a:prstGeom>
        </p:spPr>
      </p:pic>
      <p:sp>
        <p:nvSpPr>
          <p:cNvPr id="11" name="Text 8"/>
          <p:cNvSpPr/>
          <p:nvPr/>
        </p:nvSpPr>
        <p:spPr>
          <a:xfrm>
            <a:off x="7511772" y="5023366"/>
            <a:ext cx="6506528" cy="247769"/>
          </a:xfrm>
          <a:prstGeom prst="rect">
            <a:avLst/>
          </a:prstGeom>
          <a:noFill/>
          <a:ln/>
        </p:spPr>
        <p:txBody>
          <a:bodyPr wrap="none" lIns="0" tIns="0" rIns="0" bIns="0" rtlCol="0" anchor="t"/>
          <a:lstStyle/>
          <a:p>
            <a:pPr marL="0" indent="0" algn="l">
              <a:lnSpc>
                <a:spcPts val="1950"/>
              </a:lnSpc>
              <a:buNone/>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Заманауи технологиялар жылу берілудің принциптеріне негізделген:</a:t>
            </a:r>
            <a:endParaRPr lang="en-US" sz="1400" dirty="0">
              <a:latin typeface="Times New Roman" panose="02020603050405020304" pitchFamily="18" charset="0"/>
              <a:cs typeface="Times New Roman" panose="02020603050405020304" pitchFamily="18" charset="0"/>
            </a:endParaRPr>
          </a:p>
        </p:txBody>
      </p:sp>
      <p:sp>
        <p:nvSpPr>
          <p:cNvPr id="12" name="Text 9"/>
          <p:cNvSpPr/>
          <p:nvPr/>
        </p:nvSpPr>
        <p:spPr>
          <a:xfrm>
            <a:off x="7511772" y="5410557"/>
            <a:ext cx="6506528" cy="247769"/>
          </a:xfrm>
          <a:prstGeom prst="rect">
            <a:avLst/>
          </a:prstGeom>
          <a:noFill/>
          <a:ln/>
        </p:spPr>
        <p:txBody>
          <a:bodyPr wrap="none" lIns="0" tIns="0" rIns="0" bIns="0" rtlCol="0" anchor="t"/>
          <a:lstStyle/>
          <a:p>
            <a:pPr marL="342900" indent="-342900" algn="l">
              <a:lnSpc>
                <a:spcPts val="1950"/>
              </a:lnSpc>
              <a:buSzPct val="100000"/>
              <a:buChar char="•"/>
            </a:pPr>
            <a:r>
              <a:rPr lang="en-US" sz="1400" b="1" dirty="0">
                <a:solidFill>
                  <a:srgbClr val="272525"/>
                </a:solidFill>
                <a:latin typeface="Times New Roman" panose="02020603050405020304" pitchFamily="18" charset="0"/>
                <a:ea typeface="Inter" pitchFamily="34" charset="-122"/>
                <a:cs typeface="Times New Roman" panose="02020603050405020304" pitchFamily="18" charset="0"/>
              </a:rPr>
              <a:t>Компьютер салқындатқыштары:</a:t>
            </a: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 Жылу өткізгіштік пен конвекцияға негізделген</a:t>
            </a:r>
            <a:endParaRPr lang="en-US" sz="1400" dirty="0">
              <a:latin typeface="Times New Roman" panose="02020603050405020304" pitchFamily="18" charset="0"/>
              <a:cs typeface="Times New Roman" panose="02020603050405020304" pitchFamily="18" charset="0"/>
            </a:endParaRPr>
          </a:p>
        </p:txBody>
      </p:sp>
      <p:sp>
        <p:nvSpPr>
          <p:cNvPr id="13" name="Text 10"/>
          <p:cNvSpPr/>
          <p:nvPr/>
        </p:nvSpPr>
        <p:spPr>
          <a:xfrm>
            <a:off x="7511772" y="5712500"/>
            <a:ext cx="6506528" cy="247769"/>
          </a:xfrm>
          <a:prstGeom prst="rect">
            <a:avLst/>
          </a:prstGeom>
          <a:noFill/>
          <a:ln/>
        </p:spPr>
        <p:txBody>
          <a:bodyPr wrap="none" lIns="0" tIns="0" rIns="0" bIns="0" rtlCol="0" anchor="t"/>
          <a:lstStyle/>
          <a:p>
            <a:pPr marL="342900" indent="-342900" algn="l">
              <a:lnSpc>
                <a:spcPts val="1950"/>
              </a:lnSpc>
              <a:buSzPct val="100000"/>
              <a:buChar char="•"/>
            </a:pPr>
            <a:r>
              <a:rPr lang="en-US" sz="1400" b="1" dirty="0">
                <a:solidFill>
                  <a:srgbClr val="272525"/>
                </a:solidFill>
                <a:latin typeface="Times New Roman" panose="02020603050405020304" pitchFamily="18" charset="0"/>
                <a:ea typeface="Inter" pitchFamily="34" charset="-122"/>
                <a:cs typeface="Times New Roman" panose="02020603050405020304" pitchFamily="18" charset="0"/>
              </a:rPr>
              <a:t>Күн панельдері:</a:t>
            </a: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 Сәуле шығаруды жинақтайды</a:t>
            </a:r>
            <a:endParaRPr lang="en-US" sz="1400" dirty="0">
              <a:latin typeface="Times New Roman" panose="02020603050405020304" pitchFamily="18" charset="0"/>
              <a:cs typeface="Times New Roman" panose="02020603050405020304" pitchFamily="18" charset="0"/>
            </a:endParaRPr>
          </a:p>
        </p:txBody>
      </p:sp>
      <p:sp>
        <p:nvSpPr>
          <p:cNvPr id="14" name="Text 11"/>
          <p:cNvSpPr/>
          <p:nvPr/>
        </p:nvSpPr>
        <p:spPr>
          <a:xfrm>
            <a:off x="7511772" y="6014442"/>
            <a:ext cx="6506528" cy="247769"/>
          </a:xfrm>
          <a:prstGeom prst="rect">
            <a:avLst/>
          </a:prstGeom>
          <a:noFill/>
          <a:ln/>
        </p:spPr>
        <p:txBody>
          <a:bodyPr wrap="none" lIns="0" tIns="0" rIns="0" bIns="0" rtlCol="0" anchor="t"/>
          <a:lstStyle/>
          <a:p>
            <a:pPr marL="342900" indent="-342900" algn="l">
              <a:lnSpc>
                <a:spcPts val="1950"/>
              </a:lnSpc>
              <a:buSzPct val="100000"/>
              <a:buChar char="•"/>
            </a:pPr>
            <a:r>
              <a:rPr lang="en-US" sz="1400" b="1" dirty="0">
                <a:solidFill>
                  <a:srgbClr val="272525"/>
                </a:solidFill>
                <a:latin typeface="Times New Roman" panose="02020603050405020304" pitchFamily="18" charset="0"/>
                <a:ea typeface="Inter" pitchFamily="34" charset="-122"/>
                <a:cs typeface="Times New Roman" panose="02020603050405020304" pitchFamily="18" charset="0"/>
              </a:rPr>
              <a:t>Жылу сорғылары:</a:t>
            </a: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 Жылу берілудің барлық түрлерін пайдаланады</a:t>
            </a:r>
            <a:endParaRPr lang="en-US" sz="1400" dirty="0">
              <a:latin typeface="Times New Roman" panose="02020603050405020304" pitchFamily="18" charset="0"/>
              <a:cs typeface="Times New Roman" panose="02020603050405020304" pitchFamily="18" charset="0"/>
            </a:endParaRPr>
          </a:p>
        </p:txBody>
      </p:sp>
      <p:sp>
        <p:nvSpPr>
          <p:cNvPr id="15" name="Shape 12"/>
          <p:cNvSpPr/>
          <p:nvPr/>
        </p:nvSpPr>
        <p:spPr>
          <a:xfrm>
            <a:off x="619720" y="6490692"/>
            <a:ext cx="13390959" cy="1315045"/>
          </a:xfrm>
          <a:prstGeom prst="roundRect">
            <a:avLst>
              <a:gd name="adj" fmla="val 4949"/>
            </a:avLst>
          </a:prstGeom>
          <a:solidFill>
            <a:srgbClr val="B6D6FC"/>
          </a:solidFill>
          <a:ln/>
        </p:spPr>
      </p:sp>
      <p:pic>
        <p:nvPicPr>
          <p:cNvPr id="16" name="Image 1" descr="preencoded.png"/>
          <p:cNvPicPr>
            <a:picLocks noChangeAspect="1"/>
          </p:cNvPicPr>
          <p:nvPr/>
        </p:nvPicPr>
        <p:blipFill>
          <a:blip r:embed="rId4"/>
          <a:stretch>
            <a:fillRect/>
          </a:stretch>
        </p:blipFill>
        <p:spPr>
          <a:xfrm>
            <a:off x="774621" y="6689169"/>
            <a:ext cx="254198" cy="203359"/>
          </a:xfrm>
          <a:prstGeom prst="rect">
            <a:avLst/>
          </a:prstGeom>
        </p:spPr>
      </p:pic>
      <p:sp>
        <p:nvSpPr>
          <p:cNvPr id="17" name="Text 13"/>
          <p:cNvSpPr/>
          <p:nvPr/>
        </p:nvSpPr>
        <p:spPr>
          <a:xfrm>
            <a:off x="1183719" y="6684288"/>
            <a:ext cx="2033588" cy="254198"/>
          </a:xfrm>
          <a:prstGeom prst="rect">
            <a:avLst/>
          </a:prstGeom>
          <a:noFill/>
          <a:ln/>
        </p:spPr>
        <p:txBody>
          <a:bodyPr wrap="none" lIns="0" tIns="0" rIns="0" bIns="0" rtlCol="0" anchor="t"/>
          <a:lstStyle/>
          <a:p>
            <a:pPr marL="0" indent="0" algn="l">
              <a:lnSpc>
                <a:spcPts val="2000"/>
              </a:lnSpc>
              <a:buNone/>
            </a:pPr>
            <a:r>
              <a:rPr lang="en-US" sz="1400" b="1" dirty="0">
                <a:solidFill>
                  <a:srgbClr val="000000"/>
                </a:solidFill>
                <a:latin typeface="Times New Roman" panose="02020603050405020304" pitchFamily="18" charset="0"/>
                <a:ea typeface="Petrona Bold" pitchFamily="34" charset="-122"/>
                <a:cs typeface="Times New Roman" panose="02020603050405020304" pitchFamily="18" charset="0"/>
              </a:rPr>
              <a:t>Қызықты факт</a:t>
            </a:r>
            <a:endParaRPr lang="en-US" sz="1400" dirty="0">
              <a:latin typeface="Times New Roman" panose="02020603050405020304" pitchFamily="18" charset="0"/>
              <a:cs typeface="Times New Roman" panose="02020603050405020304" pitchFamily="18" charset="0"/>
            </a:endParaRPr>
          </a:p>
        </p:txBody>
      </p:sp>
      <p:sp>
        <p:nvSpPr>
          <p:cNvPr id="18" name="Text 14"/>
          <p:cNvSpPr/>
          <p:nvPr/>
        </p:nvSpPr>
        <p:spPr>
          <a:xfrm>
            <a:off x="1183719" y="7093387"/>
            <a:ext cx="12672060" cy="495538"/>
          </a:xfrm>
          <a:prstGeom prst="rect">
            <a:avLst/>
          </a:prstGeom>
          <a:noFill/>
          <a:ln/>
        </p:spPr>
        <p:txBody>
          <a:bodyPr wrap="square" lIns="0" tIns="0" rIns="0" bIns="0" rtlCol="0" anchor="t"/>
          <a:lstStyle/>
          <a:p>
            <a:pPr marL="0" indent="0" algn="l">
              <a:lnSpc>
                <a:spcPts val="1950"/>
              </a:lnSpc>
              <a:buNone/>
            </a:pPr>
            <a:r>
              <a:rPr lang="en-US" sz="1400" dirty="0">
                <a:solidFill>
                  <a:srgbClr val="000000"/>
                </a:solidFill>
                <a:latin typeface="Times New Roman" panose="02020603050405020304" pitchFamily="18" charset="0"/>
                <a:ea typeface="Inter" pitchFamily="34" charset="-122"/>
                <a:cs typeface="Times New Roman" panose="02020603050405020304" pitchFamily="18" charset="0"/>
              </a:rPr>
              <a:t>Пингвиндер сәуле шығару арқылы жылу жоғалтуды азайту үшін топтасып тұрады. Олар өз араларында орындарын ауыстырып, әрбір пингвин кезекпен топтың ортасында жылынып алады.</a:t>
            </a:r>
            <a:endParaRPr 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1033</Words>
  <Application>Microsoft Office PowerPoint</Application>
  <PresentationFormat>Произвольный</PresentationFormat>
  <Paragraphs>139</Paragraphs>
  <Slides>10</Slides>
  <Notes>10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Calibri</vt:lpstr>
      <vt:lpstr>Inter</vt:lpstr>
      <vt:lpstr>Times New Roman</vt:lpstr>
      <vt:lpstr>Arial</vt:lpstr>
      <vt:lpstr>Petrona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User</dc:creator>
  <cp:lastModifiedBy>*</cp:lastModifiedBy>
  <cp:revision>4</cp:revision>
  <dcterms:created xsi:type="dcterms:W3CDTF">2025-09-07T06:39:00Z</dcterms:created>
  <dcterms:modified xsi:type="dcterms:W3CDTF">2025-09-08T16:53:32Z</dcterms:modified>
</cp:coreProperties>
</file>