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2" r:id="rId3"/>
    <p:sldId id="279" r:id="rId4"/>
    <p:sldId id="256" r:id="rId5"/>
    <p:sldId id="260" r:id="rId6"/>
    <p:sldId id="277" r:id="rId7"/>
    <p:sldId id="278" r:id="rId8"/>
    <p:sldId id="273" r:id="rId9"/>
    <p:sldId id="274" r:id="rId10"/>
    <p:sldId id="261" r:id="rId11"/>
    <p:sldId id="276" r:id="rId12"/>
    <p:sldId id="267" r:id="rId13"/>
    <p:sldId id="271" r:id="rId14"/>
    <p:sldId id="272" r:id="rId15"/>
  </p:sldIdLst>
  <p:sldSz cx="18288000" cy="10287000"/>
  <p:notesSz cx="6858000" cy="9144000"/>
  <p:embeddedFontLst>
    <p:embeddedFont>
      <p:font typeface="Arimo" panose="020B0604020202020204" charset="0"/>
      <p:regular r:id="rId16"/>
    </p:embeddedFont>
    <p:embeddedFont>
      <p:font typeface="Arimo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4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menti.com/al9hm41qsqj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ordwall.net/resource/5600768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237" y="505941"/>
            <a:ext cx="17525526" cy="9275118"/>
            <a:chOff x="0" y="0"/>
            <a:chExt cx="4615776" cy="2442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5776" cy="2442829"/>
            </a:xfrm>
            <a:custGeom>
              <a:avLst/>
              <a:gdLst/>
              <a:ahLst/>
              <a:cxnLst/>
              <a:rect l="l" t="t" r="r" b="b"/>
              <a:pathLst>
                <a:path w="4615776" h="2442829">
                  <a:moveTo>
                    <a:pt x="0" y="0"/>
                  </a:moveTo>
                  <a:lnTo>
                    <a:pt x="4615776" y="0"/>
                  </a:lnTo>
                  <a:lnTo>
                    <a:pt x="4615776" y="2442829"/>
                  </a:lnTo>
                  <a:lnTo>
                    <a:pt x="0" y="244282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15776" cy="24904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93339" y="1028700"/>
            <a:ext cx="2365961" cy="2711703"/>
          </a:xfrm>
          <a:custGeom>
            <a:avLst/>
            <a:gdLst/>
            <a:ahLst/>
            <a:cxnLst/>
            <a:rect l="l" t="t" r="r" b="b"/>
            <a:pathLst>
              <a:path w="2365961" h="2711703">
                <a:moveTo>
                  <a:pt x="0" y="0"/>
                </a:moveTo>
                <a:lnTo>
                  <a:pt x="2365961" y="0"/>
                </a:lnTo>
                <a:lnTo>
                  <a:pt x="2365961" y="2711703"/>
                </a:lnTo>
                <a:lnTo>
                  <a:pt x="0" y="2711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56462" y="933450"/>
            <a:ext cx="9375076" cy="88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Психологиялық</a:t>
            </a:r>
            <a:r>
              <a:rPr lang="en-US" sz="5199" b="1" dirty="0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ахуал</a:t>
            </a:r>
            <a:endParaRPr lang="en-US" sz="5199" b="1" dirty="0">
              <a:solidFill>
                <a:schemeClr val="bg1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C8013-F7BC-1571-6027-35E3B96F779E}"/>
              </a:ext>
            </a:extLst>
          </p:cNvPr>
          <p:cNvSpPr txBox="1"/>
          <p:nvPr/>
        </p:nvSpPr>
        <p:spPr>
          <a:xfrm>
            <a:off x="1295400" y="2384551"/>
            <a:ext cx="150114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7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«Күн шуағы» </a:t>
            </a:r>
            <a:endParaRPr kumimoji="0" lang="ru-KZ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«Балалар, бүгінгі сабағымызды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жақсы көңіл-күймен бастайық.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Қазір әрқайсымыз күннің шуағы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сияқты жақсы энергиямызды көршімізге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береміз. Қане, жанымыздағы досымызға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қарап, күлімсірейік».</a:t>
            </a:r>
            <a:endParaRPr lang="ru-K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B4CAB2-0A43-25BB-DB9B-49189099E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33500"/>
            <a:ext cx="134112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5688BF-4559-1CF3-6DD7-A9D0EDB014E0}"/>
              </a:ext>
            </a:extLst>
          </p:cNvPr>
          <p:cNvSpPr txBox="1"/>
          <p:nvPr/>
        </p:nvSpPr>
        <p:spPr>
          <a:xfrm>
            <a:off x="1219200" y="7650540"/>
            <a:ext cx="88432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-</a:t>
            </a:r>
            <a:r>
              <a:rPr lang="ru-RU" sz="3200" dirty="0" err="1">
                <a:solidFill>
                  <a:srgbClr val="FF0000"/>
                </a:solidFill>
              </a:rPr>
              <a:t>морзе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кодын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қолданады</a:t>
            </a:r>
            <a:r>
              <a:rPr lang="ru-RU" sz="3200" dirty="0">
                <a:solidFill>
                  <a:srgbClr val="FF0000"/>
                </a:solidFill>
              </a:rPr>
              <a:t>;</a:t>
            </a:r>
          </a:p>
          <a:p>
            <a:r>
              <a:rPr lang="ru-RU" sz="3200" dirty="0">
                <a:solidFill>
                  <a:srgbClr val="FF0000"/>
                </a:solidFill>
              </a:rPr>
              <a:t>1 балл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6FA4584-A6CD-3BD2-FC12-54CF162525B2}"/>
              </a:ext>
            </a:extLst>
          </p:cNvPr>
          <p:cNvSpPr/>
          <p:nvPr/>
        </p:nvSpPr>
        <p:spPr>
          <a:xfrm>
            <a:off x="15316200" y="495300"/>
            <a:ext cx="2717120" cy="3494688"/>
          </a:xfrm>
          <a:custGeom>
            <a:avLst/>
            <a:gdLst/>
            <a:ahLst/>
            <a:cxnLst/>
            <a:rect l="l" t="t" r="r" b="b"/>
            <a:pathLst>
              <a:path w="2717120" h="3494688">
                <a:moveTo>
                  <a:pt x="0" y="0"/>
                </a:moveTo>
                <a:lnTo>
                  <a:pt x="2717120" y="0"/>
                </a:lnTo>
                <a:lnTo>
                  <a:pt x="2717120" y="3494688"/>
                </a:lnTo>
                <a:lnTo>
                  <a:pt x="0" y="3494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FE35A1-4979-DFC0-95F3-E72E63138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8E5BFF-E337-001E-74CF-1E0E9EC24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04" y="1790700"/>
            <a:ext cx="15024929" cy="601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BD0CCE-BB13-DCF6-1FC5-8DF7FA59D0AD}"/>
              </a:ext>
            </a:extLst>
          </p:cNvPr>
          <p:cNvSpPr txBox="1"/>
          <p:nvPr/>
        </p:nvSpPr>
        <p:spPr>
          <a:xfrm>
            <a:off x="1295400" y="8039100"/>
            <a:ext cx="12877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4000" dirty="0">
                <a:solidFill>
                  <a:srgbClr val="FF0000"/>
                </a:solidFill>
              </a:rPr>
              <a:t>-</a:t>
            </a:r>
            <a:r>
              <a:rPr lang="ru-RU" sz="4000" dirty="0" err="1">
                <a:solidFill>
                  <a:srgbClr val="FF0000"/>
                </a:solidFill>
              </a:rPr>
              <a:t>терминдерге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байланысты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ережеқұрастырады</a:t>
            </a:r>
            <a:r>
              <a:rPr lang="ru-RU" sz="4000" dirty="0">
                <a:solidFill>
                  <a:srgbClr val="FF0000"/>
                </a:solidFill>
              </a:rPr>
              <a:t>; 1балл</a:t>
            </a:r>
            <a:r>
              <a:rPr lang="ru-RU" dirty="0"/>
              <a:t>;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AACFBEBC-C67D-B2E0-DA90-533161C2A5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89428" y="342900"/>
            <a:ext cx="2283038" cy="257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0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D1E85D-0C2D-9EC8-A2EF-255CF6F9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434557-FE6A-EB6B-DF8E-5465725D31A6}"/>
              </a:ext>
            </a:extLst>
          </p:cNvPr>
          <p:cNvSpPr txBox="1"/>
          <p:nvPr/>
        </p:nvSpPr>
        <p:spPr>
          <a:xfrm>
            <a:off x="822158" y="8638282"/>
            <a:ext cx="17983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KZ" sz="3200" dirty="0">
                <a:solidFill>
                  <a:srgbClr val="FF0000"/>
                </a:solidFill>
              </a:rPr>
              <a:t>-</a:t>
            </a:r>
            <a:r>
              <a:rPr lang="ru-KZ" sz="3200" dirty="0" err="1">
                <a:solidFill>
                  <a:srgbClr val="FF0000"/>
                </a:solidFill>
              </a:rPr>
              <a:t>сұрақтарға</a:t>
            </a:r>
            <a:r>
              <a:rPr lang="ru-KZ" sz="3200" dirty="0">
                <a:solidFill>
                  <a:srgbClr val="FF0000"/>
                </a:solidFill>
              </a:rPr>
              <a:t> </a:t>
            </a:r>
            <a:r>
              <a:rPr lang="ru-KZ" sz="3200" dirty="0" err="1">
                <a:solidFill>
                  <a:srgbClr val="FF0000"/>
                </a:solidFill>
              </a:rPr>
              <a:t>дұрыс</a:t>
            </a:r>
            <a:r>
              <a:rPr lang="ru-KZ" sz="3200" dirty="0">
                <a:solidFill>
                  <a:srgbClr val="FF0000"/>
                </a:solidFill>
              </a:rPr>
              <a:t> </a:t>
            </a:r>
            <a:r>
              <a:rPr lang="ru-KZ" sz="3200" dirty="0" err="1">
                <a:solidFill>
                  <a:srgbClr val="FF0000"/>
                </a:solidFill>
              </a:rPr>
              <a:t>жауап</a:t>
            </a:r>
            <a:r>
              <a:rPr lang="ru-KZ" sz="3200" dirty="0">
                <a:solidFill>
                  <a:srgbClr val="FF0000"/>
                </a:solidFill>
              </a:rPr>
              <a:t> </a:t>
            </a:r>
            <a:r>
              <a:rPr lang="ru-KZ" sz="3200" dirty="0" err="1">
                <a:solidFill>
                  <a:srgbClr val="FF0000"/>
                </a:solidFill>
              </a:rPr>
              <a:t>береді</a:t>
            </a:r>
            <a:r>
              <a:rPr lang="kk-KZ" sz="3200" dirty="0">
                <a:solidFill>
                  <a:srgbClr val="FF0000"/>
                </a:solidFill>
              </a:rPr>
              <a:t> 1 балл;</a:t>
            </a:r>
            <a:endParaRPr lang="ru-KZ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D7AFF-DE50-2A02-7573-214AF32A0575}"/>
              </a:ext>
            </a:extLst>
          </p:cNvPr>
          <p:cNvSpPr txBox="1"/>
          <p:nvPr/>
        </p:nvSpPr>
        <p:spPr>
          <a:xfrm>
            <a:off x="1371600" y="571500"/>
            <a:ext cx="91600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5400" b="1" i="1" dirty="0">
                <a:solidFill>
                  <a:schemeClr val="bg1"/>
                </a:solidFill>
              </a:rPr>
              <a:t>5.Сұрақтарға жауап бер</a:t>
            </a:r>
            <a:endParaRPr lang="ru-KZ" sz="5400" dirty="0">
              <a:solidFill>
                <a:schemeClr val="bg1"/>
              </a:solidFill>
            </a:endParaRPr>
          </a:p>
          <a:p>
            <a:endParaRPr lang="kk-KZ" sz="3600" b="1" i="1" u="sng" dirty="0">
              <a:solidFill>
                <a:schemeClr val="bg1"/>
              </a:solidFill>
            </a:endParaRPr>
          </a:p>
          <a:p>
            <a:endParaRPr lang="kk-KZ" u="sng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https://view.genially.com/67c09a2702670e34c82f8f30/interactive-content-geniallyland</a:t>
            </a:r>
            <a:endParaRPr lang="kk-KZ" u="sng" dirty="0">
              <a:solidFill>
                <a:schemeClr val="bg1"/>
              </a:solidFill>
            </a:endParaRPr>
          </a:p>
          <a:p>
            <a:endParaRPr lang="kk-KZ" u="sng" dirty="0">
              <a:solidFill>
                <a:schemeClr val="bg1"/>
              </a:solidFill>
            </a:endParaRPr>
          </a:p>
          <a:p>
            <a:endParaRPr lang="kk-KZ" u="sng" dirty="0">
              <a:solidFill>
                <a:schemeClr val="bg1"/>
              </a:solidFill>
            </a:endParaRPr>
          </a:p>
          <a:p>
            <a:endParaRPr lang="kk-KZ" dirty="0">
              <a:solidFill>
                <a:schemeClr val="bg1"/>
              </a:solidFill>
            </a:endParaRPr>
          </a:p>
          <a:p>
            <a:endParaRPr lang="kk-KZ" dirty="0">
              <a:solidFill>
                <a:schemeClr val="bg1"/>
              </a:solidFill>
            </a:endParaRPr>
          </a:p>
          <a:p>
            <a:endParaRPr lang="kk-KZ" dirty="0">
              <a:solidFill>
                <a:schemeClr val="bg1"/>
              </a:solidFill>
            </a:endParaRPr>
          </a:p>
          <a:p>
            <a:endParaRPr lang="ru-KZ" dirty="0">
              <a:solidFill>
                <a:schemeClr val="bg1"/>
              </a:solidFill>
            </a:endParaRPr>
          </a:p>
          <a:p>
            <a:endParaRPr lang="ru-KZ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281DE94D-6396-1E99-4F5A-D5866FF3ACDE}"/>
              </a:ext>
            </a:extLst>
          </p:cNvPr>
          <p:cNvSpPr/>
          <p:nvPr/>
        </p:nvSpPr>
        <p:spPr>
          <a:xfrm>
            <a:off x="13487400" y="571500"/>
            <a:ext cx="4076700" cy="3606595"/>
          </a:xfrm>
          <a:custGeom>
            <a:avLst/>
            <a:gdLst/>
            <a:ahLst/>
            <a:cxnLst/>
            <a:rect l="l" t="t" r="r" b="b"/>
            <a:pathLst>
              <a:path w="2783592" h="2058119">
                <a:moveTo>
                  <a:pt x="0" y="0"/>
                </a:moveTo>
                <a:lnTo>
                  <a:pt x="2783592" y="0"/>
                </a:lnTo>
                <a:lnTo>
                  <a:pt x="2783592" y="2058118"/>
                </a:lnTo>
                <a:lnTo>
                  <a:pt x="0" y="20581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F3F723-9D89-3329-4022-DEC76817C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086100"/>
            <a:ext cx="1234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7C7DF-5BEA-EBE7-D937-B671B01A3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E246CB-D9F2-553F-15DA-E1A183ABA072}"/>
              </a:ext>
            </a:extLst>
          </p:cNvPr>
          <p:cNvSpPr txBox="1"/>
          <p:nvPr/>
        </p:nvSpPr>
        <p:spPr>
          <a:xfrm>
            <a:off x="1169068" y="1235771"/>
            <a:ext cx="13982700" cy="4437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Үй тапсырмасы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endParaRPr kumimoji="0" lang="kk-KZ" sz="6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lang="ru-RU" sz="6600" b="1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Күнделікті</a:t>
            </a:r>
            <a:r>
              <a:rPr lang="ru-RU" sz="66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ru-RU" sz="6600" b="1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өмірден</a:t>
            </a:r>
            <a:r>
              <a:rPr lang="ru-RU" sz="66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ru-RU" sz="6600" b="1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шифрлауға</a:t>
            </a:r>
            <a:r>
              <a:rPr lang="ru-RU" sz="66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                   3 </a:t>
            </a:r>
            <a:r>
              <a:rPr lang="ru-RU" sz="6600" b="1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мысал</a:t>
            </a:r>
            <a:r>
              <a:rPr lang="ru-RU" sz="66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ru-RU" sz="6600" b="1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келтір</a:t>
            </a:r>
            <a:r>
              <a:rPr lang="ru-RU" sz="66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.</a:t>
            </a:r>
            <a:endParaRPr lang="kk-KZ" sz="6600" b="1" i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69C1629C-EA0F-392C-F196-4C6DAAF70AC9}"/>
              </a:ext>
            </a:extLst>
          </p:cNvPr>
          <p:cNvSpPr/>
          <p:nvPr/>
        </p:nvSpPr>
        <p:spPr>
          <a:xfrm>
            <a:off x="14020800" y="571500"/>
            <a:ext cx="3657600" cy="3352800"/>
          </a:xfrm>
          <a:custGeom>
            <a:avLst/>
            <a:gdLst/>
            <a:ahLst/>
            <a:cxnLst/>
            <a:rect l="l" t="t" r="r" b="b"/>
            <a:pathLst>
              <a:path w="2407751" h="2546660">
                <a:moveTo>
                  <a:pt x="0" y="0"/>
                </a:moveTo>
                <a:lnTo>
                  <a:pt x="2407751" y="0"/>
                </a:lnTo>
                <a:lnTo>
                  <a:pt x="2407751" y="2546660"/>
                </a:lnTo>
                <a:lnTo>
                  <a:pt x="0" y="2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04091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7E264-642E-996D-BCC7-CE57CCAF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E8994A-ADFC-BC28-F43D-DD4F6802B434}"/>
              </a:ext>
            </a:extLst>
          </p:cNvPr>
          <p:cNvSpPr txBox="1"/>
          <p:nvPr/>
        </p:nvSpPr>
        <p:spPr>
          <a:xfrm>
            <a:off x="1447800" y="643150"/>
            <a:ext cx="10858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Рефлексия </a:t>
            </a:r>
            <a:r>
              <a:rPr kumimoji="0" lang="kk-KZ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https://www.menti.com/al9hm41qsqjk</a:t>
            </a:r>
            <a:endParaRPr kumimoji="0" lang="ru-KZ" sz="19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39890-8B62-61E5-63E6-BCC75969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61" y="3238500"/>
            <a:ext cx="11281089" cy="5105400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88BEC307-C86A-B28C-F432-D61BC28DD38A}"/>
              </a:ext>
            </a:extLst>
          </p:cNvPr>
          <p:cNvSpPr/>
          <p:nvPr/>
        </p:nvSpPr>
        <p:spPr>
          <a:xfrm>
            <a:off x="13030200" y="637134"/>
            <a:ext cx="4572000" cy="4106269"/>
          </a:xfrm>
          <a:custGeom>
            <a:avLst/>
            <a:gdLst/>
            <a:ahLst/>
            <a:cxnLst/>
            <a:rect l="l" t="t" r="r" b="b"/>
            <a:pathLst>
              <a:path w="1823113" h="1823113">
                <a:moveTo>
                  <a:pt x="0" y="0"/>
                </a:moveTo>
                <a:lnTo>
                  <a:pt x="1823113" y="0"/>
                </a:lnTo>
                <a:lnTo>
                  <a:pt x="1823113" y="1823113"/>
                </a:lnTo>
                <a:lnTo>
                  <a:pt x="0" y="18231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6163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8999" y="0"/>
            <a:ext cx="8721202" cy="102870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5421144" y="-77850"/>
            <a:ext cx="2866856" cy="2866856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4EA8F-EFFF-D071-F61B-37B862207FDA}"/>
              </a:ext>
            </a:extLst>
          </p:cNvPr>
          <p:cNvSpPr txBox="1"/>
          <p:nvPr/>
        </p:nvSpPr>
        <p:spPr>
          <a:xfrm>
            <a:off x="8153400" y="4381500"/>
            <a:ext cx="88758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Біз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өмірде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өмірде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құпия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сөздерді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қайда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пайдаланамыз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r>
              <a:rPr lang="ru-RU" sz="4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4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керек?</a:t>
            </a:r>
          </a:p>
          <a:p>
            <a:endParaRPr lang="kk-KZ" sz="4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7CDD92-CB33-294F-E151-888CD5D9545B}"/>
              </a:ext>
            </a:extLst>
          </p:cNvPr>
          <p:cNvSpPr/>
          <p:nvPr/>
        </p:nvSpPr>
        <p:spPr>
          <a:xfrm>
            <a:off x="8414085" y="2382441"/>
            <a:ext cx="10114955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Миға шабуыл:</a:t>
            </a:r>
            <a:endParaRPr lang="ru-KZ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KZ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904B4D-4395-5E29-DB5E-D4B579F6C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68C89BE-1975-446C-F63A-94F38FC5D351}"/>
              </a:ext>
            </a:extLst>
          </p:cNvPr>
          <p:cNvSpPr/>
          <p:nvPr/>
        </p:nvSpPr>
        <p:spPr>
          <a:xfrm>
            <a:off x="750508" y="857250"/>
            <a:ext cx="6572845" cy="85725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78B4CB6-2713-0B3F-57A4-41476B190DC4}"/>
              </a:ext>
            </a:extLst>
          </p:cNvPr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5D64023-C16E-6C41-3707-B26B47038898}"/>
              </a:ext>
            </a:extLst>
          </p:cNvPr>
          <p:cNvSpPr/>
          <p:nvPr/>
        </p:nvSpPr>
        <p:spPr>
          <a:xfrm flipV="1">
            <a:off x="15421144" y="-77850"/>
            <a:ext cx="2866856" cy="2866856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96E2B-F91A-E247-01BD-F3576B871905}"/>
              </a:ext>
            </a:extLst>
          </p:cNvPr>
          <p:cNvSpPr txBox="1"/>
          <p:nvPr/>
        </p:nvSpPr>
        <p:spPr>
          <a:xfrm>
            <a:off x="8073861" y="5143500"/>
            <a:ext cx="887583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000" u="sng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https://wordwall.net/resource/56007687</a:t>
            </a:r>
            <a:endParaRPr lang="kk-KZ" sz="4000" u="sng" dirty="0">
              <a:solidFill>
                <a:schemeClr val="bg1"/>
              </a:solidFill>
            </a:endParaRPr>
          </a:p>
          <a:p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8BAB40-A3DA-0828-187E-F3A8AA4367DC}"/>
              </a:ext>
            </a:extLst>
          </p:cNvPr>
          <p:cNvSpPr/>
          <p:nvPr/>
        </p:nvSpPr>
        <p:spPr>
          <a:xfrm>
            <a:off x="8041777" y="2628900"/>
            <a:ext cx="10114955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8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Өткенді қайталау:</a:t>
            </a:r>
            <a:endParaRPr lang="ru-KZ" sz="7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KZ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5768" y="5143500"/>
            <a:ext cx="4693505" cy="4693505"/>
          </a:xfrm>
          <a:custGeom>
            <a:avLst/>
            <a:gdLst/>
            <a:ahLst/>
            <a:cxnLst/>
            <a:rect l="l" t="t" r="r" b="b"/>
            <a:pathLst>
              <a:path w="4693505" h="4693505">
                <a:moveTo>
                  <a:pt x="0" y="0"/>
                </a:moveTo>
                <a:lnTo>
                  <a:pt x="4693505" y="0"/>
                </a:lnTo>
                <a:lnTo>
                  <a:pt x="4693505" y="4693505"/>
                </a:lnTo>
                <a:lnTo>
                  <a:pt x="0" y="4693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3643" y="361587"/>
            <a:ext cx="12701449" cy="9387010"/>
            <a:chOff x="0" y="0"/>
            <a:chExt cx="3345238" cy="247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45238" cy="2472299"/>
            </a:xfrm>
            <a:custGeom>
              <a:avLst/>
              <a:gdLst/>
              <a:ahLst/>
              <a:cxnLst/>
              <a:rect l="l" t="t" r="r" b="b"/>
              <a:pathLst>
                <a:path w="3345238" h="2472299">
                  <a:moveTo>
                    <a:pt x="0" y="0"/>
                  </a:moveTo>
                  <a:lnTo>
                    <a:pt x="3345238" y="0"/>
                  </a:lnTo>
                  <a:lnTo>
                    <a:pt x="3345238" y="2472299"/>
                  </a:lnTo>
                  <a:lnTo>
                    <a:pt x="0" y="247229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345238" cy="2519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386924" y="1040547"/>
            <a:ext cx="0" cy="7617634"/>
          </a:xfrm>
          <a:prstGeom prst="line">
            <a:avLst/>
          </a:prstGeom>
          <a:ln w="76200" cap="flat">
            <a:solidFill>
              <a:srgbClr val="FEBF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555239" y="8924742"/>
            <a:ext cx="232699" cy="23269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2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415375" y="10026"/>
            <a:ext cx="5511328" cy="6409000"/>
          </a:xfrm>
          <a:custGeom>
            <a:avLst/>
            <a:gdLst/>
            <a:ahLst/>
            <a:cxnLst/>
            <a:rect l="l" t="t" r="r" b="b"/>
            <a:pathLst>
              <a:path w="2019580" h="2230460">
                <a:moveTo>
                  <a:pt x="0" y="0"/>
                </a:moveTo>
                <a:lnTo>
                  <a:pt x="2019580" y="0"/>
                </a:lnTo>
                <a:lnTo>
                  <a:pt x="2019580" y="2230460"/>
                </a:lnTo>
                <a:lnTo>
                  <a:pt x="0" y="223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 dirty="0"/>
          </a:p>
        </p:txBody>
      </p:sp>
      <p:sp>
        <p:nvSpPr>
          <p:cNvPr id="11" name="TextBox 11"/>
          <p:cNvSpPr txBox="1"/>
          <p:nvPr/>
        </p:nvSpPr>
        <p:spPr>
          <a:xfrm>
            <a:off x="1046967" y="3495148"/>
            <a:ext cx="11734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8"/>
              </a:lnSpc>
            </a:pPr>
            <a:r>
              <a:rPr lang="kk-KZ" sz="72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Ақпаратты шифрлау</a:t>
            </a:r>
            <a:endParaRPr lang="en-US" sz="7200" b="1" dirty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46967" y="2581390"/>
            <a:ext cx="8185577" cy="48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6"/>
              </a:lnSpc>
            </a:pPr>
            <a:r>
              <a:rPr lang="en-US" sz="2733" spc="3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САБАҚТЫҢ ТАҚЫРЫБЫ: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9435" y="5266854"/>
            <a:ext cx="1076347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 мақсаты: </a:t>
            </a:r>
          </a:p>
          <a:p>
            <a:pPr algn="l"/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-Ақпаратты шифрлау ұғымын түсінеді;</a:t>
            </a:r>
          </a:p>
          <a:p>
            <a:pPr algn="l"/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Мәтіндік ақпаратты кодтау және декодтау әдістерімен танысады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9817" y="250658"/>
            <a:ext cx="17511856" cy="9570275"/>
            <a:chOff x="0" y="0"/>
            <a:chExt cx="2653552" cy="2520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840200" y="358363"/>
            <a:ext cx="1121473" cy="975137"/>
          </a:xfrm>
          <a:custGeom>
            <a:avLst/>
            <a:gdLst/>
            <a:ahLst/>
            <a:cxnLst/>
            <a:rect l="l" t="t" r="r" b="b"/>
            <a:pathLst>
              <a:path w="2307639" h="2059568">
                <a:moveTo>
                  <a:pt x="0" y="0"/>
                </a:moveTo>
                <a:lnTo>
                  <a:pt x="2307639" y="0"/>
                </a:lnTo>
                <a:lnTo>
                  <a:pt x="2307639" y="2059568"/>
                </a:lnTo>
                <a:lnTo>
                  <a:pt x="0" y="205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BC005B-3321-3C83-0EFD-C00CCA7A8FD9}"/>
              </a:ext>
            </a:extLst>
          </p:cNvPr>
          <p:cNvSpPr/>
          <p:nvPr/>
        </p:nvSpPr>
        <p:spPr>
          <a:xfrm>
            <a:off x="4038600" y="251505"/>
            <a:ext cx="952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меңгеру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C8B2F-13C4-B581-1273-9469AF1EFBD6}"/>
              </a:ext>
            </a:extLst>
          </p:cNvPr>
          <p:cNvSpPr txBox="1"/>
          <p:nvPr/>
        </p:nvSpPr>
        <p:spPr>
          <a:xfrm>
            <a:off x="636995" y="1112672"/>
            <a:ext cx="173527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4400" b="1" dirty="0">
                <a:solidFill>
                  <a:schemeClr val="bg1"/>
                </a:solidFill>
              </a:rPr>
              <a:t>Шифрлау дегеніміз – құпия ақпаратты бөтен адамдардың оқуына жол бермейтіндей етіп өзгерту.</a:t>
            </a:r>
            <a:endParaRPr lang="kk-KZ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969461-347E-C45F-F085-6E1D6CB52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16" y="2857660"/>
            <a:ext cx="9220200" cy="6664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1E78415-702D-E71E-9D44-C87B2406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6031" y="2891749"/>
            <a:ext cx="7894932" cy="66648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495AB-ED61-3269-6324-4B012FC80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8D35D7-F5DF-7977-383D-D7DD94CF4F48}"/>
              </a:ext>
            </a:extLst>
          </p:cNvPr>
          <p:cNvSpPr/>
          <p:nvPr/>
        </p:nvSpPr>
        <p:spPr>
          <a:xfrm>
            <a:off x="685800" y="472083"/>
            <a:ext cx="952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2F143-9F90-BB75-6E2C-BCC00242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" y="18047"/>
            <a:ext cx="18283989" cy="1025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7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6C33C-B265-BEDD-D771-F1FA6AF4B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E50505-2042-4E4B-7ADE-13CDEBF39163}"/>
              </a:ext>
            </a:extLst>
          </p:cNvPr>
          <p:cNvSpPr/>
          <p:nvPr/>
        </p:nvSpPr>
        <p:spPr>
          <a:xfrm>
            <a:off x="685800" y="472083"/>
            <a:ext cx="952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41921C-F3DD-A04E-D9E2-3DFA542D6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" y="-1"/>
            <a:ext cx="18271958" cy="1049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6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F5B12-2D75-5D60-D4B1-013AB492E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5EA22F7-A9D0-47C7-B869-CB14FA214DEC}"/>
              </a:ext>
            </a:extLst>
          </p:cNvPr>
          <p:cNvGrpSpPr/>
          <p:nvPr/>
        </p:nvGrpSpPr>
        <p:grpSpPr>
          <a:xfrm>
            <a:off x="517059" y="244642"/>
            <a:ext cx="10075204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DE7BA1F-BE7D-3610-8DF4-29EFB4080AB4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02EAC83-A4F3-39BF-F0DF-085F3B0F3A76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E4D0C2-D91C-ECB2-C1FD-712F27F2B888}"/>
              </a:ext>
            </a:extLst>
          </p:cNvPr>
          <p:cNvSpPr txBox="1"/>
          <p:nvPr/>
        </p:nvSpPr>
        <p:spPr>
          <a:xfrm>
            <a:off x="733927" y="425485"/>
            <a:ext cx="94567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D4A398-A62E-CD44-1E56-888821084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15030"/>
            <a:ext cx="13758954" cy="670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07AF2E-9CFB-E57F-F5A3-7A3D09CE1AE0}"/>
              </a:ext>
            </a:extLst>
          </p:cNvPr>
          <p:cNvSpPr txBox="1"/>
          <p:nvPr/>
        </p:nvSpPr>
        <p:spPr>
          <a:xfrm>
            <a:off x="10592263" y="7703955"/>
            <a:ext cx="9829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400" dirty="0">
                <a:solidFill>
                  <a:srgbClr val="FF0000"/>
                </a:solidFill>
              </a:rPr>
              <a:t>Дескриптор: </a:t>
            </a:r>
          </a:p>
          <a:p>
            <a:r>
              <a:rPr lang="ru-KZ" sz="2400" dirty="0">
                <a:solidFill>
                  <a:srgbClr val="FF0000"/>
                </a:solidFill>
              </a:rPr>
              <a:t>-</a:t>
            </a:r>
            <a:r>
              <a:rPr lang="ru-KZ" sz="2400" dirty="0" err="1">
                <a:solidFill>
                  <a:srgbClr val="FF0000"/>
                </a:solidFill>
              </a:rPr>
              <a:t>шифрлау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қолданытын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салаларды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анықтайды</a:t>
            </a:r>
            <a:r>
              <a:rPr lang="ru-KZ" sz="2400" dirty="0">
                <a:solidFill>
                  <a:srgbClr val="FF0000"/>
                </a:solidFill>
              </a:rPr>
              <a:t>; </a:t>
            </a:r>
          </a:p>
          <a:p>
            <a:r>
              <a:rPr lang="ru-KZ" sz="2400" dirty="0">
                <a:solidFill>
                  <a:srgbClr val="FF0000"/>
                </a:solidFill>
              </a:rPr>
              <a:t>1 балл</a:t>
            </a:r>
          </a:p>
          <a:p>
            <a:r>
              <a:rPr lang="ru-KZ" sz="2400" dirty="0">
                <a:solidFill>
                  <a:srgbClr val="FF0000"/>
                </a:solidFill>
              </a:rPr>
              <a:t>-</a:t>
            </a:r>
            <a:r>
              <a:rPr lang="ru-KZ" sz="2400" dirty="0" err="1">
                <a:solidFill>
                  <a:srgbClr val="FF0000"/>
                </a:solidFill>
              </a:rPr>
              <a:t>кодтауды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қолданатын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салаларды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анықтайды</a:t>
            </a:r>
            <a:r>
              <a:rPr lang="ru-KZ" sz="2400" dirty="0">
                <a:solidFill>
                  <a:srgbClr val="FF0000"/>
                </a:solidFill>
              </a:rPr>
              <a:t>; </a:t>
            </a:r>
          </a:p>
          <a:p>
            <a:r>
              <a:rPr lang="ru-KZ" sz="2400" dirty="0">
                <a:solidFill>
                  <a:srgbClr val="FF0000"/>
                </a:solidFill>
              </a:rPr>
              <a:t>-</a:t>
            </a:r>
            <a:r>
              <a:rPr lang="ru-KZ" sz="2400" dirty="0" err="1">
                <a:solidFill>
                  <a:srgbClr val="FF0000"/>
                </a:solidFill>
              </a:rPr>
              <a:t>мысал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келтіреді</a:t>
            </a:r>
            <a:r>
              <a:rPr lang="ru-KZ" sz="2400" dirty="0">
                <a:solidFill>
                  <a:srgbClr val="FF0000"/>
                </a:solidFill>
              </a:rPr>
              <a:t>; </a:t>
            </a:r>
          </a:p>
          <a:p>
            <a:r>
              <a:rPr lang="ru-KZ" sz="2400" dirty="0">
                <a:solidFill>
                  <a:srgbClr val="FF0000"/>
                </a:solidFill>
              </a:rPr>
              <a:t>2 балл;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61C37545-A322-7788-EE98-F8FA989806E2}"/>
              </a:ext>
            </a:extLst>
          </p:cNvPr>
          <p:cNvSpPr/>
          <p:nvPr/>
        </p:nvSpPr>
        <p:spPr>
          <a:xfrm>
            <a:off x="15170659" y="425485"/>
            <a:ext cx="2717120" cy="3494688"/>
          </a:xfrm>
          <a:custGeom>
            <a:avLst/>
            <a:gdLst/>
            <a:ahLst/>
            <a:cxnLst/>
            <a:rect l="l" t="t" r="r" b="b"/>
            <a:pathLst>
              <a:path w="2717120" h="3494688">
                <a:moveTo>
                  <a:pt x="0" y="0"/>
                </a:moveTo>
                <a:lnTo>
                  <a:pt x="2717120" y="0"/>
                </a:lnTo>
                <a:lnTo>
                  <a:pt x="2717120" y="3494688"/>
                </a:lnTo>
                <a:lnTo>
                  <a:pt x="0" y="3494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1585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B2792-A1D8-22E9-F03E-E9D5512FD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3E3F063-8C39-68A3-3B3F-F8C3DFB1A300}"/>
              </a:ext>
            </a:extLst>
          </p:cNvPr>
          <p:cNvGrpSpPr/>
          <p:nvPr/>
        </p:nvGrpSpPr>
        <p:grpSpPr>
          <a:xfrm>
            <a:off x="517059" y="244642"/>
            <a:ext cx="10075204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116644-118E-B285-6045-407DC74F5A39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8623E77-4039-13AB-A8DE-CA977ED6BEAE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DCB06-8C70-EFC6-2490-DE1BD7FE491A}"/>
              </a:ext>
            </a:extLst>
          </p:cNvPr>
          <p:cNvSpPr txBox="1"/>
          <p:nvPr/>
        </p:nvSpPr>
        <p:spPr>
          <a:xfrm>
            <a:off x="733927" y="425485"/>
            <a:ext cx="94567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8AD357-CE69-4E8A-123C-06AD8A261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69" y="639112"/>
            <a:ext cx="16536004" cy="7391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82629-13C6-17E2-FEA6-049CB64E389F}"/>
              </a:ext>
            </a:extLst>
          </p:cNvPr>
          <p:cNvSpPr txBox="1"/>
          <p:nvPr/>
        </p:nvSpPr>
        <p:spPr>
          <a:xfrm>
            <a:off x="10820400" y="8060591"/>
            <a:ext cx="7239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600" dirty="0">
                <a:solidFill>
                  <a:srgbClr val="FF0000"/>
                </a:solidFill>
              </a:rPr>
              <a:t>-</a:t>
            </a:r>
            <a:r>
              <a:rPr lang="ru-RU" sz="3600" dirty="0" err="1">
                <a:solidFill>
                  <a:srgbClr val="FF0000"/>
                </a:solidFill>
              </a:rPr>
              <a:t>терминдердің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анықтамасын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жазады</a:t>
            </a:r>
            <a:r>
              <a:rPr lang="ru-RU" sz="3600" dirty="0">
                <a:solidFill>
                  <a:srgbClr val="FF0000"/>
                </a:solidFill>
              </a:rPr>
              <a:t>; 1 балл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F1EC0013-5704-4548-044F-E82452B9E439}"/>
              </a:ext>
            </a:extLst>
          </p:cNvPr>
          <p:cNvSpPr/>
          <p:nvPr/>
        </p:nvSpPr>
        <p:spPr>
          <a:xfrm>
            <a:off x="15898331" y="328726"/>
            <a:ext cx="1844536" cy="2452573"/>
          </a:xfrm>
          <a:custGeom>
            <a:avLst/>
            <a:gdLst/>
            <a:ahLst/>
            <a:cxnLst/>
            <a:rect l="l" t="t" r="r" b="b"/>
            <a:pathLst>
              <a:path w="2717120" h="3494688">
                <a:moveTo>
                  <a:pt x="0" y="0"/>
                </a:moveTo>
                <a:lnTo>
                  <a:pt x="2717120" y="0"/>
                </a:lnTo>
                <a:lnTo>
                  <a:pt x="2717120" y="3494688"/>
                </a:lnTo>
                <a:lnTo>
                  <a:pt x="0" y="3494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06380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201</Words>
  <Application>Microsoft Office PowerPoint</Application>
  <PresentationFormat>Произвольный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Arial</vt:lpstr>
      <vt:lpstr>Arimo</vt:lpstr>
      <vt:lpstr>Arimo 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щаблон</dc:title>
  <cp:lastModifiedBy>Arys JOBBM</cp:lastModifiedBy>
  <cp:revision>6</cp:revision>
  <dcterms:created xsi:type="dcterms:W3CDTF">2006-08-16T00:00:00Z</dcterms:created>
  <dcterms:modified xsi:type="dcterms:W3CDTF">2025-09-20T02:05:30Z</dcterms:modified>
  <dc:identifier>DAGzUa2tGjA</dc:identifier>
</cp:coreProperties>
</file>