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4630400" cy="8229600"/>
  <p:notesSz cx="8229600" cy="14630400"/>
  <p:defaultTextStyle>
    <a:defPPr>
      <a:defRPr lang="ru-K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3" d="100"/>
          <a:sy n="53" d="100"/>
        </p:scale>
        <p:origin x="676"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593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AF5EB"/>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6.xml"/><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2436138"/>
            <a:ext cx="7468553" cy="1231821"/>
          </a:xfrm>
          <a:prstGeom prst="rect">
            <a:avLst/>
          </a:prstGeom>
          <a:noFill/>
          <a:ln/>
        </p:spPr>
        <p:txBody>
          <a:bodyPr wrap="square" lIns="0" tIns="0" rIns="0" bIns="0" rtlCol="0" anchor="t"/>
          <a:lstStyle/>
          <a:p>
            <a:pPr marL="0" indent="0" algn="l">
              <a:lnSpc>
                <a:spcPts val="4850"/>
              </a:lnSpc>
              <a:buNone/>
            </a:pPr>
            <a:r>
              <a:rPr lang="en-US" sz="3850" dirty="0">
                <a:solidFill>
                  <a:srgbClr val="051D3A"/>
                </a:solidFill>
                <a:latin typeface="Times New Roman" panose="02020603050405020304" pitchFamily="18" charset="0"/>
                <a:ea typeface="Funnel Display" pitchFamily="34" charset="-122"/>
                <a:cs typeface="Times New Roman" panose="02020603050405020304" pitchFamily="18" charset="0"/>
              </a:rPr>
              <a:t>Өлшеулер мен есептеулердің дәлдігі</a:t>
            </a:r>
            <a:endParaRPr lang="en-US" sz="3850" dirty="0">
              <a:latin typeface="Times New Roman" panose="02020603050405020304" pitchFamily="18" charset="0"/>
              <a:cs typeface="Times New Roman" panose="02020603050405020304" pitchFamily="18" charset="0"/>
            </a:endParaRPr>
          </a:p>
        </p:txBody>
      </p:sp>
      <p:sp>
        <p:nvSpPr>
          <p:cNvPr id="4" name="Text 1"/>
          <p:cNvSpPr/>
          <p:nvPr/>
        </p:nvSpPr>
        <p:spPr>
          <a:xfrm>
            <a:off x="837724" y="3982045"/>
            <a:ext cx="7468553"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Физикалық шамалар мен өлшеулер бөлімі</a:t>
            </a:r>
            <a:endParaRPr lang="en-US" dirty="0">
              <a:latin typeface="Times New Roman" panose="02020603050405020304" pitchFamily="18" charset="0"/>
              <a:cs typeface="Times New Roman" panose="02020603050405020304" pitchFamily="18" charset="0"/>
            </a:endParaRPr>
          </a:p>
        </p:txBody>
      </p:sp>
      <p:sp>
        <p:nvSpPr>
          <p:cNvPr id="5" name="Text 2"/>
          <p:cNvSpPr/>
          <p:nvPr/>
        </p:nvSpPr>
        <p:spPr>
          <a:xfrm>
            <a:off x="837724" y="4552712"/>
            <a:ext cx="7468553" cy="670084"/>
          </a:xfrm>
          <a:prstGeom prst="rect">
            <a:avLst/>
          </a:prstGeom>
          <a:noFill/>
          <a:ln/>
        </p:spPr>
        <p:txBody>
          <a:bodyPr wrap="squar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Сабақтың тақырыбы: Өлшеулер мен есептеулердің дәлдігі; ғылыми жазу; SI префикстер (μ, m, c, d, k, M)</a:t>
            </a:r>
            <a:endParaRPr lang="en-US" dirty="0">
              <a:latin typeface="Times New Roman" panose="02020603050405020304" pitchFamily="18" charset="0"/>
              <a:cs typeface="Times New Roman" panose="02020603050405020304" pitchFamily="18" charset="0"/>
            </a:endParaRPr>
          </a:p>
        </p:txBody>
      </p:sp>
      <p:sp>
        <p:nvSpPr>
          <p:cNvPr id="6" name="Text 3"/>
          <p:cNvSpPr/>
          <p:nvPr/>
        </p:nvSpPr>
        <p:spPr>
          <a:xfrm>
            <a:off x="837724" y="5458420"/>
            <a:ext cx="7468553"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«Еңбек – ерлік негізі, білім – біліктілік кілті»</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837724" y="1313378"/>
            <a:ext cx="9233178"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Times New Roman" panose="02020603050405020304" pitchFamily="18" charset="0"/>
                <a:ea typeface="Funnel Display" pitchFamily="34" charset="-122"/>
                <a:cs typeface="Times New Roman" panose="02020603050405020304" pitchFamily="18" charset="0"/>
              </a:rPr>
              <a:t>Практикалық станциялар (10 мин, 4 б.)</a:t>
            </a:r>
            <a:endParaRPr lang="en-US" sz="3850" dirty="0">
              <a:latin typeface="Times New Roman" panose="02020603050405020304" pitchFamily="18" charset="0"/>
              <a:cs typeface="Times New Roman" panose="02020603050405020304" pitchFamily="18" charset="0"/>
            </a:endParaRPr>
          </a:p>
        </p:txBody>
      </p:sp>
      <p:sp>
        <p:nvSpPr>
          <p:cNvPr id="3" name="Shape 1"/>
          <p:cNvSpPr/>
          <p:nvPr/>
        </p:nvSpPr>
        <p:spPr>
          <a:xfrm>
            <a:off x="837724" y="2348151"/>
            <a:ext cx="4178618" cy="3997404"/>
          </a:xfrm>
          <a:prstGeom prst="roundRect">
            <a:avLst>
              <a:gd name="adj" fmla="val 2201"/>
            </a:avLst>
          </a:prstGeom>
          <a:solidFill>
            <a:srgbClr val="FAF5EB"/>
          </a:solidFill>
          <a:ln w="22860">
            <a:solidFill>
              <a:srgbClr val="D5CDBE"/>
            </a:solidFill>
            <a:prstDash val="solid"/>
          </a:ln>
        </p:spPr>
      </p:sp>
      <p:sp>
        <p:nvSpPr>
          <p:cNvPr id="4" name="Shape 2"/>
          <p:cNvSpPr/>
          <p:nvPr/>
        </p:nvSpPr>
        <p:spPr>
          <a:xfrm>
            <a:off x="860584" y="2371011"/>
            <a:ext cx="4132898" cy="628293"/>
          </a:xfrm>
          <a:prstGeom prst="roundRect">
            <a:avLst>
              <a:gd name="adj" fmla="val 9636"/>
            </a:avLst>
          </a:prstGeom>
          <a:solidFill>
            <a:srgbClr val="FAF5EB"/>
          </a:solidFill>
          <a:ln/>
        </p:spPr>
      </p:sp>
      <p:pic>
        <p:nvPicPr>
          <p:cNvPr id="5" name="Image 0" descr="preencoded.png"/>
          <p:cNvPicPr>
            <a:picLocks noChangeAspect="1"/>
          </p:cNvPicPr>
          <p:nvPr/>
        </p:nvPicPr>
        <p:blipFill>
          <a:blip r:embed="rId3"/>
          <a:stretch>
            <a:fillRect/>
          </a:stretch>
        </p:blipFill>
        <p:spPr>
          <a:xfrm>
            <a:off x="2769989" y="2524244"/>
            <a:ext cx="314087" cy="314087"/>
          </a:xfrm>
          <a:prstGeom prst="rect">
            <a:avLst/>
          </a:prstGeom>
        </p:spPr>
      </p:pic>
      <p:sp>
        <p:nvSpPr>
          <p:cNvPr id="6" name="Text 3"/>
          <p:cNvSpPr/>
          <p:nvPr/>
        </p:nvSpPr>
        <p:spPr>
          <a:xfrm>
            <a:off x="1070015" y="320873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A) Домбыра шебері</a:t>
            </a:r>
            <a:endParaRPr lang="en-US" sz="1900" dirty="0">
              <a:latin typeface="Times New Roman" panose="02020603050405020304" pitchFamily="18" charset="0"/>
              <a:cs typeface="Times New Roman" panose="02020603050405020304" pitchFamily="18" charset="0"/>
            </a:endParaRPr>
          </a:p>
        </p:txBody>
      </p:sp>
      <p:sp>
        <p:nvSpPr>
          <p:cNvPr id="7" name="Text 4"/>
          <p:cNvSpPr/>
          <p:nvPr/>
        </p:nvSpPr>
        <p:spPr>
          <a:xfrm>
            <a:off x="1070015" y="3642360"/>
            <a:ext cx="3714036" cy="1340168"/>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2,5 мм өлшемін метрге және микрометрге аударыңыз. Мәнді цифрлар санын анықтап, қажет болса дөңгелектеңіз.</a:t>
            </a:r>
            <a:endParaRPr lang="en-US" sz="1600" dirty="0">
              <a:latin typeface="Times New Roman" panose="02020603050405020304" pitchFamily="18" charset="0"/>
              <a:cs typeface="Times New Roman" panose="02020603050405020304" pitchFamily="18" charset="0"/>
            </a:endParaRPr>
          </a:p>
        </p:txBody>
      </p:sp>
      <p:sp>
        <p:nvSpPr>
          <p:cNvPr id="8" name="Text 5"/>
          <p:cNvSpPr/>
          <p:nvPr/>
        </p:nvSpPr>
        <p:spPr>
          <a:xfrm>
            <a:off x="1070015" y="5108138"/>
            <a:ext cx="3714036" cy="1005126"/>
          </a:xfrm>
          <a:prstGeom prst="rect">
            <a:avLst/>
          </a:prstGeom>
          <a:noFill/>
          <a:ln/>
        </p:spPr>
        <p:txBody>
          <a:bodyPr wrap="square" lIns="0" tIns="0" rIns="0" bIns="0" rtlCol="0" anchor="t"/>
          <a:lstStyle/>
          <a:p>
            <a:pPr marL="0" indent="0" algn="l">
              <a:lnSpc>
                <a:spcPts val="2600"/>
              </a:lnSpc>
              <a:buNone/>
            </a:pP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Күтілетін шешім:</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2,5 мм = 0,0025 м = 2,5 · 10⁻³ м = 2500 μм. Мәнді цифрлар: 2.</a:t>
            </a:r>
            <a:endParaRPr lang="en-US" sz="1600" dirty="0">
              <a:latin typeface="Times New Roman" panose="02020603050405020304" pitchFamily="18" charset="0"/>
              <a:cs typeface="Times New Roman" panose="02020603050405020304" pitchFamily="18" charset="0"/>
            </a:endParaRPr>
          </a:p>
        </p:txBody>
      </p:sp>
      <p:sp>
        <p:nvSpPr>
          <p:cNvPr id="9" name="Shape 6"/>
          <p:cNvSpPr/>
          <p:nvPr/>
        </p:nvSpPr>
        <p:spPr>
          <a:xfrm>
            <a:off x="5225772" y="2348151"/>
            <a:ext cx="4178737" cy="3997404"/>
          </a:xfrm>
          <a:prstGeom prst="roundRect">
            <a:avLst>
              <a:gd name="adj" fmla="val 2201"/>
            </a:avLst>
          </a:prstGeom>
          <a:solidFill>
            <a:srgbClr val="FAF5EB"/>
          </a:solidFill>
          <a:ln w="22860">
            <a:solidFill>
              <a:srgbClr val="D5CDBE"/>
            </a:solidFill>
            <a:prstDash val="solid"/>
          </a:ln>
        </p:spPr>
      </p:sp>
      <p:sp>
        <p:nvSpPr>
          <p:cNvPr id="10" name="Shape 7"/>
          <p:cNvSpPr/>
          <p:nvPr/>
        </p:nvSpPr>
        <p:spPr>
          <a:xfrm>
            <a:off x="5248632" y="2371011"/>
            <a:ext cx="4133017" cy="628293"/>
          </a:xfrm>
          <a:prstGeom prst="roundRect">
            <a:avLst>
              <a:gd name="adj" fmla="val 9636"/>
            </a:avLst>
          </a:prstGeom>
          <a:solidFill>
            <a:srgbClr val="FAF5EB"/>
          </a:solidFill>
          <a:ln/>
        </p:spPr>
      </p:sp>
      <p:pic>
        <p:nvPicPr>
          <p:cNvPr id="11" name="Image 1" descr="preencoded.png"/>
          <p:cNvPicPr>
            <a:picLocks noChangeAspect="1"/>
          </p:cNvPicPr>
          <p:nvPr/>
        </p:nvPicPr>
        <p:blipFill>
          <a:blip r:embed="rId4"/>
          <a:stretch>
            <a:fillRect/>
          </a:stretch>
        </p:blipFill>
        <p:spPr>
          <a:xfrm>
            <a:off x="7158038" y="2484953"/>
            <a:ext cx="314087" cy="392668"/>
          </a:xfrm>
          <a:prstGeom prst="rect">
            <a:avLst/>
          </a:prstGeom>
        </p:spPr>
      </p:pic>
      <p:sp>
        <p:nvSpPr>
          <p:cNvPr id="12" name="Text 8"/>
          <p:cNvSpPr/>
          <p:nvPr/>
        </p:nvSpPr>
        <p:spPr>
          <a:xfrm>
            <a:off x="5458063" y="320873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B) Зертхана</a:t>
            </a:r>
            <a:endParaRPr lang="en-US" sz="1900" dirty="0">
              <a:latin typeface="Times New Roman" panose="02020603050405020304" pitchFamily="18" charset="0"/>
              <a:cs typeface="Times New Roman" panose="02020603050405020304" pitchFamily="18" charset="0"/>
            </a:endParaRPr>
          </a:p>
        </p:txBody>
      </p:sp>
      <p:sp>
        <p:nvSpPr>
          <p:cNvPr id="13" name="Text 9"/>
          <p:cNvSpPr/>
          <p:nvPr/>
        </p:nvSpPr>
        <p:spPr>
          <a:xfrm>
            <a:off x="5458063" y="3642360"/>
            <a:ext cx="3714155" cy="1340168"/>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12,4 см; 12,5 см; 12,6 см өлшемдері бойынша орташа мәнді (x̄), абсолют қатені (Δx) және салыстырмалы қатені (δ) есептеңіз.</a:t>
            </a:r>
            <a:endParaRPr lang="en-US" sz="1600" dirty="0">
              <a:latin typeface="Times New Roman" panose="02020603050405020304" pitchFamily="18" charset="0"/>
              <a:cs typeface="Times New Roman" panose="02020603050405020304" pitchFamily="18" charset="0"/>
            </a:endParaRPr>
          </a:p>
        </p:txBody>
      </p:sp>
      <p:sp>
        <p:nvSpPr>
          <p:cNvPr id="14" name="Text 10"/>
          <p:cNvSpPr/>
          <p:nvPr/>
        </p:nvSpPr>
        <p:spPr>
          <a:xfrm>
            <a:off x="5458063" y="5108138"/>
            <a:ext cx="3714155" cy="670084"/>
          </a:xfrm>
          <a:prstGeom prst="rect">
            <a:avLst/>
          </a:prstGeom>
          <a:noFill/>
          <a:ln/>
        </p:spPr>
        <p:txBody>
          <a:bodyPr wrap="square" lIns="0" tIns="0" rIns="0" bIns="0" rtlCol="0" anchor="t"/>
          <a:lstStyle/>
          <a:p>
            <a:pPr marL="0" indent="0" algn="l">
              <a:lnSpc>
                <a:spcPts val="2600"/>
              </a:lnSpc>
              <a:buNone/>
            </a:pP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Күтілетін шешім:</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x̄ = 12,5 см; Δx = 0,1 см; δ = 0,8%.</a:t>
            </a:r>
            <a:endParaRPr lang="en-US" sz="1600" dirty="0">
              <a:latin typeface="Times New Roman" panose="02020603050405020304" pitchFamily="18" charset="0"/>
              <a:cs typeface="Times New Roman" panose="02020603050405020304" pitchFamily="18" charset="0"/>
            </a:endParaRPr>
          </a:p>
        </p:txBody>
      </p:sp>
      <p:sp>
        <p:nvSpPr>
          <p:cNvPr id="15" name="Shape 11"/>
          <p:cNvSpPr/>
          <p:nvPr/>
        </p:nvSpPr>
        <p:spPr>
          <a:xfrm>
            <a:off x="9613940" y="2348151"/>
            <a:ext cx="4178737" cy="3997404"/>
          </a:xfrm>
          <a:prstGeom prst="roundRect">
            <a:avLst>
              <a:gd name="adj" fmla="val 2201"/>
            </a:avLst>
          </a:prstGeom>
          <a:solidFill>
            <a:srgbClr val="FAF5EB"/>
          </a:solidFill>
          <a:ln w="22860">
            <a:solidFill>
              <a:srgbClr val="D5CDBE"/>
            </a:solidFill>
            <a:prstDash val="solid"/>
          </a:ln>
        </p:spPr>
      </p:sp>
      <p:sp>
        <p:nvSpPr>
          <p:cNvPr id="16" name="Shape 12"/>
          <p:cNvSpPr/>
          <p:nvPr/>
        </p:nvSpPr>
        <p:spPr>
          <a:xfrm>
            <a:off x="9636800" y="2371011"/>
            <a:ext cx="4133017" cy="628293"/>
          </a:xfrm>
          <a:prstGeom prst="roundRect">
            <a:avLst>
              <a:gd name="adj" fmla="val 9636"/>
            </a:avLst>
          </a:prstGeom>
          <a:solidFill>
            <a:srgbClr val="FAF5EB"/>
          </a:solidFill>
          <a:ln/>
        </p:spPr>
      </p:sp>
      <p:pic>
        <p:nvPicPr>
          <p:cNvPr id="17" name="Image 2" descr="preencoded.png"/>
          <p:cNvPicPr>
            <a:picLocks noChangeAspect="1"/>
          </p:cNvPicPr>
          <p:nvPr/>
        </p:nvPicPr>
        <p:blipFill>
          <a:blip r:embed="rId5"/>
          <a:stretch>
            <a:fillRect/>
          </a:stretch>
        </p:blipFill>
        <p:spPr>
          <a:xfrm>
            <a:off x="11546205" y="2484953"/>
            <a:ext cx="314087" cy="392668"/>
          </a:xfrm>
          <a:prstGeom prst="rect">
            <a:avLst/>
          </a:prstGeom>
        </p:spPr>
      </p:pic>
      <p:sp>
        <p:nvSpPr>
          <p:cNvPr id="18" name="Text 13"/>
          <p:cNvSpPr/>
          <p:nvPr/>
        </p:nvSpPr>
        <p:spPr>
          <a:xfrm>
            <a:off x="9846231" y="3208734"/>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C) Префикс-матчинг</a:t>
            </a:r>
            <a:endParaRPr lang="en-US" sz="1900" dirty="0">
              <a:latin typeface="Times New Roman" panose="02020603050405020304" pitchFamily="18" charset="0"/>
              <a:cs typeface="Times New Roman" panose="02020603050405020304" pitchFamily="18" charset="0"/>
            </a:endParaRPr>
          </a:p>
        </p:txBody>
      </p:sp>
      <p:sp>
        <p:nvSpPr>
          <p:cNvPr id="19" name="Text 14"/>
          <p:cNvSpPr/>
          <p:nvPr/>
        </p:nvSpPr>
        <p:spPr>
          <a:xfrm>
            <a:off x="9846231" y="3642360"/>
            <a:ext cx="3714155" cy="1020366"/>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Келесі өлшемдерді сәйкестендіріңіз: 0,00045 м</a:t>
            </a:r>
            <a:r>
              <a:rPr lang="en-US" sz="1600" dirty="0">
                <a:solidFill>
                  <a:srgbClr val="000000"/>
                </a:solidFill>
                <a:latin typeface="Times New Roman" panose="02020603050405020304" pitchFamily="18" charset="0"/>
                <a:ea typeface="Funnel Sans" pitchFamily="34" charset="-122"/>
                <a:cs typeface="Times New Roman" panose="02020603050405020304" pitchFamily="18" charset="0"/>
              </a:rPr>
              <a:t>↔</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мм; 3,6 Мм</a:t>
            </a:r>
            <a:r>
              <a:rPr lang="en-US" sz="1600" dirty="0">
                <a:solidFill>
                  <a:srgbClr val="000000"/>
                </a:solidFill>
                <a:latin typeface="Times New Roman" panose="02020603050405020304" pitchFamily="18" charset="0"/>
                <a:ea typeface="Funnel Sans" pitchFamily="34" charset="-122"/>
                <a:cs typeface="Times New Roman" panose="02020603050405020304" pitchFamily="18" charset="0"/>
              </a:rPr>
              <a:t>↔</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км; 250 мА</a:t>
            </a:r>
            <a:r>
              <a:rPr lang="en-US" sz="1600" dirty="0">
                <a:solidFill>
                  <a:srgbClr val="000000"/>
                </a:solidFill>
                <a:latin typeface="Times New Roman" panose="02020603050405020304" pitchFamily="18" charset="0"/>
                <a:ea typeface="Funnel Sans" pitchFamily="34" charset="-122"/>
                <a:cs typeface="Times New Roman" panose="02020603050405020304" pitchFamily="18" charset="0"/>
              </a:rPr>
              <a:t>↔</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А; 0,12 кг</a:t>
            </a:r>
            <a:r>
              <a:rPr lang="en-US" sz="1600" dirty="0">
                <a:solidFill>
                  <a:srgbClr val="000000"/>
                </a:solidFill>
                <a:latin typeface="Times New Roman" panose="02020603050405020304" pitchFamily="18" charset="0"/>
                <a:ea typeface="Funnel Sans" pitchFamily="34" charset="-122"/>
                <a:cs typeface="Times New Roman" panose="02020603050405020304" pitchFamily="18" charset="0"/>
              </a:rPr>
              <a:t>↔</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г.</a:t>
            </a:r>
            <a:endParaRPr lang="en-US" sz="1600" dirty="0">
              <a:latin typeface="Times New Roman" panose="02020603050405020304" pitchFamily="18" charset="0"/>
              <a:cs typeface="Times New Roman" panose="02020603050405020304" pitchFamily="18" charset="0"/>
            </a:endParaRPr>
          </a:p>
        </p:txBody>
      </p:sp>
      <p:sp>
        <p:nvSpPr>
          <p:cNvPr id="20" name="Text 15"/>
          <p:cNvSpPr/>
          <p:nvPr/>
        </p:nvSpPr>
        <p:spPr>
          <a:xfrm>
            <a:off x="9846231" y="4788337"/>
            <a:ext cx="3714155" cy="670084"/>
          </a:xfrm>
          <a:prstGeom prst="rect">
            <a:avLst/>
          </a:prstGeom>
          <a:noFill/>
          <a:ln/>
        </p:spPr>
        <p:txBody>
          <a:bodyPr wrap="square" lIns="0" tIns="0" rIns="0" bIns="0" rtlCol="0" anchor="t"/>
          <a:lstStyle/>
          <a:p>
            <a:pPr marL="0" indent="0" algn="l">
              <a:lnSpc>
                <a:spcPts val="2600"/>
              </a:lnSpc>
              <a:buNone/>
            </a:pP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Күтілетін шешім:</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0,45 мм; 3600 км; 0,25 А; 120 г.</a:t>
            </a:r>
            <a:endParaRPr lang="en-US" sz="1600" dirty="0">
              <a:latin typeface="Times New Roman" panose="02020603050405020304" pitchFamily="18" charset="0"/>
              <a:cs typeface="Times New Roman" panose="02020603050405020304" pitchFamily="18" charset="0"/>
            </a:endParaRPr>
          </a:p>
        </p:txBody>
      </p:sp>
      <p:sp>
        <p:nvSpPr>
          <p:cNvPr id="21" name="Text 16"/>
          <p:cNvSpPr/>
          <p:nvPr/>
        </p:nvSpPr>
        <p:spPr>
          <a:xfrm>
            <a:off x="837724" y="6581180"/>
            <a:ext cx="12954952"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Бағалау (4 б.): дұрыстық (2), дәлел/қадам (1), рәсім/уақыт (1).</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sp>
        <p:nvSpPr>
          <p:cNvPr id="2" name="Text 0"/>
          <p:cNvSpPr/>
          <p:nvPr/>
        </p:nvSpPr>
        <p:spPr>
          <a:xfrm>
            <a:off x="715804" y="492085"/>
            <a:ext cx="8662035" cy="526375"/>
          </a:xfrm>
          <a:prstGeom prst="rect">
            <a:avLst/>
          </a:prstGeom>
          <a:noFill/>
          <a:ln/>
        </p:spPr>
        <p:txBody>
          <a:bodyPr wrap="none" lIns="0" tIns="0" rIns="0" bIns="0" rtlCol="0" anchor="t"/>
          <a:lstStyle/>
          <a:p>
            <a:pPr marL="0" indent="0" algn="l">
              <a:lnSpc>
                <a:spcPts val="4100"/>
              </a:lnSpc>
              <a:buNone/>
            </a:pPr>
            <a:r>
              <a:rPr lang="en-US" sz="3300" dirty="0">
                <a:solidFill>
                  <a:srgbClr val="051D3A"/>
                </a:solidFill>
                <a:latin typeface="Times New Roman" panose="02020603050405020304" pitchFamily="18" charset="0"/>
                <a:ea typeface="Funnel Display" pitchFamily="34" charset="-122"/>
                <a:cs typeface="Times New Roman" panose="02020603050405020304" pitchFamily="18" charset="0"/>
              </a:rPr>
              <a:t>Ұлттық құндылық тапсырмасы (4 мин, 1 б.)</a:t>
            </a:r>
            <a:endParaRPr lang="en-US" sz="3300" dirty="0">
              <a:latin typeface="Times New Roman" panose="02020603050405020304" pitchFamily="18" charset="0"/>
              <a:cs typeface="Times New Roman" panose="02020603050405020304" pitchFamily="18" charset="0"/>
            </a:endParaRPr>
          </a:p>
        </p:txBody>
      </p:sp>
      <p:sp>
        <p:nvSpPr>
          <p:cNvPr id="3" name="Text 1"/>
          <p:cNvSpPr/>
          <p:nvPr/>
        </p:nvSpPr>
        <p:spPr>
          <a:xfrm>
            <a:off x="715804" y="1286828"/>
            <a:ext cx="3742968" cy="263128"/>
          </a:xfrm>
          <a:prstGeom prst="rect">
            <a:avLst/>
          </a:prstGeom>
          <a:noFill/>
          <a:ln/>
        </p:spPr>
        <p:txBody>
          <a:bodyPr wrap="none" lIns="0" tIns="0" rIns="0" bIns="0" rtlCol="0" anchor="t"/>
          <a:lstStyle/>
          <a:p>
            <a:pPr marL="0" indent="0" algn="l">
              <a:buNone/>
            </a:pPr>
            <a:r>
              <a:rPr lang="en-US" dirty="0">
                <a:solidFill>
                  <a:srgbClr val="051D3A"/>
                </a:solidFill>
                <a:latin typeface="Times New Roman" panose="02020603050405020304" pitchFamily="18" charset="0"/>
                <a:ea typeface="Funnel Display" pitchFamily="34" charset="-122"/>
                <a:cs typeface="Times New Roman" panose="02020603050405020304" pitchFamily="18" charset="0"/>
              </a:rPr>
              <a:t>Қазақтың дәстүрлі өлшем бірліктері:</a:t>
            </a:r>
            <a:endParaRPr lang="en-US"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715804" y="1818323"/>
            <a:ext cx="13198793" cy="2395538"/>
          </a:xfrm>
          <a:prstGeom prst="rect">
            <a:avLst/>
          </a:prstGeom>
        </p:spPr>
      </p:pic>
      <p:sp>
        <p:nvSpPr>
          <p:cNvPr id="5" name="Text 2"/>
          <p:cNvSpPr/>
          <p:nvPr/>
        </p:nvSpPr>
        <p:spPr>
          <a:xfrm>
            <a:off x="715804" y="4415195"/>
            <a:ext cx="13198793" cy="286226"/>
          </a:xfrm>
          <a:prstGeom prst="rect">
            <a:avLst/>
          </a:prstGeom>
          <a:noFill/>
          <a:ln/>
        </p:spPr>
        <p:txBody>
          <a:bodyPr wrap="none" lIns="0" tIns="0" rIns="0" bIns="0" rtlCol="0" anchor="t"/>
          <a:lstStyle/>
          <a:p>
            <a:pPr marL="342900" indent="-342900" algn="l">
              <a:buSzPct val="100000"/>
              <a:buChar char="•"/>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«Сүйем» ≈ 18 см (бас бармақ пен сұқ саусақ арасы)</a:t>
            </a:r>
            <a:endParaRPr lang="en-US" dirty="0">
              <a:latin typeface="Times New Roman" panose="02020603050405020304" pitchFamily="18" charset="0"/>
              <a:cs typeface="Times New Roman" panose="02020603050405020304" pitchFamily="18" charset="0"/>
            </a:endParaRPr>
          </a:p>
        </p:txBody>
      </p:sp>
      <p:sp>
        <p:nvSpPr>
          <p:cNvPr id="6" name="Text 3"/>
          <p:cNvSpPr/>
          <p:nvPr/>
        </p:nvSpPr>
        <p:spPr>
          <a:xfrm>
            <a:off x="715804" y="4764048"/>
            <a:ext cx="13198793" cy="286226"/>
          </a:xfrm>
          <a:prstGeom prst="rect">
            <a:avLst/>
          </a:prstGeom>
          <a:noFill/>
          <a:ln/>
        </p:spPr>
        <p:txBody>
          <a:bodyPr wrap="none" lIns="0" tIns="0" rIns="0" bIns="0" rtlCol="0" anchor="t"/>
          <a:lstStyle/>
          <a:p>
            <a:pPr marL="342900" indent="-342900" algn="l">
              <a:buSzPct val="100000"/>
              <a:buChar char="•"/>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«Қарыс» ≈ 20 см (бас бармақ пен шынашақ арасы)</a:t>
            </a:r>
            <a:endParaRPr lang="en-US" dirty="0">
              <a:latin typeface="Times New Roman" panose="02020603050405020304" pitchFamily="18" charset="0"/>
              <a:cs typeface="Times New Roman" panose="02020603050405020304" pitchFamily="18" charset="0"/>
            </a:endParaRPr>
          </a:p>
        </p:txBody>
      </p:sp>
      <p:sp>
        <p:nvSpPr>
          <p:cNvPr id="7" name="Shape 4"/>
          <p:cNvSpPr/>
          <p:nvPr/>
        </p:nvSpPr>
        <p:spPr>
          <a:xfrm>
            <a:off x="715804" y="5341001"/>
            <a:ext cx="13198793" cy="29885"/>
          </a:xfrm>
          <a:prstGeom prst="rect">
            <a:avLst/>
          </a:prstGeom>
          <a:solidFill>
            <a:srgbClr val="2B3541">
              <a:alpha val="50000"/>
            </a:srgbClr>
          </a:solidFill>
          <a:ln/>
        </p:spPr>
      </p:sp>
      <p:sp>
        <p:nvSpPr>
          <p:cNvPr id="8" name="Text 5"/>
          <p:cNvSpPr/>
          <p:nvPr/>
        </p:nvSpPr>
        <p:spPr>
          <a:xfrm>
            <a:off x="715804" y="5639157"/>
            <a:ext cx="2105501" cy="263128"/>
          </a:xfrm>
          <a:prstGeom prst="rect">
            <a:avLst/>
          </a:prstGeom>
          <a:noFill/>
          <a:ln/>
        </p:spPr>
        <p:txBody>
          <a:bodyPr wrap="none" lIns="0" tIns="0" rIns="0" bIns="0" rtlCol="0" anchor="t"/>
          <a:lstStyle/>
          <a:p>
            <a:pPr marL="0" indent="0" algn="l">
              <a:buNone/>
            </a:pPr>
            <a:r>
              <a:rPr lang="en-US" dirty="0">
                <a:solidFill>
                  <a:srgbClr val="051D3A"/>
                </a:solidFill>
                <a:latin typeface="Times New Roman" panose="02020603050405020304" pitchFamily="18" charset="0"/>
                <a:ea typeface="Funnel Display" pitchFamily="34" charset="-122"/>
                <a:cs typeface="Times New Roman" panose="02020603050405020304" pitchFamily="18" charset="0"/>
              </a:rPr>
              <a:t>Тапсырма:</a:t>
            </a:r>
            <a:endParaRPr lang="en-US" dirty="0">
              <a:latin typeface="Times New Roman" panose="02020603050405020304" pitchFamily="18" charset="0"/>
              <a:cs typeface="Times New Roman" panose="02020603050405020304" pitchFamily="18" charset="0"/>
            </a:endParaRPr>
          </a:p>
        </p:txBody>
      </p:sp>
      <p:sp>
        <p:nvSpPr>
          <p:cNvPr id="9" name="Text 6"/>
          <p:cNvSpPr/>
          <p:nvPr/>
        </p:nvSpPr>
        <p:spPr>
          <a:xfrm>
            <a:off x="715804" y="6170652"/>
            <a:ext cx="13198793" cy="286226"/>
          </a:xfrm>
          <a:prstGeom prst="rect">
            <a:avLst/>
          </a:prstGeom>
          <a:noFill/>
          <a:ln/>
        </p:spPr>
        <p:txBody>
          <a:bodyPr wrap="none" lIns="0" tIns="0" rIns="0" bIns="0" rtlCol="0" anchor="t"/>
          <a:lstStyle/>
          <a:p>
            <a:pPr marL="0" indent="0" algn="l">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Қамшы өрімі 8 сүйем – метрмен жазыңыз, ғылыми жазуға ауыстырыңыз.</a:t>
            </a:r>
            <a:endParaRPr lang="en-US" dirty="0">
              <a:latin typeface="Times New Roman" panose="02020603050405020304" pitchFamily="18" charset="0"/>
              <a:cs typeface="Times New Roman" panose="02020603050405020304" pitchFamily="18" charset="0"/>
            </a:endParaRPr>
          </a:p>
        </p:txBody>
      </p:sp>
      <p:sp>
        <p:nvSpPr>
          <p:cNvPr id="10" name="Text 7"/>
          <p:cNvSpPr/>
          <p:nvPr/>
        </p:nvSpPr>
        <p:spPr>
          <a:xfrm>
            <a:off x="715804" y="6658213"/>
            <a:ext cx="13198793" cy="286226"/>
          </a:xfrm>
          <a:prstGeom prst="rect">
            <a:avLst/>
          </a:prstGeom>
          <a:noFill/>
          <a:ln/>
        </p:spPr>
        <p:txBody>
          <a:bodyPr wrap="none" lIns="0" tIns="0" rIns="0" bIns="0" rtlCol="0" anchor="t"/>
          <a:lstStyle/>
          <a:p>
            <a:pPr marL="0" indent="0" algn="l">
              <a:buNone/>
            </a:pPr>
            <a:r>
              <a:rPr lang="en-US" dirty="0">
                <a:solidFill>
                  <a:srgbClr val="3E2513"/>
                </a:solidFill>
                <a:latin typeface="Times New Roman" panose="02020603050405020304" pitchFamily="18" charset="0"/>
                <a:ea typeface="Funnel Sans" pitchFamily="34" charset="-122"/>
                <a:cs typeface="Times New Roman" panose="02020603050405020304" pitchFamily="18" charset="0"/>
              </a:rPr>
              <a:t>Күтілетін шешім:</a:t>
            </a:r>
            <a:endParaRPr lang="en-US" dirty="0">
              <a:latin typeface="Times New Roman" panose="02020603050405020304" pitchFamily="18" charset="0"/>
              <a:cs typeface="Times New Roman" panose="02020603050405020304" pitchFamily="18" charset="0"/>
            </a:endParaRPr>
          </a:p>
        </p:txBody>
      </p:sp>
      <p:sp>
        <p:nvSpPr>
          <p:cNvPr id="11" name="Text 8"/>
          <p:cNvSpPr/>
          <p:nvPr/>
        </p:nvSpPr>
        <p:spPr>
          <a:xfrm>
            <a:off x="715804" y="7145774"/>
            <a:ext cx="13198793" cy="286226"/>
          </a:xfrm>
          <a:prstGeom prst="rect">
            <a:avLst/>
          </a:prstGeom>
          <a:noFill/>
          <a:ln/>
        </p:spPr>
        <p:txBody>
          <a:bodyPr wrap="none" lIns="0" tIns="0" rIns="0" bIns="0" rtlCol="0" anchor="t"/>
          <a:lstStyle/>
          <a:p>
            <a:pPr marL="0" indent="0" algn="l">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8 сүйем = 8 · 18 см = 144 см = 1,44 м = 1,44 · 10⁰ м</a:t>
            </a:r>
            <a:endParaRPr lang="en-US" dirty="0">
              <a:latin typeface="Times New Roman" panose="02020603050405020304" pitchFamily="18" charset="0"/>
              <a:cs typeface="Times New Roman" panose="02020603050405020304" pitchFamily="18" charset="0"/>
            </a:endParaRPr>
          </a:p>
        </p:txBody>
      </p:sp>
      <p:sp>
        <p:nvSpPr>
          <p:cNvPr id="12" name="Text 9"/>
          <p:cNvSpPr/>
          <p:nvPr/>
        </p:nvSpPr>
        <p:spPr>
          <a:xfrm>
            <a:off x="715804" y="7633335"/>
            <a:ext cx="13198793" cy="286226"/>
          </a:xfrm>
          <a:prstGeom prst="rect">
            <a:avLst/>
          </a:prstGeom>
          <a:noFill/>
          <a:ln/>
        </p:spPr>
        <p:txBody>
          <a:bodyPr wrap="none" lIns="0" tIns="0" rIns="0" bIns="0" rtlCol="0" anchor="t"/>
          <a:lstStyle/>
          <a:p>
            <a:pPr marL="0" indent="0" algn="l">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Бағалау: дұрыс түрлендіру және ғылыми жазу – 1 б.</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767477" y="529114"/>
            <a:ext cx="7354253" cy="394930"/>
          </a:xfrm>
          <a:prstGeom prst="rect">
            <a:avLst/>
          </a:prstGeom>
          <a:noFill/>
          <a:ln/>
        </p:spPr>
        <p:txBody>
          <a:bodyPr wrap="none" lIns="0" tIns="0" rIns="0" bIns="0" rtlCol="0" anchor="t"/>
          <a:lstStyle/>
          <a:p>
            <a:pPr marL="0" indent="0" algn="l">
              <a:lnSpc>
                <a:spcPts val="3100"/>
              </a:lnSpc>
              <a:buNone/>
            </a:pPr>
            <a:r>
              <a:rPr lang="en-US" sz="2450" dirty="0">
                <a:solidFill>
                  <a:srgbClr val="051D3A"/>
                </a:solidFill>
                <a:latin typeface="Times New Roman" panose="02020603050405020304" pitchFamily="18" charset="0"/>
                <a:ea typeface="Funnel Display" pitchFamily="34" charset="-122"/>
                <a:cs typeface="Times New Roman" panose="02020603050405020304" pitchFamily="18" charset="0"/>
              </a:rPr>
              <a:t>Жұптық жұмыс – «Префикс домино» (5 мин, 2 б.)</a:t>
            </a:r>
            <a:endParaRPr lang="en-US" sz="2450" dirty="0">
              <a:latin typeface="Times New Roman" panose="02020603050405020304" pitchFamily="18" charset="0"/>
              <a:cs typeface="Times New Roman" panose="02020603050405020304" pitchFamily="18" charset="0"/>
            </a:endParaRPr>
          </a:p>
        </p:txBody>
      </p:sp>
      <p:sp>
        <p:nvSpPr>
          <p:cNvPr id="3" name="Text 1"/>
          <p:cNvSpPr/>
          <p:nvPr/>
        </p:nvSpPr>
        <p:spPr>
          <a:xfrm>
            <a:off x="767477" y="1259800"/>
            <a:ext cx="1580078" cy="197406"/>
          </a:xfrm>
          <a:prstGeom prst="rect">
            <a:avLst/>
          </a:prstGeom>
          <a:noFill/>
          <a:ln/>
        </p:spPr>
        <p:txBody>
          <a:bodyPr wrap="none" lIns="0" tIns="0" rIns="0" bIns="0" rtlCol="0" anchor="t"/>
          <a:lstStyle/>
          <a:p>
            <a:pPr marL="0" indent="0" algn="l">
              <a:lnSpc>
                <a:spcPts val="1550"/>
              </a:lnSpc>
              <a:buNone/>
            </a:pPr>
            <a:r>
              <a:rPr lang="en-US" dirty="0">
                <a:solidFill>
                  <a:srgbClr val="051D3A"/>
                </a:solidFill>
                <a:latin typeface="Times New Roman" panose="02020603050405020304" pitchFamily="18" charset="0"/>
                <a:ea typeface="Funnel Display" pitchFamily="34" charset="-122"/>
                <a:cs typeface="Times New Roman" panose="02020603050405020304" pitchFamily="18" charset="0"/>
              </a:rPr>
              <a:t>Жұмыс барысы:</a:t>
            </a:r>
            <a:endParaRPr lang="en-US" dirty="0">
              <a:latin typeface="Times New Roman" panose="02020603050405020304" pitchFamily="18" charset="0"/>
              <a:cs typeface="Times New Roman" panose="02020603050405020304" pitchFamily="18" charset="0"/>
            </a:endParaRPr>
          </a:p>
        </p:txBody>
      </p:sp>
      <p:sp>
        <p:nvSpPr>
          <p:cNvPr id="4" name="Text 2"/>
          <p:cNvSpPr/>
          <p:nvPr/>
        </p:nvSpPr>
        <p:spPr>
          <a:xfrm>
            <a:off x="767477" y="1591508"/>
            <a:ext cx="6383893" cy="214789"/>
          </a:xfrm>
          <a:prstGeom prst="rect">
            <a:avLst/>
          </a:prstGeom>
          <a:noFill/>
          <a:ln/>
        </p:spPr>
        <p:txBody>
          <a:bodyPr wrap="none" lIns="0" tIns="0" rIns="0" bIns="0" rtlCol="0" anchor="t"/>
          <a:lstStyle/>
          <a:p>
            <a:pPr marL="342900" indent="-342900" algn="l">
              <a:lnSpc>
                <a:spcPts val="1650"/>
              </a:lnSpc>
              <a:buSzPct val="100000"/>
              <a:buFont typeface="+mj-lt"/>
              <a:buAutoNum type="arabicPeriod"/>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Әр жұпқа домино-карталар беріледі</a:t>
            </a:r>
            <a:endParaRPr lang="en-US" dirty="0">
              <a:latin typeface="Times New Roman" panose="02020603050405020304" pitchFamily="18" charset="0"/>
              <a:cs typeface="Times New Roman" panose="02020603050405020304" pitchFamily="18" charset="0"/>
            </a:endParaRPr>
          </a:p>
        </p:txBody>
      </p:sp>
      <p:sp>
        <p:nvSpPr>
          <p:cNvPr id="5" name="Text 3"/>
          <p:cNvSpPr/>
          <p:nvPr/>
        </p:nvSpPr>
        <p:spPr>
          <a:xfrm>
            <a:off x="767477" y="1928364"/>
            <a:ext cx="6383893" cy="214789"/>
          </a:xfrm>
          <a:prstGeom prst="rect">
            <a:avLst/>
          </a:prstGeom>
          <a:noFill/>
          <a:ln/>
        </p:spPr>
        <p:txBody>
          <a:bodyPr wrap="none" lIns="0" tIns="0" rIns="0" bIns="0" rtlCol="0" anchor="t"/>
          <a:lstStyle/>
          <a:p>
            <a:pPr marL="342900" indent="-342900" algn="l">
              <a:lnSpc>
                <a:spcPts val="1650"/>
              </a:lnSpc>
              <a:buSzPct val="100000"/>
              <a:buFont typeface="+mj-lt"/>
              <a:buAutoNum type="arabicPeriod" startAt="2"/>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Бір беті – сан (мыс.: 0,003 м), екіншісі – 3 мм</a:t>
            </a:r>
            <a:endParaRPr lang="en-US" dirty="0">
              <a:latin typeface="Times New Roman" panose="02020603050405020304" pitchFamily="18" charset="0"/>
              <a:cs typeface="Times New Roman" panose="02020603050405020304" pitchFamily="18" charset="0"/>
            </a:endParaRPr>
          </a:p>
        </p:txBody>
      </p:sp>
      <p:sp>
        <p:nvSpPr>
          <p:cNvPr id="6" name="Text 4"/>
          <p:cNvSpPr/>
          <p:nvPr/>
        </p:nvSpPr>
        <p:spPr>
          <a:xfrm>
            <a:off x="767477" y="2240167"/>
            <a:ext cx="6383893" cy="214789"/>
          </a:xfrm>
          <a:prstGeom prst="rect">
            <a:avLst/>
          </a:prstGeom>
          <a:noFill/>
          <a:ln/>
        </p:spPr>
        <p:txBody>
          <a:bodyPr wrap="none" lIns="0" tIns="0" rIns="0" bIns="0" rtlCol="0" anchor="t"/>
          <a:lstStyle/>
          <a:p>
            <a:pPr marL="342900" indent="-342900" algn="l">
              <a:lnSpc>
                <a:spcPts val="1650"/>
              </a:lnSpc>
              <a:buSzPct val="100000"/>
              <a:buFont typeface="+mj-lt"/>
              <a:buAutoNum type="arabicPeriod" startAt="3"/>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Тізбек құрып, сәйкестікті дауыстап түсіндіру қажет</a:t>
            </a:r>
            <a:endParaRPr lang="en-US" dirty="0">
              <a:latin typeface="Times New Roman" panose="02020603050405020304" pitchFamily="18" charset="0"/>
              <a:cs typeface="Times New Roman" panose="02020603050405020304" pitchFamily="18" charset="0"/>
            </a:endParaRPr>
          </a:p>
        </p:txBody>
      </p:sp>
      <p:sp>
        <p:nvSpPr>
          <p:cNvPr id="7" name="Text 5"/>
          <p:cNvSpPr/>
          <p:nvPr/>
        </p:nvSpPr>
        <p:spPr>
          <a:xfrm>
            <a:off x="767477" y="2613382"/>
            <a:ext cx="6383893" cy="214789"/>
          </a:xfrm>
          <a:prstGeom prst="rect">
            <a:avLst/>
          </a:prstGeom>
          <a:noFill/>
          <a:ln/>
        </p:spPr>
        <p:txBody>
          <a:bodyPr wrap="none" lIns="0" tIns="0" rIns="0" bIns="0" rtlCol="0" anchor="t"/>
          <a:lstStyle/>
          <a:p>
            <a:pPr marL="0" indent="0" algn="l">
              <a:lnSpc>
                <a:spcPts val="165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Мысал: 0,003 м = 3 мм → 3 мм = 3 · 10⁻³ м → 3 · 10⁻³ м = 0,003 м</a:t>
            </a:r>
            <a:endParaRPr lang="en-US" dirty="0">
              <a:latin typeface="Times New Roman" panose="02020603050405020304" pitchFamily="18" charset="0"/>
              <a:cs typeface="Times New Roman" panose="02020603050405020304" pitchFamily="18" charset="0"/>
            </a:endParaRPr>
          </a:p>
        </p:txBody>
      </p:sp>
      <p:pic>
        <p:nvPicPr>
          <p:cNvPr id="8" name="Image 0" descr="preencoded.png"/>
          <p:cNvPicPr>
            <a:picLocks noChangeAspect="1"/>
          </p:cNvPicPr>
          <p:nvPr/>
        </p:nvPicPr>
        <p:blipFill>
          <a:blip r:embed="rId3"/>
          <a:stretch>
            <a:fillRect/>
          </a:stretch>
        </p:blipFill>
        <p:spPr>
          <a:xfrm>
            <a:off x="8100655" y="1058346"/>
            <a:ext cx="5155882" cy="5155883"/>
          </a:xfrm>
          <a:prstGeom prst="rect">
            <a:avLst/>
          </a:prstGeom>
        </p:spPr>
      </p:pic>
      <p:sp>
        <p:nvSpPr>
          <p:cNvPr id="9" name="Text 6"/>
          <p:cNvSpPr/>
          <p:nvPr/>
        </p:nvSpPr>
        <p:spPr>
          <a:xfrm>
            <a:off x="7486650" y="6583561"/>
            <a:ext cx="1580078" cy="197406"/>
          </a:xfrm>
          <a:prstGeom prst="rect">
            <a:avLst/>
          </a:prstGeom>
          <a:noFill/>
          <a:ln/>
        </p:spPr>
        <p:txBody>
          <a:bodyPr wrap="none" lIns="0" tIns="0" rIns="0" bIns="0" rtlCol="0" anchor="t"/>
          <a:lstStyle/>
          <a:p>
            <a:pPr marL="0" indent="0" algn="l">
              <a:lnSpc>
                <a:spcPts val="1550"/>
              </a:lnSpc>
              <a:buNone/>
            </a:pPr>
            <a:r>
              <a:rPr lang="en-US" dirty="0">
                <a:solidFill>
                  <a:srgbClr val="051D3A"/>
                </a:solidFill>
                <a:latin typeface="Times New Roman" panose="02020603050405020304" pitchFamily="18" charset="0"/>
                <a:ea typeface="Funnel Display" pitchFamily="34" charset="-122"/>
                <a:cs typeface="Times New Roman" panose="02020603050405020304" pitchFamily="18" charset="0"/>
              </a:rPr>
              <a:t>Бағалау:</a:t>
            </a:r>
            <a:endParaRPr lang="en-US" dirty="0">
              <a:latin typeface="Times New Roman" panose="02020603050405020304" pitchFamily="18" charset="0"/>
              <a:cs typeface="Times New Roman" panose="02020603050405020304" pitchFamily="18" charset="0"/>
            </a:endParaRPr>
          </a:p>
        </p:txBody>
      </p:sp>
      <p:sp>
        <p:nvSpPr>
          <p:cNvPr id="10" name="Text 7"/>
          <p:cNvSpPr/>
          <p:nvPr/>
        </p:nvSpPr>
        <p:spPr>
          <a:xfrm>
            <a:off x="7486650" y="6915269"/>
            <a:ext cx="6383893" cy="214789"/>
          </a:xfrm>
          <a:prstGeom prst="rect">
            <a:avLst/>
          </a:prstGeom>
          <a:noFill/>
          <a:ln/>
        </p:spPr>
        <p:txBody>
          <a:bodyPr wrap="none" lIns="0" tIns="0" rIns="0" bIns="0" rtlCol="0" anchor="t"/>
          <a:lstStyle/>
          <a:p>
            <a:pPr marL="342900" indent="-342900" algn="l">
              <a:lnSpc>
                <a:spcPts val="1650"/>
              </a:lnSpc>
              <a:buSzPct val="100000"/>
              <a:buChar char="•"/>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≥4 дұрыс – 2 б.</a:t>
            </a:r>
            <a:endParaRPr lang="en-US" dirty="0">
              <a:latin typeface="Times New Roman" panose="02020603050405020304" pitchFamily="18" charset="0"/>
              <a:cs typeface="Times New Roman" panose="02020603050405020304" pitchFamily="18" charset="0"/>
            </a:endParaRPr>
          </a:p>
        </p:txBody>
      </p:sp>
      <p:sp>
        <p:nvSpPr>
          <p:cNvPr id="11" name="Text 8"/>
          <p:cNvSpPr/>
          <p:nvPr/>
        </p:nvSpPr>
        <p:spPr>
          <a:xfrm>
            <a:off x="7486650" y="7214546"/>
            <a:ext cx="6383893" cy="214789"/>
          </a:xfrm>
          <a:prstGeom prst="rect">
            <a:avLst/>
          </a:prstGeom>
          <a:noFill/>
          <a:ln/>
        </p:spPr>
        <p:txBody>
          <a:bodyPr wrap="none" lIns="0" tIns="0" rIns="0" bIns="0" rtlCol="0" anchor="t"/>
          <a:lstStyle/>
          <a:p>
            <a:pPr marL="342900" indent="-342900" algn="l">
              <a:lnSpc>
                <a:spcPts val="1650"/>
              </a:lnSpc>
              <a:buSzPct val="100000"/>
              <a:buChar char="•"/>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2–3 дұрыс – 1 б.</a:t>
            </a:r>
            <a:endParaRPr lang="en-US" dirty="0">
              <a:latin typeface="Times New Roman" panose="02020603050405020304" pitchFamily="18" charset="0"/>
              <a:cs typeface="Times New Roman" panose="02020603050405020304" pitchFamily="18" charset="0"/>
            </a:endParaRPr>
          </a:p>
        </p:txBody>
      </p:sp>
      <p:sp>
        <p:nvSpPr>
          <p:cNvPr id="12" name="Text 9"/>
          <p:cNvSpPr/>
          <p:nvPr/>
        </p:nvSpPr>
        <p:spPr>
          <a:xfrm>
            <a:off x="7486650" y="7513824"/>
            <a:ext cx="6383893" cy="214789"/>
          </a:xfrm>
          <a:prstGeom prst="rect">
            <a:avLst/>
          </a:prstGeom>
          <a:noFill/>
          <a:ln/>
        </p:spPr>
        <p:txBody>
          <a:bodyPr wrap="none" lIns="0" tIns="0" rIns="0" bIns="0" rtlCol="0" anchor="t"/>
          <a:lstStyle/>
          <a:p>
            <a:pPr marL="342900" indent="-342900" algn="l">
              <a:lnSpc>
                <a:spcPts val="1650"/>
              </a:lnSpc>
              <a:buSzPct val="100000"/>
              <a:buChar char="•"/>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≤1 дұрыс – 0 б.</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038701"/>
            <a:ext cx="6677739" cy="615910"/>
          </a:xfrm>
          <a:prstGeom prst="rect">
            <a:avLst/>
          </a:prstGeom>
          <a:noFill/>
          <a:ln/>
        </p:spPr>
        <p:txBody>
          <a:bodyPr wrap="none" lIns="0" tIns="0" rIns="0" bIns="0" rtlCol="0" anchor="t"/>
          <a:lstStyle/>
          <a:p>
            <a:pPr marL="0" indent="0" algn="l">
              <a:lnSpc>
                <a:spcPts val="4850"/>
              </a:lnSpc>
              <a:buNone/>
            </a:pPr>
            <a:r>
              <a:rPr lang="en-US" sz="2000" b="1" dirty="0">
                <a:solidFill>
                  <a:schemeClr val="accent2">
                    <a:lumMod val="75000"/>
                  </a:schemeClr>
                </a:solidFill>
                <a:latin typeface="Times New Roman" panose="02020603050405020304" pitchFamily="18" charset="0"/>
                <a:ea typeface="Funnel Display" pitchFamily="34" charset="-122"/>
                <a:cs typeface="Times New Roman" panose="02020603050405020304" pitchFamily="18" charset="0"/>
              </a:rPr>
              <a:t>Рефлексия – «Шығу билеті» </a:t>
            </a:r>
            <a:endParaRPr lang="en-US" sz="2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Text 1"/>
          <p:cNvSpPr/>
          <p:nvPr/>
        </p:nvSpPr>
        <p:spPr>
          <a:xfrm>
            <a:off x="837724" y="1968698"/>
            <a:ext cx="7468553" cy="418862"/>
          </a:xfrm>
          <a:prstGeom prst="rect">
            <a:avLst/>
          </a:prstGeom>
          <a:noFill/>
          <a:ln/>
        </p:spPr>
        <p:txBody>
          <a:bodyPr wrap="none" lIns="0" tIns="0" rIns="0" bIns="0" rtlCol="0" anchor="t"/>
          <a:lstStyle/>
          <a:p>
            <a:pPr marL="0" indent="0" algn="l">
              <a:lnSpc>
                <a:spcPts val="325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(3 мин, 1 б.)</a:t>
            </a:r>
            <a:endParaRPr lang="en-US" dirty="0">
              <a:latin typeface="Times New Roman" panose="02020603050405020304" pitchFamily="18" charset="0"/>
              <a:cs typeface="Times New Roman" panose="02020603050405020304" pitchFamily="18" charset="0"/>
            </a:endParaRPr>
          </a:p>
        </p:txBody>
      </p:sp>
      <p:sp>
        <p:nvSpPr>
          <p:cNvPr id="5" name="Shape 2"/>
          <p:cNvSpPr/>
          <p:nvPr/>
        </p:nvSpPr>
        <p:spPr>
          <a:xfrm>
            <a:off x="837724" y="2623185"/>
            <a:ext cx="7468553" cy="1663422"/>
          </a:xfrm>
          <a:prstGeom prst="roundRect">
            <a:avLst>
              <a:gd name="adj" fmla="val 5289"/>
            </a:avLst>
          </a:prstGeom>
          <a:solidFill>
            <a:srgbClr val="FAF5EB"/>
          </a:solidFill>
          <a:ln w="7620">
            <a:solidFill>
              <a:srgbClr val="D5CDBE"/>
            </a:solidFill>
            <a:prstDash val="solid"/>
          </a:ln>
        </p:spPr>
      </p:sp>
      <p:sp>
        <p:nvSpPr>
          <p:cNvPr id="6" name="Text 3"/>
          <p:cNvSpPr/>
          <p:nvPr/>
        </p:nvSpPr>
        <p:spPr>
          <a:xfrm>
            <a:off x="1054775" y="2840236"/>
            <a:ext cx="4339471" cy="308015"/>
          </a:xfrm>
          <a:prstGeom prst="rect">
            <a:avLst/>
          </a:prstGeom>
          <a:noFill/>
          <a:ln/>
        </p:spPr>
        <p:txBody>
          <a:bodyPr wrap="none" lIns="0" tIns="0" rIns="0" bIns="0" rtlCol="0" anchor="t"/>
          <a:lstStyle/>
          <a:p>
            <a:pPr marL="0" indent="0" algn="l">
              <a:lnSpc>
                <a:spcPts val="2400"/>
              </a:lnSpc>
              <a:buNone/>
            </a:pPr>
            <a:r>
              <a:rPr lang="en-US" dirty="0">
                <a:solidFill>
                  <a:srgbClr val="2B3541"/>
                </a:solidFill>
                <a:latin typeface="Times New Roman" panose="02020603050405020304" pitchFamily="18" charset="0"/>
                <a:ea typeface="Funnel Display" pitchFamily="34" charset="-122"/>
                <a:cs typeface="Times New Roman" panose="02020603050405020304" pitchFamily="18" charset="0"/>
              </a:rPr>
              <a:t>а) 0,00072 м – мм және ғылыми жазу</a:t>
            </a:r>
            <a:endParaRPr lang="en-US" dirty="0">
              <a:latin typeface="Times New Roman" panose="02020603050405020304" pitchFamily="18" charset="0"/>
              <a:cs typeface="Times New Roman" panose="02020603050405020304" pitchFamily="18" charset="0"/>
            </a:endParaRPr>
          </a:p>
        </p:txBody>
      </p:sp>
      <p:sp>
        <p:nvSpPr>
          <p:cNvPr id="7" name="Text 4"/>
          <p:cNvSpPr/>
          <p:nvPr/>
        </p:nvSpPr>
        <p:spPr>
          <a:xfrm>
            <a:off x="1054775" y="3273862"/>
            <a:ext cx="7034451"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Күтілетін шешім:</a:t>
            </a:r>
            <a:endParaRPr lang="en-US" dirty="0">
              <a:latin typeface="Times New Roman" panose="02020603050405020304" pitchFamily="18" charset="0"/>
              <a:cs typeface="Times New Roman" panose="02020603050405020304" pitchFamily="18" charset="0"/>
            </a:endParaRPr>
          </a:p>
        </p:txBody>
      </p:sp>
      <p:sp>
        <p:nvSpPr>
          <p:cNvPr id="8" name="Text 5"/>
          <p:cNvSpPr/>
          <p:nvPr/>
        </p:nvSpPr>
        <p:spPr>
          <a:xfrm>
            <a:off x="1054775" y="3734514"/>
            <a:ext cx="7034451"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0,00072 м = 0,72 мм = 7,2 · 10⁻⁴ м</a:t>
            </a:r>
            <a:endParaRPr lang="en-US" dirty="0">
              <a:latin typeface="Times New Roman" panose="02020603050405020304" pitchFamily="18" charset="0"/>
              <a:cs typeface="Times New Roman" panose="02020603050405020304" pitchFamily="18" charset="0"/>
            </a:endParaRPr>
          </a:p>
        </p:txBody>
      </p:sp>
      <p:sp>
        <p:nvSpPr>
          <p:cNvPr id="9" name="Shape 6"/>
          <p:cNvSpPr/>
          <p:nvPr/>
        </p:nvSpPr>
        <p:spPr>
          <a:xfrm>
            <a:off x="837724" y="4496038"/>
            <a:ext cx="7468553" cy="2124075"/>
          </a:xfrm>
          <a:prstGeom prst="roundRect">
            <a:avLst>
              <a:gd name="adj" fmla="val 4142"/>
            </a:avLst>
          </a:prstGeom>
          <a:solidFill>
            <a:srgbClr val="FAF5EB"/>
          </a:solidFill>
          <a:ln w="7620">
            <a:solidFill>
              <a:srgbClr val="D5CDBE"/>
            </a:solidFill>
            <a:prstDash val="solid"/>
          </a:ln>
        </p:spPr>
      </p:sp>
      <p:sp>
        <p:nvSpPr>
          <p:cNvPr id="10" name="Text 7"/>
          <p:cNvSpPr/>
          <p:nvPr/>
        </p:nvSpPr>
        <p:spPr>
          <a:xfrm>
            <a:off x="1054775" y="4713089"/>
            <a:ext cx="4591764" cy="308015"/>
          </a:xfrm>
          <a:prstGeom prst="rect">
            <a:avLst/>
          </a:prstGeom>
          <a:noFill/>
          <a:ln/>
        </p:spPr>
        <p:txBody>
          <a:bodyPr wrap="none" lIns="0" tIns="0" rIns="0" bIns="0" rtlCol="0" anchor="t"/>
          <a:lstStyle/>
          <a:p>
            <a:pPr marL="0" indent="0" algn="l">
              <a:lnSpc>
                <a:spcPts val="2400"/>
              </a:lnSpc>
              <a:buNone/>
            </a:pPr>
            <a:r>
              <a:rPr lang="en-US" dirty="0">
                <a:solidFill>
                  <a:srgbClr val="2B3541"/>
                </a:solidFill>
                <a:latin typeface="Times New Roman" panose="02020603050405020304" pitchFamily="18" charset="0"/>
                <a:ea typeface="Funnel Display" pitchFamily="34" charset="-122"/>
                <a:cs typeface="Times New Roman" panose="02020603050405020304" pitchFamily="18" charset="0"/>
              </a:rPr>
              <a:t>ә) xшын=50,0 см, xөлш=49,6 см → Δx, δ</a:t>
            </a:r>
            <a:endParaRPr lang="en-US" dirty="0">
              <a:latin typeface="Times New Roman" panose="02020603050405020304" pitchFamily="18" charset="0"/>
              <a:cs typeface="Times New Roman" panose="02020603050405020304" pitchFamily="18" charset="0"/>
            </a:endParaRPr>
          </a:p>
        </p:txBody>
      </p:sp>
      <p:sp>
        <p:nvSpPr>
          <p:cNvPr id="11" name="Text 8"/>
          <p:cNvSpPr/>
          <p:nvPr/>
        </p:nvSpPr>
        <p:spPr>
          <a:xfrm>
            <a:off x="1054775" y="5146715"/>
            <a:ext cx="7034451"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Күтілетін шешім:</a:t>
            </a:r>
            <a:endParaRPr lang="en-US" dirty="0">
              <a:latin typeface="Times New Roman" panose="02020603050405020304" pitchFamily="18" charset="0"/>
              <a:cs typeface="Times New Roman" panose="02020603050405020304" pitchFamily="18" charset="0"/>
            </a:endParaRPr>
          </a:p>
        </p:txBody>
      </p:sp>
      <p:sp>
        <p:nvSpPr>
          <p:cNvPr id="12" name="Text 9"/>
          <p:cNvSpPr/>
          <p:nvPr/>
        </p:nvSpPr>
        <p:spPr>
          <a:xfrm>
            <a:off x="1054775" y="5607368"/>
            <a:ext cx="7034451"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Δx = |49,6 - 50,0| = 0,4 см</a:t>
            </a:r>
            <a:endParaRPr lang="en-US" dirty="0">
              <a:latin typeface="Times New Roman" panose="02020603050405020304" pitchFamily="18" charset="0"/>
              <a:cs typeface="Times New Roman" panose="02020603050405020304" pitchFamily="18" charset="0"/>
            </a:endParaRPr>
          </a:p>
        </p:txBody>
      </p:sp>
      <p:sp>
        <p:nvSpPr>
          <p:cNvPr id="13" name="Text 10"/>
          <p:cNvSpPr/>
          <p:nvPr/>
        </p:nvSpPr>
        <p:spPr>
          <a:xfrm>
            <a:off x="1054775" y="6068020"/>
            <a:ext cx="7034451"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δ = (0,4/50,0) · 100% = 0,8%</a:t>
            </a:r>
            <a:endParaRPr lang="en-US" dirty="0">
              <a:latin typeface="Times New Roman" panose="02020603050405020304" pitchFamily="18" charset="0"/>
              <a:cs typeface="Times New Roman" panose="02020603050405020304" pitchFamily="18" charset="0"/>
            </a:endParaRPr>
          </a:p>
        </p:txBody>
      </p:sp>
      <p:sp>
        <p:nvSpPr>
          <p:cNvPr id="14" name="Text 11"/>
          <p:cNvSpPr/>
          <p:nvPr/>
        </p:nvSpPr>
        <p:spPr>
          <a:xfrm>
            <a:off x="837724" y="6855738"/>
            <a:ext cx="7468553"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Бағалау: а)+ә) толық дұрыс – 1 б.; жартылай – 0,5 б.; қате – 0 б.</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813673" y="559356"/>
            <a:ext cx="4786551" cy="598289"/>
          </a:xfrm>
          <a:prstGeom prst="rect">
            <a:avLst/>
          </a:prstGeom>
          <a:noFill/>
          <a:ln/>
        </p:spPr>
        <p:txBody>
          <a:bodyPr wrap="none" lIns="0" tIns="0" rIns="0" bIns="0" rtlCol="0" anchor="t"/>
          <a:lstStyle/>
          <a:p>
            <a:pPr marL="0" indent="0" algn="l">
              <a:lnSpc>
                <a:spcPts val="4700"/>
              </a:lnSpc>
              <a:buNone/>
            </a:pPr>
            <a:r>
              <a:rPr lang="en-US" sz="2000" dirty="0">
                <a:solidFill>
                  <a:schemeClr val="accent2">
                    <a:lumMod val="75000"/>
                  </a:schemeClr>
                </a:solidFill>
                <a:latin typeface="Times New Roman" panose="02020603050405020304" pitchFamily="18" charset="0"/>
                <a:ea typeface="Funnel Display" pitchFamily="34" charset="-122"/>
                <a:cs typeface="Times New Roman" panose="02020603050405020304" pitchFamily="18" charset="0"/>
              </a:rPr>
              <a:t>Үй тапсырмасы</a:t>
            </a:r>
            <a:endParaRPr lang="en-US" sz="20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Text 2"/>
          <p:cNvSpPr/>
          <p:nvPr/>
        </p:nvSpPr>
        <p:spPr>
          <a:xfrm>
            <a:off x="813673" y="1691522"/>
            <a:ext cx="7885159" cy="4903470"/>
          </a:xfrm>
          <a:prstGeom prst="rect">
            <a:avLst/>
          </a:prstGeom>
          <a:noFill/>
          <a:ln/>
        </p:spPr>
        <p:txBody>
          <a:bodyPr wrap="square" lIns="0" tIns="0" rIns="0" bIns="0" rtlCol="0" anchor="t"/>
          <a:lstStyle/>
          <a:p>
            <a:pPr>
              <a:lnSpc>
                <a:spcPts val="2550"/>
              </a:lnSpc>
              <a:buSzPct val="100000"/>
            </a:pPr>
            <a:r>
              <a:rPr lang="en-US" b="1" dirty="0">
                <a:latin typeface="Times New Roman" panose="02020603050405020304" pitchFamily="18" charset="0"/>
                <a:cs typeface="Times New Roman" panose="02020603050405020304" pitchFamily="18" charset="0"/>
              </a:rPr>
              <a:t>AI-</a:t>
            </a:r>
            <a:r>
              <a:rPr lang="en-US" b="1" dirty="0" err="1">
                <a:latin typeface="Times New Roman" panose="02020603050405020304" pitchFamily="18" charset="0"/>
                <a:cs typeface="Times New Roman" panose="02020603050405020304" pitchFamily="18" charset="0"/>
              </a:rPr>
              <a:t>тапсырма</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Өлше</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тексер</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визуалда</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342900" indent="-342900">
              <a:lnSpc>
                <a:spcPts val="2550"/>
              </a:lnSpc>
              <a:buSzPct val="100000"/>
              <a:buAutoNum type="arabicParenR"/>
            </a:pPr>
            <a:r>
              <a:rPr lang="en-US" dirty="0" err="1">
                <a:latin typeface="Times New Roman" panose="02020603050405020304" pitchFamily="18" charset="0"/>
                <a:cs typeface="Times New Roman" panose="02020603050405020304" pitchFamily="18" charset="0"/>
              </a:rPr>
              <a:t>Үйдегі</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заттың</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ұзындығын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сызғышпен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өлше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см</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342900" indent="-342900">
              <a:lnSpc>
                <a:spcPts val="2550"/>
              </a:lnSpc>
              <a:buSzPct val="100000"/>
              <a:buAutoNum type="arabicParenR"/>
            </a:pPr>
            <a:r>
              <a:rPr lang="en-US" dirty="0" err="1">
                <a:latin typeface="Times New Roman" panose="02020603050405020304" pitchFamily="18" charset="0"/>
                <a:cs typeface="Times New Roman" panose="02020603050405020304" pitchFamily="18" charset="0"/>
              </a:rPr>
              <a:t>Нәтижені</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мына</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ChatGPT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промптпен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тексер</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және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түрлендір</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Менің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өлшеу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нәтижелерім</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342900" indent="-342900">
              <a:lnSpc>
                <a:spcPts val="2550"/>
              </a:lnSpc>
              <a:buSzPct val="100000"/>
              <a:buAutoNum type="arabicParenR"/>
            </a:pPr>
            <a:r>
              <a:rPr lang="en-US" dirty="0">
                <a:latin typeface="Times New Roman" panose="02020603050405020304" pitchFamily="18" charset="0"/>
                <a:cs typeface="Times New Roman" panose="02020603050405020304" pitchFamily="18" charset="0"/>
              </a:rPr>
              <a:t>1) ___ </a:t>
            </a:r>
            <a:r>
              <a:rPr lang="en-US" dirty="0" err="1">
                <a:latin typeface="Times New Roman" panose="02020603050405020304" pitchFamily="18" charset="0"/>
                <a:cs typeface="Times New Roman" panose="02020603050405020304" pitchFamily="18" charset="0"/>
              </a:rPr>
              <a:t>см</a:t>
            </a:r>
            <a:r>
              <a:rPr lang="en-US" dirty="0">
                <a:latin typeface="Times New Roman" panose="02020603050405020304" pitchFamily="18" charset="0"/>
                <a:cs typeface="Times New Roman" panose="02020603050405020304" pitchFamily="18" charset="0"/>
              </a:rPr>
              <a:t>, 2) ___ </a:t>
            </a:r>
            <a:r>
              <a:rPr lang="en-US" dirty="0" err="1">
                <a:latin typeface="Times New Roman" panose="02020603050405020304" pitchFamily="18" charset="0"/>
                <a:cs typeface="Times New Roman" panose="02020603050405020304" pitchFamily="18" charset="0"/>
              </a:rPr>
              <a:t>см</a:t>
            </a:r>
            <a:r>
              <a:rPr lang="en-US" dirty="0">
                <a:latin typeface="Times New Roman" panose="02020603050405020304" pitchFamily="18" charset="0"/>
                <a:cs typeface="Times New Roman" panose="02020603050405020304" pitchFamily="18" charset="0"/>
              </a:rPr>
              <a:t>, 3) ___ </a:t>
            </a:r>
            <a:r>
              <a:rPr lang="en-US" dirty="0" err="1">
                <a:latin typeface="Times New Roman" panose="02020603050405020304" pitchFamily="18" charset="0"/>
                <a:cs typeface="Times New Roman" panose="02020603050405020304" pitchFamily="18" charset="0"/>
              </a:rPr>
              <a:t>см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Оларды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мм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және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μм-ге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айналдыр</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ғылыми</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жазуға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келтір</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әр</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қадамды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көрсет</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мәнді</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цифрларды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сақта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жауапты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кесте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түрінде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бер</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342900" indent="-342900">
              <a:lnSpc>
                <a:spcPts val="2550"/>
              </a:lnSpc>
              <a:buSzPct val="100000"/>
              <a:buAutoNum type="arabicParenR"/>
            </a:pPr>
            <a:r>
              <a:rPr lang="en-US" dirty="0" err="1">
                <a:latin typeface="Times New Roman" panose="02020603050405020304" pitchFamily="18" charset="0"/>
                <a:cs typeface="Times New Roman" panose="02020603050405020304" pitchFamily="18" charset="0"/>
              </a:rPr>
              <a:t>Өз</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есебің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мен</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ChatGPT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ұсынған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нәтижені</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салыстыр</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да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айырмашылық</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болса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қай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қадамда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қате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кеткенін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түсіндір</a:t>
            </a:r>
            <a:r>
              <a:rPr lang="en-US" dirty="0">
                <a:latin typeface="Times New Roman" panose="02020603050405020304" pitchFamily="18" charset="0"/>
                <a:cs typeface="Times New Roman" panose="02020603050405020304" pitchFamily="18" charset="0"/>
              </a:rPr>
              <a:t> (2–3 </a:t>
            </a:r>
            <a:r>
              <a:rPr lang="en-US" dirty="0" err="1">
                <a:latin typeface="Times New Roman" panose="02020603050405020304" pitchFamily="18" charset="0"/>
                <a:cs typeface="Times New Roman" panose="02020603050405020304" pitchFamily="18" charset="0"/>
              </a:rPr>
              <a:t>сөйлем</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342900" indent="-342900">
              <a:lnSpc>
                <a:spcPts val="2550"/>
              </a:lnSpc>
              <a:buSzPct val="100000"/>
              <a:buAutoNum type="arabicParenR"/>
            </a:pPr>
            <a:r>
              <a:rPr lang="en-US" dirty="0" err="1">
                <a:latin typeface="Times New Roman" panose="02020603050405020304" pitchFamily="18" charset="0"/>
                <a:cs typeface="Times New Roman" panose="02020603050405020304" pitchFamily="18" charset="0"/>
              </a:rPr>
              <a:t>Қорытындыны</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Gamma.app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немесе</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Canva Magic Design (AI)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арқылы</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1 </a:t>
            </a:r>
            <a:r>
              <a:rPr lang="en-US" b="1" dirty="0" err="1">
                <a:latin typeface="Times New Roman" panose="02020603050405020304" pitchFamily="18" charset="0"/>
                <a:cs typeface="Times New Roman" panose="02020603050405020304" pitchFamily="18" charset="0"/>
              </a:rPr>
              <a:t>слайдтық</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инфографика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етіп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жаса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тақырып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Өлшем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және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ғылыми</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жазу</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342900" indent="-342900">
              <a:lnSpc>
                <a:spcPts val="2550"/>
              </a:lnSpc>
              <a:buSzPct val="100000"/>
              <a:buAutoNum type="arabicParenR"/>
            </a:pPr>
            <a:r>
              <a:rPr lang="en-US" dirty="0" err="1">
                <a:latin typeface="Times New Roman" panose="02020603050405020304" pitchFamily="18" charset="0"/>
                <a:cs typeface="Times New Roman" panose="02020603050405020304" pitchFamily="18" charset="0"/>
              </a:rPr>
              <a:t>Қалағандарға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қысқа</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видео</a:t>
            </a:r>
            <a:r>
              <a:rPr lang="en-US" b="1" dirty="0">
                <a:latin typeface="Times New Roman" panose="02020603050405020304" pitchFamily="18" charset="0"/>
                <a:cs typeface="Times New Roman" panose="02020603050405020304" pitchFamily="18" charset="0"/>
              </a:rPr>
              <a:t> (≤30 </a:t>
            </a:r>
            <a:r>
              <a:rPr lang="en-US" b="1" dirty="0" err="1">
                <a:latin typeface="Times New Roman" panose="02020603050405020304" pitchFamily="18" charset="0"/>
                <a:cs typeface="Times New Roman" panose="02020603050405020304" pitchFamily="18" charset="0"/>
              </a:rPr>
              <a:t>сек</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түсіріп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жұмысты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қалай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жасағанын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көрсет</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қажет</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болса</a:t>
            </a:r>
            <a:r>
              <a:rPr lang="en-US"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CapCut</a:t>
            </a:r>
            <a:r>
              <a:rPr lang="en-US" b="1" dirty="0">
                <a:latin typeface="Times New Roman" panose="02020603050405020304" pitchFamily="18" charset="0"/>
                <a:cs typeface="Times New Roman" panose="02020603050405020304" pitchFamily="18" charset="0"/>
              </a:rPr>
              <a:t> (AI auto-captions)</a:t>
            </a:r>
            <a:r>
              <a:rPr lang="en-US" dirty="0">
                <a:latin typeface="Times New Roman" panose="02020603050405020304" pitchFamily="18" charset="0"/>
                <a:cs typeface="Times New Roman" panose="02020603050405020304" pitchFamily="18" charset="0"/>
              </a:rPr>
              <a:t>-</a:t>
            </a:r>
            <a:r>
              <a:rPr lang="en-US" dirty="0" err="1">
                <a:latin typeface="Times New Roman" panose="02020603050405020304" pitchFamily="18" charset="0"/>
                <a:cs typeface="Times New Roman" panose="02020603050405020304" pitchFamily="18" charset="0"/>
              </a:rPr>
              <a:t>пен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титр</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қос</a:t>
            </a:r>
            <a:r>
              <a:rPr lang="en-US" dirty="0">
                <a:latin typeface="Times New Roman" panose="02020603050405020304" pitchFamily="18" charset="0"/>
                <a:cs typeface="Times New Roman" panose="02020603050405020304" pitchFamily="18" charset="0"/>
              </a:rPr>
              <a:t>. </a:t>
            </a:r>
            <a:endParaRPr lang="ru-RU" dirty="0">
              <a:latin typeface="Times New Roman" panose="02020603050405020304" pitchFamily="18" charset="0"/>
              <a:cs typeface="Times New Roman" panose="02020603050405020304" pitchFamily="18" charset="0"/>
            </a:endParaRPr>
          </a:p>
          <a:p>
            <a:pPr marL="342900" indent="-342900">
              <a:lnSpc>
                <a:spcPts val="2550"/>
              </a:lnSpc>
              <a:buSzPct val="100000"/>
              <a:buAutoNum type="arabicParenR"/>
            </a:pPr>
            <a:r>
              <a:rPr lang="en-US" dirty="0" err="1">
                <a:latin typeface="Times New Roman" panose="02020603050405020304" pitchFamily="18" charset="0"/>
                <a:cs typeface="Times New Roman" panose="02020603050405020304" pitchFamily="18" charset="0"/>
              </a:rPr>
              <a:t>Дәлел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ретінде</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AI-</a:t>
            </a:r>
            <a:r>
              <a:rPr lang="en-US" b="1" dirty="0" err="1">
                <a:latin typeface="Times New Roman" panose="02020603050405020304" pitchFamily="18" charset="0"/>
                <a:cs typeface="Times New Roman" panose="02020603050405020304" pitchFamily="18" charset="0"/>
              </a:rPr>
              <a:t>чаттың</a:t>
            </a:r>
            <a:r>
              <a:rPr lang="en-US" b="1" dirty="0">
                <a:latin typeface="Times New Roman" panose="02020603050405020304" pitchFamily="18" charset="0"/>
                <a:cs typeface="Times New Roman" panose="02020603050405020304" pitchFamily="18" charset="0"/>
              </a:rPr>
              <a:t> 1 </a:t>
            </a:r>
            <a:r>
              <a:rPr lang="en-US" b="1" dirty="0" err="1">
                <a:latin typeface="Times New Roman" panose="02020603050405020304" pitchFamily="18" charset="0"/>
                <a:cs typeface="Times New Roman" panose="02020603050405020304" pitchFamily="18" charset="0"/>
              </a:rPr>
              <a:t>скринін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және</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слайдтың</a:t>
            </a:r>
            <a:r>
              <a:rPr lang="en-US" dirty="0">
                <a:latin typeface="Times New Roman" panose="02020603050405020304" pitchFamily="18" charset="0"/>
                <a:cs typeface="Times New Roman" panose="02020603050405020304" pitchFamily="18" charset="0"/>
              </a:rPr>
              <a:t> PDF-н </a:t>
            </a:r>
            <a:r>
              <a:rPr lang="en-US" b="1" dirty="0">
                <a:latin typeface="Times New Roman" panose="02020603050405020304" pitchFamily="18" charset="0"/>
                <a:cs typeface="Times New Roman" panose="02020603050405020304" pitchFamily="18" charset="0"/>
              </a:rPr>
              <a:t>Google Form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арқылы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жүктеу</a:t>
            </a:r>
            <a:r>
              <a:rPr lang="en-US" dirty="0">
                <a:latin typeface="Times New Roman" panose="02020603050405020304" pitchFamily="18" charset="0"/>
                <a:cs typeface="Times New Roman" panose="02020603050405020304" pitchFamily="18" charset="0"/>
              </a:rPr>
              <a:t> (QR </a:t>
            </a:r>
            <a:r>
              <a:rPr lang="en-US" dirty="0" err="1">
                <a:latin typeface="Times New Roman" panose="02020603050405020304" pitchFamily="18" charset="0"/>
                <a:cs typeface="Times New Roman" panose="02020603050405020304" pitchFamily="18" charset="0"/>
              </a:rPr>
              <a:t>мұғалім</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береді</a:t>
            </a:r>
            <a:r>
              <a:rPr lang="en-US" dirty="0">
                <a:latin typeface="Times New Roman" panose="02020603050405020304" pitchFamily="18" charset="0"/>
                <a:cs typeface="Times New Roman" panose="02020603050405020304" pitchFamily="18" charset="0"/>
              </a:rPr>
              <a:t>).</a:t>
            </a:r>
          </a:p>
        </p:txBody>
      </p:sp>
      <p:pic>
        <p:nvPicPr>
          <p:cNvPr id="11" name="Image 0" descr="preencoded.png"/>
          <p:cNvPicPr>
            <a:picLocks noChangeAspect="1"/>
          </p:cNvPicPr>
          <p:nvPr/>
        </p:nvPicPr>
        <p:blipFill>
          <a:blip r:embed="rId3"/>
          <a:stretch>
            <a:fillRect/>
          </a:stretch>
        </p:blipFill>
        <p:spPr>
          <a:xfrm>
            <a:off x="8920877" y="1691521"/>
            <a:ext cx="4903470" cy="490347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sp>
        <p:nvSpPr>
          <p:cNvPr id="2" name="Text 0"/>
          <p:cNvSpPr/>
          <p:nvPr/>
        </p:nvSpPr>
        <p:spPr>
          <a:xfrm>
            <a:off x="837724" y="1693545"/>
            <a:ext cx="8611433"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Times New Roman" panose="02020603050405020304" pitchFamily="18" charset="0"/>
                <a:ea typeface="Funnel Display" pitchFamily="34" charset="-122"/>
                <a:cs typeface="Times New Roman" panose="02020603050405020304" pitchFamily="18" charset="0"/>
              </a:rPr>
              <a:t>Жұмысшы мамандықтары контексті</a:t>
            </a:r>
            <a:endParaRPr lang="en-US" sz="385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837724" y="2728317"/>
            <a:ext cx="523637" cy="523637"/>
          </a:xfrm>
          <a:prstGeom prst="rect">
            <a:avLst/>
          </a:prstGeom>
        </p:spPr>
      </p:pic>
      <p:sp>
        <p:nvSpPr>
          <p:cNvPr id="4" name="Text 1"/>
          <p:cNvSpPr/>
          <p:nvPr/>
        </p:nvSpPr>
        <p:spPr>
          <a:xfrm>
            <a:off x="837724" y="351377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Домбыра шебері</a:t>
            </a:r>
            <a:endParaRPr lang="en-US" sz="1900" dirty="0">
              <a:latin typeface="Times New Roman" panose="02020603050405020304" pitchFamily="18" charset="0"/>
              <a:cs typeface="Times New Roman" panose="02020603050405020304" pitchFamily="18" charset="0"/>
            </a:endParaRPr>
          </a:p>
        </p:txBody>
      </p:sp>
      <p:sp>
        <p:nvSpPr>
          <p:cNvPr id="5" name="Text 2"/>
          <p:cNvSpPr/>
          <p:nvPr/>
        </p:nvSpPr>
        <p:spPr>
          <a:xfrm>
            <a:off x="837724" y="3947398"/>
            <a:ext cx="4143732" cy="1675209"/>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Домбыра жасау кезінде миллиметр мен микрометр деңгейіндегі дәл өлшемдер қажет. Мысалы, пернелер арасындағы қашықтықты дәл анықтау үшін 0,1-0,5 мм дәлдік маңызды.</a:t>
            </a:r>
            <a:endParaRPr lang="en-US" sz="16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243274" y="2728317"/>
            <a:ext cx="523637" cy="523637"/>
          </a:xfrm>
          <a:prstGeom prst="rect">
            <a:avLst/>
          </a:prstGeom>
        </p:spPr>
      </p:pic>
      <p:sp>
        <p:nvSpPr>
          <p:cNvPr id="7" name="Text 3"/>
          <p:cNvSpPr/>
          <p:nvPr/>
        </p:nvSpPr>
        <p:spPr>
          <a:xfrm>
            <a:off x="5243274" y="351377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Электрик</a:t>
            </a:r>
            <a:endParaRPr lang="en-US" sz="1900" dirty="0">
              <a:latin typeface="Times New Roman" panose="02020603050405020304" pitchFamily="18" charset="0"/>
              <a:cs typeface="Times New Roman" panose="02020603050405020304" pitchFamily="18" charset="0"/>
            </a:endParaRPr>
          </a:p>
        </p:txBody>
      </p:sp>
      <p:sp>
        <p:nvSpPr>
          <p:cNvPr id="8" name="Text 4"/>
          <p:cNvSpPr/>
          <p:nvPr/>
        </p:nvSpPr>
        <p:spPr>
          <a:xfrm>
            <a:off x="5243274" y="3947398"/>
            <a:ext cx="4143732" cy="2010251"/>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Электрик жұмысында миллиампер (мА), микрофарад (μF), килоом (кΩ) сияқты өлшем бірліктерін түрлендіру маңызды. Қате есептеулер электр құрылғыларының бұзылуына әкелуі мүмкін.</a:t>
            </a:r>
            <a:endParaRPr lang="en-US" sz="1600" dirty="0">
              <a:latin typeface="Times New Roman" panose="02020603050405020304" pitchFamily="18" charset="0"/>
              <a:cs typeface="Times New Roman" panose="02020603050405020304" pitchFamily="18" charset="0"/>
            </a:endParaRPr>
          </a:p>
        </p:txBody>
      </p:sp>
      <p:pic>
        <p:nvPicPr>
          <p:cNvPr id="9" name="Image 2" descr="preencoded.png"/>
          <p:cNvPicPr>
            <a:picLocks noChangeAspect="1"/>
          </p:cNvPicPr>
          <p:nvPr/>
        </p:nvPicPr>
        <p:blipFill>
          <a:blip r:embed="rId5"/>
          <a:stretch>
            <a:fillRect/>
          </a:stretch>
        </p:blipFill>
        <p:spPr>
          <a:xfrm>
            <a:off x="9648825" y="2728317"/>
            <a:ext cx="523637" cy="523637"/>
          </a:xfrm>
          <a:prstGeom prst="rect">
            <a:avLst/>
          </a:prstGeom>
        </p:spPr>
      </p:pic>
      <p:sp>
        <p:nvSpPr>
          <p:cNvPr id="10" name="Text 5"/>
          <p:cNvSpPr/>
          <p:nvPr/>
        </p:nvSpPr>
        <p:spPr>
          <a:xfrm>
            <a:off x="9648825" y="351377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Зертханашы</a:t>
            </a:r>
            <a:endParaRPr lang="en-US" sz="1900" dirty="0">
              <a:latin typeface="Times New Roman" panose="02020603050405020304" pitchFamily="18" charset="0"/>
              <a:cs typeface="Times New Roman" panose="02020603050405020304" pitchFamily="18" charset="0"/>
            </a:endParaRPr>
          </a:p>
        </p:txBody>
      </p:sp>
      <p:sp>
        <p:nvSpPr>
          <p:cNvPr id="11" name="Text 6"/>
          <p:cNvSpPr/>
          <p:nvPr/>
        </p:nvSpPr>
        <p:spPr>
          <a:xfrm>
            <a:off x="9648825" y="3947398"/>
            <a:ext cx="4143851" cy="2010251"/>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Химиялық және биологиялық зертханаларда микролитр (μл) және миллиграмм (мг) деңгейіндегі өлшеулер жүргізіледі. Дәл емес өлшеулер эксперимент нәтижелерін бұрмалауы мүмкін.</a:t>
            </a:r>
            <a:endParaRPr lang="en-US" sz="1600" dirty="0">
              <a:latin typeface="Times New Roman" panose="02020603050405020304" pitchFamily="18" charset="0"/>
              <a:cs typeface="Times New Roman" panose="02020603050405020304" pitchFamily="18" charset="0"/>
            </a:endParaRPr>
          </a:p>
        </p:txBody>
      </p:sp>
      <p:sp>
        <p:nvSpPr>
          <p:cNvPr id="12" name="Text 7"/>
          <p:cNvSpPr/>
          <p:nvPr/>
        </p:nvSpPr>
        <p:spPr>
          <a:xfrm>
            <a:off x="837724" y="6193274"/>
            <a:ext cx="12954952" cy="342662"/>
          </a:xfrm>
          <a:prstGeom prst="rect">
            <a:avLst/>
          </a:prstGeom>
          <a:noFill/>
          <a:ln/>
        </p:spPr>
        <p:txBody>
          <a:bodyPr wrap="none" lIns="0" tIns="0" rIns="0" bIns="0" rtlCol="0" anchor="t"/>
          <a:lstStyle/>
          <a:p>
            <a:pPr marL="0" indent="0" algn="ctr">
              <a:lnSpc>
                <a:spcPts val="2600"/>
              </a:lnSpc>
              <a:buNone/>
            </a:pPr>
            <a:r>
              <a:rPr lang="en-US" sz="2000" dirty="0">
                <a:solidFill>
                  <a:schemeClr val="accent2">
                    <a:lumMod val="75000"/>
                  </a:schemeClr>
                </a:solidFill>
                <a:latin typeface="Times New Roman" panose="02020603050405020304" pitchFamily="18" charset="0"/>
                <a:ea typeface="Funnel Sans" pitchFamily="34" charset="-122"/>
                <a:cs typeface="Times New Roman" panose="02020603050405020304" pitchFamily="18" charset="0"/>
              </a:rPr>
              <a:t>Сәттілік тілеймін! ✨</a:t>
            </a:r>
            <a:endParaRPr lang="en-US" sz="2000" dirty="0">
              <a:solidFill>
                <a:schemeClr val="accent2">
                  <a:lumMod val="75000"/>
                </a:schemeClr>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8552" y="555427"/>
            <a:ext cx="3790236" cy="440293"/>
          </a:xfrm>
          <a:prstGeom prst="rect">
            <a:avLst/>
          </a:prstGeom>
          <a:noFill/>
          <a:ln/>
        </p:spPr>
        <p:txBody>
          <a:bodyPr wrap="none" lIns="0" tIns="0" rIns="0" bIns="0" rtlCol="0" anchor="t"/>
          <a:lstStyle/>
          <a:p>
            <a:pPr marL="0" indent="0" algn="l">
              <a:lnSpc>
                <a:spcPts val="3450"/>
              </a:lnSpc>
              <a:buNone/>
            </a:pPr>
            <a:r>
              <a:rPr lang="en-US" sz="2750" dirty="0">
                <a:solidFill>
                  <a:srgbClr val="051D3A"/>
                </a:solidFill>
                <a:latin typeface="Times New Roman" panose="02020603050405020304" pitchFamily="18" charset="0"/>
                <a:ea typeface="Funnel Display" pitchFamily="34" charset="-122"/>
                <a:cs typeface="Times New Roman" panose="02020603050405020304" pitchFamily="18" charset="0"/>
              </a:rPr>
              <a:t>Сабақтың мақсаттары</a:t>
            </a:r>
            <a:endParaRPr lang="en-US" sz="2750" dirty="0">
              <a:latin typeface="Times New Roman" panose="02020603050405020304" pitchFamily="18" charset="0"/>
              <a:cs typeface="Times New Roman" panose="02020603050405020304" pitchFamily="18" charset="0"/>
            </a:endParaRPr>
          </a:p>
        </p:txBody>
      </p:sp>
      <p:pic>
        <p:nvPicPr>
          <p:cNvPr id="3" name="Image 0" descr="preencoded.png"/>
          <p:cNvPicPr>
            <a:picLocks noChangeAspect="1"/>
          </p:cNvPicPr>
          <p:nvPr/>
        </p:nvPicPr>
        <p:blipFill>
          <a:blip r:embed="rId3"/>
          <a:stretch>
            <a:fillRect/>
          </a:stretch>
        </p:blipFill>
        <p:spPr>
          <a:xfrm>
            <a:off x="798552" y="1063764"/>
            <a:ext cx="4100393" cy="4100393"/>
          </a:xfrm>
          <a:prstGeom prst="rect">
            <a:avLst/>
          </a:prstGeom>
        </p:spPr>
      </p:pic>
      <p:sp>
        <p:nvSpPr>
          <p:cNvPr id="4" name="Text 1"/>
          <p:cNvSpPr/>
          <p:nvPr/>
        </p:nvSpPr>
        <p:spPr>
          <a:xfrm>
            <a:off x="798552" y="5368614"/>
            <a:ext cx="1761649" cy="220266"/>
          </a:xfrm>
          <a:prstGeom prst="rect">
            <a:avLst/>
          </a:prstGeom>
          <a:noFill/>
          <a:ln/>
        </p:spPr>
        <p:txBody>
          <a:bodyPr wrap="none" lIns="0" tIns="0" rIns="0" bIns="0" rtlCol="0" anchor="t"/>
          <a:lstStyle/>
          <a:p>
            <a:pPr marL="0" indent="0" algn="l">
              <a:lnSpc>
                <a:spcPts val="1700"/>
              </a:lnSpc>
              <a:buNone/>
            </a:pPr>
            <a:r>
              <a:rPr lang="en-US" sz="1600" b="1" dirty="0">
                <a:solidFill>
                  <a:srgbClr val="051D3A"/>
                </a:solidFill>
                <a:latin typeface="Times New Roman" panose="02020603050405020304" pitchFamily="18" charset="0"/>
                <a:ea typeface="Funnel Display" pitchFamily="34" charset="-122"/>
                <a:cs typeface="Times New Roman" panose="02020603050405020304" pitchFamily="18" charset="0"/>
              </a:rPr>
              <a:t>Оқу мақсаты</a:t>
            </a:r>
            <a:endParaRPr lang="en-US" sz="1600" b="1" dirty="0">
              <a:latin typeface="Times New Roman" panose="02020603050405020304" pitchFamily="18" charset="0"/>
              <a:cs typeface="Times New Roman" panose="02020603050405020304" pitchFamily="18" charset="0"/>
            </a:endParaRPr>
          </a:p>
        </p:txBody>
      </p:sp>
      <p:sp>
        <p:nvSpPr>
          <p:cNvPr id="5" name="Text 2"/>
          <p:cNvSpPr/>
          <p:nvPr/>
        </p:nvSpPr>
        <p:spPr>
          <a:xfrm>
            <a:off x="798552" y="5738541"/>
            <a:ext cx="4100393" cy="239554"/>
          </a:xfrm>
          <a:prstGeom prst="rect">
            <a:avLst/>
          </a:prstGeom>
          <a:noFill/>
          <a:ln/>
        </p:spPr>
        <p:txBody>
          <a:bodyPr wrap="none" lIns="0" tIns="0" rIns="0" bIns="0" rtlCol="0" anchor="t"/>
          <a:lstStyle/>
          <a:p>
            <a:pPr marL="0" indent="0" algn="l">
              <a:lnSpc>
                <a:spcPts val="185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7.1.2.3 – μ, m, c, d, k, M префикстерін </a:t>
            </a:r>
            <a:r>
              <a:rPr lang="en-US" sz="1600" dirty="0" err="1">
                <a:solidFill>
                  <a:srgbClr val="2B3541"/>
                </a:solidFill>
                <a:latin typeface="Times New Roman" panose="02020603050405020304" pitchFamily="18" charset="0"/>
                <a:ea typeface="Funnel Sans" pitchFamily="34" charset="-122"/>
                <a:cs typeface="Times New Roman" panose="02020603050405020304" pitchFamily="18" charset="0"/>
              </a:rPr>
              <a:t>білу</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a:t>
            </a:r>
            <a:endParaRPr lang="ru-RU" sz="1600" dirty="0">
              <a:solidFill>
                <a:srgbClr val="2B3541"/>
              </a:solidFill>
              <a:latin typeface="Times New Roman" panose="02020603050405020304" pitchFamily="18" charset="0"/>
              <a:ea typeface="Funnel Sans" pitchFamily="34" charset="-122"/>
              <a:cs typeface="Times New Roman" panose="02020603050405020304" pitchFamily="18" charset="0"/>
            </a:endParaRPr>
          </a:p>
          <a:p>
            <a:pPr marL="0" indent="0" algn="l">
              <a:lnSpc>
                <a:spcPts val="1850"/>
              </a:lnSpc>
              <a:buNone/>
            </a:pPr>
            <a:r>
              <a:rPr lang="en-US" sz="1600" dirty="0" err="1">
                <a:solidFill>
                  <a:srgbClr val="2B3541"/>
                </a:solidFill>
                <a:latin typeface="Times New Roman" panose="02020603050405020304" pitchFamily="18" charset="0"/>
                <a:ea typeface="Funnel Sans" pitchFamily="34" charset="-122"/>
                <a:cs typeface="Times New Roman" panose="02020603050405020304" pitchFamily="18" charset="0"/>
              </a:rPr>
              <a:t>және</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қолдану.</a:t>
            </a:r>
            <a:endParaRPr lang="en-US" sz="1600" dirty="0">
              <a:latin typeface="Times New Roman" panose="02020603050405020304" pitchFamily="18" charset="0"/>
              <a:cs typeface="Times New Roman" panose="02020603050405020304" pitchFamily="18" charset="0"/>
            </a:endParaRPr>
          </a:p>
        </p:txBody>
      </p:sp>
      <p:pic>
        <p:nvPicPr>
          <p:cNvPr id="6" name="Image 1" descr="preencoded.png"/>
          <p:cNvPicPr>
            <a:picLocks noChangeAspect="1"/>
          </p:cNvPicPr>
          <p:nvPr/>
        </p:nvPicPr>
        <p:blipFill>
          <a:blip r:embed="rId4"/>
          <a:stretch>
            <a:fillRect/>
          </a:stretch>
        </p:blipFill>
        <p:spPr>
          <a:xfrm>
            <a:off x="5271849" y="1063764"/>
            <a:ext cx="4100393" cy="4100393"/>
          </a:xfrm>
          <a:prstGeom prst="rect">
            <a:avLst/>
          </a:prstGeom>
        </p:spPr>
      </p:pic>
      <p:sp>
        <p:nvSpPr>
          <p:cNvPr id="7" name="Text 3"/>
          <p:cNvSpPr/>
          <p:nvPr/>
        </p:nvSpPr>
        <p:spPr>
          <a:xfrm>
            <a:off x="5271849" y="5368614"/>
            <a:ext cx="1761649" cy="220266"/>
          </a:xfrm>
          <a:prstGeom prst="rect">
            <a:avLst/>
          </a:prstGeom>
          <a:noFill/>
          <a:ln/>
        </p:spPr>
        <p:txBody>
          <a:bodyPr wrap="none" lIns="0" tIns="0" rIns="0" bIns="0" rtlCol="0" anchor="t"/>
          <a:lstStyle/>
          <a:p>
            <a:pPr marL="0" indent="0" algn="l">
              <a:lnSpc>
                <a:spcPts val="1700"/>
              </a:lnSpc>
              <a:buNone/>
            </a:pPr>
            <a:r>
              <a:rPr lang="en-US" sz="1600" b="1" dirty="0">
                <a:solidFill>
                  <a:srgbClr val="051D3A"/>
                </a:solidFill>
                <a:latin typeface="Times New Roman" panose="02020603050405020304" pitchFamily="18" charset="0"/>
                <a:ea typeface="Funnel Display" pitchFamily="34" charset="-122"/>
                <a:cs typeface="Times New Roman" panose="02020603050405020304" pitchFamily="18" charset="0"/>
              </a:rPr>
              <a:t>Негізгі мақсаттар</a:t>
            </a:r>
            <a:endParaRPr lang="en-US" sz="1600" b="1" dirty="0">
              <a:latin typeface="Times New Roman" panose="02020603050405020304" pitchFamily="18" charset="0"/>
              <a:cs typeface="Times New Roman" panose="02020603050405020304" pitchFamily="18" charset="0"/>
            </a:endParaRPr>
          </a:p>
        </p:txBody>
      </p:sp>
      <p:sp>
        <p:nvSpPr>
          <p:cNvPr id="8" name="Text 4"/>
          <p:cNvSpPr/>
          <p:nvPr/>
        </p:nvSpPr>
        <p:spPr>
          <a:xfrm>
            <a:off x="5271849" y="5738541"/>
            <a:ext cx="4100393" cy="239554"/>
          </a:xfrm>
          <a:prstGeom prst="rect">
            <a:avLst/>
          </a:prstGeom>
          <a:noFill/>
          <a:ln/>
        </p:spPr>
        <p:txBody>
          <a:bodyPr wrap="none" lIns="0" tIns="0" rIns="0" bIns="0" rtlCol="0" anchor="t"/>
          <a:lstStyle/>
          <a:p>
            <a:pPr marL="342900" indent="-342900" algn="l">
              <a:lnSpc>
                <a:spcPts val="1850"/>
              </a:lnSpc>
              <a:buSzPct val="100000"/>
              <a:buFont typeface="+mj-lt"/>
              <a:buAutoNum type="arabicPeriod"/>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Ғылыми жазуды (a·10ⁿ) түсіндіру </a:t>
            </a:r>
            <a:r>
              <a:rPr lang="en-US" sz="1600" dirty="0" err="1">
                <a:solidFill>
                  <a:srgbClr val="2B3541"/>
                </a:solidFill>
                <a:latin typeface="Times New Roman" panose="02020603050405020304" pitchFamily="18" charset="0"/>
                <a:ea typeface="Funnel Sans" pitchFamily="34" charset="-122"/>
                <a:cs typeface="Times New Roman" panose="02020603050405020304" pitchFamily="18" charset="0"/>
              </a:rPr>
              <a:t>және</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a:t>
            </a:r>
            <a:endParaRPr lang="ru-RU" sz="1600" dirty="0">
              <a:solidFill>
                <a:srgbClr val="2B3541"/>
              </a:solidFill>
              <a:latin typeface="Times New Roman" panose="02020603050405020304" pitchFamily="18" charset="0"/>
              <a:ea typeface="Funnel Sans" pitchFamily="34" charset="-122"/>
              <a:cs typeface="Times New Roman" panose="02020603050405020304" pitchFamily="18" charset="0"/>
            </a:endParaRPr>
          </a:p>
          <a:p>
            <a:pPr algn="l">
              <a:lnSpc>
                <a:spcPts val="1850"/>
              </a:lnSpc>
              <a:buSzPct val="100000"/>
            </a:pPr>
            <a:r>
              <a:rPr lang="en-US" sz="1600" dirty="0" err="1">
                <a:solidFill>
                  <a:srgbClr val="2B3541"/>
                </a:solidFill>
                <a:latin typeface="Times New Roman" panose="02020603050405020304" pitchFamily="18" charset="0"/>
                <a:ea typeface="Funnel Sans" pitchFamily="34" charset="-122"/>
                <a:cs typeface="Times New Roman" panose="02020603050405020304" pitchFamily="18" charset="0"/>
              </a:rPr>
              <a:t>қолдану</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a:t>
            </a:r>
            <a:endParaRPr lang="en-US" sz="1600" dirty="0">
              <a:latin typeface="Times New Roman" panose="02020603050405020304" pitchFamily="18" charset="0"/>
              <a:cs typeface="Times New Roman" panose="02020603050405020304" pitchFamily="18" charset="0"/>
            </a:endParaRPr>
          </a:p>
        </p:txBody>
      </p:sp>
      <p:sp>
        <p:nvSpPr>
          <p:cNvPr id="9" name="Text 5"/>
          <p:cNvSpPr/>
          <p:nvPr/>
        </p:nvSpPr>
        <p:spPr>
          <a:xfrm>
            <a:off x="5271849" y="6167084"/>
            <a:ext cx="4100393" cy="239554"/>
          </a:xfrm>
          <a:prstGeom prst="rect">
            <a:avLst/>
          </a:prstGeom>
          <a:noFill/>
          <a:ln/>
        </p:spPr>
        <p:txBody>
          <a:bodyPr wrap="none" lIns="0" tIns="0" rIns="0" bIns="0" rtlCol="0" anchor="t"/>
          <a:lstStyle/>
          <a:p>
            <a:pPr marL="342900" indent="-342900" algn="l">
              <a:lnSpc>
                <a:spcPts val="1850"/>
              </a:lnSpc>
              <a:buSzPct val="100000"/>
              <a:buFont typeface="+mj-lt"/>
              <a:buAutoNum type="arabicPeriod" startAt="2"/>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Префикстерді бірліктерге </a:t>
            </a:r>
            <a:r>
              <a:rPr lang="en-US" sz="1600" dirty="0" err="1">
                <a:solidFill>
                  <a:srgbClr val="2B3541"/>
                </a:solidFill>
                <a:latin typeface="Times New Roman" panose="02020603050405020304" pitchFamily="18" charset="0"/>
                <a:ea typeface="Funnel Sans" pitchFamily="34" charset="-122"/>
                <a:cs typeface="Times New Roman" panose="02020603050405020304" pitchFamily="18" charset="0"/>
              </a:rPr>
              <a:t>дұрыс</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a:t>
            </a:r>
            <a:endParaRPr lang="ru-RU" sz="1600" dirty="0">
              <a:solidFill>
                <a:srgbClr val="2B3541"/>
              </a:solidFill>
              <a:latin typeface="Times New Roman" panose="02020603050405020304" pitchFamily="18" charset="0"/>
              <a:ea typeface="Funnel Sans" pitchFamily="34" charset="-122"/>
              <a:cs typeface="Times New Roman" panose="02020603050405020304" pitchFamily="18" charset="0"/>
            </a:endParaRPr>
          </a:p>
          <a:p>
            <a:pPr algn="l">
              <a:lnSpc>
                <a:spcPts val="1850"/>
              </a:lnSpc>
              <a:buSzPct val="100000"/>
            </a:pPr>
            <a:r>
              <a:rPr lang="en-US" sz="1600" dirty="0" err="1">
                <a:solidFill>
                  <a:srgbClr val="2B3541"/>
                </a:solidFill>
                <a:latin typeface="Times New Roman" panose="02020603050405020304" pitchFamily="18" charset="0"/>
                <a:ea typeface="Funnel Sans" pitchFamily="34" charset="-122"/>
                <a:cs typeface="Times New Roman" panose="02020603050405020304" pitchFamily="18" charset="0"/>
              </a:rPr>
              <a:t>қолдану</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түрлендіру.</a:t>
            </a:r>
            <a:endParaRPr lang="en-US" sz="1600" dirty="0">
              <a:latin typeface="Times New Roman" panose="02020603050405020304" pitchFamily="18" charset="0"/>
              <a:cs typeface="Times New Roman" panose="02020603050405020304" pitchFamily="18" charset="0"/>
            </a:endParaRPr>
          </a:p>
        </p:txBody>
      </p:sp>
      <p:sp>
        <p:nvSpPr>
          <p:cNvPr id="10" name="Text 6"/>
          <p:cNvSpPr/>
          <p:nvPr/>
        </p:nvSpPr>
        <p:spPr>
          <a:xfrm>
            <a:off x="5265003" y="6728772"/>
            <a:ext cx="4100393" cy="479108"/>
          </a:xfrm>
          <a:prstGeom prst="rect">
            <a:avLst/>
          </a:prstGeom>
          <a:noFill/>
          <a:ln/>
        </p:spPr>
        <p:txBody>
          <a:bodyPr wrap="square" lIns="0" tIns="0" rIns="0" bIns="0" rtlCol="0" anchor="t"/>
          <a:lstStyle/>
          <a:p>
            <a:pPr marL="342900" indent="-342900" algn="l">
              <a:lnSpc>
                <a:spcPts val="1850"/>
              </a:lnSpc>
              <a:buSzPct val="100000"/>
              <a:buFont typeface="+mj-lt"/>
              <a:buAutoNum type="arabicPeriod" startAt="3"/>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Мәнді цифрлар және дөңгелектеу қағидаларын қолдану.</a:t>
            </a:r>
            <a:endParaRPr lang="en-US" sz="1600" dirty="0">
              <a:latin typeface="Times New Roman" panose="02020603050405020304" pitchFamily="18" charset="0"/>
              <a:cs typeface="Times New Roman" panose="02020603050405020304" pitchFamily="18" charset="0"/>
            </a:endParaRPr>
          </a:p>
        </p:txBody>
      </p:sp>
      <p:sp>
        <p:nvSpPr>
          <p:cNvPr id="11" name="Text 7"/>
          <p:cNvSpPr/>
          <p:nvPr/>
        </p:nvSpPr>
        <p:spPr>
          <a:xfrm>
            <a:off x="5271849" y="7214865"/>
            <a:ext cx="4100393" cy="479108"/>
          </a:xfrm>
          <a:prstGeom prst="rect">
            <a:avLst/>
          </a:prstGeom>
          <a:noFill/>
          <a:ln/>
        </p:spPr>
        <p:txBody>
          <a:bodyPr wrap="square" lIns="0" tIns="0" rIns="0" bIns="0" rtlCol="0" anchor="t"/>
          <a:lstStyle/>
          <a:p>
            <a:pPr marL="342900" indent="-342900" algn="l">
              <a:lnSpc>
                <a:spcPts val="1850"/>
              </a:lnSpc>
              <a:buSzPct val="100000"/>
              <a:buFont typeface="+mj-lt"/>
              <a:buAutoNum type="arabicPeriod" startAt="4"/>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Абсолют және салыстырмалы қате ұғымдарын есептерде қолдану.</a:t>
            </a:r>
            <a:endParaRPr lang="en-US" sz="1600" dirty="0">
              <a:latin typeface="Times New Roman" panose="02020603050405020304" pitchFamily="18" charset="0"/>
              <a:cs typeface="Times New Roman" panose="02020603050405020304" pitchFamily="18" charset="0"/>
            </a:endParaRPr>
          </a:p>
        </p:txBody>
      </p:sp>
      <p:pic>
        <p:nvPicPr>
          <p:cNvPr id="12" name="Image 2" descr="preencoded.png"/>
          <p:cNvPicPr>
            <a:picLocks noChangeAspect="1"/>
          </p:cNvPicPr>
          <p:nvPr/>
        </p:nvPicPr>
        <p:blipFill>
          <a:blip r:embed="rId5"/>
          <a:stretch>
            <a:fillRect/>
          </a:stretch>
        </p:blipFill>
        <p:spPr>
          <a:xfrm>
            <a:off x="9745147" y="1063764"/>
            <a:ext cx="4100393" cy="4100393"/>
          </a:xfrm>
          <a:prstGeom prst="rect">
            <a:avLst/>
          </a:prstGeom>
        </p:spPr>
      </p:pic>
      <p:sp>
        <p:nvSpPr>
          <p:cNvPr id="13" name="Text 8"/>
          <p:cNvSpPr/>
          <p:nvPr/>
        </p:nvSpPr>
        <p:spPr>
          <a:xfrm>
            <a:off x="9745147" y="5368614"/>
            <a:ext cx="1761649" cy="220266"/>
          </a:xfrm>
          <a:prstGeom prst="rect">
            <a:avLst/>
          </a:prstGeom>
          <a:noFill/>
          <a:ln/>
        </p:spPr>
        <p:txBody>
          <a:bodyPr wrap="none" lIns="0" tIns="0" rIns="0" bIns="0" rtlCol="0" anchor="t"/>
          <a:lstStyle/>
          <a:p>
            <a:pPr marL="0" indent="0" algn="l">
              <a:lnSpc>
                <a:spcPts val="1700"/>
              </a:lnSpc>
              <a:buNone/>
            </a:pPr>
            <a:r>
              <a:rPr lang="en-US" sz="1600" b="1" dirty="0">
                <a:solidFill>
                  <a:srgbClr val="051D3A"/>
                </a:solidFill>
                <a:latin typeface="Times New Roman" panose="02020603050405020304" pitchFamily="18" charset="0"/>
                <a:ea typeface="Funnel Display" pitchFamily="34" charset="-122"/>
                <a:cs typeface="Times New Roman" panose="02020603050405020304" pitchFamily="18" charset="0"/>
              </a:rPr>
              <a:t>Негізгі құндылықтар</a:t>
            </a:r>
            <a:endParaRPr lang="en-US" sz="1600" b="1" dirty="0">
              <a:latin typeface="Times New Roman" panose="02020603050405020304" pitchFamily="18" charset="0"/>
              <a:cs typeface="Times New Roman" panose="02020603050405020304" pitchFamily="18" charset="0"/>
            </a:endParaRPr>
          </a:p>
        </p:txBody>
      </p:sp>
      <p:sp>
        <p:nvSpPr>
          <p:cNvPr id="14" name="Text 9"/>
          <p:cNvSpPr/>
          <p:nvPr/>
        </p:nvSpPr>
        <p:spPr>
          <a:xfrm>
            <a:off x="9745147" y="5738541"/>
            <a:ext cx="4100393" cy="479108"/>
          </a:xfrm>
          <a:prstGeom prst="rect">
            <a:avLst/>
          </a:prstGeom>
          <a:noFill/>
          <a:ln/>
        </p:spPr>
        <p:txBody>
          <a:bodyPr wrap="square" lIns="0" tIns="0" rIns="0" bIns="0" rtlCol="0" anchor="t"/>
          <a:lstStyle/>
          <a:p>
            <a:pPr marL="342900" indent="-342900" algn="l">
              <a:lnSpc>
                <a:spcPts val="1850"/>
              </a:lnSpc>
              <a:buSzPct val="100000"/>
              <a:buChar char="•"/>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Еңбекқорлық, кәсіби біліктілік, ұлттық мұраға құрмет.</a:t>
            </a:r>
            <a:endParaRPr lang="en-US" sz="1600" dirty="0">
              <a:latin typeface="Times New Roman" panose="02020603050405020304" pitchFamily="18" charset="0"/>
              <a:cs typeface="Times New Roman" panose="02020603050405020304" pitchFamily="18" charset="0"/>
            </a:endParaRPr>
          </a:p>
        </p:txBody>
      </p:sp>
      <p:sp>
        <p:nvSpPr>
          <p:cNvPr id="15" name="Text 10"/>
          <p:cNvSpPr/>
          <p:nvPr/>
        </p:nvSpPr>
        <p:spPr>
          <a:xfrm>
            <a:off x="9745147" y="6270036"/>
            <a:ext cx="4100393" cy="479108"/>
          </a:xfrm>
          <a:prstGeom prst="rect">
            <a:avLst/>
          </a:prstGeom>
          <a:noFill/>
          <a:ln/>
        </p:spPr>
        <p:txBody>
          <a:bodyPr wrap="square" lIns="0" tIns="0" rIns="0" bIns="0" rtlCol="0" anchor="t"/>
          <a:lstStyle/>
          <a:p>
            <a:pPr marL="342900" indent="-342900" algn="l">
              <a:lnSpc>
                <a:spcPts val="1850"/>
              </a:lnSpc>
              <a:buSzPct val="100000"/>
              <a:buChar char="•"/>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Жұмысшы мамандықтары контекстінде өлшеу дәлдігінің маңызы.</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4" y="1567345"/>
            <a:ext cx="5073491" cy="615910"/>
          </a:xfrm>
          <a:prstGeom prst="rect">
            <a:avLst/>
          </a:prstGeom>
          <a:noFill/>
          <a:ln/>
        </p:spPr>
        <p:txBody>
          <a:bodyPr wrap="none" lIns="0" tIns="0" rIns="0" bIns="0" rtlCol="0" anchor="t"/>
          <a:lstStyle/>
          <a:p>
            <a:pPr marL="0" indent="0" algn="l">
              <a:lnSpc>
                <a:spcPts val="4850"/>
              </a:lnSpc>
              <a:buNone/>
            </a:pPr>
            <a:r>
              <a:rPr lang="en-US" dirty="0">
                <a:solidFill>
                  <a:srgbClr val="051D3A"/>
                </a:solidFill>
                <a:latin typeface="Times New Roman" panose="02020603050405020304" pitchFamily="18" charset="0"/>
                <a:ea typeface="Funnel Display" pitchFamily="34" charset="-122"/>
                <a:cs typeface="Times New Roman" panose="02020603050405020304" pitchFamily="18" charset="0"/>
              </a:rPr>
              <a:t>Ұйымдастыру (2 мин)</a:t>
            </a:r>
            <a:endParaRPr lang="en-US" dirty="0">
              <a:latin typeface="Times New Roman" panose="02020603050405020304" pitchFamily="18" charset="0"/>
              <a:cs typeface="Times New Roman" panose="02020603050405020304" pitchFamily="18" charset="0"/>
            </a:endParaRPr>
          </a:p>
        </p:txBody>
      </p:sp>
      <p:sp>
        <p:nvSpPr>
          <p:cNvPr id="4" name="Shape 1"/>
          <p:cNvSpPr/>
          <p:nvPr/>
        </p:nvSpPr>
        <p:spPr>
          <a:xfrm>
            <a:off x="837724" y="2485311"/>
            <a:ext cx="209431" cy="1256705"/>
          </a:xfrm>
          <a:prstGeom prst="roundRect">
            <a:avLst>
              <a:gd name="adj" fmla="val 42005"/>
            </a:avLst>
          </a:prstGeom>
          <a:solidFill>
            <a:srgbClr val="FAF5EB"/>
          </a:solidFill>
          <a:ln w="7620">
            <a:solidFill>
              <a:srgbClr val="D5CDBE"/>
            </a:solidFill>
            <a:prstDash val="solid"/>
          </a:ln>
        </p:spPr>
      </p:sp>
      <p:sp>
        <p:nvSpPr>
          <p:cNvPr id="5" name="Text 2"/>
          <p:cNvSpPr/>
          <p:nvPr/>
        </p:nvSpPr>
        <p:spPr>
          <a:xfrm>
            <a:off x="1256586" y="2694742"/>
            <a:ext cx="2464118" cy="308015"/>
          </a:xfrm>
          <a:prstGeom prst="rect">
            <a:avLst/>
          </a:prstGeom>
          <a:noFill/>
          <a:ln/>
        </p:spPr>
        <p:txBody>
          <a:bodyPr wrap="none" lIns="0" tIns="0" rIns="0" bIns="0" rtlCol="0" anchor="t"/>
          <a:lstStyle/>
          <a:p>
            <a:pPr marL="0" indent="0" algn="l">
              <a:lnSpc>
                <a:spcPts val="2400"/>
              </a:lnSpc>
              <a:buNone/>
            </a:pPr>
            <a:r>
              <a:rPr lang="en-US" b="1" dirty="0">
                <a:solidFill>
                  <a:srgbClr val="2B3541"/>
                </a:solidFill>
                <a:latin typeface="Times New Roman" panose="02020603050405020304" pitchFamily="18" charset="0"/>
                <a:ea typeface="Funnel Display" pitchFamily="34" charset="-122"/>
                <a:cs typeface="Times New Roman" panose="02020603050405020304" pitchFamily="18" charset="0"/>
              </a:rPr>
              <a:t>Сәлемдесу</a:t>
            </a:r>
            <a:endParaRPr lang="en-US" b="1" dirty="0">
              <a:latin typeface="Times New Roman" panose="02020603050405020304" pitchFamily="18" charset="0"/>
              <a:cs typeface="Times New Roman" panose="02020603050405020304" pitchFamily="18" charset="0"/>
            </a:endParaRPr>
          </a:p>
        </p:txBody>
      </p:sp>
      <p:sp>
        <p:nvSpPr>
          <p:cNvPr id="6" name="Text 3"/>
          <p:cNvSpPr/>
          <p:nvPr/>
        </p:nvSpPr>
        <p:spPr>
          <a:xfrm>
            <a:off x="1256586" y="3128367"/>
            <a:ext cx="7049691"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Сабақ мақсаттарымен таныстыру (ғылыми жазу, префикстер, дәлдік).</a:t>
            </a:r>
            <a:endParaRPr lang="en-US" dirty="0">
              <a:latin typeface="Times New Roman" panose="02020603050405020304" pitchFamily="18" charset="0"/>
              <a:cs typeface="Times New Roman" panose="02020603050405020304" pitchFamily="18" charset="0"/>
            </a:endParaRPr>
          </a:p>
        </p:txBody>
      </p:sp>
      <p:sp>
        <p:nvSpPr>
          <p:cNvPr id="7" name="Shape 4"/>
          <p:cNvSpPr/>
          <p:nvPr/>
        </p:nvSpPr>
        <p:spPr>
          <a:xfrm>
            <a:off x="1151811" y="3951446"/>
            <a:ext cx="209431" cy="1256705"/>
          </a:xfrm>
          <a:prstGeom prst="roundRect">
            <a:avLst>
              <a:gd name="adj" fmla="val 42005"/>
            </a:avLst>
          </a:prstGeom>
          <a:solidFill>
            <a:srgbClr val="FAF5EB"/>
          </a:solidFill>
          <a:ln w="7620">
            <a:solidFill>
              <a:srgbClr val="D5CDBE"/>
            </a:solidFill>
            <a:prstDash val="solid"/>
          </a:ln>
        </p:spPr>
      </p:sp>
      <p:sp>
        <p:nvSpPr>
          <p:cNvPr id="8" name="Text 5"/>
          <p:cNvSpPr/>
          <p:nvPr/>
        </p:nvSpPr>
        <p:spPr>
          <a:xfrm>
            <a:off x="1570673" y="4160877"/>
            <a:ext cx="2464118" cy="308015"/>
          </a:xfrm>
          <a:prstGeom prst="rect">
            <a:avLst/>
          </a:prstGeom>
          <a:noFill/>
          <a:ln/>
        </p:spPr>
        <p:txBody>
          <a:bodyPr wrap="none" lIns="0" tIns="0" rIns="0" bIns="0" rtlCol="0" anchor="t"/>
          <a:lstStyle/>
          <a:p>
            <a:pPr marL="0" indent="0" algn="l">
              <a:lnSpc>
                <a:spcPts val="2400"/>
              </a:lnSpc>
              <a:buNone/>
            </a:pPr>
            <a:r>
              <a:rPr lang="en-US" b="1" dirty="0">
                <a:solidFill>
                  <a:srgbClr val="2B3541"/>
                </a:solidFill>
                <a:latin typeface="Times New Roman" panose="02020603050405020304" pitchFamily="18" charset="0"/>
                <a:ea typeface="Funnel Display" pitchFamily="34" charset="-122"/>
                <a:cs typeface="Times New Roman" panose="02020603050405020304" pitchFamily="18" charset="0"/>
              </a:rPr>
              <a:t>Топқа бөлу</a:t>
            </a:r>
            <a:endParaRPr lang="en-US" b="1" dirty="0">
              <a:latin typeface="Times New Roman" panose="02020603050405020304" pitchFamily="18" charset="0"/>
              <a:cs typeface="Times New Roman" panose="02020603050405020304" pitchFamily="18" charset="0"/>
            </a:endParaRPr>
          </a:p>
        </p:txBody>
      </p:sp>
      <p:sp>
        <p:nvSpPr>
          <p:cNvPr id="9" name="Text 6"/>
          <p:cNvSpPr/>
          <p:nvPr/>
        </p:nvSpPr>
        <p:spPr>
          <a:xfrm>
            <a:off x="1570673" y="4594503"/>
            <a:ext cx="6735604"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Үш топ: </a:t>
            </a:r>
            <a:r>
              <a:rPr lang="en-US" dirty="0">
                <a:solidFill>
                  <a:srgbClr val="3E2513"/>
                </a:solidFill>
                <a:latin typeface="Times New Roman" panose="02020603050405020304" pitchFamily="18" charset="0"/>
                <a:ea typeface="Funnel Sans" pitchFamily="34" charset="-122"/>
                <a:cs typeface="Times New Roman" panose="02020603050405020304" pitchFamily="18" charset="0"/>
              </a:rPr>
              <a:t>Домбырашы, Зергер, Электрик.</a:t>
            </a:r>
            <a:endParaRPr lang="en-US" dirty="0">
              <a:latin typeface="Times New Roman" panose="02020603050405020304" pitchFamily="18" charset="0"/>
              <a:cs typeface="Times New Roman" panose="02020603050405020304" pitchFamily="18" charset="0"/>
            </a:endParaRPr>
          </a:p>
        </p:txBody>
      </p:sp>
      <p:sp>
        <p:nvSpPr>
          <p:cNvPr id="10" name="Shape 7"/>
          <p:cNvSpPr/>
          <p:nvPr/>
        </p:nvSpPr>
        <p:spPr>
          <a:xfrm>
            <a:off x="1466017" y="5417582"/>
            <a:ext cx="209431" cy="1256705"/>
          </a:xfrm>
          <a:prstGeom prst="roundRect">
            <a:avLst>
              <a:gd name="adj" fmla="val 42005"/>
            </a:avLst>
          </a:prstGeom>
          <a:solidFill>
            <a:srgbClr val="FAF5EB"/>
          </a:solidFill>
          <a:ln w="7620">
            <a:solidFill>
              <a:srgbClr val="D5CDBE"/>
            </a:solidFill>
            <a:prstDash val="solid"/>
          </a:ln>
        </p:spPr>
      </p:sp>
      <p:sp>
        <p:nvSpPr>
          <p:cNvPr id="11" name="Text 8"/>
          <p:cNvSpPr/>
          <p:nvPr/>
        </p:nvSpPr>
        <p:spPr>
          <a:xfrm>
            <a:off x="1884878" y="5627013"/>
            <a:ext cx="2464118" cy="308015"/>
          </a:xfrm>
          <a:prstGeom prst="rect">
            <a:avLst/>
          </a:prstGeom>
          <a:noFill/>
          <a:ln/>
        </p:spPr>
        <p:txBody>
          <a:bodyPr wrap="none" lIns="0" tIns="0" rIns="0" bIns="0" rtlCol="0" anchor="t"/>
          <a:lstStyle/>
          <a:p>
            <a:pPr marL="0" indent="0" algn="l">
              <a:lnSpc>
                <a:spcPts val="2400"/>
              </a:lnSpc>
              <a:buNone/>
            </a:pPr>
            <a:r>
              <a:rPr lang="en-US" b="1" dirty="0">
                <a:solidFill>
                  <a:srgbClr val="2B3541"/>
                </a:solidFill>
                <a:latin typeface="Times New Roman" panose="02020603050405020304" pitchFamily="18" charset="0"/>
                <a:ea typeface="Funnel Display" pitchFamily="34" charset="-122"/>
                <a:cs typeface="Times New Roman" panose="02020603050405020304" pitchFamily="18" charset="0"/>
              </a:rPr>
              <a:t>Қауіпсіздік</a:t>
            </a:r>
            <a:endParaRPr lang="en-US" b="1" dirty="0">
              <a:latin typeface="Times New Roman" panose="02020603050405020304" pitchFamily="18" charset="0"/>
              <a:cs typeface="Times New Roman" panose="02020603050405020304" pitchFamily="18" charset="0"/>
            </a:endParaRPr>
          </a:p>
        </p:txBody>
      </p:sp>
      <p:sp>
        <p:nvSpPr>
          <p:cNvPr id="12" name="Text 9"/>
          <p:cNvSpPr/>
          <p:nvPr/>
        </p:nvSpPr>
        <p:spPr>
          <a:xfrm>
            <a:off x="1884878" y="6060638"/>
            <a:ext cx="6421398" cy="335042"/>
          </a:xfrm>
          <a:prstGeom prst="rect">
            <a:avLst/>
          </a:prstGeom>
          <a:noFill/>
          <a:ln/>
        </p:spPr>
        <p:txBody>
          <a:bodyPr wrap="none" lIns="0" tIns="0" rIns="0" bIns="0" rtlCol="0" anchor="t"/>
          <a:lstStyle/>
          <a:p>
            <a:pPr marL="0" indent="0" algn="l">
              <a:lnSpc>
                <a:spcPts val="2600"/>
              </a:lnSpc>
              <a:buNone/>
            </a:pPr>
            <a:r>
              <a:rPr lang="en-US" dirty="0">
                <a:solidFill>
                  <a:srgbClr val="2B3541"/>
                </a:solidFill>
                <a:latin typeface="Times New Roman" panose="02020603050405020304" pitchFamily="18" charset="0"/>
                <a:ea typeface="Funnel Sans" pitchFamily="34" charset="-122"/>
                <a:cs typeface="Times New Roman" panose="02020603050405020304" pitchFamily="18" charset="0"/>
              </a:rPr>
              <a:t>Зертханалық жұмыс кезіндегі қауіпсіздік ережелерін еске салу.</a:t>
            </a:r>
            <a:endParaRPr lang="en-US"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976432"/>
            <a:ext cx="12440960"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Times New Roman" panose="02020603050405020304" pitchFamily="18" charset="0"/>
                <a:ea typeface="Funnel Display" pitchFamily="34" charset="-122"/>
                <a:cs typeface="Times New Roman" panose="02020603050405020304" pitchFamily="18" charset="0"/>
              </a:rPr>
              <a:t>Жедел викторина – SI базалық бірліктер (7 мин, 2 б.)</a:t>
            </a:r>
            <a:endParaRPr lang="en-US" sz="3850" dirty="0">
              <a:latin typeface="Times New Roman" panose="02020603050405020304" pitchFamily="18" charset="0"/>
              <a:cs typeface="Times New Roman" panose="02020603050405020304" pitchFamily="18" charset="0"/>
            </a:endParaRPr>
          </a:p>
        </p:txBody>
      </p:sp>
      <p:sp>
        <p:nvSpPr>
          <p:cNvPr id="3" name="Text 1"/>
          <p:cNvSpPr/>
          <p:nvPr/>
        </p:nvSpPr>
        <p:spPr>
          <a:xfrm>
            <a:off x="837724" y="2142053"/>
            <a:ext cx="209431" cy="261818"/>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Display Light" pitchFamily="34" charset="-122"/>
                <a:cs typeface="Times New Roman" panose="02020603050405020304" pitchFamily="18" charset="0"/>
              </a:rPr>
              <a:t>01</a:t>
            </a:r>
            <a:endParaRPr lang="en-US" sz="1600" dirty="0">
              <a:latin typeface="Times New Roman" panose="02020603050405020304" pitchFamily="18" charset="0"/>
              <a:cs typeface="Times New Roman" panose="02020603050405020304" pitchFamily="18" charset="0"/>
            </a:endParaRPr>
          </a:p>
        </p:txBody>
      </p:sp>
      <p:sp>
        <p:nvSpPr>
          <p:cNvPr id="4" name="Shape 2"/>
          <p:cNvSpPr/>
          <p:nvPr/>
        </p:nvSpPr>
        <p:spPr>
          <a:xfrm>
            <a:off x="837724" y="2475071"/>
            <a:ext cx="3679507" cy="22860"/>
          </a:xfrm>
          <a:prstGeom prst="rect">
            <a:avLst/>
          </a:prstGeom>
          <a:solidFill>
            <a:srgbClr val="3371A5"/>
          </a:solidFill>
          <a:ln/>
        </p:spPr>
      </p:sp>
      <p:sp>
        <p:nvSpPr>
          <p:cNvPr id="5" name="Text 3"/>
          <p:cNvSpPr/>
          <p:nvPr/>
        </p:nvSpPr>
        <p:spPr>
          <a:xfrm>
            <a:off x="837724" y="2625447"/>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Жеке жұмыс</a:t>
            </a:r>
            <a:endParaRPr lang="en-US" sz="1900" dirty="0">
              <a:latin typeface="Times New Roman" panose="02020603050405020304" pitchFamily="18" charset="0"/>
              <a:cs typeface="Times New Roman" panose="02020603050405020304" pitchFamily="18" charset="0"/>
            </a:endParaRPr>
          </a:p>
        </p:txBody>
      </p:sp>
      <p:sp>
        <p:nvSpPr>
          <p:cNvPr id="6" name="Text 4"/>
          <p:cNvSpPr/>
          <p:nvPr/>
        </p:nvSpPr>
        <p:spPr>
          <a:xfrm>
            <a:off x="837724" y="3142893"/>
            <a:ext cx="3679507"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Карточкаға жауап жазу; жұпта тексеру.</a:t>
            </a:r>
            <a:endParaRPr lang="en-US" sz="1600" dirty="0">
              <a:latin typeface="Times New Roman" panose="02020603050405020304" pitchFamily="18" charset="0"/>
              <a:cs typeface="Times New Roman" panose="02020603050405020304" pitchFamily="18" charset="0"/>
            </a:endParaRPr>
          </a:p>
        </p:txBody>
      </p:sp>
      <p:sp>
        <p:nvSpPr>
          <p:cNvPr id="7" name="Text 5"/>
          <p:cNvSpPr/>
          <p:nvPr/>
        </p:nvSpPr>
        <p:spPr>
          <a:xfrm>
            <a:off x="4726662" y="2142053"/>
            <a:ext cx="209431" cy="261818"/>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Display Light" pitchFamily="34" charset="-122"/>
                <a:cs typeface="Times New Roman" panose="02020603050405020304" pitchFamily="18" charset="0"/>
              </a:rPr>
              <a:t>02</a:t>
            </a:r>
            <a:endParaRPr lang="en-US" sz="1600" dirty="0">
              <a:latin typeface="Times New Roman" panose="02020603050405020304" pitchFamily="18" charset="0"/>
              <a:cs typeface="Times New Roman" panose="02020603050405020304" pitchFamily="18" charset="0"/>
            </a:endParaRPr>
          </a:p>
        </p:txBody>
      </p:sp>
      <p:sp>
        <p:nvSpPr>
          <p:cNvPr id="8" name="Shape 6"/>
          <p:cNvSpPr/>
          <p:nvPr/>
        </p:nvSpPr>
        <p:spPr>
          <a:xfrm>
            <a:off x="4726662" y="2475071"/>
            <a:ext cx="3679627" cy="22860"/>
          </a:xfrm>
          <a:prstGeom prst="rect">
            <a:avLst/>
          </a:prstGeom>
          <a:solidFill>
            <a:srgbClr val="3371A5"/>
          </a:solidFill>
          <a:ln/>
        </p:spPr>
      </p:sp>
      <p:sp>
        <p:nvSpPr>
          <p:cNvPr id="9" name="Text 7"/>
          <p:cNvSpPr/>
          <p:nvPr/>
        </p:nvSpPr>
        <p:spPr>
          <a:xfrm>
            <a:off x="4726662" y="2625447"/>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Дәлдік құралдары</a:t>
            </a:r>
            <a:endParaRPr lang="en-US" sz="1900" dirty="0">
              <a:latin typeface="Times New Roman" panose="02020603050405020304" pitchFamily="18" charset="0"/>
              <a:cs typeface="Times New Roman" panose="02020603050405020304" pitchFamily="18" charset="0"/>
            </a:endParaRPr>
          </a:p>
        </p:txBody>
      </p:sp>
      <p:sp>
        <p:nvSpPr>
          <p:cNvPr id="10" name="Text 8"/>
          <p:cNvSpPr/>
          <p:nvPr/>
        </p:nvSpPr>
        <p:spPr>
          <a:xfrm>
            <a:off x="4726662" y="3142893"/>
            <a:ext cx="3679627"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Сызғыш, штангенциркуль, микрометр – айырмасы қандай?</a:t>
            </a:r>
            <a:endParaRPr lang="en-US" sz="1600" dirty="0">
              <a:latin typeface="Times New Roman" panose="02020603050405020304" pitchFamily="18" charset="0"/>
              <a:cs typeface="Times New Roman" panose="02020603050405020304" pitchFamily="18" charset="0"/>
            </a:endParaRPr>
          </a:p>
        </p:txBody>
      </p:sp>
      <p:sp>
        <p:nvSpPr>
          <p:cNvPr id="11" name="Text 9"/>
          <p:cNvSpPr/>
          <p:nvPr/>
        </p:nvSpPr>
        <p:spPr>
          <a:xfrm>
            <a:off x="837724" y="4179451"/>
            <a:ext cx="209431" cy="261818"/>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Display Light" pitchFamily="34" charset="-122"/>
                <a:cs typeface="Times New Roman" panose="02020603050405020304" pitchFamily="18" charset="0"/>
              </a:rPr>
              <a:t>03</a:t>
            </a:r>
            <a:endParaRPr lang="en-US" sz="1600" dirty="0">
              <a:latin typeface="Times New Roman" panose="02020603050405020304" pitchFamily="18" charset="0"/>
              <a:cs typeface="Times New Roman" panose="02020603050405020304" pitchFamily="18" charset="0"/>
            </a:endParaRPr>
          </a:p>
        </p:txBody>
      </p:sp>
      <p:sp>
        <p:nvSpPr>
          <p:cNvPr id="12" name="Shape 10"/>
          <p:cNvSpPr/>
          <p:nvPr/>
        </p:nvSpPr>
        <p:spPr>
          <a:xfrm>
            <a:off x="837724" y="4512469"/>
            <a:ext cx="7568565" cy="22860"/>
          </a:xfrm>
          <a:prstGeom prst="rect">
            <a:avLst/>
          </a:prstGeom>
          <a:solidFill>
            <a:srgbClr val="3371A5"/>
          </a:solidFill>
          <a:ln/>
        </p:spPr>
      </p:sp>
      <p:sp>
        <p:nvSpPr>
          <p:cNvPr id="13" name="Text 11"/>
          <p:cNvSpPr/>
          <p:nvPr/>
        </p:nvSpPr>
        <p:spPr>
          <a:xfrm>
            <a:off x="837724" y="4662845"/>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2B3541"/>
                </a:solidFill>
                <a:latin typeface="Times New Roman" panose="02020603050405020304" pitchFamily="18" charset="0"/>
                <a:ea typeface="Funnel Display" pitchFamily="34" charset="-122"/>
                <a:cs typeface="Times New Roman" panose="02020603050405020304" pitchFamily="18" charset="0"/>
              </a:rPr>
              <a:t>Бағалау</a:t>
            </a:r>
            <a:endParaRPr lang="en-US" sz="1900" dirty="0">
              <a:latin typeface="Times New Roman" panose="02020603050405020304" pitchFamily="18" charset="0"/>
              <a:cs typeface="Times New Roman" panose="02020603050405020304" pitchFamily="18" charset="0"/>
            </a:endParaRPr>
          </a:p>
        </p:txBody>
      </p:sp>
      <p:sp>
        <p:nvSpPr>
          <p:cNvPr id="14" name="Text 12"/>
          <p:cNvSpPr/>
          <p:nvPr/>
        </p:nvSpPr>
        <p:spPr>
          <a:xfrm>
            <a:off x="837724" y="5180290"/>
            <a:ext cx="7568565"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6/6 – 2 б.; 4–5/6 – 1 б.; ≤3 – 0 б.</a:t>
            </a:r>
            <a:endParaRPr lang="en-US" sz="1600" dirty="0">
              <a:latin typeface="Times New Roman" panose="02020603050405020304" pitchFamily="18" charset="0"/>
              <a:cs typeface="Times New Roman" panose="02020603050405020304" pitchFamily="18" charset="0"/>
            </a:endParaRPr>
          </a:p>
        </p:txBody>
      </p:sp>
      <p:pic>
        <p:nvPicPr>
          <p:cNvPr id="15" name="Image 0" descr="preencoded.png"/>
          <p:cNvPicPr>
            <a:picLocks noChangeAspect="1"/>
          </p:cNvPicPr>
          <p:nvPr/>
        </p:nvPicPr>
        <p:blipFill>
          <a:blip r:embed="rId3"/>
          <a:stretch>
            <a:fillRect/>
          </a:stretch>
        </p:blipFill>
        <p:spPr>
          <a:xfrm>
            <a:off x="8924925" y="2142053"/>
            <a:ext cx="4875371" cy="487537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2" name="Text 0"/>
          <p:cNvSpPr/>
          <p:nvPr/>
        </p:nvSpPr>
        <p:spPr>
          <a:xfrm>
            <a:off x="796528" y="547568"/>
            <a:ext cx="4321493" cy="439102"/>
          </a:xfrm>
          <a:prstGeom prst="rect">
            <a:avLst/>
          </a:prstGeom>
          <a:noFill/>
          <a:ln/>
        </p:spPr>
        <p:txBody>
          <a:bodyPr wrap="none" lIns="0" tIns="0" rIns="0" bIns="0" rtlCol="0" anchor="t"/>
          <a:lstStyle/>
          <a:p>
            <a:pPr marL="0" indent="0" algn="l">
              <a:lnSpc>
                <a:spcPts val="3450"/>
              </a:lnSpc>
              <a:buNone/>
            </a:pPr>
            <a:r>
              <a:rPr lang="en-US" sz="1400" dirty="0">
                <a:solidFill>
                  <a:srgbClr val="051D3A"/>
                </a:solidFill>
                <a:latin typeface="Times New Roman" panose="02020603050405020304" pitchFamily="18" charset="0"/>
                <a:ea typeface="Funnel Display" pitchFamily="34" charset="-122"/>
                <a:cs typeface="Times New Roman" panose="02020603050405020304" pitchFamily="18" charset="0"/>
              </a:rPr>
              <a:t>Жаңа білім: Ғылыми жазу</a:t>
            </a:r>
            <a:endParaRPr lang="en-US" sz="1400" dirty="0">
              <a:latin typeface="Times New Roman" panose="02020603050405020304" pitchFamily="18" charset="0"/>
              <a:cs typeface="Times New Roman" panose="02020603050405020304" pitchFamily="18" charset="0"/>
            </a:endParaRPr>
          </a:p>
        </p:txBody>
      </p:sp>
      <p:sp>
        <p:nvSpPr>
          <p:cNvPr id="3" name="Text 1"/>
          <p:cNvSpPr/>
          <p:nvPr/>
        </p:nvSpPr>
        <p:spPr>
          <a:xfrm>
            <a:off x="796528" y="1359932"/>
            <a:ext cx="2209681" cy="219670"/>
          </a:xfrm>
          <a:prstGeom prst="rect">
            <a:avLst/>
          </a:prstGeom>
          <a:noFill/>
          <a:ln/>
        </p:spPr>
        <p:txBody>
          <a:bodyPr wrap="none" lIns="0" tIns="0" rIns="0" bIns="0" rtlCol="0" anchor="t"/>
          <a:lstStyle/>
          <a:p>
            <a:pPr marL="0" indent="0" algn="l">
              <a:lnSpc>
                <a:spcPts val="1700"/>
              </a:lnSpc>
              <a:buNone/>
            </a:pPr>
            <a:r>
              <a:rPr lang="en-US" sz="1400" dirty="0">
                <a:solidFill>
                  <a:srgbClr val="051D3A"/>
                </a:solidFill>
                <a:latin typeface="Times New Roman" panose="02020603050405020304" pitchFamily="18" charset="0"/>
                <a:ea typeface="Funnel Display" pitchFamily="34" charset="-122"/>
                <a:cs typeface="Times New Roman" panose="02020603050405020304" pitchFamily="18" charset="0"/>
              </a:rPr>
              <a:t>Ғылыми жазу формуласы:</a:t>
            </a:r>
            <a:endParaRPr lang="en-US" sz="1400" dirty="0">
              <a:latin typeface="Times New Roman" panose="02020603050405020304" pitchFamily="18" charset="0"/>
              <a:cs typeface="Times New Roman" panose="02020603050405020304" pitchFamily="18" charset="0"/>
            </a:endParaRPr>
          </a:p>
        </p:txBody>
      </p:sp>
      <p:sp>
        <p:nvSpPr>
          <p:cNvPr id="4" name="Text 2"/>
          <p:cNvSpPr/>
          <p:nvPr/>
        </p:nvSpPr>
        <p:spPr>
          <a:xfrm>
            <a:off x="796528" y="1768554"/>
            <a:ext cx="6336506" cy="259199"/>
          </a:xfrm>
          <a:prstGeom prst="rect">
            <a:avLst/>
          </a:prstGeom>
          <a:noFill/>
          <a:ln/>
        </p:spPr>
        <p:txBody>
          <a:bodyPr wrap="none" lIns="0" tIns="0" rIns="0" bIns="0" rtlCol="0" anchor="t"/>
          <a:lstStyle/>
          <a:p>
            <a:pPr marL="0" indent="0" algn="l">
              <a:lnSpc>
                <a:spcPts val="2100"/>
              </a:lnSpc>
              <a:buNone/>
            </a:pPr>
            <a:endParaRPr lang="en-US" sz="14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796528" y="1768554"/>
            <a:ext cx="6336506" cy="259199"/>
          </a:xfrm>
          <a:prstGeom prst="rect">
            <a:avLst/>
          </a:prstGeom>
        </p:spPr>
      </p:pic>
      <p:sp>
        <p:nvSpPr>
          <p:cNvPr id="6" name="Text 3"/>
          <p:cNvSpPr/>
          <p:nvPr/>
        </p:nvSpPr>
        <p:spPr>
          <a:xfrm>
            <a:off x="796528" y="2216706"/>
            <a:ext cx="6336506" cy="955358"/>
          </a:xfrm>
          <a:prstGeom prst="rect">
            <a:avLst/>
          </a:prstGeom>
          <a:noFill/>
          <a:ln/>
        </p:spPr>
        <p:txBody>
          <a:bodyPr wrap="square" lIns="0" tIns="0" rIns="0" bIns="0" rtlCol="0" anchor="t"/>
          <a:lstStyle/>
          <a:p>
            <a:pPr marL="0" indent="0" algn="l">
              <a:lnSpc>
                <a:spcPts val="1850"/>
              </a:lnSpc>
              <a:buNone/>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Ғылыми жазу - бұл сандарды жазудың ыңғайлы тәсілі, әсіресе өте үлкен немесе өте кіші сандар үшін. Бұл жазу физика, химия және астрономия сияқты салаларда өте пайдалы, онда шамалар өте үлкен (галактикалар арасындағы қашықтық сияқты) немесе өте кіші (протонның массасы сияқты) болуы мүмкін.</a:t>
            </a:r>
            <a:endParaRPr lang="en-US" sz="1400" dirty="0">
              <a:latin typeface="Times New Roman" panose="02020603050405020304" pitchFamily="18" charset="0"/>
              <a:cs typeface="Times New Roman" panose="02020603050405020304" pitchFamily="18" charset="0"/>
            </a:endParaRPr>
          </a:p>
        </p:txBody>
      </p:sp>
      <p:sp>
        <p:nvSpPr>
          <p:cNvPr id="7" name="Text 4"/>
          <p:cNvSpPr/>
          <p:nvPr/>
        </p:nvSpPr>
        <p:spPr>
          <a:xfrm>
            <a:off x="796528" y="3306366"/>
            <a:ext cx="6336506" cy="477679"/>
          </a:xfrm>
          <a:prstGeom prst="rect">
            <a:avLst/>
          </a:prstGeom>
          <a:noFill/>
          <a:ln/>
        </p:spPr>
        <p:txBody>
          <a:bodyPr wrap="square" lIns="0" tIns="0" rIns="0" bIns="0" rtlCol="0" anchor="t"/>
          <a:lstStyle/>
          <a:p>
            <a:pPr marL="0" indent="0" algn="l">
              <a:lnSpc>
                <a:spcPts val="1850"/>
              </a:lnSpc>
              <a:buNone/>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Ол есептеулерді жеңілдетеді және көптеген нөлдерді жазу қажеттілігін жою арқылы қателер қаупін азайтады.</a:t>
            </a:r>
            <a:endParaRPr lang="en-US" sz="1400" dirty="0">
              <a:latin typeface="Times New Roman" panose="02020603050405020304" pitchFamily="18" charset="0"/>
              <a:cs typeface="Times New Roman" panose="02020603050405020304" pitchFamily="18" charset="0"/>
            </a:endParaRPr>
          </a:p>
        </p:txBody>
      </p:sp>
      <p:sp>
        <p:nvSpPr>
          <p:cNvPr id="8" name="Text 5"/>
          <p:cNvSpPr/>
          <p:nvPr/>
        </p:nvSpPr>
        <p:spPr>
          <a:xfrm>
            <a:off x="796528" y="3918347"/>
            <a:ext cx="6336506" cy="238839"/>
          </a:xfrm>
          <a:prstGeom prst="rect">
            <a:avLst/>
          </a:prstGeom>
          <a:noFill/>
          <a:ln/>
        </p:spPr>
        <p:txBody>
          <a:bodyPr wrap="none" lIns="0" tIns="0" rIns="0" bIns="0" rtlCol="0" anchor="t"/>
          <a:lstStyle/>
          <a:p>
            <a:pPr marL="0" indent="0" algn="l">
              <a:lnSpc>
                <a:spcPts val="1850"/>
              </a:lnSpc>
              <a:buNone/>
            </a:pPr>
            <a:r>
              <a:rPr lang="en-US" sz="1400" dirty="0">
                <a:solidFill>
                  <a:srgbClr val="3E2513"/>
                </a:solidFill>
                <a:latin typeface="Times New Roman" panose="02020603050405020304" pitchFamily="18" charset="0"/>
                <a:ea typeface="Funnel Sans" pitchFamily="34" charset="-122"/>
                <a:cs typeface="Times New Roman" panose="02020603050405020304" pitchFamily="18" charset="0"/>
              </a:rPr>
              <a:t>Мысалдар:</a:t>
            </a:r>
            <a:endParaRPr lang="en-US" sz="1400" dirty="0">
              <a:latin typeface="Times New Roman" panose="02020603050405020304" pitchFamily="18" charset="0"/>
              <a:cs typeface="Times New Roman" panose="02020603050405020304" pitchFamily="18" charset="0"/>
            </a:endParaRPr>
          </a:p>
        </p:txBody>
      </p:sp>
      <p:sp>
        <p:nvSpPr>
          <p:cNvPr id="9" name="Text 6"/>
          <p:cNvSpPr/>
          <p:nvPr/>
        </p:nvSpPr>
        <p:spPr>
          <a:xfrm>
            <a:off x="796528" y="4291489"/>
            <a:ext cx="6336506" cy="238839"/>
          </a:xfrm>
          <a:prstGeom prst="rect">
            <a:avLst/>
          </a:prstGeom>
          <a:noFill/>
          <a:ln/>
        </p:spPr>
        <p:txBody>
          <a:bodyPr wrap="none" lIns="0" tIns="0" rIns="0" bIns="0" rtlCol="0" anchor="t"/>
          <a:lstStyle/>
          <a:p>
            <a:pPr marL="342900"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3200 = 3,2 · 10³</a:t>
            </a:r>
            <a:endParaRPr lang="en-US" sz="1400" dirty="0">
              <a:latin typeface="Times New Roman" panose="02020603050405020304" pitchFamily="18" charset="0"/>
              <a:cs typeface="Times New Roman" panose="02020603050405020304" pitchFamily="18" charset="0"/>
            </a:endParaRPr>
          </a:p>
        </p:txBody>
      </p:sp>
      <p:sp>
        <p:nvSpPr>
          <p:cNvPr id="10" name="Text 7"/>
          <p:cNvSpPr/>
          <p:nvPr/>
        </p:nvSpPr>
        <p:spPr>
          <a:xfrm>
            <a:off x="796528" y="4582597"/>
            <a:ext cx="6336506" cy="238839"/>
          </a:xfrm>
          <a:prstGeom prst="rect">
            <a:avLst/>
          </a:prstGeom>
          <a:noFill/>
          <a:ln/>
        </p:spPr>
        <p:txBody>
          <a:bodyPr wrap="none" lIns="0" tIns="0" rIns="0" bIns="0" rtlCol="0" anchor="t"/>
          <a:lstStyle/>
          <a:p>
            <a:pPr marL="342900"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0,00045 = 4,5 · 10⁻⁴</a:t>
            </a:r>
            <a:endParaRPr lang="en-US" sz="1400" dirty="0">
              <a:latin typeface="Times New Roman" panose="02020603050405020304" pitchFamily="18" charset="0"/>
              <a:cs typeface="Times New Roman" panose="02020603050405020304" pitchFamily="18" charset="0"/>
            </a:endParaRPr>
          </a:p>
        </p:txBody>
      </p:sp>
      <p:sp>
        <p:nvSpPr>
          <p:cNvPr id="11" name="Text 8"/>
          <p:cNvSpPr/>
          <p:nvPr/>
        </p:nvSpPr>
        <p:spPr>
          <a:xfrm>
            <a:off x="796528" y="4873704"/>
            <a:ext cx="6336506" cy="238839"/>
          </a:xfrm>
          <a:prstGeom prst="rect">
            <a:avLst/>
          </a:prstGeom>
          <a:noFill/>
          <a:ln/>
        </p:spPr>
        <p:txBody>
          <a:bodyPr wrap="none" lIns="0" tIns="0" rIns="0" bIns="0" rtlCol="0" anchor="t"/>
          <a:lstStyle/>
          <a:p>
            <a:pPr marL="342900"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7890000 = 7,89 · 10⁶</a:t>
            </a:r>
            <a:endParaRPr lang="en-US" sz="1400" dirty="0">
              <a:latin typeface="Times New Roman" panose="02020603050405020304" pitchFamily="18" charset="0"/>
              <a:cs typeface="Times New Roman" panose="02020603050405020304" pitchFamily="18" charset="0"/>
            </a:endParaRPr>
          </a:p>
        </p:txBody>
      </p:sp>
      <p:sp>
        <p:nvSpPr>
          <p:cNvPr id="12" name="Text 9"/>
          <p:cNvSpPr/>
          <p:nvPr/>
        </p:nvSpPr>
        <p:spPr>
          <a:xfrm>
            <a:off x="796528" y="5246846"/>
            <a:ext cx="6336506" cy="477679"/>
          </a:xfrm>
          <a:prstGeom prst="rect">
            <a:avLst/>
          </a:prstGeom>
          <a:noFill/>
          <a:ln/>
        </p:spPr>
        <p:txBody>
          <a:bodyPr wrap="square" lIns="0" tIns="0" rIns="0" bIns="0" rtlCol="0" anchor="t"/>
          <a:lstStyle/>
          <a:p>
            <a:pPr marL="0" indent="0" algn="l">
              <a:lnSpc>
                <a:spcPts val="1850"/>
              </a:lnSpc>
              <a:buNone/>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Вакуумдағы жарық жылдамдығы шамамен 299,792,458 метр/секунд. Ғылыми жазуда бұл </a:t>
            </a:r>
            <a:r>
              <a:rPr lang="en-US" sz="1400" dirty="0">
                <a:solidFill>
                  <a:srgbClr val="3E2513"/>
                </a:solidFill>
                <a:latin typeface="Times New Roman" panose="02020603050405020304" pitchFamily="18" charset="0"/>
                <a:ea typeface="Funnel Sans" pitchFamily="34" charset="-122"/>
                <a:cs typeface="Times New Roman" panose="02020603050405020304" pitchFamily="18" charset="0"/>
              </a:rPr>
              <a:t>2.99792458 × 10⁸ м/с</a:t>
            </a: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3" name="Text 10"/>
          <p:cNvSpPr/>
          <p:nvPr/>
        </p:nvSpPr>
        <p:spPr>
          <a:xfrm>
            <a:off x="796528" y="5858828"/>
            <a:ext cx="6336506" cy="477679"/>
          </a:xfrm>
          <a:prstGeom prst="rect">
            <a:avLst/>
          </a:prstGeom>
          <a:noFill/>
          <a:ln/>
        </p:spPr>
        <p:txBody>
          <a:bodyPr wrap="square" lIns="0" tIns="0" rIns="0" bIns="0" rtlCol="0" anchor="t"/>
          <a:lstStyle/>
          <a:p>
            <a:pPr marL="0" indent="0" algn="l">
              <a:lnSpc>
                <a:spcPts val="1850"/>
              </a:lnSpc>
              <a:buNone/>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Электронның массасы шамамен 0.00000000000000000000000000091093837 кг. Ғылыми жазуда бұл </a:t>
            </a:r>
            <a:r>
              <a:rPr lang="en-US" sz="1400" dirty="0">
                <a:solidFill>
                  <a:srgbClr val="3E2513"/>
                </a:solidFill>
                <a:latin typeface="Times New Roman" panose="02020603050405020304" pitchFamily="18" charset="0"/>
                <a:ea typeface="Funnel Sans" pitchFamily="34" charset="-122"/>
                <a:cs typeface="Times New Roman" panose="02020603050405020304" pitchFamily="18" charset="0"/>
              </a:rPr>
              <a:t>9.1093837 × 10⁻³¹ кг</a:t>
            </a: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a:t>
            </a:r>
            <a:endParaRPr lang="en-US" sz="1400" dirty="0">
              <a:latin typeface="Times New Roman" panose="02020603050405020304" pitchFamily="18" charset="0"/>
              <a:cs typeface="Times New Roman" panose="02020603050405020304" pitchFamily="18" charset="0"/>
            </a:endParaRPr>
          </a:p>
        </p:txBody>
      </p:sp>
      <p:sp>
        <p:nvSpPr>
          <p:cNvPr id="14" name="Text 11"/>
          <p:cNvSpPr/>
          <p:nvPr/>
        </p:nvSpPr>
        <p:spPr>
          <a:xfrm>
            <a:off x="7504986" y="1359932"/>
            <a:ext cx="1757005" cy="219670"/>
          </a:xfrm>
          <a:prstGeom prst="rect">
            <a:avLst/>
          </a:prstGeom>
          <a:noFill/>
          <a:ln/>
        </p:spPr>
        <p:txBody>
          <a:bodyPr wrap="none" lIns="0" tIns="0" rIns="0" bIns="0" rtlCol="0" anchor="t"/>
          <a:lstStyle/>
          <a:p>
            <a:pPr marL="0" indent="0" algn="l">
              <a:lnSpc>
                <a:spcPts val="1700"/>
              </a:lnSpc>
              <a:buNone/>
            </a:pPr>
            <a:r>
              <a:rPr lang="en-US" sz="1400" dirty="0">
                <a:solidFill>
                  <a:srgbClr val="051D3A"/>
                </a:solidFill>
                <a:latin typeface="Times New Roman" panose="02020603050405020304" pitchFamily="18" charset="0"/>
                <a:ea typeface="Funnel Display" pitchFamily="34" charset="-122"/>
                <a:cs typeface="Times New Roman" panose="02020603050405020304" pitchFamily="18" charset="0"/>
              </a:rPr>
              <a:t>Қалай аударамыз?</a:t>
            </a:r>
            <a:endParaRPr lang="en-US" sz="1400" dirty="0">
              <a:latin typeface="Times New Roman" panose="02020603050405020304" pitchFamily="18" charset="0"/>
              <a:cs typeface="Times New Roman" panose="02020603050405020304" pitchFamily="18" charset="0"/>
            </a:endParaRPr>
          </a:p>
        </p:txBody>
      </p:sp>
      <p:sp>
        <p:nvSpPr>
          <p:cNvPr id="15" name="Text 12"/>
          <p:cNvSpPr/>
          <p:nvPr/>
        </p:nvSpPr>
        <p:spPr>
          <a:xfrm>
            <a:off x="7504986" y="1728907"/>
            <a:ext cx="6336506" cy="238839"/>
          </a:xfrm>
          <a:prstGeom prst="rect">
            <a:avLst/>
          </a:prstGeom>
          <a:noFill/>
          <a:ln/>
        </p:spPr>
        <p:txBody>
          <a:bodyPr wrap="none" lIns="0" tIns="0" rIns="0" bIns="0" rtlCol="0" anchor="t"/>
          <a:lstStyle/>
          <a:p>
            <a:pPr marL="342900" indent="-342900" algn="l">
              <a:lnSpc>
                <a:spcPts val="1850"/>
              </a:lnSpc>
              <a:buSzPct val="100000"/>
              <a:buFont typeface="+mj-lt"/>
              <a:buAutoNum type="arabicPeriod"/>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Ондық нүктені санның басынан кейін бір орынға орналастырыңыз.</a:t>
            </a:r>
            <a:endParaRPr lang="en-US" sz="1400" dirty="0">
              <a:latin typeface="Times New Roman" panose="02020603050405020304" pitchFamily="18" charset="0"/>
              <a:cs typeface="Times New Roman" panose="02020603050405020304" pitchFamily="18" charset="0"/>
            </a:endParaRPr>
          </a:p>
        </p:txBody>
      </p:sp>
      <p:sp>
        <p:nvSpPr>
          <p:cNvPr id="16" name="Text 13"/>
          <p:cNvSpPr/>
          <p:nvPr/>
        </p:nvSpPr>
        <p:spPr>
          <a:xfrm>
            <a:off x="7504986" y="2020014"/>
            <a:ext cx="6336506" cy="238839"/>
          </a:xfrm>
          <a:prstGeom prst="rect">
            <a:avLst/>
          </a:prstGeom>
          <a:noFill/>
          <a:ln/>
        </p:spPr>
        <p:txBody>
          <a:bodyPr wrap="none" lIns="0" tIns="0" rIns="0" bIns="0" rtlCol="0" anchor="t"/>
          <a:lstStyle/>
          <a:p>
            <a:pPr marL="342900" indent="-342900" algn="l">
              <a:lnSpc>
                <a:spcPts val="1850"/>
              </a:lnSpc>
              <a:buSzPct val="100000"/>
              <a:buFont typeface="+mj-lt"/>
              <a:buAutoNum type="arabicPeriod" startAt="2"/>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Ондық нүкте қаншалықты жылжығанын санаңыз:</a:t>
            </a:r>
            <a:endParaRPr lang="en-US" sz="1400" dirty="0">
              <a:latin typeface="Times New Roman" panose="02020603050405020304" pitchFamily="18" charset="0"/>
              <a:cs typeface="Times New Roman" panose="02020603050405020304" pitchFamily="18" charset="0"/>
            </a:endParaRPr>
          </a:p>
        </p:txBody>
      </p:sp>
      <p:sp>
        <p:nvSpPr>
          <p:cNvPr id="17" name="Text 14"/>
          <p:cNvSpPr/>
          <p:nvPr/>
        </p:nvSpPr>
        <p:spPr>
          <a:xfrm>
            <a:off x="7504986" y="2311122"/>
            <a:ext cx="6336506" cy="238839"/>
          </a:xfrm>
          <a:prstGeom prst="rect">
            <a:avLst/>
          </a:prstGeom>
          <a:noFill/>
          <a:ln/>
        </p:spPr>
        <p:txBody>
          <a:bodyPr wrap="none" lIns="0" tIns="0" rIns="0" bIns="0" rtlCol="0" anchor="t"/>
          <a:lstStyle/>
          <a:p>
            <a:pPr marL="685800" lvl="1"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Оңға жылжыса: </a:t>
            </a:r>
            <a:r>
              <a:rPr lang="en-US" sz="1400" dirty="0">
                <a:solidFill>
                  <a:srgbClr val="3E2513"/>
                </a:solidFill>
                <a:latin typeface="Times New Roman" panose="02020603050405020304" pitchFamily="18" charset="0"/>
                <a:ea typeface="Funnel Sans" pitchFamily="34" charset="-122"/>
                <a:cs typeface="Times New Roman" panose="02020603050405020304" pitchFamily="18" charset="0"/>
              </a:rPr>
              <a:t>n - оң сан</a:t>
            </a:r>
            <a:endParaRPr lang="en-US" sz="1400" dirty="0">
              <a:latin typeface="Times New Roman" panose="02020603050405020304" pitchFamily="18" charset="0"/>
              <a:cs typeface="Times New Roman" panose="02020603050405020304" pitchFamily="18" charset="0"/>
            </a:endParaRPr>
          </a:p>
        </p:txBody>
      </p:sp>
      <p:sp>
        <p:nvSpPr>
          <p:cNvPr id="18" name="Text 15"/>
          <p:cNvSpPr/>
          <p:nvPr/>
        </p:nvSpPr>
        <p:spPr>
          <a:xfrm>
            <a:off x="7504986" y="2602230"/>
            <a:ext cx="6336506" cy="238839"/>
          </a:xfrm>
          <a:prstGeom prst="rect">
            <a:avLst/>
          </a:prstGeom>
          <a:noFill/>
          <a:ln/>
        </p:spPr>
        <p:txBody>
          <a:bodyPr wrap="none" lIns="0" tIns="0" rIns="0" bIns="0" rtlCol="0" anchor="t"/>
          <a:lstStyle/>
          <a:p>
            <a:pPr marL="685800" lvl="1"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Солға жылжыса: </a:t>
            </a:r>
            <a:r>
              <a:rPr lang="en-US" sz="1400" dirty="0">
                <a:solidFill>
                  <a:srgbClr val="3E2513"/>
                </a:solidFill>
                <a:latin typeface="Times New Roman" panose="02020603050405020304" pitchFamily="18" charset="0"/>
                <a:ea typeface="Funnel Sans" pitchFamily="34" charset="-122"/>
                <a:cs typeface="Times New Roman" panose="02020603050405020304" pitchFamily="18" charset="0"/>
              </a:rPr>
              <a:t>n - теріс сан</a:t>
            </a:r>
            <a:endParaRPr lang="en-US" sz="1400" dirty="0">
              <a:latin typeface="Times New Roman" panose="02020603050405020304" pitchFamily="18" charset="0"/>
              <a:cs typeface="Times New Roman" panose="02020603050405020304" pitchFamily="18" charset="0"/>
            </a:endParaRPr>
          </a:p>
        </p:txBody>
      </p:sp>
      <p:sp>
        <p:nvSpPr>
          <p:cNvPr id="19" name="Text 16"/>
          <p:cNvSpPr/>
          <p:nvPr/>
        </p:nvSpPr>
        <p:spPr>
          <a:xfrm>
            <a:off x="7504986" y="2893338"/>
            <a:ext cx="6336506" cy="238839"/>
          </a:xfrm>
          <a:prstGeom prst="rect">
            <a:avLst/>
          </a:prstGeom>
          <a:noFill/>
          <a:ln/>
        </p:spPr>
        <p:txBody>
          <a:bodyPr wrap="none" lIns="0" tIns="0" rIns="0" bIns="0" rtlCol="0" anchor="t"/>
          <a:lstStyle/>
          <a:p>
            <a:pPr marL="342900" indent="-342900" algn="l">
              <a:lnSpc>
                <a:spcPts val="1850"/>
              </a:lnSpc>
              <a:buSzPct val="100000"/>
              <a:buFont typeface="+mj-lt"/>
              <a:buAutoNum type="arabicPeriod" startAt="3"/>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Формулаға қойыңыз: N = a · 10ⁿ</a:t>
            </a:r>
            <a:endParaRPr lang="en-US" sz="1400" dirty="0">
              <a:latin typeface="Times New Roman" panose="02020603050405020304" pitchFamily="18" charset="0"/>
              <a:cs typeface="Times New Roman" panose="02020603050405020304" pitchFamily="18" charset="0"/>
            </a:endParaRPr>
          </a:p>
        </p:txBody>
      </p:sp>
      <p:sp>
        <p:nvSpPr>
          <p:cNvPr id="20" name="Text 17"/>
          <p:cNvSpPr/>
          <p:nvPr/>
        </p:nvSpPr>
        <p:spPr>
          <a:xfrm>
            <a:off x="7504986" y="3266480"/>
            <a:ext cx="6336506" cy="238839"/>
          </a:xfrm>
          <a:prstGeom prst="rect">
            <a:avLst/>
          </a:prstGeom>
          <a:noFill/>
          <a:ln/>
        </p:spPr>
        <p:txBody>
          <a:bodyPr wrap="none" lIns="0" tIns="0" rIns="0" bIns="0" rtlCol="0" anchor="t"/>
          <a:lstStyle/>
          <a:p>
            <a:pPr marL="0" indent="0" algn="l">
              <a:lnSpc>
                <a:spcPts val="1850"/>
              </a:lnSpc>
              <a:buNone/>
            </a:pPr>
            <a:r>
              <a:rPr lang="en-US" sz="1400" dirty="0">
                <a:solidFill>
                  <a:srgbClr val="3E2513"/>
                </a:solidFill>
                <a:latin typeface="Times New Roman" panose="02020603050405020304" pitchFamily="18" charset="0"/>
                <a:ea typeface="Funnel Sans" pitchFamily="34" charset="-122"/>
                <a:cs typeface="Times New Roman" panose="02020603050405020304" pitchFamily="18" charset="0"/>
              </a:rPr>
              <a:t>Толығырақ мысал: 3200 санын түрлендіру</a:t>
            </a:r>
            <a:endParaRPr lang="en-US" sz="1400" dirty="0">
              <a:latin typeface="Times New Roman" panose="02020603050405020304" pitchFamily="18" charset="0"/>
              <a:cs typeface="Times New Roman" panose="02020603050405020304" pitchFamily="18" charset="0"/>
            </a:endParaRPr>
          </a:p>
        </p:txBody>
      </p:sp>
      <p:sp>
        <p:nvSpPr>
          <p:cNvPr id="21" name="Text 18"/>
          <p:cNvSpPr/>
          <p:nvPr/>
        </p:nvSpPr>
        <p:spPr>
          <a:xfrm>
            <a:off x="7504986" y="3639622"/>
            <a:ext cx="6336506" cy="238839"/>
          </a:xfrm>
          <a:prstGeom prst="rect">
            <a:avLst/>
          </a:prstGeom>
          <a:noFill/>
          <a:ln/>
        </p:spPr>
        <p:txBody>
          <a:bodyPr wrap="none" lIns="0" tIns="0" rIns="0" bIns="0" rtlCol="0" anchor="t"/>
          <a:lstStyle/>
          <a:p>
            <a:pPr marL="342900" indent="-342900" algn="l">
              <a:lnSpc>
                <a:spcPts val="1850"/>
              </a:lnSpc>
              <a:buSzPct val="100000"/>
              <a:buFont typeface="+mj-lt"/>
              <a:buAutoNum type="arabicPeriod"/>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Бастапқы сан: 3200.</a:t>
            </a:r>
            <a:endParaRPr lang="en-US" sz="1400" dirty="0">
              <a:latin typeface="Times New Roman" panose="02020603050405020304" pitchFamily="18" charset="0"/>
              <a:cs typeface="Times New Roman" panose="02020603050405020304" pitchFamily="18" charset="0"/>
            </a:endParaRPr>
          </a:p>
        </p:txBody>
      </p:sp>
      <p:sp>
        <p:nvSpPr>
          <p:cNvPr id="22" name="Text 19"/>
          <p:cNvSpPr/>
          <p:nvPr/>
        </p:nvSpPr>
        <p:spPr>
          <a:xfrm>
            <a:off x="7504986" y="3930729"/>
            <a:ext cx="6336506" cy="238839"/>
          </a:xfrm>
          <a:prstGeom prst="rect">
            <a:avLst/>
          </a:prstGeom>
          <a:noFill/>
          <a:ln/>
        </p:spPr>
        <p:txBody>
          <a:bodyPr wrap="none" lIns="0" tIns="0" rIns="0" bIns="0" rtlCol="0" anchor="t"/>
          <a:lstStyle/>
          <a:p>
            <a:pPr marL="342900" indent="-342900" algn="l">
              <a:lnSpc>
                <a:spcPts val="1850"/>
              </a:lnSpc>
              <a:buSzPct val="100000"/>
              <a:buFont typeface="+mj-lt"/>
              <a:buAutoNum type="arabicPeriod" startAt="2"/>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Ондық нүктені солға қарай жылжытыңыз:</a:t>
            </a:r>
            <a:endParaRPr lang="en-US" sz="1400" dirty="0">
              <a:latin typeface="Times New Roman" panose="02020603050405020304" pitchFamily="18" charset="0"/>
              <a:cs typeface="Times New Roman" panose="02020603050405020304" pitchFamily="18" charset="0"/>
            </a:endParaRPr>
          </a:p>
        </p:txBody>
      </p:sp>
      <p:sp>
        <p:nvSpPr>
          <p:cNvPr id="23" name="Text 20"/>
          <p:cNvSpPr/>
          <p:nvPr/>
        </p:nvSpPr>
        <p:spPr>
          <a:xfrm>
            <a:off x="7504986" y="4221837"/>
            <a:ext cx="6336506" cy="238839"/>
          </a:xfrm>
          <a:prstGeom prst="rect">
            <a:avLst/>
          </a:prstGeom>
          <a:noFill/>
          <a:ln/>
        </p:spPr>
        <p:txBody>
          <a:bodyPr wrap="none" lIns="0" tIns="0" rIns="0" bIns="0" rtlCol="0" anchor="t"/>
          <a:lstStyle/>
          <a:p>
            <a:pPr marL="685800" lvl="1"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320.0 (1 рет)</a:t>
            </a:r>
            <a:endParaRPr lang="en-US" sz="1400" dirty="0">
              <a:latin typeface="Times New Roman" panose="02020603050405020304" pitchFamily="18" charset="0"/>
              <a:cs typeface="Times New Roman" panose="02020603050405020304" pitchFamily="18" charset="0"/>
            </a:endParaRPr>
          </a:p>
        </p:txBody>
      </p:sp>
      <p:sp>
        <p:nvSpPr>
          <p:cNvPr id="24" name="Text 21"/>
          <p:cNvSpPr/>
          <p:nvPr/>
        </p:nvSpPr>
        <p:spPr>
          <a:xfrm>
            <a:off x="7504986" y="4512945"/>
            <a:ext cx="6336506" cy="238839"/>
          </a:xfrm>
          <a:prstGeom prst="rect">
            <a:avLst/>
          </a:prstGeom>
          <a:noFill/>
          <a:ln/>
        </p:spPr>
        <p:txBody>
          <a:bodyPr wrap="none" lIns="0" tIns="0" rIns="0" bIns="0" rtlCol="0" anchor="t"/>
          <a:lstStyle/>
          <a:p>
            <a:pPr marL="685800" lvl="1"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32.00 (2 рет)</a:t>
            </a:r>
            <a:endParaRPr lang="en-US" sz="1400" dirty="0">
              <a:latin typeface="Times New Roman" panose="02020603050405020304" pitchFamily="18" charset="0"/>
              <a:cs typeface="Times New Roman" panose="02020603050405020304" pitchFamily="18" charset="0"/>
            </a:endParaRPr>
          </a:p>
        </p:txBody>
      </p:sp>
      <p:sp>
        <p:nvSpPr>
          <p:cNvPr id="25" name="Text 22"/>
          <p:cNvSpPr/>
          <p:nvPr/>
        </p:nvSpPr>
        <p:spPr>
          <a:xfrm>
            <a:off x="7504986" y="4804053"/>
            <a:ext cx="6336506" cy="238839"/>
          </a:xfrm>
          <a:prstGeom prst="rect">
            <a:avLst/>
          </a:prstGeom>
          <a:noFill/>
          <a:ln/>
        </p:spPr>
        <p:txBody>
          <a:bodyPr wrap="none" lIns="0" tIns="0" rIns="0" bIns="0" rtlCol="0" anchor="t"/>
          <a:lstStyle/>
          <a:p>
            <a:pPr marL="685800" lvl="1" indent="-342900" algn="l">
              <a:lnSpc>
                <a:spcPts val="1850"/>
              </a:lnSpc>
              <a:buSzPct val="100000"/>
              <a:buChar char="•"/>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3.200 (3 рет)</a:t>
            </a:r>
            <a:endParaRPr lang="en-US" sz="1400" dirty="0">
              <a:latin typeface="Times New Roman" panose="02020603050405020304" pitchFamily="18" charset="0"/>
              <a:cs typeface="Times New Roman" panose="02020603050405020304" pitchFamily="18" charset="0"/>
            </a:endParaRPr>
          </a:p>
        </p:txBody>
      </p:sp>
      <p:sp>
        <p:nvSpPr>
          <p:cNvPr id="26" name="Text 23"/>
          <p:cNvSpPr/>
          <p:nvPr/>
        </p:nvSpPr>
        <p:spPr>
          <a:xfrm>
            <a:off x="7504986" y="5095161"/>
            <a:ext cx="6336506" cy="238839"/>
          </a:xfrm>
          <a:prstGeom prst="rect">
            <a:avLst/>
          </a:prstGeom>
          <a:noFill/>
          <a:ln/>
        </p:spPr>
        <p:txBody>
          <a:bodyPr wrap="none" lIns="0" tIns="0" rIns="0" bIns="0" rtlCol="0" anchor="t"/>
          <a:lstStyle/>
          <a:p>
            <a:pPr marL="342900" indent="-342900" algn="l">
              <a:lnSpc>
                <a:spcPts val="1850"/>
              </a:lnSpc>
              <a:buSzPct val="100000"/>
              <a:buFont typeface="+mj-lt"/>
              <a:buAutoNum type="arabicPeriod" startAt="3"/>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Ондық нүкте 3 орынға солға жылжытылды, сондықтан n = +3.</a:t>
            </a:r>
            <a:endParaRPr lang="en-US" sz="1400" dirty="0">
              <a:latin typeface="Times New Roman" panose="02020603050405020304" pitchFamily="18" charset="0"/>
              <a:cs typeface="Times New Roman" panose="02020603050405020304" pitchFamily="18" charset="0"/>
            </a:endParaRPr>
          </a:p>
        </p:txBody>
      </p:sp>
      <p:sp>
        <p:nvSpPr>
          <p:cNvPr id="27" name="Text 24"/>
          <p:cNvSpPr/>
          <p:nvPr/>
        </p:nvSpPr>
        <p:spPr>
          <a:xfrm>
            <a:off x="7504986" y="5386268"/>
            <a:ext cx="6336506" cy="238839"/>
          </a:xfrm>
          <a:prstGeom prst="rect">
            <a:avLst/>
          </a:prstGeom>
          <a:noFill/>
          <a:ln/>
        </p:spPr>
        <p:txBody>
          <a:bodyPr wrap="none" lIns="0" tIns="0" rIns="0" bIns="0" rtlCol="0" anchor="t"/>
          <a:lstStyle/>
          <a:p>
            <a:pPr marL="342900" indent="-342900" algn="l">
              <a:lnSpc>
                <a:spcPts val="1850"/>
              </a:lnSpc>
              <a:buSzPct val="100000"/>
              <a:buFont typeface="+mj-lt"/>
              <a:buAutoNum type="arabicPeriod" startAt="4"/>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Нәтижесі: 3.2 × 10³</a:t>
            </a:r>
            <a:endParaRPr lang="en-US" sz="1400" dirty="0">
              <a:latin typeface="Times New Roman" panose="02020603050405020304" pitchFamily="18" charset="0"/>
              <a:cs typeface="Times New Roman" panose="02020603050405020304" pitchFamily="18" charset="0"/>
            </a:endParaRPr>
          </a:p>
        </p:txBody>
      </p:sp>
      <p:sp>
        <p:nvSpPr>
          <p:cNvPr id="28" name="Text 25"/>
          <p:cNvSpPr/>
          <p:nvPr/>
        </p:nvSpPr>
        <p:spPr>
          <a:xfrm>
            <a:off x="7504986" y="5759410"/>
            <a:ext cx="6336506" cy="477679"/>
          </a:xfrm>
          <a:prstGeom prst="rect">
            <a:avLst/>
          </a:prstGeom>
          <a:noFill/>
          <a:ln/>
        </p:spPr>
        <p:txBody>
          <a:bodyPr wrap="square" lIns="0" tIns="0" rIns="0" bIns="0" rtlCol="0" anchor="t"/>
          <a:lstStyle/>
          <a:p>
            <a:pPr marL="0" indent="0" algn="l">
              <a:lnSpc>
                <a:spcPts val="1850"/>
              </a:lnSpc>
              <a:buNone/>
            </a:pPr>
            <a:r>
              <a:rPr lang="en-US" sz="1400" dirty="0">
                <a:solidFill>
                  <a:srgbClr val="3E2513"/>
                </a:solidFill>
                <a:latin typeface="Times New Roman" panose="02020603050405020304" pitchFamily="18" charset="0"/>
                <a:ea typeface="Funnel Sans" pitchFamily="34" charset="-122"/>
                <a:cs typeface="Times New Roman" panose="02020603050405020304" pitchFamily="18" charset="0"/>
              </a:rPr>
              <a:t>Маңызды цифрлар:</a:t>
            </a: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 Ғылыми жазуда маңызды цифрлардың саны сақталады. Бұл дәлдікті бақылауға мүмкіндік береді.</a:t>
            </a:r>
            <a:endParaRPr lang="en-US" sz="1400" dirty="0">
              <a:latin typeface="Times New Roman" panose="02020603050405020304" pitchFamily="18" charset="0"/>
              <a:cs typeface="Times New Roman" panose="02020603050405020304" pitchFamily="18" charset="0"/>
            </a:endParaRPr>
          </a:p>
        </p:txBody>
      </p:sp>
      <p:sp>
        <p:nvSpPr>
          <p:cNvPr id="29" name="Shape 26"/>
          <p:cNvSpPr/>
          <p:nvPr/>
        </p:nvSpPr>
        <p:spPr>
          <a:xfrm>
            <a:off x="7504986" y="6405086"/>
            <a:ext cx="6336506" cy="1112044"/>
          </a:xfrm>
          <a:prstGeom prst="roundRect">
            <a:avLst>
              <a:gd name="adj" fmla="val 5641"/>
            </a:avLst>
          </a:prstGeom>
          <a:solidFill>
            <a:srgbClr val="C5DBED"/>
          </a:solidFill>
          <a:ln/>
        </p:spPr>
      </p:sp>
      <p:pic>
        <p:nvPicPr>
          <p:cNvPr id="30" name="Image 1" descr="preencoded.png"/>
          <p:cNvPicPr>
            <a:picLocks noChangeAspect="1"/>
          </p:cNvPicPr>
          <p:nvPr/>
        </p:nvPicPr>
        <p:blipFill>
          <a:blip r:embed="rId4"/>
          <a:stretch>
            <a:fillRect/>
          </a:stretch>
        </p:blipFill>
        <p:spPr>
          <a:xfrm>
            <a:off x="7654290" y="6636187"/>
            <a:ext cx="186571" cy="149304"/>
          </a:xfrm>
          <a:prstGeom prst="rect">
            <a:avLst/>
          </a:prstGeom>
        </p:spPr>
      </p:pic>
      <p:sp>
        <p:nvSpPr>
          <p:cNvPr id="31" name="Text 27"/>
          <p:cNvSpPr/>
          <p:nvPr/>
        </p:nvSpPr>
        <p:spPr>
          <a:xfrm>
            <a:off x="7990165" y="6591657"/>
            <a:ext cx="5702022" cy="716518"/>
          </a:xfrm>
          <a:prstGeom prst="rect">
            <a:avLst/>
          </a:prstGeom>
          <a:noFill/>
          <a:ln/>
        </p:spPr>
        <p:txBody>
          <a:bodyPr wrap="square" lIns="0" tIns="0" rIns="0" bIns="0" rtlCol="0" anchor="t"/>
          <a:lstStyle/>
          <a:p>
            <a:pPr marL="0" indent="0" algn="l">
              <a:lnSpc>
                <a:spcPts val="1850"/>
              </a:lnSpc>
              <a:buNone/>
            </a:pPr>
            <a:r>
              <a:rPr lang="en-US" sz="1400" dirty="0">
                <a:solidFill>
                  <a:srgbClr val="000000"/>
                </a:solidFill>
                <a:latin typeface="Times New Roman" panose="02020603050405020304" pitchFamily="18" charset="0"/>
                <a:ea typeface="Funnel Sans" pitchFamily="34" charset="-122"/>
                <a:cs typeface="Times New Roman" panose="02020603050405020304" pitchFamily="18" charset="0"/>
              </a:rPr>
              <a:t>Ғылыми жазу физика, астрономия және инженерлік есептеулерде кеңінен қолданылады, өйткені ол есептеулерді жеңілдетеді және нәтижелерді түсінуді ыңғайлы етеді.</a:t>
            </a:r>
            <a:endParaRPr lang="en-US" sz="1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37724" y="1349454"/>
            <a:ext cx="10966728" cy="615910"/>
          </a:xfrm>
          <a:prstGeom prst="rect">
            <a:avLst/>
          </a:prstGeom>
          <a:noFill/>
          <a:ln/>
        </p:spPr>
        <p:txBody>
          <a:bodyPr wrap="none" lIns="0" tIns="0" rIns="0" bIns="0" rtlCol="0" anchor="t"/>
          <a:lstStyle/>
          <a:p>
            <a:pPr marL="0" indent="0" algn="l">
              <a:lnSpc>
                <a:spcPts val="4850"/>
              </a:lnSpc>
              <a:buNone/>
            </a:pPr>
            <a:r>
              <a:rPr lang="en-US" sz="3850" dirty="0">
                <a:solidFill>
                  <a:srgbClr val="051D3A"/>
                </a:solidFill>
                <a:latin typeface="Times New Roman" panose="02020603050405020304" pitchFamily="18" charset="0"/>
                <a:ea typeface="Funnel Display" pitchFamily="34" charset="-122"/>
                <a:cs typeface="Times New Roman" panose="02020603050405020304" pitchFamily="18" charset="0"/>
              </a:rPr>
              <a:t>Жаңа білім: Мәнді цифрлар және дөңгелектеу</a:t>
            </a:r>
            <a:endParaRPr lang="en-US" sz="3850" dirty="0">
              <a:latin typeface="Times New Roman" panose="02020603050405020304" pitchFamily="18" charset="0"/>
              <a:cs typeface="Times New Roman" panose="02020603050405020304" pitchFamily="18" charset="0"/>
            </a:endParaRPr>
          </a:p>
        </p:txBody>
      </p:sp>
      <p:sp>
        <p:nvSpPr>
          <p:cNvPr id="3" name="Text 1"/>
          <p:cNvSpPr/>
          <p:nvPr/>
        </p:nvSpPr>
        <p:spPr>
          <a:xfrm>
            <a:off x="837724" y="2488883"/>
            <a:ext cx="2464118"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Times New Roman" panose="02020603050405020304" pitchFamily="18" charset="0"/>
                <a:ea typeface="Funnel Display" pitchFamily="34" charset="-122"/>
                <a:cs typeface="Times New Roman" panose="02020603050405020304" pitchFamily="18" charset="0"/>
              </a:rPr>
              <a:t>Мәнді цифрлар</a:t>
            </a:r>
            <a:endParaRPr lang="en-US" sz="1900" dirty="0">
              <a:latin typeface="Times New Roman" panose="02020603050405020304" pitchFamily="18" charset="0"/>
              <a:cs typeface="Times New Roman" panose="02020603050405020304" pitchFamily="18" charset="0"/>
            </a:endParaRPr>
          </a:p>
        </p:txBody>
      </p:sp>
      <p:sp>
        <p:nvSpPr>
          <p:cNvPr id="4" name="Text 2"/>
          <p:cNvSpPr/>
          <p:nvPr/>
        </p:nvSpPr>
        <p:spPr>
          <a:xfrm>
            <a:off x="837724" y="3006328"/>
            <a:ext cx="6221968" cy="67008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Мәнді цифрлар - бұл өлшеу дәлдігін көрсететін, нәтижені жазуда қолданылатын цифрлар.</a:t>
            </a:r>
            <a:endParaRPr lang="en-US" sz="1600" dirty="0">
              <a:latin typeface="Times New Roman" panose="02020603050405020304" pitchFamily="18" charset="0"/>
              <a:cs typeface="Times New Roman" panose="02020603050405020304" pitchFamily="18" charset="0"/>
            </a:endParaRPr>
          </a:p>
        </p:txBody>
      </p:sp>
      <p:sp>
        <p:nvSpPr>
          <p:cNvPr id="5" name="Text 3"/>
          <p:cNvSpPr/>
          <p:nvPr/>
        </p:nvSpPr>
        <p:spPr>
          <a:xfrm>
            <a:off x="837724" y="3864888"/>
            <a:ext cx="6221968" cy="670084"/>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Нөлдік емес цифрлардың барлығы мәнді болып саналады.</a:t>
            </a:r>
            <a:endParaRPr lang="en-US" sz="1600" dirty="0">
              <a:latin typeface="Times New Roman" panose="02020603050405020304" pitchFamily="18" charset="0"/>
              <a:cs typeface="Times New Roman" panose="02020603050405020304" pitchFamily="18" charset="0"/>
            </a:endParaRPr>
          </a:p>
        </p:txBody>
      </p:sp>
      <p:sp>
        <p:nvSpPr>
          <p:cNvPr id="6" name="Text 4"/>
          <p:cNvSpPr/>
          <p:nvPr/>
        </p:nvSpPr>
        <p:spPr>
          <a:xfrm>
            <a:off x="837724" y="4608195"/>
            <a:ext cx="6221968" cy="335042"/>
          </a:xfrm>
          <a:prstGeom prst="rect">
            <a:avLst/>
          </a:prstGeom>
          <a:noFill/>
          <a:ln/>
        </p:spPr>
        <p:txBody>
          <a:bodyPr wrap="none" lIns="0" tIns="0" rIns="0" bIns="0" rtlCol="0" anchor="t"/>
          <a:lstStyle/>
          <a:p>
            <a:pPr marL="342900" indent="-342900" algn="l">
              <a:lnSpc>
                <a:spcPts val="2600"/>
              </a:lnSpc>
              <a:buSzPct val="100000"/>
              <a:buChar char="•"/>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Екі мәнді цифр арасындағы нөлдер мәнді болады.</a:t>
            </a:r>
            <a:endParaRPr lang="en-US" sz="1600" dirty="0">
              <a:latin typeface="Times New Roman" panose="02020603050405020304" pitchFamily="18" charset="0"/>
              <a:cs typeface="Times New Roman" panose="02020603050405020304" pitchFamily="18" charset="0"/>
            </a:endParaRPr>
          </a:p>
        </p:txBody>
      </p:sp>
      <p:sp>
        <p:nvSpPr>
          <p:cNvPr id="7" name="Text 5"/>
          <p:cNvSpPr/>
          <p:nvPr/>
        </p:nvSpPr>
        <p:spPr>
          <a:xfrm>
            <a:off x="837724" y="5016460"/>
            <a:ext cx="6221968" cy="1005126"/>
          </a:xfrm>
          <a:prstGeom prst="rect">
            <a:avLst/>
          </a:prstGeom>
          <a:noFill/>
          <a:ln/>
        </p:spPr>
        <p:txBody>
          <a:bodyPr wrap="square" lIns="0" tIns="0" rIns="0" bIns="0" rtlCol="0" anchor="t"/>
          <a:lstStyle/>
          <a:p>
            <a:pPr marL="342900" indent="-342900" algn="l">
              <a:lnSpc>
                <a:spcPts val="2600"/>
              </a:lnSpc>
              <a:buSzPct val="100000"/>
              <a:buChar char="•"/>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Ондық нүктеден кейінгі соңғы цифрлар немесе ондық нүктенің алдында тұрған нөлдер әрдайым мәнді болып табылады.</a:t>
            </a:r>
            <a:endParaRPr lang="en-US" sz="1600" dirty="0">
              <a:latin typeface="Times New Roman" panose="02020603050405020304" pitchFamily="18" charset="0"/>
              <a:cs typeface="Times New Roman" panose="02020603050405020304" pitchFamily="18" charset="0"/>
            </a:endParaRPr>
          </a:p>
        </p:txBody>
      </p:sp>
      <p:sp>
        <p:nvSpPr>
          <p:cNvPr id="8" name="Text 6"/>
          <p:cNvSpPr/>
          <p:nvPr/>
        </p:nvSpPr>
        <p:spPr>
          <a:xfrm>
            <a:off x="837724" y="6210062"/>
            <a:ext cx="6221968"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Мысалы: </a:t>
            </a: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0,00305</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санында </a:t>
            </a: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3</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a:t>
            </a: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0</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a:t>
            </a: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5</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 үш мәнді цифр бар.</a:t>
            </a:r>
            <a:endParaRPr lang="en-US" sz="1600" dirty="0">
              <a:latin typeface="Times New Roman" panose="02020603050405020304" pitchFamily="18" charset="0"/>
              <a:cs typeface="Times New Roman" panose="02020603050405020304" pitchFamily="18" charset="0"/>
            </a:endParaRPr>
          </a:p>
        </p:txBody>
      </p:sp>
      <p:sp>
        <p:nvSpPr>
          <p:cNvPr id="9" name="Text 7"/>
          <p:cNvSpPr/>
          <p:nvPr/>
        </p:nvSpPr>
        <p:spPr>
          <a:xfrm>
            <a:off x="7578328" y="2488883"/>
            <a:ext cx="2805589" cy="308015"/>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Times New Roman" panose="02020603050405020304" pitchFamily="18" charset="0"/>
                <a:ea typeface="Funnel Display" pitchFamily="34" charset="-122"/>
                <a:cs typeface="Times New Roman" panose="02020603050405020304" pitchFamily="18" charset="0"/>
              </a:rPr>
              <a:t>Дөңгелектеу ережелері</a:t>
            </a:r>
            <a:endParaRPr lang="en-US" sz="1900" dirty="0">
              <a:latin typeface="Times New Roman" panose="02020603050405020304" pitchFamily="18" charset="0"/>
              <a:cs typeface="Times New Roman" panose="02020603050405020304" pitchFamily="18" charset="0"/>
            </a:endParaRPr>
          </a:p>
        </p:txBody>
      </p:sp>
      <p:sp>
        <p:nvSpPr>
          <p:cNvPr id="10" name="Text 8"/>
          <p:cNvSpPr/>
          <p:nvPr/>
        </p:nvSpPr>
        <p:spPr>
          <a:xfrm>
            <a:off x="7578328" y="3006328"/>
            <a:ext cx="6221968" cy="335042"/>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Сандарды дөңгелектеуде келесі ережелер қолданылады:</a:t>
            </a:r>
            <a:endParaRPr lang="en-US" sz="1600" dirty="0">
              <a:latin typeface="Times New Roman" panose="02020603050405020304" pitchFamily="18" charset="0"/>
              <a:cs typeface="Times New Roman" panose="02020603050405020304" pitchFamily="18" charset="0"/>
            </a:endParaRPr>
          </a:p>
        </p:txBody>
      </p:sp>
      <p:sp>
        <p:nvSpPr>
          <p:cNvPr id="11" name="Text 9"/>
          <p:cNvSpPr/>
          <p:nvPr/>
        </p:nvSpPr>
        <p:spPr>
          <a:xfrm>
            <a:off x="7578328" y="3529846"/>
            <a:ext cx="6221968" cy="670084"/>
          </a:xfrm>
          <a:prstGeom prst="rect">
            <a:avLst/>
          </a:prstGeom>
          <a:noFill/>
          <a:ln/>
        </p:spPr>
        <p:txBody>
          <a:bodyPr wrap="square" lIns="0" tIns="0" rIns="0" bIns="0" rtlCol="0" anchor="t"/>
          <a:lstStyle/>
          <a:p>
            <a:pPr marL="342900" indent="-342900" algn="l">
              <a:lnSpc>
                <a:spcPts val="2600"/>
              </a:lnSpc>
              <a:buSzPct val="100000"/>
              <a:buFont typeface="+mj-lt"/>
              <a:buAutoNum type="arabicPeriod"/>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Егер соңғы цифрдан кейінгі цифр </a:t>
            </a: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5-тен кіші (&lt; 5)</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болса, соңғы цифр өзгермейді.</a:t>
            </a:r>
            <a:endParaRPr lang="en-US" sz="1600" dirty="0">
              <a:latin typeface="Times New Roman" panose="02020603050405020304" pitchFamily="18" charset="0"/>
              <a:cs typeface="Times New Roman" panose="02020603050405020304" pitchFamily="18" charset="0"/>
            </a:endParaRPr>
          </a:p>
        </p:txBody>
      </p:sp>
      <p:sp>
        <p:nvSpPr>
          <p:cNvPr id="12" name="Text 10"/>
          <p:cNvSpPr/>
          <p:nvPr/>
        </p:nvSpPr>
        <p:spPr>
          <a:xfrm>
            <a:off x="7578328" y="4273153"/>
            <a:ext cx="6221968" cy="670084"/>
          </a:xfrm>
          <a:prstGeom prst="rect">
            <a:avLst/>
          </a:prstGeom>
          <a:noFill/>
          <a:ln/>
        </p:spPr>
        <p:txBody>
          <a:bodyPr wrap="square" lIns="0" tIns="0" rIns="0" bIns="0" rtlCol="0" anchor="t"/>
          <a:lstStyle/>
          <a:p>
            <a:pPr marL="342900" indent="-342900" algn="l">
              <a:lnSpc>
                <a:spcPts val="2600"/>
              </a:lnSpc>
              <a:buSzPct val="100000"/>
              <a:buFont typeface="+mj-lt"/>
              <a:buAutoNum type="arabicPeriod" startAt="2"/>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Егер соңғы цифрдан кейінгі цифр </a:t>
            </a: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5-тен үлкен (&gt; 5)</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болса, соңғы цифр 1-ге артады.</a:t>
            </a:r>
            <a:endParaRPr lang="en-US" sz="1600" dirty="0">
              <a:latin typeface="Times New Roman" panose="02020603050405020304" pitchFamily="18" charset="0"/>
              <a:cs typeface="Times New Roman" panose="02020603050405020304" pitchFamily="18" charset="0"/>
            </a:endParaRPr>
          </a:p>
        </p:txBody>
      </p:sp>
      <p:sp>
        <p:nvSpPr>
          <p:cNvPr id="13" name="Text 11"/>
          <p:cNvSpPr/>
          <p:nvPr/>
        </p:nvSpPr>
        <p:spPr>
          <a:xfrm>
            <a:off x="7578328" y="5016460"/>
            <a:ext cx="6221968" cy="335042"/>
          </a:xfrm>
          <a:prstGeom prst="rect">
            <a:avLst/>
          </a:prstGeom>
          <a:noFill/>
          <a:ln/>
        </p:spPr>
        <p:txBody>
          <a:bodyPr wrap="none" lIns="0" tIns="0" rIns="0" bIns="0" rtlCol="0" anchor="t"/>
          <a:lstStyle/>
          <a:p>
            <a:pPr marL="342900" indent="-342900" algn="l">
              <a:lnSpc>
                <a:spcPts val="2600"/>
              </a:lnSpc>
              <a:buSzPct val="100000"/>
              <a:buFont typeface="+mj-lt"/>
              <a:buAutoNum type="arabicPeriod" startAt="3"/>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Егер соңғы цифрдан кейінгі цифр </a:t>
            </a: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5-ке тең (= 5)</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болса:</a:t>
            </a:r>
            <a:endParaRPr lang="en-US" sz="1600" dirty="0">
              <a:latin typeface="Times New Roman" panose="02020603050405020304" pitchFamily="18" charset="0"/>
              <a:cs typeface="Times New Roman" panose="02020603050405020304" pitchFamily="18" charset="0"/>
            </a:endParaRPr>
          </a:p>
        </p:txBody>
      </p:sp>
      <p:sp>
        <p:nvSpPr>
          <p:cNvPr id="14" name="Text 12"/>
          <p:cNvSpPr/>
          <p:nvPr/>
        </p:nvSpPr>
        <p:spPr>
          <a:xfrm>
            <a:off x="7578328" y="5424726"/>
            <a:ext cx="6221968" cy="335042"/>
          </a:xfrm>
          <a:prstGeom prst="rect">
            <a:avLst/>
          </a:prstGeom>
          <a:noFill/>
          <a:ln/>
        </p:spPr>
        <p:txBody>
          <a:bodyPr wrap="none" lIns="0" tIns="0" rIns="0" bIns="0" rtlCol="0" anchor="t"/>
          <a:lstStyle/>
          <a:p>
            <a:pPr marL="685800" lvl="1" indent="-342900" algn="l">
              <a:lnSpc>
                <a:spcPts val="2600"/>
              </a:lnSpc>
              <a:buSzPct val="100000"/>
              <a:buChar char="•"/>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Егер соңғы цифр жұп болса, ол өзгермейді.</a:t>
            </a:r>
            <a:endParaRPr lang="en-US" sz="1600" dirty="0">
              <a:latin typeface="Times New Roman" panose="02020603050405020304" pitchFamily="18" charset="0"/>
              <a:cs typeface="Times New Roman" panose="02020603050405020304" pitchFamily="18" charset="0"/>
            </a:endParaRPr>
          </a:p>
        </p:txBody>
      </p:sp>
      <p:sp>
        <p:nvSpPr>
          <p:cNvPr id="15" name="Text 13"/>
          <p:cNvSpPr/>
          <p:nvPr/>
        </p:nvSpPr>
        <p:spPr>
          <a:xfrm>
            <a:off x="7578328" y="5832991"/>
            <a:ext cx="6221968" cy="335042"/>
          </a:xfrm>
          <a:prstGeom prst="rect">
            <a:avLst/>
          </a:prstGeom>
          <a:noFill/>
          <a:ln/>
        </p:spPr>
        <p:txBody>
          <a:bodyPr wrap="none" lIns="0" tIns="0" rIns="0" bIns="0" rtlCol="0" anchor="t"/>
          <a:lstStyle/>
          <a:p>
            <a:pPr marL="685800" lvl="1" indent="-342900" algn="l">
              <a:lnSpc>
                <a:spcPts val="2600"/>
              </a:lnSpc>
              <a:buSzPct val="100000"/>
              <a:buChar char="•"/>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Егер соңғы цифр тақ болса, ол 1-ге артады.</a:t>
            </a:r>
            <a:endParaRPr lang="en-US" sz="1600" dirty="0">
              <a:latin typeface="Times New Roman" panose="02020603050405020304" pitchFamily="18" charset="0"/>
              <a:cs typeface="Times New Roman" panose="02020603050405020304" pitchFamily="18" charset="0"/>
            </a:endParaRPr>
          </a:p>
        </p:txBody>
      </p:sp>
      <p:sp>
        <p:nvSpPr>
          <p:cNvPr id="16" name="Text 14"/>
          <p:cNvSpPr/>
          <p:nvPr/>
        </p:nvSpPr>
        <p:spPr>
          <a:xfrm>
            <a:off x="7578328" y="6356509"/>
            <a:ext cx="6221968" cy="335042"/>
          </a:xfrm>
          <a:prstGeom prst="rect">
            <a:avLst/>
          </a:prstGeom>
          <a:noFill/>
          <a:ln/>
        </p:spPr>
        <p:txBody>
          <a:bodyPr wrap="none" lIns="0" tIns="0" rIns="0" bIns="0" rtlCol="0" anchor="t"/>
          <a:lstStyle/>
          <a:p>
            <a:pPr marL="0" indent="0" algn="l">
              <a:lnSpc>
                <a:spcPts val="2600"/>
              </a:lnSpc>
              <a:buNone/>
            </a:pPr>
            <a:r>
              <a:rPr lang="en-US" sz="1600" dirty="0">
                <a:solidFill>
                  <a:srgbClr val="3E2513"/>
                </a:solidFill>
                <a:latin typeface="Times New Roman" panose="02020603050405020304" pitchFamily="18" charset="0"/>
                <a:ea typeface="Funnel Sans" pitchFamily="34" charset="-122"/>
                <a:cs typeface="Times New Roman" panose="02020603050405020304" pitchFamily="18" charset="0"/>
              </a:rPr>
              <a:t>Мысалдар:</a:t>
            </a: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 2,744 → 2,74; 5,635 → 5,64; 10,25 → 10,2</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6027955" y="233128"/>
            <a:ext cx="2814995" cy="271582"/>
          </a:xfrm>
          <a:prstGeom prst="rect">
            <a:avLst/>
          </a:prstGeom>
          <a:noFill/>
          <a:ln/>
        </p:spPr>
        <p:txBody>
          <a:bodyPr wrap="none" lIns="0" tIns="0" rIns="0" bIns="0" rtlCol="0" anchor="t"/>
          <a:lstStyle/>
          <a:p>
            <a:pPr marL="0" indent="0" algn="l">
              <a:lnSpc>
                <a:spcPts val="2100"/>
              </a:lnSpc>
              <a:buNone/>
            </a:pPr>
            <a:r>
              <a:rPr lang="en-US" sz="1700" dirty="0">
                <a:solidFill>
                  <a:srgbClr val="051D3A"/>
                </a:solidFill>
                <a:latin typeface="Times New Roman" panose="02020603050405020304" pitchFamily="18" charset="0"/>
                <a:ea typeface="Funnel Display" pitchFamily="34" charset="-122"/>
                <a:cs typeface="Times New Roman" panose="02020603050405020304" pitchFamily="18" charset="0"/>
              </a:rPr>
              <a:t>Жаңа білім: SI префикстері</a:t>
            </a:r>
            <a:endParaRPr lang="en-US" sz="1700" dirty="0">
              <a:latin typeface="Times New Roman" panose="02020603050405020304" pitchFamily="18" charset="0"/>
              <a:cs typeface="Times New Roman" panose="02020603050405020304" pitchFamily="18" charset="0"/>
            </a:endParaRPr>
          </a:p>
        </p:txBody>
      </p:sp>
      <p:sp>
        <p:nvSpPr>
          <p:cNvPr id="3" name="Text 1"/>
          <p:cNvSpPr/>
          <p:nvPr/>
        </p:nvSpPr>
        <p:spPr>
          <a:xfrm>
            <a:off x="568166" y="678581"/>
            <a:ext cx="13494068" cy="147638"/>
          </a:xfrm>
          <a:prstGeom prst="rect">
            <a:avLst/>
          </a:prstGeom>
          <a:noFill/>
          <a:ln/>
        </p:spPr>
        <p:txBody>
          <a:bodyPr wrap="none" lIns="0" tIns="0" rIns="0" bIns="0" rtlCol="0" anchor="t"/>
          <a:lstStyle/>
          <a:p>
            <a:pPr marL="0" indent="0" algn="l">
              <a:lnSpc>
                <a:spcPts val="1150"/>
              </a:lnSpc>
              <a:buNone/>
            </a:pP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SI префикстері өлшем бірліктерінің ондық еселіктерін немесе үлестерін ықшам түрде көрсету үшін қолданылады. </a:t>
            </a:r>
            <a:endParaRPr lang="kk-KZ" sz="1400" dirty="0">
              <a:solidFill>
                <a:srgbClr val="2B3541"/>
              </a:solidFill>
              <a:latin typeface="Times New Roman" panose="02020603050405020304" pitchFamily="18" charset="0"/>
              <a:ea typeface="Funnel Sans" pitchFamily="34" charset="-122"/>
              <a:cs typeface="Times New Roman" panose="02020603050405020304" pitchFamily="18" charset="0"/>
            </a:endParaRPr>
          </a:p>
          <a:p>
            <a:pPr marL="0" indent="0" algn="l">
              <a:buNone/>
            </a:pPr>
            <a:r>
              <a:rPr lang="en-US" sz="1400" dirty="0" err="1">
                <a:solidFill>
                  <a:srgbClr val="2B3541"/>
                </a:solidFill>
                <a:latin typeface="Times New Roman" panose="02020603050405020304" pitchFamily="18" charset="0"/>
                <a:ea typeface="Funnel Sans" pitchFamily="34" charset="-122"/>
                <a:cs typeface="Times New Roman" panose="02020603050405020304" pitchFamily="18" charset="0"/>
              </a:rPr>
              <a:t>Олар</a:t>
            </a:r>
            <a:r>
              <a:rPr lang="en-US" sz="1400" dirty="0">
                <a:solidFill>
                  <a:srgbClr val="2B3541"/>
                </a:solidFill>
                <a:latin typeface="Times New Roman" panose="02020603050405020304" pitchFamily="18" charset="0"/>
                <a:ea typeface="Funnel Sans" pitchFamily="34" charset="-122"/>
                <a:cs typeface="Times New Roman" panose="02020603050405020304" pitchFamily="18" charset="0"/>
              </a:rPr>
              <a:t> өте үлкен немесе өте кіші шамаларды оңай жазуға мүмкіндік береді.</a:t>
            </a:r>
            <a:endParaRPr lang="en-US" sz="1400" dirty="0">
              <a:latin typeface="Times New Roman" panose="02020603050405020304" pitchFamily="18" charset="0"/>
              <a:cs typeface="Times New Roman" panose="02020603050405020304" pitchFamily="18" charset="0"/>
            </a:endParaRPr>
          </a:p>
        </p:txBody>
      </p:sp>
      <p:pic>
        <p:nvPicPr>
          <p:cNvPr id="4" name="Image 0" descr="preencoded.png"/>
          <p:cNvPicPr>
            <a:picLocks noChangeAspect="1"/>
          </p:cNvPicPr>
          <p:nvPr/>
        </p:nvPicPr>
        <p:blipFill>
          <a:blip r:embed="rId3"/>
          <a:stretch>
            <a:fillRect/>
          </a:stretch>
        </p:blipFill>
        <p:spPr>
          <a:xfrm>
            <a:off x="568167" y="1201937"/>
            <a:ext cx="3242343" cy="1945406"/>
          </a:xfrm>
          <a:prstGeom prst="rect">
            <a:avLst/>
          </a:prstGeom>
        </p:spPr>
      </p:pic>
      <p:sp>
        <p:nvSpPr>
          <p:cNvPr id="5" name="Text 2"/>
          <p:cNvSpPr/>
          <p:nvPr/>
        </p:nvSpPr>
        <p:spPr>
          <a:xfrm>
            <a:off x="568166" y="3412178"/>
            <a:ext cx="1086207" cy="135731"/>
          </a:xfrm>
          <a:prstGeom prst="rect">
            <a:avLst/>
          </a:prstGeom>
          <a:noFill/>
          <a:ln/>
        </p:spPr>
        <p:txBody>
          <a:bodyPr wrap="none" lIns="0" tIns="0" rIns="0" bIns="0" rtlCol="0" anchor="t"/>
          <a:lstStyle/>
          <a:p>
            <a:pPr marL="0" indent="0" algn="l">
              <a:lnSpc>
                <a:spcPts val="1050"/>
              </a:lnSpc>
              <a:buNone/>
            </a:pPr>
            <a:r>
              <a:rPr lang="en-US" sz="1200" dirty="0">
                <a:solidFill>
                  <a:srgbClr val="051D3A"/>
                </a:solidFill>
                <a:latin typeface="Times New Roman" panose="02020603050405020304" pitchFamily="18" charset="0"/>
                <a:ea typeface="Funnel Display" pitchFamily="34" charset="-122"/>
                <a:cs typeface="Times New Roman" panose="02020603050405020304" pitchFamily="18" charset="0"/>
              </a:rPr>
              <a:t>Микро (μ)</a:t>
            </a:r>
            <a:endParaRPr lang="en-US" sz="1200" dirty="0">
              <a:latin typeface="Times New Roman" panose="02020603050405020304" pitchFamily="18" charset="0"/>
              <a:cs typeface="Times New Roman" panose="02020603050405020304" pitchFamily="18" charset="0"/>
            </a:endParaRPr>
          </a:p>
        </p:txBody>
      </p:sp>
      <p:sp>
        <p:nvSpPr>
          <p:cNvPr id="6" name="Text 3"/>
          <p:cNvSpPr/>
          <p:nvPr/>
        </p:nvSpPr>
        <p:spPr>
          <a:xfrm>
            <a:off x="553044" y="3620638"/>
            <a:ext cx="4348758" cy="295275"/>
          </a:xfrm>
          <a:prstGeom prst="rect">
            <a:avLst/>
          </a:prstGeom>
          <a:noFill/>
          <a:ln/>
        </p:spPr>
        <p:txBody>
          <a:bodyPr wrap="square" lIns="0" tIns="0" rIns="0" bIns="0" rtlCol="0" anchor="t"/>
          <a:lstStyle/>
          <a:p>
            <a:pPr marL="0" indent="0" algn="l">
              <a:lnSpc>
                <a:spcPts val="1150"/>
              </a:lnSpc>
              <a:buNone/>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10⁻⁶ (миллионның бір бөлігі). Өте кішкентай шамаларды, мысалы, микрометрлерді немесе микросекундтарды көрсету үшін қолданылады.</a:t>
            </a:r>
            <a:endParaRPr lang="en-US" sz="1200" dirty="0">
              <a:latin typeface="Times New Roman" panose="02020603050405020304" pitchFamily="18" charset="0"/>
              <a:cs typeface="Times New Roman" panose="02020603050405020304" pitchFamily="18" charset="0"/>
            </a:endParaRPr>
          </a:p>
        </p:txBody>
      </p:sp>
      <p:pic>
        <p:nvPicPr>
          <p:cNvPr id="7" name="Image 1" descr="preencoded.png"/>
          <p:cNvPicPr>
            <a:picLocks noChangeAspect="1"/>
          </p:cNvPicPr>
          <p:nvPr/>
        </p:nvPicPr>
        <p:blipFill>
          <a:blip r:embed="rId4"/>
          <a:stretch>
            <a:fillRect/>
          </a:stretch>
        </p:blipFill>
        <p:spPr>
          <a:xfrm>
            <a:off x="5149811" y="1201937"/>
            <a:ext cx="3242344" cy="1945335"/>
          </a:xfrm>
          <a:prstGeom prst="rect">
            <a:avLst/>
          </a:prstGeom>
        </p:spPr>
      </p:pic>
      <p:sp>
        <p:nvSpPr>
          <p:cNvPr id="8" name="Text 4"/>
          <p:cNvSpPr/>
          <p:nvPr/>
        </p:nvSpPr>
        <p:spPr>
          <a:xfrm>
            <a:off x="5149810" y="3396692"/>
            <a:ext cx="1086207" cy="135731"/>
          </a:xfrm>
          <a:prstGeom prst="rect">
            <a:avLst/>
          </a:prstGeom>
          <a:noFill/>
          <a:ln/>
        </p:spPr>
        <p:txBody>
          <a:bodyPr wrap="none" lIns="0" tIns="0" rIns="0" bIns="0" rtlCol="0" anchor="t"/>
          <a:lstStyle/>
          <a:p>
            <a:pPr marL="0" indent="0" algn="l">
              <a:lnSpc>
                <a:spcPts val="1050"/>
              </a:lnSpc>
              <a:buNone/>
            </a:pPr>
            <a:r>
              <a:rPr lang="en-US" sz="1200" dirty="0">
                <a:solidFill>
                  <a:srgbClr val="051D3A"/>
                </a:solidFill>
                <a:latin typeface="Times New Roman" panose="02020603050405020304" pitchFamily="18" charset="0"/>
                <a:ea typeface="Funnel Display" pitchFamily="34" charset="-122"/>
                <a:cs typeface="Times New Roman" panose="02020603050405020304" pitchFamily="18" charset="0"/>
              </a:rPr>
              <a:t>Милли (m)</a:t>
            </a:r>
            <a:endParaRPr lang="en-US" sz="1200" dirty="0">
              <a:latin typeface="Times New Roman" panose="02020603050405020304" pitchFamily="18" charset="0"/>
              <a:cs typeface="Times New Roman" panose="02020603050405020304" pitchFamily="18" charset="0"/>
            </a:endParaRPr>
          </a:p>
        </p:txBody>
      </p:sp>
      <p:sp>
        <p:nvSpPr>
          <p:cNvPr id="9" name="Text 5"/>
          <p:cNvSpPr/>
          <p:nvPr/>
        </p:nvSpPr>
        <p:spPr>
          <a:xfrm>
            <a:off x="5141535" y="3626082"/>
            <a:ext cx="4347329" cy="295275"/>
          </a:xfrm>
          <a:prstGeom prst="rect">
            <a:avLst/>
          </a:prstGeom>
          <a:noFill/>
          <a:ln/>
        </p:spPr>
        <p:txBody>
          <a:bodyPr wrap="square" lIns="0" tIns="0" rIns="0" bIns="0" rtlCol="0" anchor="t"/>
          <a:lstStyle/>
          <a:p>
            <a:pPr marL="0" indent="0" algn="l">
              <a:lnSpc>
                <a:spcPts val="1150"/>
              </a:lnSpc>
              <a:buNone/>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10⁻³ (мыңның бір бөлігі). Ұзындықты (миллиметр), массаны (миллиграмм) немесе көлемді (миллилитр) өлшеуде жиі кездеседі.</a:t>
            </a:r>
            <a:endParaRPr lang="en-US" sz="120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5"/>
          <a:stretch>
            <a:fillRect/>
          </a:stretch>
        </p:blipFill>
        <p:spPr>
          <a:xfrm>
            <a:off x="9730027" y="1201936"/>
            <a:ext cx="3207459" cy="1945408"/>
          </a:xfrm>
          <a:prstGeom prst="rect">
            <a:avLst/>
          </a:prstGeom>
        </p:spPr>
      </p:pic>
      <p:sp>
        <p:nvSpPr>
          <p:cNvPr id="11" name="Text 6"/>
          <p:cNvSpPr/>
          <p:nvPr/>
        </p:nvSpPr>
        <p:spPr>
          <a:xfrm>
            <a:off x="9730028" y="3445085"/>
            <a:ext cx="1086207" cy="135731"/>
          </a:xfrm>
          <a:prstGeom prst="rect">
            <a:avLst/>
          </a:prstGeom>
          <a:noFill/>
          <a:ln/>
        </p:spPr>
        <p:txBody>
          <a:bodyPr wrap="none" lIns="0" tIns="0" rIns="0" bIns="0" rtlCol="0" anchor="t"/>
          <a:lstStyle/>
          <a:p>
            <a:pPr marL="0" indent="0" algn="l">
              <a:lnSpc>
                <a:spcPts val="1050"/>
              </a:lnSpc>
              <a:buNone/>
            </a:pPr>
            <a:r>
              <a:rPr lang="en-US" sz="1200" dirty="0">
                <a:solidFill>
                  <a:srgbClr val="051D3A"/>
                </a:solidFill>
                <a:latin typeface="Times New Roman" panose="02020603050405020304" pitchFamily="18" charset="0"/>
                <a:ea typeface="Funnel Display" pitchFamily="34" charset="-122"/>
                <a:cs typeface="Times New Roman" panose="02020603050405020304" pitchFamily="18" charset="0"/>
              </a:rPr>
              <a:t>Санти (c)</a:t>
            </a:r>
            <a:endParaRPr lang="en-US" sz="1200" dirty="0">
              <a:latin typeface="Times New Roman" panose="02020603050405020304" pitchFamily="18" charset="0"/>
              <a:cs typeface="Times New Roman" panose="02020603050405020304" pitchFamily="18" charset="0"/>
            </a:endParaRPr>
          </a:p>
        </p:txBody>
      </p:sp>
      <p:sp>
        <p:nvSpPr>
          <p:cNvPr id="12" name="Text 7"/>
          <p:cNvSpPr/>
          <p:nvPr/>
        </p:nvSpPr>
        <p:spPr>
          <a:xfrm>
            <a:off x="9730027" y="3673089"/>
            <a:ext cx="4347329" cy="295275"/>
          </a:xfrm>
          <a:prstGeom prst="rect">
            <a:avLst/>
          </a:prstGeom>
          <a:noFill/>
          <a:ln/>
        </p:spPr>
        <p:txBody>
          <a:bodyPr wrap="square" lIns="0" tIns="0" rIns="0" bIns="0" rtlCol="0" anchor="t"/>
          <a:lstStyle/>
          <a:p>
            <a:pPr marL="0" indent="0" algn="l">
              <a:lnSpc>
                <a:spcPts val="1150"/>
              </a:lnSpc>
              <a:buNone/>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10⁻² (жүздің бір бөлігі). Күнделікті өлшеулерде, мысалы, киім өлшемінде немесе қысқа қашықтықтарды (сантиметр) көрсетуде қолданылады.</a:t>
            </a:r>
            <a:endParaRPr lang="en-US" sz="1200" dirty="0">
              <a:latin typeface="Times New Roman" panose="02020603050405020304" pitchFamily="18" charset="0"/>
              <a:cs typeface="Times New Roman" panose="02020603050405020304" pitchFamily="18" charset="0"/>
            </a:endParaRPr>
          </a:p>
        </p:txBody>
      </p:sp>
      <p:pic>
        <p:nvPicPr>
          <p:cNvPr id="13" name="Image 3" descr="preencoded.png"/>
          <p:cNvPicPr>
            <a:picLocks noChangeAspect="1"/>
          </p:cNvPicPr>
          <p:nvPr/>
        </p:nvPicPr>
        <p:blipFill>
          <a:blip r:embed="rId6"/>
          <a:stretch>
            <a:fillRect/>
          </a:stretch>
        </p:blipFill>
        <p:spPr>
          <a:xfrm>
            <a:off x="553043" y="4161368"/>
            <a:ext cx="3242344" cy="1945406"/>
          </a:xfrm>
          <a:prstGeom prst="rect">
            <a:avLst/>
          </a:prstGeom>
        </p:spPr>
      </p:pic>
      <p:sp>
        <p:nvSpPr>
          <p:cNvPr id="14" name="Text 8"/>
          <p:cNvSpPr/>
          <p:nvPr/>
        </p:nvSpPr>
        <p:spPr>
          <a:xfrm>
            <a:off x="537920" y="6340455"/>
            <a:ext cx="1086207" cy="135731"/>
          </a:xfrm>
          <a:prstGeom prst="rect">
            <a:avLst/>
          </a:prstGeom>
          <a:noFill/>
          <a:ln/>
        </p:spPr>
        <p:txBody>
          <a:bodyPr wrap="none" lIns="0" tIns="0" rIns="0" bIns="0" rtlCol="0" anchor="t"/>
          <a:lstStyle/>
          <a:p>
            <a:pPr marL="0" indent="0" algn="l">
              <a:lnSpc>
                <a:spcPts val="1050"/>
              </a:lnSpc>
              <a:buNone/>
            </a:pPr>
            <a:r>
              <a:rPr lang="en-US" sz="1200" dirty="0">
                <a:solidFill>
                  <a:srgbClr val="051D3A"/>
                </a:solidFill>
                <a:latin typeface="Times New Roman" panose="02020603050405020304" pitchFamily="18" charset="0"/>
                <a:ea typeface="Funnel Display" pitchFamily="34" charset="-122"/>
                <a:cs typeface="Times New Roman" panose="02020603050405020304" pitchFamily="18" charset="0"/>
              </a:rPr>
              <a:t>Деци (d)</a:t>
            </a:r>
            <a:endParaRPr lang="en-US" sz="1200" dirty="0">
              <a:latin typeface="Times New Roman" panose="02020603050405020304" pitchFamily="18" charset="0"/>
              <a:cs typeface="Times New Roman" panose="02020603050405020304" pitchFamily="18" charset="0"/>
            </a:endParaRPr>
          </a:p>
        </p:txBody>
      </p:sp>
      <p:sp>
        <p:nvSpPr>
          <p:cNvPr id="15" name="Text 9"/>
          <p:cNvSpPr/>
          <p:nvPr/>
        </p:nvSpPr>
        <p:spPr>
          <a:xfrm>
            <a:off x="537920" y="6568459"/>
            <a:ext cx="4348758" cy="295275"/>
          </a:xfrm>
          <a:prstGeom prst="rect">
            <a:avLst/>
          </a:prstGeom>
          <a:noFill/>
          <a:ln/>
        </p:spPr>
        <p:txBody>
          <a:bodyPr wrap="square" lIns="0" tIns="0" rIns="0" bIns="0" rtlCol="0" anchor="t"/>
          <a:lstStyle/>
          <a:p>
            <a:pPr marL="0" indent="0" algn="l">
              <a:lnSpc>
                <a:spcPts val="1150"/>
              </a:lnSpc>
              <a:buNone/>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10⁻¹ (оннан бір бөлік). Литражды (децилитр) немесе ұзындықты (дециметр) көрсету үшін қолданылады.</a:t>
            </a:r>
            <a:endParaRPr lang="en-US" sz="1200" dirty="0">
              <a:latin typeface="Times New Roman" panose="02020603050405020304" pitchFamily="18" charset="0"/>
              <a:cs typeface="Times New Roman" panose="02020603050405020304" pitchFamily="18" charset="0"/>
            </a:endParaRPr>
          </a:p>
        </p:txBody>
      </p:sp>
      <p:pic>
        <p:nvPicPr>
          <p:cNvPr id="16" name="Image 4" descr="preencoded.png"/>
          <p:cNvPicPr>
            <a:picLocks noChangeAspect="1"/>
          </p:cNvPicPr>
          <p:nvPr/>
        </p:nvPicPr>
        <p:blipFill>
          <a:blip r:embed="rId7"/>
          <a:stretch>
            <a:fillRect/>
          </a:stretch>
        </p:blipFill>
        <p:spPr>
          <a:xfrm>
            <a:off x="5134687" y="4156337"/>
            <a:ext cx="3242344" cy="1945335"/>
          </a:xfrm>
          <a:prstGeom prst="rect">
            <a:avLst/>
          </a:prstGeom>
        </p:spPr>
      </p:pic>
      <p:sp>
        <p:nvSpPr>
          <p:cNvPr id="17" name="Text 10"/>
          <p:cNvSpPr/>
          <p:nvPr/>
        </p:nvSpPr>
        <p:spPr>
          <a:xfrm>
            <a:off x="5119564" y="6339502"/>
            <a:ext cx="1086207" cy="135731"/>
          </a:xfrm>
          <a:prstGeom prst="rect">
            <a:avLst/>
          </a:prstGeom>
          <a:noFill/>
          <a:ln/>
        </p:spPr>
        <p:txBody>
          <a:bodyPr wrap="none" lIns="0" tIns="0" rIns="0" bIns="0" rtlCol="0" anchor="t"/>
          <a:lstStyle/>
          <a:p>
            <a:pPr marL="0" indent="0" algn="l">
              <a:lnSpc>
                <a:spcPts val="1050"/>
              </a:lnSpc>
              <a:buNone/>
            </a:pPr>
            <a:r>
              <a:rPr lang="en-US" sz="1200" dirty="0">
                <a:solidFill>
                  <a:srgbClr val="051D3A"/>
                </a:solidFill>
                <a:latin typeface="Times New Roman" panose="02020603050405020304" pitchFamily="18" charset="0"/>
                <a:ea typeface="Funnel Display" pitchFamily="34" charset="-122"/>
                <a:cs typeface="Times New Roman" panose="02020603050405020304" pitchFamily="18" charset="0"/>
              </a:rPr>
              <a:t>Кило (k)</a:t>
            </a:r>
            <a:endParaRPr lang="en-US" sz="1200" dirty="0">
              <a:latin typeface="Times New Roman" panose="02020603050405020304" pitchFamily="18" charset="0"/>
              <a:cs typeface="Times New Roman" panose="02020603050405020304" pitchFamily="18" charset="0"/>
            </a:endParaRPr>
          </a:p>
        </p:txBody>
      </p:sp>
      <p:sp>
        <p:nvSpPr>
          <p:cNvPr id="18" name="Text 11"/>
          <p:cNvSpPr/>
          <p:nvPr/>
        </p:nvSpPr>
        <p:spPr>
          <a:xfrm>
            <a:off x="5119564" y="6567507"/>
            <a:ext cx="4347329" cy="295275"/>
          </a:xfrm>
          <a:prstGeom prst="rect">
            <a:avLst/>
          </a:prstGeom>
          <a:noFill/>
          <a:ln/>
        </p:spPr>
        <p:txBody>
          <a:bodyPr wrap="square" lIns="0" tIns="0" rIns="0" bIns="0" rtlCol="0" anchor="t"/>
          <a:lstStyle/>
          <a:p>
            <a:pPr marL="0" indent="0" algn="l">
              <a:lnSpc>
                <a:spcPts val="1150"/>
              </a:lnSpc>
              <a:buNone/>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10³ (мың есе). Үлкен қашықтықтарды (километр), массаларды (килограмм) немесе қуатты (киловатт) өлшеуде қолданылады.</a:t>
            </a:r>
            <a:endParaRPr lang="en-US" sz="1200" dirty="0">
              <a:latin typeface="Times New Roman" panose="02020603050405020304" pitchFamily="18" charset="0"/>
              <a:cs typeface="Times New Roman" panose="02020603050405020304" pitchFamily="18" charset="0"/>
            </a:endParaRPr>
          </a:p>
        </p:txBody>
      </p:sp>
      <p:pic>
        <p:nvPicPr>
          <p:cNvPr id="19" name="Image 5" descr="preencoded.png"/>
          <p:cNvPicPr>
            <a:picLocks noChangeAspect="1"/>
          </p:cNvPicPr>
          <p:nvPr/>
        </p:nvPicPr>
        <p:blipFill>
          <a:blip r:embed="rId8"/>
          <a:stretch>
            <a:fillRect/>
          </a:stretch>
        </p:blipFill>
        <p:spPr>
          <a:xfrm>
            <a:off x="9714905" y="4156336"/>
            <a:ext cx="3242344" cy="1945335"/>
          </a:xfrm>
          <a:prstGeom prst="rect">
            <a:avLst/>
          </a:prstGeom>
        </p:spPr>
      </p:pic>
      <p:sp>
        <p:nvSpPr>
          <p:cNvPr id="20" name="Text 12"/>
          <p:cNvSpPr/>
          <p:nvPr/>
        </p:nvSpPr>
        <p:spPr>
          <a:xfrm>
            <a:off x="9699780" y="6339502"/>
            <a:ext cx="1086207" cy="135731"/>
          </a:xfrm>
          <a:prstGeom prst="rect">
            <a:avLst/>
          </a:prstGeom>
          <a:noFill/>
          <a:ln/>
        </p:spPr>
        <p:txBody>
          <a:bodyPr wrap="none" lIns="0" tIns="0" rIns="0" bIns="0" rtlCol="0" anchor="t"/>
          <a:lstStyle/>
          <a:p>
            <a:pPr marL="0" indent="0" algn="l">
              <a:lnSpc>
                <a:spcPts val="1050"/>
              </a:lnSpc>
              <a:buNone/>
            </a:pPr>
            <a:r>
              <a:rPr lang="en-US" sz="1200" dirty="0">
                <a:solidFill>
                  <a:srgbClr val="051D3A"/>
                </a:solidFill>
                <a:latin typeface="Times New Roman" panose="02020603050405020304" pitchFamily="18" charset="0"/>
                <a:ea typeface="Funnel Display" pitchFamily="34" charset="-122"/>
                <a:cs typeface="Times New Roman" panose="02020603050405020304" pitchFamily="18" charset="0"/>
              </a:rPr>
              <a:t>Мега (M)</a:t>
            </a:r>
            <a:endParaRPr lang="en-US" sz="1200" dirty="0">
              <a:latin typeface="Times New Roman" panose="02020603050405020304" pitchFamily="18" charset="0"/>
              <a:cs typeface="Times New Roman" panose="02020603050405020304" pitchFamily="18" charset="0"/>
            </a:endParaRPr>
          </a:p>
        </p:txBody>
      </p:sp>
      <p:sp>
        <p:nvSpPr>
          <p:cNvPr id="21" name="Text 13"/>
          <p:cNvSpPr/>
          <p:nvPr/>
        </p:nvSpPr>
        <p:spPr>
          <a:xfrm>
            <a:off x="9699780" y="6567507"/>
            <a:ext cx="4347329" cy="295275"/>
          </a:xfrm>
          <a:prstGeom prst="rect">
            <a:avLst/>
          </a:prstGeom>
          <a:noFill/>
          <a:ln/>
        </p:spPr>
        <p:txBody>
          <a:bodyPr wrap="square" lIns="0" tIns="0" rIns="0" bIns="0" rtlCol="0" anchor="t"/>
          <a:lstStyle/>
          <a:p>
            <a:pPr marL="0" indent="0" algn="l">
              <a:lnSpc>
                <a:spcPts val="1150"/>
              </a:lnSpc>
              <a:buNone/>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10⁶ (миллион есе). Үлкен деректер көлемін (мегабайт) немесе энергияны (мегаватт) көрсету үшін қолданылады.</a:t>
            </a:r>
            <a:endParaRPr lang="en-US" sz="1200" dirty="0">
              <a:latin typeface="Times New Roman" panose="02020603050405020304" pitchFamily="18" charset="0"/>
              <a:cs typeface="Times New Roman" panose="02020603050405020304" pitchFamily="18" charset="0"/>
            </a:endParaRPr>
          </a:p>
        </p:txBody>
      </p:sp>
      <p:sp>
        <p:nvSpPr>
          <p:cNvPr id="22" name="Text 14"/>
          <p:cNvSpPr/>
          <p:nvPr/>
        </p:nvSpPr>
        <p:spPr>
          <a:xfrm>
            <a:off x="537920" y="7125813"/>
            <a:ext cx="13494068" cy="147638"/>
          </a:xfrm>
          <a:prstGeom prst="rect">
            <a:avLst/>
          </a:prstGeom>
          <a:noFill/>
          <a:ln/>
        </p:spPr>
        <p:txBody>
          <a:bodyPr wrap="none" lIns="0" tIns="0" rIns="0" bIns="0" rtlCol="0" anchor="t"/>
          <a:lstStyle/>
          <a:p>
            <a:pPr marL="0" indent="0" algn="ctr">
              <a:lnSpc>
                <a:spcPts val="1150"/>
              </a:lnSpc>
              <a:buNone/>
            </a:pPr>
            <a:r>
              <a:rPr lang="en-US" sz="1600" dirty="0">
                <a:solidFill>
                  <a:schemeClr val="accent2">
                    <a:lumMod val="75000"/>
                  </a:schemeClr>
                </a:solidFill>
                <a:latin typeface="Times New Roman" panose="02020603050405020304" pitchFamily="18" charset="0"/>
                <a:ea typeface="Funnel Sans" pitchFamily="34" charset="-122"/>
                <a:cs typeface="Times New Roman" panose="02020603050405020304" pitchFamily="18" charset="0"/>
              </a:rPr>
              <a:t>Төменде префикстерді қолдануға арналған бірнеше мысалдар берілген:</a:t>
            </a:r>
            <a:endParaRPr lang="en-US" sz="16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3" name="Text 15"/>
          <p:cNvSpPr/>
          <p:nvPr/>
        </p:nvSpPr>
        <p:spPr>
          <a:xfrm>
            <a:off x="553044" y="7365724"/>
            <a:ext cx="6634401" cy="147638"/>
          </a:xfrm>
          <a:prstGeom prst="rect">
            <a:avLst/>
          </a:prstGeom>
          <a:noFill/>
          <a:ln/>
        </p:spPr>
        <p:txBody>
          <a:bodyPr wrap="none" lIns="0" tIns="0" rIns="0" bIns="0" rtlCol="0" anchor="t"/>
          <a:lstStyle/>
          <a:p>
            <a:pPr marL="342900" indent="-342900" algn="l">
              <a:lnSpc>
                <a:spcPts val="1150"/>
              </a:lnSpc>
              <a:buSzPct val="100000"/>
              <a:buChar char="•"/>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5 km = 5 · 10³ m = 5000 m</a:t>
            </a:r>
            <a:endParaRPr lang="en-US" sz="1200" dirty="0">
              <a:latin typeface="Times New Roman" panose="02020603050405020304" pitchFamily="18" charset="0"/>
              <a:cs typeface="Times New Roman" panose="02020603050405020304" pitchFamily="18" charset="0"/>
            </a:endParaRPr>
          </a:p>
        </p:txBody>
      </p:sp>
      <p:sp>
        <p:nvSpPr>
          <p:cNvPr id="24" name="Text 16"/>
          <p:cNvSpPr/>
          <p:nvPr/>
        </p:nvSpPr>
        <p:spPr>
          <a:xfrm>
            <a:off x="553044" y="7545627"/>
            <a:ext cx="6634401" cy="147638"/>
          </a:xfrm>
          <a:prstGeom prst="rect">
            <a:avLst/>
          </a:prstGeom>
          <a:noFill/>
          <a:ln/>
        </p:spPr>
        <p:txBody>
          <a:bodyPr wrap="none" lIns="0" tIns="0" rIns="0" bIns="0" rtlCol="0" anchor="t"/>
          <a:lstStyle/>
          <a:p>
            <a:pPr marL="342900" indent="-342900" algn="l">
              <a:lnSpc>
                <a:spcPts val="1150"/>
              </a:lnSpc>
              <a:buSzPct val="100000"/>
              <a:buChar char="•"/>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20 mm = 20 · 10⁻³ m = 0,02 m</a:t>
            </a:r>
            <a:endParaRPr lang="en-US" sz="1200" dirty="0">
              <a:latin typeface="Times New Roman" panose="02020603050405020304" pitchFamily="18" charset="0"/>
              <a:cs typeface="Times New Roman" panose="02020603050405020304" pitchFamily="18" charset="0"/>
            </a:endParaRPr>
          </a:p>
        </p:txBody>
      </p:sp>
      <p:sp>
        <p:nvSpPr>
          <p:cNvPr id="25" name="Text 17"/>
          <p:cNvSpPr/>
          <p:nvPr/>
        </p:nvSpPr>
        <p:spPr>
          <a:xfrm>
            <a:off x="7420331" y="7365724"/>
            <a:ext cx="6634401" cy="147638"/>
          </a:xfrm>
          <a:prstGeom prst="rect">
            <a:avLst/>
          </a:prstGeom>
          <a:noFill/>
          <a:ln/>
        </p:spPr>
        <p:txBody>
          <a:bodyPr wrap="none" lIns="0" tIns="0" rIns="0" bIns="0" rtlCol="0" anchor="t"/>
          <a:lstStyle/>
          <a:p>
            <a:pPr marL="342900" indent="-342900" algn="l">
              <a:lnSpc>
                <a:spcPts val="1150"/>
              </a:lnSpc>
              <a:buSzPct val="100000"/>
              <a:buChar char="•"/>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0,045 m = 45 · 10⁻³ m = 45 mm</a:t>
            </a:r>
            <a:endParaRPr lang="en-US" sz="1200" dirty="0">
              <a:latin typeface="Times New Roman" panose="02020603050405020304" pitchFamily="18" charset="0"/>
              <a:cs typeface="Times New Roman" panose="02020603050405020304" pitchFamily="18" charset="0"/>
            </a:endParaRPr>
          </a:p>
        </p:txBody>
      </p:sp>
      <p:sp>
        <p:nvSpPr>
          <p:cNvPr id="26" name="Text 18"/>
          <p:cNvSpPr/>
          <p:nvPr/>
        </p:nvSpPr>
        <p:spPr>
          <a:xfrm>
            <a:off x="7420331" y="7545627"/>
            <a:ext cx="6634401" cy="147638"/>
          </a:xfrm>
          <a:prstGeom prst="rect">
            <a:avLst/>
          </a:prstGeom>
          <a:noFill/>
          <a:ln/>
        </p:spPr>
        <p:txBody>
          <a:bodyPr wrap="none" lIns="0" tIns="0" rIns="0" bIns="0" rtlCol="0" anchor="t"/>
          <a:lstStyle/>
          <a:p>
            <a:pPr marL="342900" indent="-342900" algn="l">
              <a:lnSpc>
                <a:spcPts val="1150"/>
              </a:lnSpc>
              <a:buSzPct val="100000"/>
              <a:buChar char="•"/>
            </a:pPr>
            <a:r>
              <a:rPr lang="en-US" sz="1200" dirty="0">
                <a:solidFill>
                  <a:srgbClr val="2B3541"/>
                </a:solidFill>
                <a:latin typeface="Times New Roman" panose="02020603050405020304" pitchFamily="18" charset="0"/>
                <a:ea typeface="Funnel Sans" pitchFamily="34" charset="-122"/>
                <a:cs typeface="Times New Roman" panose="02020603050405020304" pitchFamily="18" charset="0"/>
              </a:rPr>
              <a:t>2,7 MΩ = 2,7 · 10⁶ Ω = 2700000 Ω</a:t>
            </a:r>
            <a:endParaRPr lang="en-US" sz="12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4628" y="574358"/>
            <a:ext cx="6605588" cy="613767"/>
          </a:xfrm>
          <a:prstGeom prst="rect">
            <a:avLst/>
          </a:prstGeom>
          <a:noFill/>
          <a:ln/>
        </p:spPr>
        <p:txBody>
          <a:bodyPr wrap="none" lIns="0" tIns="0" rIns="0" bIns="0" rtlCol="0" anchor="t"/>
          <a:lstStyle/>
          <a:p>
            <a:pPr marL="0" indent="0" algn="l">
              <a:lnSpc>
                <a:spcPts val="4800"/>
              </a:lnSpc>
              <a:buNone/>
            </a:pPr>
            <a:r>
              <a:rPr lang="en-US" sz="3850" dirty="0">
                <a:solidFill>
                  <a:srgbClr val="051D3A"/>
                </a:solidFill>
                <a:latin typeface="Times New Roman" panose="02020603050405020304" pitchFamily="18" charset="0"/>
                <a:ea typeface="Funnel Display" pitchFamily="34" charset="-122"/>
                <a:cs typeface="Times New Roman" panose="02020603050405020304" pitchFamily="18" charset="0"/>
              </a:rPr>
              <a:t>Жаңа білім: Өлшеу қателері</a:t>
            </a:r>
            <a:endParaRPr lang="en-US" sz="3850" dirty="0">
              <a:latin typeface="Times New Roman" panose="02020603050405020304" pitchFamily="18" charset="0"/>
              <a:cs typeface="Times New Roman" panose="02020603050405020304" pitchFamily="18" charset="0"/>
            </a:endParaRPr>
          </a:p>
        </p:txBody>
      </p:sp>
      <p:sp>
        <p:nvSpPr>
          <p:cNvPr id="4" name="Text 1"/>
          <p:cNvSpPr/>
          <p:nvPr/>
        </p:nvSpPr>
        <p:spPr>
          <a:xfrm>
            <a:off x="834628" y="1709738"/>
            <a:ext cx="2455069" cy="306824"/>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Times New Roman" panose="02020603050405020304" pitchFamily="18" charset="0"/>
                <a:ea typeface="Funnel Display" pitchFamily="34" charset="-122"/>
                <a:cs typeface="Times New Roman" panose="02020603050405020304" pitchFamily="18" charset="0"/>
              </a:rPr>
              <a:t>Абсолют қате</a:t>
            </a:r>
            <a:endParaRPr lang="en-US" sz="1900" dirty="0">
              <a:latin typeface="Times New Roman" panose="02020603050405020304" pitchFamily="18" charset="0"/>
              <a:cs typeface="Times New Roman" panose="02020603050405020304" pitchFamily="18" charset="0"/>
            </a:endParaRPr>
          </a:p>
        </p:txBody>
      </p:sp>
      <p:sp>
        <p:nvSpPr>
          <p:cNvPr id="5" name="Text 2"/>
          <p:cNvSpPr/>
          <p:nvPr/>
        </p:nvSpPr>
        <p:spPr>
          <a:xfrm>
            <a:off x="834628" y="2225159"/>
            <a:ext cx="3482816" cy="100155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Абсолют қате - өлшенген мән мен шынайы мән арасындағы айырмашылықтың модулі:</a:t>
            </a:r>
            <a:endParaRPr lang="en-US" sz="1600" dirty="0">
              <a:latin typeface="Times New Roman" panose="02020603050405020304" pitchFamily="18" charset="0"/>
              <a:cs typeface="Times New Roman" panose="02020603050405020304" pitchFamily="18" charset="0"/>
            </a:endParaRPr>
          </a:p>
        </p:txBody>
      </p:sp>
      <p:sp>
        <p:nvSpPr>
          <p:cNvPr id="6" name="Text 3"/>
          <p:cNvSpPr/>
          <p:nvPr/>
        </p:nvSpPr>
        <p:spPr>
          <a:xfrm>
            <a:off x="834628" y="3490793"/>
            <a:ext cx="3482816" cy="363736"/>
          </a:xfrm>
          <a:prstGeom prst="rect">
            <a:avLst/>
          </a:prstGeom>
          <a:noFill/>
          <a:ln/>
        </p:spPr>
        <p:txBody>
          <a:bodyPr wrap="none" lIns="0" tIns="0" rIns="0" bIns="0" rtlCol="0" anchor="t"/>
          <a:lstStyle/>
          <a:p>
            <a:pPr marL="0" indent="0" algn="l">
              <a:lnSpc>
                <a:spcPts val="2950"/>
              </a:lnSpc>
              <a:buNone/>
            </a:pPr>
            <a:endParaRPr lang="en-US" sz="1800" dirty="0">
              <a:latin typeface="Times New Roman" panose="02020603050405020304" pitchFamily="18" charset="0"/>
              <a:cs typeface="Times New Roman" panose="02020603050405020304" pitchFamily="18" charset="0"/>
            </a:endParaRPr>
          </a:p>
        </p:txBody>
      </p:sp>
      <p:pic>
        <p:nvPicPr>
          <p:cNvPr id="7" name="Image 1" descr="preencoded.png"/>
          <p:cNvPicPr>
            <a:picLocks noChangeAspect="1"/>
          </p:cNvPicPr>
          <p:nvPr/>
        </p:nvPicPr>
        <p:blipFill>
          <a:blip r:embed="rId4"/>
          <a:stretch>
            <a:fillRect/>
          </a:stretch>
        </p:blipFill>
        <p:spPr>
          <a:xfrm>
            <a:off x="834628" y="3490793"/>
            <a:ext cx="3482816" cy="363736"/>
          </a:xfrm>
          <a:prstGeom prst="rect">
            <a:avLst/>
          </a:prstGeom>
        </p:spPr>
      </p:pic>
      <p:sp>
        <p:nvSpPr>
          <p:cNvPr id="8" name="Text 4"/>
          <p:cNvSpPr/>
          <p:nvPr/>
        </p:nvSpPr>
        <p:spPr>
          <a:xfrm>
            <a:off x="834628" y="4118610"/>
            <a:ext cx="3482816" cy="100155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Мысалы, егер бөлменің нақты ұзындығы 5,00 м болса, ал өлшенген мән 5,03 м болса:</a:t>
            </a:r>
            <a:endParaRPr lang="en-US" sz="1600" dirty="0">
              <a:latin typeface="Times New Roman" panose="02020603050405020304" pitchFamily="18" charset="0"/>
              <a:cs typeface="Times New Roman" panose="02020603050405020304" pitchFamily="18" charset="0"/>
            </a:endParaRPr>
          </a:p>
        </p:txBody>
      </p:sp>
      <p:sp>
        <p:nvSpPr>
          <p:cNvPr id="9" name="Text 5"/>
          <p:cNvSpPr/>
          <p:nvPr/>
        </p:nvSpPr>
        <p:spPr>
          <a:xfrm>
            <a:off x="834628" y="5384244"/>
            <a:ext cx="3482816" cy="704612"/>
          </a:xfrm>
          <a:prstGeom prst="rect">
            <a:avLst/>
          </a:prstGeom>
          <a:noFill/>
          <a:ln/>
        </p:spPr>
        <p:txBody>
          <a:bodyPr wrap="square" lIns="0" tIns="0" rIns="0" bIns="0" rtlCol="0" anchor="t"/>
          <a:lstStyle/>
          <a:p>
            <a:pPr marL="0" indent="0" algn="l">
              <a:lnSpc>
                <a:spcPts val="2950"/>
              </a:lnSpc>
              <a:buNone/>
            </a:pPr>
            <a:endParaRPr lang="en-US" sz="1800" dirty="0">
              <a:latin typeface="Times New Roman" panose="02020603050405020304" pitchFamily="18" charset="0"/>
              <a:cs typeface="Times New Roman" panose="02020603050405020304" pitchFamily="18" charset="0"/>
            </a:endParaRPr>
          </a:p>
        </p:txBody>
      </p:sp>
      <p:pic>
        <p:nvPicPr>
          <p:cNvPr id="10" name="Image 2" descr="preencoded.png"/>
          <p:cNvPicPr>
            <a:picLocks noChangeAspect="1"/>
          </p:cNvPicPr>
          <p:nvPr/>
        </p:nvPicPr>
        <p:blipFill>
          <a:blip r:embed="rId5"/>
          <a:stretch>
            <a:fillRect/>
          </a:stretch>
        </p:blipFill>
        <p:spPr>
          <a:xfrm>
            <a:off x="834628" y="5384244"/>
            <a:ext cx="3482816" cy="704612"/>
          </a:xfrm>
          <a:prstGeom prst="rect">
            <a:avLst/>
          </a:prstGeom>
        </p:spPr>
      </p:pic>
      <p:sp>
        <p:nvSpPr>
          <p:cNvPr id="11" name="Text 6"/>
          <p:cNvSpPr/>
          <p:nvPr/>
        </p:nvSpPr>
        <p:spPr>
          <a:xfrm>
            <a:off x="4834176" y="1709738"/>
            <a:ext cx="2455069" cy="306824"/>
          </a:xfrm>
          <a:prstGeom prst="rect">
            <a:avLst/>
          </a:prstGeom>
          <a:noFill/>
          <a:ln/>
        </p:spPr>
        <p:txBody>
          <a:bodyPr wrap="none" lIns="0" tIns="0" rIns="0" bIns="0" rtlCol="0" anchor="t"/>
          <a:lstStyle/>
          <a:p>
            <a:pPr marL="0" indent="0" algn="l">
              <a:lnSpc>
                <a:spcPts val="2400"/>
              </a:lnSpc>
              <a:buNone/>
            </a:pPr>
            <a:r>
              <a:rPr lang="en-US" sz="1900" dirty="0">
                <a:solidFill>
                  <a:srgbClr val="051D3A"/>
                </a:solidFill>
                <a:latin typeface="Times New Roman" panose="02020603050405020304" pitchFamily="18" charset="0"/>
                <a:ea typeface="Funnel Display" pitchFamily="34" charset="-122"/>
                <a:cs typeface="Times New Roman" panose="02020603050405020304" pitchFamily="18" charset="0"/>
              </a:rPr>
              <a:t>Салыстырмалы қате</a:t>
            </a:r>
            <a:endParaRPr lang="en-US" sz="1900" dirty="0">
              <a:latin typeface="Times New Roman" panose="02020603050405020304" pitchFamily="18" charset="0"/>
              <a:cs typeface="Times New Roman" panose="02020603050405020304" pitchFamily="18" charset="0"/>
            </a:endParaRPr>
          </a:p>
        </p:txBody>
      </p:sp>
      <p:sp>
        <p:nvSpPr>
          <p:cNvPr id="12" name="Text 7"/>
          <p:cNvSpPr/>
          <p:nvPr/>
        </p:nvSpPr>
        <p:spPr>
          <a:xfrm>
            <a:off x="4834176" y="2225159"/>
            <a:ext cx="3482816" cy="1001554"/>
          </a:xfrm>
          <a:prstGeom prst="rect">
            <a:avLst/>
          </a:prstGeom>
          <a:noFill/>
          <a:ln/>
        </p:spPr>
        <p:txBody>
          <a:bodyPr wrap="squar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Салыстырмалы қате - абсолют қатенің шынайы мәнге қатынасы, пайызбен көрсетіледі:</a:t>
            </a:r>
            <a:endParaRPr lang="en-US" sz="1600" dirty="0">
              <a:latin typeface="Times New Roman" panose="02020603050405020304" pitchFamily="18" charset="0"/>
              <a:cs typeface="Times New Roman" panose="02020603050405020304" pitchFamily="18" charset="0"/>
            </a:endParaRPr>
          </a:p>
        </p:txBody>
      </p:sp>
      <p:sp>
        <p:nvSpPr>
          <p:cNvPr id="13" name="Text 8"/>
          <p:cNvSpPr/>
          <p:nvPr/>
        </p:nvSpPr>
        <p:spPr>
          <a:xfrm>
            <a:off x="4834176" y="3490793"/>
            <a:ext cx="3482816" cy="623887"/>
          </a:xfrm>
          <a:prstGeom prst="rect">
            <a:avLst/>
          </a:prstGeom>
          <a:noFill/>
          <a:ln/>
        </p:spPr>
        <p:txBody>
          <a:bodyPr wrap="square" lIns="0" tIns="0" rIns="0" bIns="0" rtlCol="0" anchor="t"/>
          <a:lstStyle/>
          <a:p>
            <a:pPr marL="0" indent="0" algn="l">
              <a:lnSpc>
                <a:spcPts val="2950"/>
              </a:lnSpc>
              <a:buNone/>
            </a:pPr>
            <a:endParaRPr lang="en-US" sz="1800" dirty="0">
              <a:latin typeface="Times New Roman" panose="02020603050405020304" pitchFamily="18" charset="0"/>
              <a:cs typeface="Times New Roman" panose="02020603050405020304" pitchFamily="18" charset="0"/>
            </a:endParaRPr>
          </a:p>
        </p:txBody>
      </p:sp>
      <p:pic>
        <p:nvPicPr>
          <p:cNvPr id="14" name="Image 3" descr="preencoded.png"/>
          <p:cNvPicPr>
            <a:picLocks noChangeAspect="1"/>
          </p:cNvPicPr>
          <p:nvPr/>
        </p:nvPicPr>
        <p:blipFill>
          <a:blip r:embed="rId6"/>
          <a:stretch>
            <a:fillRect/>
          </a:stretch>
        </p:blipFill>
        <p:spPr>
          <a:xfrm>
            <a:off x="4834176" y="3490793"/>
            <a:ext cx="3482816" cy="623887"/>
          </a:xfrm>
          <a:prstGeom prst="rect">
            <a:avLst/>
          </a:prstGeom>
        </p:spPr>
      </p:pic>
      <p:sp>
        <p:nvSpPr>
          <p:cNvPr id="15" name="Text 9"/>
          <p:cNvSpPr/>
          <p:nvPr/>
        </p:nvSpPr>
        <p:spPr>
          <a:xfrm>
            <a:off x="4834176" y="4378762"/>
            <a:ext cx="3482816" cy="333851"/>
          </a:xfrm>
          <a:prstGeom prst="rect">
            <a:avLst/>
          </a:prstGeom>
          <a:noFill/>
          <a:ln/>
        </p:spPr>
        <p:txBody>
          <a:bodyPr wrap="none" lIns="0" tIns="0" rIns="0" bIns="0" rtlCol="0" anchor="t"/>
          <a:lstStyle/>
          <a:p>
            <a:pPr marL="0" indent="0" algn="l">
              <a:lnSpc>
                <a:spcPts val="2600"/>
              </a:lnSpc>
              <a:buNone/>
            </a:pPr>
            <a:r>
              <a:rPr lang="en-US" sz="1600" dirty="0">
                <a:solidFill>
                  <a:srgbClr val="2B3541"/>
                </a:solidFill>
                <a:latin typeface="Times New Roman" panose="02020603050405020304" pitchFamily="18" charset="0"/>
                <a:ea typeface="Funnel Sans" pitchFamily="34" charset="-122"/>
                <a:cs typeface="Times New Roman" panose="02020603050405020304" pitchFamily="18" charset="0"/>
              </a:rPr>
              <a:t>Жоғарыдағы мысал үшін:</a:t>
            </a:r>
            <a:endParaRPr lang="en-US" sz="1600" dirty="0">
              <a:latin typeface="Times New Roman" panose="02020603050405020304" pitchFamily="18" charset="0"/>
              <a:cs typeface="Times New Roman" panose="02020603050405020304" pitchFamily="18" charset="0"/>
            </a:endParaRPr>
          </a:p>
        </p:txBody>
      </p:sp>
      <p:sp>
        <p:nvSpPr>
          <p:cNvPr id="16" name="Text 10"/>
          <p:cNvSpPr/>
          <p:nvPr/>
        </p:nvSpPr>
        <p:spPr>
          <a:xfrm>
            <a:off x="4834176" y="4976693"/>
            <a:ext cx="3482816" cy="625435"/>
          </a:xfrm>
          <a:prstGeom prst="rect">
            <a:avLst/>
          </a:prstGeom>
          <a:noFill/>
          <a:ln/>
        </p:spPr>
        <p:txBody>
          <a:bodyPr wrap="square" lIns="0" tIns="0" rIns="0" bIns="0" rtlCol="0" anchor="t"/>
          <a:lstStyle/>
          <a:p>
            <a:pPr marL="0" indent="0" algn="l">
              <a:lnSpc>
                <a:spcPts val="2950"/>
              </a:lnSpc>
              <a:buNone/>
            </a:pPr>
            <a:endParaRPr lang="en-US" sz="1800" dirty="0">
              <a:latin typeface="Times New Roman" panose="02020603050405020304" pitchFamily="18" charset="0"/>
              <a:cs typeface="Times New Roman" panose="02020603050405020304" pitchFamily="18" charset="0"/>
            </a:endParaRPr>
          </a:p>
        </p:txBody>
      </p:sp>
      <p:pic>
        <p:nvPicPr>
          <p:cNvPr id="17" name="Image 4" descr="preencoded.png"/>
          <p:cNvPicPr>
            <a:picLocks noChangeAspect="1"/>
          </p:cNvPicPr>
          <p:nvPr/>
        </p:nvPicPr>
        <p:blipFill>
          <a:blip r:embed="rId7"/>
          <a:stretch>
            <a:fillRect/>
          </a:stretch>
        </p:blipFill>
        <p:spPr>
          <a:xfrm>
            <a:off x="4834176" y="4976693"/>
            <a:ext cx="3482816" cy="625435"/>
          </a:xfrm>
          <a:prstGeom prst="rect">
            <a:avLst/>
          </a:prstGeom>
        </p:spPr>
      </p:pic>
      <p:sp>
        <p:nvSpPr>
          <p:cNvPr id="18" name="Shape 11"/>
          <p:cNvSpPr/>
          <p:nvPr/>
        </p:nvSpPr>
        <p:spPr>
          <a:xfrm>
            <a:off x="4834176" y="5866209"/>
            <a:ext cx="3482816" cy="1554361"/>
          </a:xfrm>
          <a:prstGeom prst="roundRect">
            <a:avLst>
              <a:gd name="adj" fmla="val 5639"/>
            </a:avLst>
          </a:prstGeom>
          <a:solidFill>
            <a:srgbClr val="B6D6FC"/>
          </a:solidFill>
          <a:ln/>
        </p:spPr>
      </p:sp>
      <p:pic>
        <p:nvPicPr>
          <p:cNvPr id="19" name="Image 5" descr="preencoded.png"/>
          <p:cNvPicPr>
            <a:picLocks noChangeAspect="1"/>
          </p:cNvPicPr>
          <p:nvPr/>
        </p:nvPicPr>
        <p:blipFill>
          <a:blip r:embed="rId8"/>
          <a:stretch>
            <a:fillRect/>
          </a:stretch>
        </p:blipFill>
        <p:spPr>
          <a:xfrm>
            <a:off x="5042773" y="6180653"/>
            <a:ext cx="260747" cy="208598"/>
          </a:xfrm>
          <a:prstGeom prst="rect">
            <a:avLst/>
          </a:prstGeom>
        </p:spPr>
      </p:pic>
      <p:sp>
        <p:nvSpPr>
          <p:cNvPr id="20" name="Text 12"/>
          <p:cNvSpPr/>
          <p:nvPr/>
        </p:nvSpPr>
        <p:spPr>
          <a:xfrm>
            <a:off x="5512118" y="6126956"/>
            <a:ext cx="2596277" cy="1001554"/>
          </a:xfrm>
          <a:prstGeom prst="rect">
            <a:avLst/>
          </a:prstGeom>
          <a:noFill/>
          <a:ln/>
        </p:spPr>
        <p:txBody>
          <a:bodyPr wrap="square" lIns="0" tIns="0" rIns="0" bIns="0" rtlCol="0" anchor="t"/>
          <a:lstStyle/>
          <a:p>
            <a:pPr marL="0" indent="0" algn="l">
              <a:lnSpc>
                <a:spcPts val="2600"/>
              </a:lnSpc>
              <a:buNone/>
            </a:pPr>
            <a:r>
              <a:rPr lang="en-US" sz="1600" dirty="0">
                <a:solidFill>
                  <a:srgbClr val="000000"/>
                </a:solidFill>
                <a:latin typeface="Times New Roman" panose="02020603050405020304" pitchFamily="18" charset="0"/>
                <a:ea typeface="Funnel Sans" pitchFamily="34" charset="-122"/>
                <a:cs typeface="Times New Roman" panose="02020603050405020304" pitchFamily="18" charset="0"/>
              </a:rPr>
              <a:t>Салыстырмалы қате өлшеу дәлдігін бағалауға мүмкіндік береді.</a:t>
            </a:r>
            <a:endParaRPr lang="en-US" sz="16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0104" y="570667"/>
            <a:ext cx="10495478" cy="457795"/>
          </a:xfrm>
          <a:prstGeom prst="rect">
            <a:avLst/>
          </a:prstGeom>
          <a:noFill/>
          <a:ln/>
        </p:spPr>
        <p:txBody>
          <a:bodyPr wrap="none" lIns="0" tIns="0" rIns="0" bIns="0" rtlCol="0" anchor="t"/>
          <a:lstStyle/>
          <a:p>
            <a:pPr marL="0" indent="0" algn="l">
              <a:lnSpc>
                <a:spcPts val="3600"/>
              </a:lnSpc>
              <a:buNone/>
            </a:pPr>
            <a:r>
              <a:rPr lang="en-US" sz="2850" dirty="0">
                <a:solidFill>
                  <a:srgbClr val="051D3A"/>
                </a:solidFill>
                <a:latin typeface="Times New Roman" panose="02020603050405020304" pitchFamily="18" charset="0"/>
                <a:ea typeface="Funnel Display" pitchFamily="34" charset="-122"/>
                <a:cs typeface="Times New Roman" panose="02020603050405020304" pitchFamily="18" charset="0"/>
              </a:rPr>
              <a:t>Шағын есеп демонстрациясы: Домбыра ұзындығын өлшеу</a:t>
            </a:r>
            <a:endParaRPr lang="en-US" sz="2850" dirty="0">
              <a:latin typeface="Times New Roman" panose="02020603050405020304" pitchFamily="18" charset="0"/>
              <a:cs typeface="Times New Roman" panose="02020603050405020304" pitchFamily="18" charset="0"/>
            </a:endParaRPr>
          </a:p>
        </p:txBody>
      </p:sp>
      <p:sp>
        <p:nvSpPr>
          <p:cNvPr id="3" name="Text 1"/>
          <p:cNvSpPr/>
          <p:nvPr/>
        </p:nvSpPr>
        <p:spPr>
          <a:xfrm>
            <a:off x="830104" y="1417439"/>
            <a:ext cx="1831181" cy="228838"/>
          </a:xfrm>
          <a:prstGeom prst="rect">
            <a:avLst/>
          </a:prstGeom>
          <a:noFill/>
          <a:ln/>
        </p:spPr>
        <p:txBody>
          <a:bodyPr wrap="none" lIns="0" tIns="0" rIns="0" bIns="0" rtlCol="0" anchor="t"/>
          <a:lstStyle/>
          <a:p>
            <a:pPr marL="0" indent="0" algn="l">
              <a:lnSpc>
                <a:spcPts val="1800"/>
              </a:lnSpc>
              <a:buNone/>
            </a:pPr>
            <a:r>
              <a:rPr lang="en-US" sz="2000" dirty="0">
                <a:solidFill>
                  <a:srgbClr val="051D3A"/>
                </a:solidFill>
                <a:latin typeface="Times New Roman" panose="02020603050405020304" pitchFamily="18" charset="0"/>
                <a:ea typeface="Funnel Display" pitchFamily="34" charset="-122"/>
                <a:cs typeface="Times New Roman" panose="02020603050405020304" pitchFamily="18" charset="0"/>
              </a:rPr>
              <a:t>Есеп:</a:t>
            </a:r>
            <a:endParaRPr lang="en-US" sz="2000" dirty="0">
              <a:latin typeface="Times New Roman" panose="02020603050405020304" pitchFamily="18" charset="0"/>
              <a:cs typeface="Times New Roman" panose="02020603050405020304" pitchFamily="18" charset="0"/>
            </a:endParaRPr>
          </a:p>
        </p:txBody>
      </p:sp>
      <p:sp>
        <p:nvSpPr>
          <p:cNvPr id="4" name="Text 2"/>
          <p:cNvSpPr/>
          <p:nvPr/>
        </p:nvSpPr>
        <p:spPr>
          <a:xfrm>
            <a:off x="830104" y="1801892"/>
            <a:ext cx="6295311" cy="248960"/>
          </a:xfrm>
          <a:prstGeom prst="rect">
            <a:avLst/>
          </a:prstGeom>
          <a:noFill/>
          <a:ln/>
        </p:spPr>
        <p:txBody>
          <a:bodyPr wrap="none" lIns="0" tIns="0" rIns="0" bIns="0" rtlCol="0" anchor="t"/>
          <a:lstStyle/>
          <a:p>
            <a:pPr marL="0" indent="0" algn="l">
              <a:lnSpc>
                <a:spcPts val="1950"/>
              </a:lnSpc>
              <a:buNone/>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Домбыра шанағының ұзындығы 0,635 м.</a:t>
            </a:r>
            <a:endParaRPr lang="en-US" sz="2000" dirty="0">
              <a:latin typeface="Times New Roman" panose="02020603050405020304" pitchFamily="18" charset="0"/>
              <a:cs typeface="Times New Roman" panose="02020603050405020304" pitchFamily="18" charset="0"/>
            </a:endParaRPr>
          </a:p>
        </p:txBody>
      </p:sp>
      <p:pic>
        <p:nvPicPr>
          <p:cNvPr id="5" name="Image 0" descr="preencoded.png"/>
          <p:cNvPicPr>
            <a:picLocks noChangeAspect="1"/>
          </p:cNvPicPr>
          <p:nvPr/>
        </p:nvPicPr>
        <p:blipFill>
          <a:blip r:embed="rId3"/>
          <a:stretch>
            <a:fillRect/>
          </a:stretch>
        </p:blipFill>
        <p:spPr>
          <a:xfrm>
            <a:off x="1803559" y="2225873"/>
            <a:ext cx="4348282" cy="4348282"/>
          </a:xfrm>
          <a:prstGeom prst="rect">
            <a:avLst/>
          </a:prstGeom>
        </p:spPr>
      </p:pic>
      <p:sp>
        <p:nvSpPr>
          <p:cNvPr id="6" name="Text 3"/>
          <p:cNvSpPr/>
          <p:nvPr/>
        </p:nvSpPr>
        <p:spPr>
          <a:xfrm>
            <a:off x="830104" y="6749177"/>
            <a:ext cx="6295311" cy="248960"/>
          </a:xfrm>
          <a:prstGeom prst="rect">
            <a:avLst/>
          </a:prstGeom>
          <a:noFill/>
          <a:ln/>
        </p:spPr>
        <p:txBody>
          <a:bodyPr wrap="none" lIns="0" tIns="0" rIns="0" bIns="0" rtlCol="0" anchor="t"/>
          <a:lstStyle/>
          <a:p>
            <a:pPr marL="342900" indent="-342900" algn="l">
              <a:lnSpc>
                <a:spcPts val="1950"/>
              </a:lnSpc>
              <a:buSzPct val="100000"/>
              <a:buFont typeface="+mj-lt"/>
              <a:buAutoNum type="arabicPeriod"/>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Бұл өлшемді миллиметрге (mm) және микрометрге (μm) аударыңыз.</a:t>
            </a:r>
            <a:endParaRPr lang="en-US" sz="2000" dirty="0">
              <a:latin typeface="Times New Roman" panose="02020603050405020304" pitchFamily="18" charset="0"/>
              <a:cs typeface="Times New Roman" panose="02020603050405020304" pitchFamily="18" charset="0"/>
            </a:endParaRPr>
          </a:p>
        </p:txBody>
      </p:sp>
      <p:sp>
        <p:nvSpPr>
          <p:cNvPr id="7" name="Text 4"/>
          <p:cNvSpPr/>
          <p:nvPr/>
        </p:nvSpPr>
        <p:spPr>
          <a:xfrm>
            <a:off x="830104" y="7052548"/>
            <a:ext cx="6295311" cy="248960"/>
          </a:xfrm>
          <a:prstGeom prst="rect">
            <a:avLst/>
          </a:prstGeom>
          <a:noFill/>
          <a:ln/>
        </p:spPr>
        <p:txBody>
          <a:bodyPr wrap="none" lIns="0" tIns="0" rIns="0" bIns="0" rtlCol="0" anchor="t"/>
          <a:lstStyle/>
          <a:p>
            <a:pPr marL="342900" indent="-342900" algn="l">
              <a:lnSpc>
                <a:spcPts val="1950"/>
              </a:lnSpc>
              <a:buSzPct val="100000"/>
              <a:buFont typeface="+mj-lt"/>
              <a:buAutoNum type="arabicPeriod" startAt="2"/>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Ғылыми жазуда көрсетіңіз.</a:t>
            </a:r>
            <a:endParaRPr lang="en-US" sz="2000" dirty="0">
              <a:latin typeface="Times New Roman" panose="02020603050405020304" pitchFamily="18" charset="0"/>
              <a:cs typeface="Times New Roman" panose="02020603050405020304" pitchFamily="18" charset="0"/>
            </a:endParaRPr>
          </a:p>
        </p:txBody>
      </p:sp>
      <p:sp>
        <p:nvSpPr>
          <p:cNvPr id="8" name="Text 5"/>
          <p:cNvSpPr/>
          <p:nvPr/>
        </p:nvSpPr>
        <p:spPr>
          <a:xfrm>
            <a:off x="830104" y="7355919"/>
            <a:ext cx="6295311" cy="248960"/>
          </a:xfrm>
          <a:prstGeom prst="rect">
            <a:avLst/>
          </a:prstGeom>
          <a:noFill/>
          <a:ln/>
        </p:spPr>
        <p:txBody>
          <a:bodyPr wrap="none" lIns="0" tIns="0" rIns="0" bIns="0" rtlCol="0" anchor="t"/>
          <a:lstStyle/>
          <a:p>
            <a:pPr marL="342900" indent="-342900" algn="l">
              <a:lnSpc>
                <a:spcPts val="1950"/>
              </a:lnSpc>
              <a:buSzPct val="100000"/>
              <a:buFont typeface="+mj-lt"/>
              <a:buAutoNum type="arabicPeriod" startAt="3"/>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Мәнді цифрлар санын анықтаңыз.</a:t>
            </a:r>
            <a:endParaRPr lang="en-US" sz="2000" dirty="0">
              <a:latin typeface="Times New Roman" panose="02020603050405020304" pitchFamily="18" charset="0"/>
              <a:cs typeface="Times New Roman" panose="02020603050405020304" pitchFamily="18" charset="0"/>
            </a:endParaRPr>
          </a:p>
        </p:txBody>
      </p:sp>
      <p:sp>
        <p:nvSpPr>
          <p:cNvPr id="9" name="Text 6"/>
          <p:cNvSpPr/>
          <p:nvPr/>
        </p:nvSpPr>
        <p:spPr>
          <a:xfrm>
            <a:off x="7512606" y="1401842"/>
            <a:ext cx="6295311" cy="311229"/>
          </a:xfrm>
          <a:prstGeom prst="rect">
            <a:avLst/>
          </a:prstGeom>
          <a:noFill/>
          <a:ln/>
        </p:spPr>
        <p:txBody>
          <a:bodyPr wrap="none" lIns="0" tIns="0" rIns="0" bIns="0" rtlCol="0" anchor="t"/>
          <a:lstStyle/>
          <a:p>
            <a:pPr marL="0" indent="0" algn="l">
              <a:lnSpc>
                <a:spcPts val="2450"/>
              </a:lnSpc>
              <a:buNone/>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Шешімі:</a:t>
            </a:r>
            <a:endParaRPr lang="en-US" sz="2000" dirty="0">
              <a:latin typeface="Times New Roman" panose="02020603050405020304" pitchFamily="18" charset="0"/>
              <a:cs typeface="Times New Roman" panose="02020603050405020304" pitchFamily="18" charset="0"/>
            </a:endParaRPr>
          </a:p>
        </p:txBody>
      </p:sp>
      <p:sp>
        <p:nvSpPr>
          <p:cNvPr id="10" name="Text 7"/>
          <p:cNvSpPr/>
          <p:nvPr/>
        </p:nvSpPr>
        <p:spPr>
          <a:xfrm>
            <a:off x="7512606" y="1853089"/>
            <a:ext cx="6295311" cy="311229"/>
          </a:xfrm>
          <a:prstGeom prst="rect">
            <a:avLst/>
          </a:prstGeom>
          <a:noFill/>
          <a:ln/>
        </p:spPr>
        <p:txBody>
          <a:bodyPr wrap="none" lIns="0" tIns="0" rIns="0" bIns="0" rtlCol="0" anchor="t"/>
          <a:lstStyle/>
          <a:p>
            <a:pPr marL="0" indent="0" algn="l">
              <a:lnSpc>
                <a:spcPts val="2450"/>
              </a:lnSpc>
              <a:buNone/>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1. Миллиметрге түрлендіру:</a:t>
            </a:r>
            <a:endParaRPr lang="en-US" sz="2000" dirty="0">
              <a:latin typeface="Times New Roman" panose="02020603050405020304" pitchFamily="18" charset="0"/>
              <a:cs typeface="Times New Roman" panose="02020603050405020304" pitchFamily="18" charset="0"/>
            </a:endParaRPr>
          </a:p>
        </p:txBody>
      </p:sp>
      <p:sp>
        <p:nvSpPr>
          <p:cNvPr id="11" name="Text 8"/>
          <p:cNvSpPr/>
          <p:nvPr/>
        </p:nvSpPr>
        <p:spPr>
          <a:xfrm>
            <a:off x="7512606" y="2361248"/>
            <a:ext cx="6295311" cy="254317"/>
          </a:xfrm>
          <a:prstGeom prst="rect">
            <a:avLst/>
          </a:prstGeom>
          <a:noFill/>
          <a:ln/>
        </p:spPr>
        <p:txBody>
          <a:bodyPr wrap="none" lIns="0" tIns="0" rIns="0" bIns="0" rtlCol="0" anchor="t"/>
          <a:lstStyle/>
          <a:p>
            <a:pPr marL="0" indent="0" algn="l">
              <a:lnSpc>
                <a:spcPts val="2200"/>
              </a:lnSpc>
              <a:buNone/>
            </a:pPr>
            <a:endParaRPr lang="en-US" sz="2000" dirty="0">
              <a:latin typeface="Times New Roman" panose="02020603050405020304" pitchFamily="18" charset="0"/>
              <a:cs typeface="Times New Roman" panose="02020603050405020304" pitchFamily="18" charset="0"/>
            </a:endParaRPr>
          </a:p>
        </p:txBody>
      </p:sp>
      <p:pic>
        <p:nvPicPr>
          <p:cNvPr id="12" name="Image 1" descr="preencoded.png"/>
          <p:cNvPicPr>
            <a:picLocks noChangeAspect="1"/>
          </p:cNvPicPr>
          <p:nvPr/>
        </p:nvPicPr>
        <p:blipFill>
          <a:blip r:embed="rId4"/>
          <a:stretch>
            <a:fillRect/>
          </a:stretch>
        </p:blipFill>
        <p:spPr>
          <a:xfrm>
            <a:off x="7512606" y="2361248"/>
            <a:ext cx="6295311" cy="254317"/>
          </a:xfrm>
          <a:prstGeom prst="rect">
            <a:avLst/>
          </a:prstGeom>
        </p:spPr>
      </p:pic>
      <p:sp>
        <p:nvSpPr>
          <p:cNvPr id="13" name="Text 9"/>
          <p:cNvSpPr/>
          <p:nvPr/>
        </p:nvSpPr>
        <p:spPr>
          <a:xfrm>
            <a:off x="7512606" y="2812494"/>
            <a:ext cx="6295311" cy="311229"/>
          </a:xfrm>
          <a:prstGeom prst="rect">
            <a:avLst/>
          </a:prstGeom>
          <a:noFill/>
          <a:ln/>
        </p:spPr>
        <p:txBody>
          <a:bodyPr wrap="none" lIns="0" tIns="0" rIns="0" bIns="0" rtlCol="0" anchor="t"/>
          <a:lstStyle/>
          <a:p>
            <a:pPr marL="0" indent="0" algn="l">
              <a:lnSpc>
                <a:spcPts val="2450"/>
              </a:lnSpc>
              <a:buNone/>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2. Микрометрге түрлендіру:</a:t>
            </a:r>
            <a:endParaRPr lang="en-US" sz="2000" dirty="0">
              <a:latin typeface="Times New Roman" panose="02020603050405020304" pitchFamily="18" charset="0"/>
              <a:cs typeface="Times New Roman" panose="02020603050405020304" pitchFamily="18" charset="0"/>
            </a:endParaRPr>
          </a:p>
        </p:txBody>
      </p:sp>
      <p:sp>
        <p:nvSpPr>
          <p:cNvPr id="14" name="Text 10"/>
          <p:cNvSpPr/>
          <p:nvPr/>
        </p:nvSpPr>
        <p:spPr>
          <a:xfrm>
            <a:off x="7512606" y="3320653"/>
            <a:ext cx="6295311" cy="254317"/>
          </a:xfrm>
          <a:prstGeom prst="rect">
            <a:avLst/>
          </a:prstGeom>
          <a:noFill/>
          <a:ln/>
        </p:spPr>
        <p:txBody>
          <a:bodyPr wrap="none" lIns="0" tIns="0" rIns="0" bIns="0" rtlCol="0" anchor="t"/>
          <a:lstStyle/>
          <a:p>
            <a:pPr marL="0" indent="0" algn="l">
              <a:lnSpc>
                <a:spcPts val="2200"/>
              </a:lnSpc>
              <a:buNone/>
            </a:pPr>
            <a:endParaRPr lang="en-US" sz="2000" dirty="0">
              <a:latin typeface="Times New Roman" panose="02020603050405020304" pitchFamily="18" charset="0"/>
              <a:cs typeface="Times New Roman" panose="02020603050405020304" pitchFamily="18" charset="0"/>
            </a:endParaRPr>
          </a:p>
        </p:txBody>
      </p:sp>
      <p:pic>
        <p:nvPicPr>
          <p:cNvPr id="15" name="Image 2" descr="preencoded.png"/>
          <p:cNvPicPr>
            <a:picLocks noChangeAspect="1"/>
          </p:cNvPicPr>
          <p:nvPr/>
        </p:nvPicPr>
        <p:blipFill>
          <a:blip r:embed="rId5"/>
          <a:stretch>
            <a:fillRect/>
          </a:stretch>
        </p:blipFill>
        <p:spPr>
          <a:xfrm>
            <a:off x="7512606" y="3320653"/>
            <a:ext cx="6295311" cy="254317"/>
          </a:xfrm>
          <a:prstGeom prst="rect">
            <a:avLst/>
          </a:prstGeom>
        </p:spPr>
      </p:pic>
      <p:sp>
        <p:nvSpPr>
          <p:cNvPr id="16" name="Text 11"/>
          <p:cNvSpPr/>
          <p:nvPr/>
        </p:nvSpPr>
        <p:spPr>
          <a:xfrm>
            <a:off x="7512606" y="3771900"/>
            <a:ext cx="6295311" cy="311229"/>
          </a:xfrm>
          <a:prstGeom prst="rect">
            <a:avLst/>
          </a:prstGeom>
          <a:noFill/>
          <a:ln/>
        </p:spPr>
        <p:txBody>
          <a:bodyPr wrap="none" lIns="0" tIns="0" rIns="0" bIns="0" rtlCol="0" anchor="t"/>
          <a:lstStyle/>
          <a:p>
            <a:pPr marL="0" indent="0" algn="l">
              <a:lnSpc>
                <a:spcPts val="2450"/>
              </a:lnSpc>
              <a:buNone/>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3. Ғылыми жазу:</a:t>
            </a:r>
            <a:endParaRPr lang="en-US" sz="2000" dirty="0">
              <a:latin typeface="Times New Roman" panose="02020603050405020304" pitchFamily="18" charset="0"/>
              <a:cs typeface="Times New Roman" panose="02020603050405020304" pitchFamily="18" charset="0"/>
            </a:endParaRPr>
          </a:p>
        </p:txBody>
      </p:sp>
      <p:sp>
        <p:nvSpPr>
          <p:cNvPr id="17" name="Text 12"/>
          <p:cNvSpPr/>
          <p:nvPr/>
        </p:nvSpPr>
        <p:spPr>
          <a:xfrm>
            <a:off x="7512606" y="4280059"/>
            <a:ext cx="6295311" cy="254317"/>
          </a:xfrm>
          <a:prstGeom prst="rect">
            <a:avLst/>
          </a:prstGeom>
          <a:noFill/>
          <a:ln/>
        </p:spPr>
        <p:txBody>
          <a:bodyPr wrap="none" lIns="0" tIns="0" rIns="0" bIns="0" rtlCol="0" anchor="t"/>
          <a:lstStyle/>
          <a:p>
            <a:pPr marL="0" indent="0" algn="l">
              <a:lnSpc>
                <a:spcPts val="2200"/>
              </a:lnSpc>
              <a:buNone/>
            </a:pPr>
            <a:endParaRPr lang="en-US" sz="2000" dirty="0">
              <a:latin typeface="Times New Roman" panose="02020603050405020304" pitchFamily="18" charset="0"/>
              <a:cs typeface="Times New Roman" panose="02020603050405020304" pitchFamily="18" charset="0"/>
            </a:endParaRPr>
          </a:p>
        </p:txBody>
      </p:sp>
      <p:pic>
        <p:nvPicPr>
          <p:cNvPr id="18" name="Image 3" descr="preencoded.png"/>
          <p:cNvPicPr>
            <a:picLocks noChangeAspect="1"/>
          </p:cNvPicPr>
          <p:nvPr/>
        </p:nvPicPr>
        <p:blipFill>
          <a:blip r:embed="rId6"/>
          <a:stretch>
            <a:fillRect/>
          </a:stretch>
        </p:blipFill>
        <p:spPr>
          <a:xfrm>
            <a:off x="7512606" y="4280059"/>
            <a:ext cx="6295311" cy="254317"/>
          </a:xfrm>
          <a:prstGeom prst="rect">
            <a:avLst/>
          </a:prstGeom>
        </p:spPr>
      </p:pic>
      <p:sp>
        <p:nvSpPr>
          <p:cNvPr id="19" name="Text 13"/>
          <p:cNvSpPr/>
          <p:nvPr/>
        </p:nvSpPr>
        <p:spPr>
          <a:xfrm>
            <a:off x="7512606" y="4731306"/>
            <a:ext cx="6295311" cy="311229"/>
          </a:xfrm>
          <a:prstGeom prst="rect">
            <a:avLst/>
          </a:prstGeom>
          <a:noFill/>
          <a:ln/>
        </p:spPr>
        <p:txBody>
          <a:bodyPr wrap="none" lIns="0" tIns="0" rIns="0" bIns="0" rtlCol="0" anchor="t"/>
          <a:lstStyle/>
          <a:p>
            <a:pPr marL="0" indent="0" algn="l">
              <a:lnSpc>
                <a:spcPts val="2450"/>
              </a:lnSpc>
              <a:buNone/>
            </a:pPr>
            <a:r>
              <a:rPr lang="en-US" sz="2000" dirty="0">
                <a:solidFill>
                  <a:srgbClr val="2B3541"/>
                </a:solidFill>
                <a:latin typeface="Times New Roman" panose="02020603050405020304" pitchFamily="18" charset="0"/>
                <a:ea typeface="Funnel Sans" pitchFamily="34" charset="-122"/>
                <a:cs typeface="Times New Roman" panose="02020603050405020304" pitchFamily="18" charset="0"/>
              </a:rPr>
              <a:t>4. Мәнді цифрлар саны: 3 (6, 3, 5)</a:t>
            </a:r>
            <a:endParaRPr lang="en-US" sz="2000" dirty="0">
              <a:latin typeface="Times New Roman" panose="02020603050405020304" pitchFamily="18" charset="0"/>
              <a:cs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1700</Words>
  <Application>Microsoft Office PowerPoint</Application>
  <PresentationFormat>Произвольный</PresentationFormat>
  <Paragraphs>187</Paragraphs>
  <Slides>15</Slides>
  <Notes>15</Notes>
  <HiddenSlides>0</HiddenSlides>
  <MMClips>0</MMClips>
  <ScaleCrop>false</ScaleCrop>
  <HeadingPairs>
    <vt:vector size="6" baseType="variant">
      <vt:variant>
        <vt:lpstr>Использованные шрифты</vt:lpstr>
      </vt:variant>
      <vt:variant>
        <vt:i4>2</vt:i4>
      </vt:variant>
      <vt:variant>
        <vt:lpstr>Тема</vt:lpstr>
      </vt:variant>
      <vt:variant>
        <vt:i4>1</vt:i4>
      </vt:variant>
      <vt:variant>
        <vt:lpstr>Заголовки слайдов</vt:lpstr>
      </vt:variant>
      <vt:variant>
        <vt:i4>15</vt:i4>
      </vt:variant>
    </vt:vector>
  </HeadingPairs>
  <TitlesOfParts>
    <vt:vector size="18" baseType="lpstr">
      <vt:lpstr>Arial</vt:lpstr>
      <vt:lpstr>Times New Roman</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student</cp:lastModifiedBy>
  <cp:revision>8</cp:revision>
  <dcterms:created xsi:type="dcterms:W3CDTF">2025-08-23T07:04:59Z</dcterms:created>
  <dcterms:modified xsi:type="dcterms:W3CDTF">2025-08-28T16:49:48Z</dcterms:modified>
</cp:coreProperties>
</file>