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8" r:id="rId10"/>
    <p:sldId id="262" r:id="rId11"/>
    <p:sldId id="264" r:id="rId12"/>
    <p:sldId id="265" r:id="rId13"/>
  </p:sldIdLst>
  <p:sldSz cx="18288000" cy="10287000"/>
  <p:notesSz cx="6858000" cy="9144000"/>
  <p:embeddedFontLst>
    <p:embeddedFont>
      <p:font typeface="Roboto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Roboto Italics" charset="0"/>
      <p:regular r:id="rId19"/>
    </p:embeddedFont>
    <p:embeddedFont>
      <p:font typeface="Roboto Bold Italics" charset="0"/>
      <p:regular r:id="rId20"/>
    </p:embeddedFont>
    <p:embeddedFont>
      <p:font typeface="Roboto Bold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-145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2707252" y="1047211"/>
            <a:ext cx="13624961" cy="6850402"/>
            <a:chOff x="0" y="146262"/>
            <a:chExt cx="18166615" cy="9133868"/>
          </a:xfrm>
        </p:grpSpPr>
        <p:sp>
          <p:nvSpPr>
            <p:cNvPr id="3" name="TextBox 3"/>
            <p:cNvSpPr txBox="1"/>
            <p:nvPr/>
          </p:nvSpPr>
          <p:spPr>
            <a:xfrm>
              <a:off x="0" y="146262"/>
              <a:ext cx="18166615" cy="6284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26"/>
                </a:lnSpc>
              </a:pPr>
              <a:r>
                <a:rPr lang="en-US" sz="8126" dirty="0" err="1" smtClean="0">
                  <a:latin typeface="Roboto"/>
                  <a:ea typeface="Roboto"/>
                  <a:cs typeface="Roboto"/>
                  <a:sym typeface="Roboto"/>
                </a:rPr>
                <a:t>Заттар</a:t>
              </a:r>
              <a:r>
                <a:rPr lang="en-US" sz="8126" dirty="0" smtClean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126" dirty="0" err="1">
                  <a:latin typeface="Roboto"/>
                  <a:ea typeface="Roboto"/>
                  <a:cs typeface="Roboto"/>
                  <a:sym typeface="Roboto"/>
                </a:rPr>
                <a:t>тасымалдануының</a:t>
              </a:r>
              <a:r>
                <a:rPr lang="en-US" sz="8126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126" dirty="0" err="1">
                  <a:latin typeface="Roboto"/>
                  <a:ea typeface="Roboto"/>
                  <a:cs typeface="Roboto"/>
                  <a:sym typeface="Roboto"/>
                </a:rPr>
                <a:t>тірі</a:t>
              </a:r>
              <a:r>
                <a:rPr lang="en-US" sz="8126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126" dirty="0" err="1">
                  <a:latin typeface="Roboto"/>
                  <a:ea typeface="Roboto"/>
                  <a:cs typeface="Roboto"/>
                  <a:sym typeface="Roboto"/>
                </a:rPr>
                <a:t>ағзалардың</a:t>
              </a:r>
              <a:r>
                <a:rPr lang="en-US" sz="8126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126" dirty="0" err="1">
                  <a:latin typeface="Roboto"/>
                  <a:ea typeface="Roboto"/>
                  <a:cs typeface="Roboto"/>
                  <a:sym typeface="Roboto"/>
                </a:rPr>
                <a:t>тіршілік</a:t>
              </a:r>
              <a:r>
                <a:rPr lang="en-US" sz="8126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126" dirty="0" err="1">
                  <a:latin typeface="Roboto"/>
                  <a:ea typeface="Roboto"/>
                  <a:cs typeface="Roboto"/>
                  <a:sym typeface="Roboto"/>
                </a:rPr>
                <a:t>әрекеті</a:t>
              </a:r>
              <a:r>
                <a:rPr lang="en-US" sz="8126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126" dirty="0" err="1">
                  <a:latin typeface="Roboto"/>
                  <a:ea typeface="Roboto"/>
                  <a:cs typeface="Roboto"/>
                  <a:sym typeface="Roboto"/>
                </a:rPr>
                <a:t>үшін</a:t>
              </a:r>
              <a:r>
                <a:rPr lang="en-US" sz="8126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126" dirty="0" err="1">
                  <a:latin typeface="Roboto"/>
                  <a:ea typeface="Roboto"/>
                  <a:cs typeface="Roboto"/>
                  <a:sym typeface="Roboto"/>
                </a:rPr>
                <a:t>маңызы</a:t>
              </a:r>
              <a:endParaRPr lang="en-US" sz="8126" dirty="0"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lnSpc>
                  <a:spcPts val="13925"/>
                </a:lnSpc>
              </a:pPr>
              <a:endParaRPr lang="en-US" sz="8126" dirty="0">
                <a:solidFill>
                  <a:srgbClr val="D49E2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433470"/>
              <a:ext cx="18166615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 spc="89" dirty="0">
                  <a:solidFill>
                    <a:srgbClr val="665D5A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7.1.3.1 </a:t>
              </a:r>
              <a:r>
                <a:rPr lang="en-US" sz="4800" spc="89" dirty="0" err="1">
                  <a:solidFill>
                    <a:srgbClr val="665D5A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тірі</a:t>
              </a:r>
              <a:r>
                <a:rPr lang="en-US" sz="4800" spc="89" dirty="0">
                  <a:solidFill>
                    <a:srgbClr val="665D5A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4800" spc="89" dirty="0" err="1">
                  <a:solidFill>
                    <a:srgbClr val="665D5A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ағзалардағы</a:t>
              </a:r>
              <a:r>
                <a:rPr lang="en-US" sz="4800" spc="89" dirty="0">
                  <a:solidFill>
                    <a:srgbClr val="665D5A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4800" spc="89" dirty="0" err="1">
                  <a:solidFill>
                    <a:srgbClr val="665D5A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қоректік</a:t>
              </a:r>
              <a:r>
                <a:rPr lang="en-US" sz="4800" spc="89" dirty="0">
                  <a:solidFill>
                    <a:srgbClr val="665D5A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4800" spc="89" dirty="0" err="1">
                  <a:solidFill>
                    <a:srgbClr val="665D5A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заттардың</a:t>
              </a:r>
              <a:r>
                <a:rPr lang="en-US" sz="4800" spc="89" dirty="0">
                  <a:solidFill>
                    <a:srgbClr val="665D5A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4800" spc="89" dirty="0" err="1">
                  <a:solidFill>
                    <a:srgbClr val="665D5A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тасымалының</a:t>
              </a:r>
              <a:r>
                <a:rPr lang="en-US" sz="4800" spc="89" dirty="0">
                  <a:solidFill>
                    <a:srgbClr val="665D5A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4800" spc="89" dirty="0" err="1">
                  <a:solidFill>
                    <a:srgbClr val="665D5A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маңызын</a:t>
              </a:r>
              <a:r>
                <a:rPr lang="en-US" sz="4800" spc="89" dirty="0">
                  <a:solidFill>
                    <a:srgbClr val="665D5A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4800" spc="89" dirty="0" err="1">
                  <a:solidFill>
                    <a:srgbClr val="665D5A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түсіндіру</a:t>
              </a:r>
              <a:r>
                <a:rPr lang="en-US" sz="4800" spc="89" dirty="0">
                  <a:solidFill>
                    <a:srgbClr val="665D5A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;</a:t>
              </a:r>
            </a:p>
            <a:p>
              <a:pPr algn="ctr">
                <a:lnSpc>
                  <a:spcPts val="3600"/>
                </a:lnSpc>
              </a:pPr>
              <a:endParaRPr lang="en-US" sz="3000" spc="89" dirty="0">
                <a:solidFill>
                  <a:srgbClr val="665D5A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38400" y="495300"/>
            <a:ext cx="1554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3-тапсырма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Тәжірибені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талда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әдісі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63-сурет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тәжірибе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нәтижесін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талқылау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Боялған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суды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өсімдік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сабағы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43101"/>
            <a:ext cx="990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58000" y="7277100"/>
            <a:ext cx="9144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Дескрипторлар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Тәжірибе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барысын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1 балл;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Нәтижесін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сипаттайды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1 балл;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</p:txBody>
      </p:sp>
      <p:sp>
        <p:nvSpPr>
          <p:cNvPr id="12" name="Freeform 7"/>
          <p:cNvSpPr/>
          <p:nvPr/>
        </p:nvSpPr>
        <p:spPr>
          <a:xfrm>
            <a:off x="0" y="1"/>
            <a:ext cx="2438400" cy="2552700"/>
          </a:xfrm>
          <a:custGeom>
            <a:avLst/>
            <a:gdLst/>
            <a:ahLst/>
            <a:cxnLst/>
            <a:rect l="l" t="t" r="r" b="b"/>
            <a:pathLst>
              <a:path w="6378608" h="4783956">
                <a:moveTo>
                  <a:pt x="0" y="0"/>
                </a:moveTo>
                <a:lnTo>
                  <a:pt x="6378609" y="0"/>
                </a:lnTo>
                <a:lnTo>
                  <a:pt x="6378609" y="4783957"/>
                </a:lnTo>
                <a:lnTo>
                  <a:pt x="0" y="47839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/>
          <p:cNvSpPr txBox="1"/>
          <p:nvPr/>
        </p:nvSpPr>
        <p:spPr>
          <a:xfrm>
            <a:off x="474718" y="933168"/>
            <a:ext cx="12284413" cy="334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0"/>
              </a:lnSpc>
            </a:pPr>
            <a:r>
              <a:rPr lang="en-US" sz="3730" b="1" dirty="0" err="1">
                <a:latin typeface="Times New Roman" pitchFamily="18" charset="0"/>
                <a:ea typeface="Roboto Bold"/>
                <a:cs typeface="Times New Roman" pitchFamily="18" charset="0"/>
                <a:sym typeface="Roboto Bold"/>
              </a:rPr>
              <a:t>Функционалдық</a:t>
            </a:r>
            <a:r>
              <a:rPr lang="en-US" sz="3730" b="1" dirty="0">
                <a:latin typeface="Times New Roman" pitchFamily="18" charset="0"/>
                <a:ea typeface="Roboto Bold"/>
                <a:cs typeface="Times New Roman" pitchFamily="18" charset="0"/>
                <a:sym typeface="Roboto Bold"/>
              </a:rPr>
              <a:t> </a:t>
            </a:r>
            <a:r>
              <a:rPr lang="en-US" sz="3730" b="1" dirty="0" err="1">
                <a:latin typeface="Times New Roman" pitchFamily="18" charset="0"/>
                <a:ea typeface="Roboto Bold"/>
                <a:cs typeface="Times New Roman" pitchFamily="18" charset="0"/>
                <a:sym typeface="Roboto Bold"/>
              </a:rPr>
              <a:t>сауаттылық</a:t>
            </a:r>
            <a:r>
              <a:rPr lang="en-US" sz="3730" b="1" dirty="0">
                <a:latin typeface="Times New Roman" pitchFamily="18" charset="0"/>
                <a:ea typeface="Roboto Bold"/>
                <a:cs typeface="Times New Roman" pitchFamily="18" charset="0"/>
                <a:sym typeface="Roboto Bold"/>
              </a:rPr>
              <a:t> </a:t>
            </a:r>
            <a:r>
              <a:rPr lang="en-US" sz="3730" b="1" dirty="0" err="1">
                <a:latin typeface="Times New Roman" pitchFamily="18" charset="0"/>
                <a:ea typeface="Roboto Bold"/>
                <a:cs typeface="Times New Roman" pitchFamily="18" charset="0"/>
                <a:sym typeface="Roboto Bold"/>
              </a:rPr>
              <a:t>тапсырмасы</a:t>
            </a:r>
            <a:endParaRPr lang="en-US" sz="3730" b="1" dirty="0">
              <a:latin typeface="Times New Roman" pitchFamily="18" charset="0"/>
              <a:ea typeface="Roboto Bold"/>
              <a:cs typeface="Times New Roman" pitchFamily="18" charset="0"/>
              <a:sym typeface="Roboto Bold"/>
            </a:endParaRPr>
          </a:p>
          <a:p>
            <a:pPr algn="l">
              <a:lnSpc>
                <a:spcPts val="3730"/>
              </a:lnSpc>
            </a:pP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«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Мәселені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шеш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»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тапсырмасы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: </a:t>
            </a:r>
          </a:p>
          <a:p>
            <a:pPr algn="l">
              <a:lnSpc>
                <a:spcPts val="3730"/>
              </a:lnSpc>
            </a:pPr>
            <a:endParaRPr lang="en-US" sz="3730" dirty="0">
              <a:latin typeface="Times New Roman" pitchFamily="18" charset="0"/>
              <a:ea typeface="Roboto"/>
              <a:cs typeface="Times New Roman" pitchFamily="18" charset="0"/>
              <a:sym typeface="Roboto"/>
            </a:endParaRPr>
          </a:p>
          <a:p>
            <a:pPr algn="l">
              <a:lnSpc>
                <a:spcPts val="3730"/>
              </a:lnSpc>
            </a:pP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Мәтін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: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Ыстық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күні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өсімдіктің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жапырақтары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салбырап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қалды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.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Бұл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неліктен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болуы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мүмкін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? </a:t>
            </a:r>
          </a:p>
          <a:p>
            <a:pPr algn="l">
              <a:lnSpc>
                <a:spcPts val="3730"/>
              </a:lnSpc>
            </a:pP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Тапсырма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: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Себебін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түсіндіріп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,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қандай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биологиялық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процесс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бұзылғанын</a:t>
            </a:r>
            <a:r>
              <a:rPr lang="en-US" sz="373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730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анықта</a:t>
            </a:r>
            <a:endParaRPr lang="en-US" sz="3730" dirty="0">
              <a:latin typeface="Times New Roman" pitchFamily="18" charset="0"/>
              <a:ea typeface="Roboto"/>
              <a:cs typeface="Times New Roman" pitchFamily="18" charset="0"/>
              <a:sym typeface="Roboto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2759131" y="648362"/>
            <a:ext cx="4276158" cy="3728103"/>
          </a:xfrm>
          <a:custGeom>
            <a:avLst/>
            <a:gdLst/>
            <a:ahLst/>
            <a:cxnLst/>
            <a:rect l="l" t="t" r="r" b="b"/>
            <a:pathLst>
              <a:path w="4276158" h="3728103">
                <a:moveTo>
                  <a:pt x="0" y="0"/>
                </a:moveTo>
                <a:lnTo>
                  <a:pt x="4276158" y="0"/>
                </a:lnTo>
                <a:lnTo>
                  <a:pt x="4276158" y="3728102"/>
                </a:lnTo>
                <a:lnTo>
                  <a:pt x="0" y="37281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675" r="-24722" b="-778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373166" y="7529835"/>
            <a:ext cx="11914834" cy="275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spcBef>
                <a:spcPct val="0"/>
              </a:spcBef>
            </a:pPr>
            <a:r>
              <a:rPr lang="en-US" sz="3600" b="1" i="1" spc="107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Дескриптор</a:t>
            </a:r>
            <a:r>
              <a:rPr lang="en-US" sz="3600" i="1" spc="107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:</a:t>
            </a:r>
          </a:p>
          <a:p>
            <a:pPr algn="l">
              <a:lnSpc>
                <a:spcPts val="4320"/>
              </a:lnSpc>
              <a:spcBef>
                <a:spcPct val="0"/>
              </a:spcBef>
            </a:pPr>
            <a:r>
              <a:rPr lang="en-US" sz="3600" i="1" spc="107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1) </a:t>
            </a:r>
            <a:r>
              <a:rPr lang="en-US" sz="3600" i="1" spc="107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Өсімдік</a:t>
            </a:r>
            <a:r>
              <a:rPr lang="en-US" sz="3600" i="1" spc="107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600" i="1" spc="107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жапырақтарының</a:t>
            </a:r>
            <a:r>
              <a:rPr lang="en-US" sz="3600" i="1" spc="107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600" i="1" spc="107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салбырау</a:t>
            </a:r>
            <a:r>
              <a:rPr lang="en-US" sz="3600" i="1" spc="107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600" i="1" spc="107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себебін</a:t>
            </a:r>
            <a:r>
              <a:rPr lang="en-US" sz="3600" i="1" spc="107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600" i="1" spc="107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дұрыс</a:t>
            </a:r>
            <a:r>
              <a:rPr lang="en-US" sz="3600" i="1" spc="107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600" i="1" spc="107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анықтайды</a:t>
            </a:r>
            <a:r>
              <a:rPr lang="en-US" sz="3600" i="1" spc="107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– 1 </a:t>
            </a:r>
            <a:r>
              <a:rPr lang="en-US" sz="3600" i="1" spc="107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балл</a:t>
            </a:r>
            <a:r>
              <a:rPr lang="en-US" sz="3600" i="1" spc="107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;</a:t>
            </a:r>
          </a:p>
          <a:p>
            <a:pPr algn="l">
              <a:lnSpc>
                <a:spcPts val="4320"/>
              </a:lnSpc>
              <a:spcBef>
                <a:spcPct val="0"/>
              </a:spcBef>
            </a:pPr>
            <a:r>
              <a:rPr lang="en-US" sz="3600" i="1" spc="107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2) </a:t>
            </a:r>
            <a:r>
              <a:rPr lang="en-US" sz="3600" i="1" spc="107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Биологиялық</a:t>
            </a:r>
            <a:r>
              <a:rPr lang="en-US" sz="3600" i="1" spc="107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600" i="1" spc="107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процесті</a:t>
            </a:r>
            <a:r>
              <a:rPr lang="en-US" sz="3600" i="1" spc="107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600" i="1" spc="107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атайды</a:t>
            </a:r>
            <a:r>
              <a:rPr lang="en-US" sz="3600" i="1" spc="107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600" i="1" spc="107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және</a:t>
            </a:r>
            <a:r>
              <a:rPr lang="en-US" sz="3600" i="1" spc="107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600" i="1" spc="107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түсіндіреді</a:t>
            </a:r>
            <a:r>
              <a:rPr lang="en-US" sz="3600" i="1" spc="107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– 1 </a:t>
            </a:r>
            <a:r>
              <a:rPr lang="en-US" sz="3600" i="1" spc="107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балл</a:t>
            </a:r>
            <a:r>
              <a:rPr lang="en-US" sz="3600" i="1" spc="107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;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66" y="4097338"/>
            <a:ext cx="6123634" cy="343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/>
          <p:cNvGrpSpPr/>
          <p:nvPr/>
        </p:nvGrpSpPr>
        <p:grpSpPr>
          <a:xfrm>
            <a:off x="1028700" y="1028700"/>
            <a:ext cx="16230600" cy="3428175"/>
            <a:chOff x="0" y="0"/>
            <a:chExt cx="21640800" cy="4570900"/>
          </a:xfrm>
        </p:grpSpPr>
        <p:sp>
          <p:nvSpPr>
            <p:cNvPr id="6" name="TextBox 6"/>
            <p:cNvSpPr txBox="1"/>
            <p:nvPr/>
          </p:nvSpPr>
          <p:spPr>
            <a:xfrm>
              <a:off x="0" y="66675"/>
              <a:ext cx="21640800" cy="3712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99"/>
                </a:lnSpc>
              </a:pP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«</a:t>
              </a:r>
              <a:r>
                <a:rPr lang="en-US" sz="3599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Кеме</a:t>
              </a: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3599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жүзгізу</a:t>
              </a: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» </a:t>
              </a:r>
              <a:r>
                <a:rPr lang="en-US" sz="3599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әдісі</a:t>
              </a:r>
              <a:endParaRPr lang="en-US" sz="3599" dirty="0"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  <a:p>
              <a:pPr algn="l">
                <a:lnSpc>
                  <a:spcPts val="3599"/>
                </a:lnSpc>
              </a:pPr>
              <a:r>
                <a:rPr lang="en-US" sz="3599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Оқушылар</a:t>
              </a: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3599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кемені</a:t>
              </a: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3599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таңдайды</a:t>
              </a: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: </a:t>
              </a:r>
            </a:p>
            <a:p>
              <a:pPr algn="l">
                <a:lnSpc>
                  <a:spcPts val="3599"/>
                </a:lnSpc>
              </a:pP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- «</a:t>
              </a:r>
              <a:r>
                <a:rPr lang="en-US" sz="3599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Барлығы</a:t>
              </a: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3599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түсінікті</a:t>
              </a: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» </a:t>
              </a:r>
            </a:p>
            <a:p>
              <a:pPr algn="l">
                <a:lnSpc>
                  <a:spcPts val="3599"/>
                </a:lnSpc>
              </a:pP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- «</a:t>
              </a:r>
              <a:r>
                <a:rPr lang="en-US" sz="3599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Аздап</a:t>
              </a: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3599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көмек</a:t>
              </a: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3599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керек</a:t>
              </a: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» </a:t>
              </a:r>
            </a:p>
            <a:p>
              <a:pPr algn="l">
                <a:lnSpc>
                  <a:spcPts val="3599"/>
                </a:lnSpc>
              </a:pP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- «</a:t>
              </a:r>
              <a:r>
                <a:rPr lang="en-US" sz="3599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Қиын</a:t>
              </a: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3599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болды</a:t>
              </a: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» </a:t>
              </a:r>
            </a:p>
            <a:p>
              <a:pPr algn="l">
                <a:lnSpc>
                  <a:spcPts val="3599"/>
                </a:lnSpc>
              </a:pPr>
              <a:r>
                <a:rPr lang="en-US" sz="3599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Мұғалім</a:t>
              </a: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3599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сабақ</a:t>
              </a: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3599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бойынша</a:t>
              </a: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3599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қорытынды</a:t>
              </a:r>
              <a:r>
                <a:rPr lang="en-US" sz="3599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3599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жасайды</a:t>
              </a:r>
              <a:r>
                <a:rPr lang="en-US" sz="3599" dirty="0">
                  <a:solidFill>
                    <a:srgbClr val="D49E26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105252"/>
              <a:ext cx="21640800" cy="474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93"/>
                </a:lnSpc>
              </a:pPr>
              <a:endParaRPr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48175"/>
            <a:ext cx="10363199" cy="511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"/>
          <p:cNvGrpSpPr/>
          <p:nvPr/>
        </p:nvGrpSpPr>
        <p:grpSpPr>
          <a:xfrm>
            <a:off x="1780995" y="1391802"/>
            <a:ext cx="16139860" cy="8415799"/>
            <a:chOff x="0" y="-5080"/>
            <a:chExt cx="21519813" cy="11221066"/>
          </a:xfrm>
        </p:grpSpPr>
        <p:sp>
          <p:nvSpPr>
            <p:cNvPr id="4" name="TextBox 4"/>
            <p:cNvSpPr txBox="1"/>
            <p:nvPr/>
          </p:nvSpPr>
          <p:spPr>
            <a:xfrm>
              <a:off x="895013" y="2000831"/>
              <a:ext cx="20624800" cy="50409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725"/>
                </a:lnSpc>
              </a:pP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•	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Біржасушалы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және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көпжасушалы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ағзаларда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заттардың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тасымалдану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ерекшеліктерін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сипаттайды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;</a:t>
              </a:r>
            </a:p>
            <a:p>
              <a:pPr>
                <a:lnSpc>
                  <a:spcPts val="4725"/>
                </a:lnSpc>
              </a:pP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•	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Ағзалардағы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қан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айналым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жүйесінің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рөлін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түсіндіреді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;</a:t>
              </a:r>
            </a:p>
            <a:p>
              <a:pPr>
                <a:lnSpc>
                  <a:spcPts val="4725"/>
                </a:lnSpc>
              </a:pP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•	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Өсімдіктердегі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өткізгіш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ұлпалар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арқылы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заттардың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қозғалысын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тәжірибе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негізінде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ru-RU" sz="4725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түсіндіреді</a:t>
              </a:r>
              <a:r>
                <a:rPr lang="ru-RU" sz="4725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.</a:t>
              </a:r>
            </a:p>
            <a:p>
              <a:pPr algn="l">
                <a:lnSpc>
                  <a:spcPts val="6425"/>
                </a:lnSpc>
              </a:pPr>
              <a:endParaRPr lang="en-US" sz="4725" dirty="0">
                <a:solidFill>
                  <a:srgbClr val="D49E2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723861"/>
              <a:ext cx="19634679" cy="492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080"/>
              <a:ext cx="19634679" cy="1574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79"/>
                </a:lnSpc>
              </a:pPr>
              <a:r>
                <a:rPr lang="en-US" sz="6000" b="1" i="1" spc="116" dirty="0" err="1">
                  <a:solidFill>
                    <a:srgbClr val="665D5A"/>
                  </a:solidFill>
                  <a:latin typeface="Times New Roman" pitchFamily="18" charset="0"/>
                  <a:ea typeface="Roboto Bold Italics"/>
                  <a:cs typeface="Times New Roman" pitchFamily="18" charset="0"/>
                  <a:sym typeface="Roboto Bold Italics"/>
                </a:rPr>
                <a:t>Сабақтың</a:t>
              </a:r>
              <a:r>
                <a:rPr lang="en-US" sz="6000" b="1" i="1" spc="116" dirty="0">
                  <a:solidFill>
                    <a:srgbClr val="665D5A"/>
                  </a:solidFill>
                  <a:latin typeface="Times New Roman" pitchFamily="18" charset="0"/>
                  <a:ea typeface="Roboto Bold Italics"/>
                  <a:cs typeface="Times New Roman" pitchFamily="18" charset="0"/>
                  <a:sym typeface="Roboto Bold Italics"/>
                </a:rPr>
                <a:t> </a:t>
              </a:r>
              <a:r>
                <a:rPr lang="en-US" sz="6000" b="1" i="1" spc="116" dirty="0" err="1">
                  <a:solidFill>
                    <a:srgbClr val="665D5A"/>
                  </a:solidFill>
                  <a:latin typeface="Times New Roman" pitchFamily="18" charset="0"/>
                  <a:ea typeface="Roboto Bold Italics"/>
                  <a:cs typeface="Times New Roman" pitchFamily="18" charset="0"/>
                  <a:sym typeface="Roboto Bold Italics"/>
                </a:rPr>
                <a:t>мақсаттары</a:t>
              </a:r>
              <a:endParaRPr lang="en-US" sz="6000" b="1" i="1" spc="116" dirty="0">
                <a:solidFill>
                  <a:srgbClr val="665D5A"/>
                </a:solidFill>
                <a:latin typeface="Times New Roman" pitchFamily="18" charset="0"/>
                <a:ea typeface="Roboto Bold Italics"/>
                <a:cs typeface="Times New Roman" pitchFamily="18" charset="0"/>
                <a:sym typeface="Roboto Bold Italics"/>
              </a:endParaRPr>
            </a:p>
            <a:p>
              <a:pPr algn="ctr">
                <a:lnSpc>
                  <a:spcPts val="4679"/>
                </a:lnSpc>
              </a:pPr>
              <a:endParaRPr lang="en-US" sz="3899" b="1" i="1" spc="116" dirty="0">
                <a:solidFill>
                  <a:srgbClr val="665D5A"/>
                </a:solidFill>
                <a:latin typeface="Roboto Bold Italics"/>
                <a:ea typeface="Roboto Bold Italics"/>
                <a:cs typeface="Roboto Bold Italics"/>
                <a:sym typeface="Roboto Bold Itali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2247900"/>
            <a:ext cx="1569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Топқа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бөлу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u="sng" dirty="0">
                <a:latin typeface="Times New Roman" pitchFamily="18" charset="0"/>
                <a:cs typeface="Times New Roman" pitchFamily="18" charset="0"/>
              </a:rPr>
              <a:t>https://www.flippity.net/</a:t>
            </a:r>
          </a:p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платформасы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топтарға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бөлу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/>
          <p:nvPr/>
        </p:nvPicPr>
        <p:blipFill rotWithShape="1">
          <a:blip r:embed="rId3"/>
          <a:srcRect l="26126" t="16217" r="1153" b="12427"/>
          <a:stretch/>
        </p:blipFill>
        <p:spPr bwMode="auto">
          <a:xfrm>
            <a:off x="2438400" y="190500"/>
            <a:ext cx="13487400" cy="647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95055" y="6667500"/>
            <a:ext cx="1485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/>
              <a:t>Сұрақ</a:t>
            </a:r>
            <a:r>
              <a:rPr lang="ru-RU" sz="6000" b="1" dirty="0"/>
              <a:t>: </a:t>
            </a:r>
            <a:r>
              <a:rPr lang="ru-RU" sz="6000" dirty="0" err="1"/>
              <a:t>Жануарларда</a:t>
            </a:r>
            <a:r>
              <a:rPr lang="ru-RU" sz="6000" dirty="0"/>
              <a:t> </a:t>
            </a:r>
            <a:r>
              <a:rPr lang="ru-RU" sz="6000" dirty="0" err="1"/>
              <a:t>қоректік</a:t>
            </a:r>
            <a:r>
              <a:rPr lang="ru-RU" sz="6000" dirty="0"/>
              <a:t> </a:t>
            </a:r>
            <a:r>
              <a:rPr lang="ru-RU" sz="6000" dirty="0" err="1"/>
              <a:t>заттардың</a:t>
            </a:r>
            <a:r>
              <a:rPr lang="ru-RU" sz="6000" dirty="0"/>
              <a:t> </a:t>
            </a:r>
            <a:r>
              <a:rPr lang="ru-RU" sz="6000" dirty="0" err="1"/>
              <a:t>тасымалдануы</a:t>
            </a:r>
            <a:r>
              <a:rPr lang="ru-RU" sz="6000" dirty="0"/>
              <a:t> </a:t>
            </a:r>
            <a:r>
              <a:rPr lang="ru-RU" sz="6000" dirty="0" err="1"/>
              <a:t>қалай</a:t>
            </a:r>
            <a:r>
              <a:rPr lang="ru-RU" sz="6000" dirty="0"/>
              <a:t> </a:t>
            </a:r>
            <a:r>
              <a:rPr lang="ru-RU" sz="6000" dirty="0" err="1"/>
              <a:t>жүреді</a:t>
            </a:r>
            <a:r>
              <a:rPr lang="ru-RU" sz="6000" dirty="0"/>
              <a:t>? </a:t>
            </a:r>
            <a:r>
              <a:rPr lang="ru-RU" sz="6000" dirty="0" err="1"/>
              <a:t>Өсімдіктерде</a:t>
            </a:r>
            <a:r>
              <a:rPr lang="ru-RU" sz="6000" dirty="0"/>
              <a:t> </a:t>
            </a:r>
            <a:r>
              <a:rPr lang="ru-RU" sz="6000" dirty="0" err="1"/>
              <a:t>ше</a:t>
            </a:r>
            <a:r>
              <a:rPr lang="ru-RU" sz="6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595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/>
          <p:nvPr/>
        </p:nvSpPr>
        <p:spPr>
          <a:xfrm>
            <a:off x="2393975" y="1189287"/>
            <a:ext cx="15611248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2"/>
              </a:lnSpc>
              <a:spcBef>
                <a:spcPct val="0"/>
              </a:spcBef>
            </a:pP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Барлық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тірі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ағзалардың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өмір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сүруі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үшін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қоректік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заттар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,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су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,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оттек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және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зат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алмасу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өнімдерінің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үздіксіз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қозғалысы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қажет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.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Бұл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қозғалыс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тасымалдау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жүйелері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арқылы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жүзеге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4800" i="1" spc="108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асады</a:t>
            </a:r>
            <a:r>
              <a:rPr lang="en-US" sz="4800" i="1" spc="108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24200" y="3390900"/>
            <a:ext cx="15665546" cy="5655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19"/>
              </a:lnSpc>
            </a:pPr>
            <a:r>
              <a:rPr lang="en-US" sz="4000" b="1" i="1" spc="92" dirty="0" err="1">
                <a:latin typeface="Roboto Bold Italics"/>
                <a:ea typeface="Roboto Bold Italics"/>
                <a:cs typeface="Roboto Bold Italics"/>
                <a:sym typeface="Roboto Bold Italics"/>
              </a:rPr>
              <a:t>Заттар</a:t>
            </a:r>
            <a:r>
              <a:rPr lang="en-US" sz="4000" b="1" i="1" spc="92" dirty="0">
                <a:latin typeface="Roboto Bold Italics"/>
                <a:ea typeface="Roboto Bold Italics"/>
                <a:cs typeface="Roboto Bold Italics"/>
                <a:sym typeface="Roboto Bold Italics"/>
              </a:rPr>
              <a:t> </a:t>
            </a:r>
            <a:r>
              <a:rPr lang="en-US" sz="4000" b="1" i="1" spc="92" dirty="0" err="1">
                <a:latin typeface="Roboto Bold Italics"/>
                <a:ea typeface="Roboto Bold Italics"/>
                <a:cs typeface="Roboto Bold Italics"/>
                <a:sym typeface="Roboto Bold Italics"/>
              </a:rPr>
              <a:t>тасымалдануының</a:t>
            </a:r>
            <a:r>
              <a:rPr lang="en-US" sz="4000" b="1" i="1" spc="92" dirty="0">
                <a:latin typeface="Roboto Bold Italics"/>
                <a:ea typeface="Roboto Bold Italics"/>
                <a:cs typeface="Roboto Bold Italics"/>
                <a:sym typeface="Roboto Bold Italics"/>
              </a:rPr>
              <a:t> </a:t>
            </a:r>
            <a:r>
              <a:rPr lang="en-US" sz="4000" b="1" i="1" spc="92" dirty="0" err="1">
                <a:latin typeface="Roboto Bold Italics"/>
                <a:ea typeface="Roboto Bold Italics"/>
                <a:cs typeface="Roboto Bold Italics"/>
                <a:sym typeface="Roboto Bold Italics"/>
              </a:rPr>
              <a:t>түрлері</a:t>
            </a:r>
            <a:endParaRPr lang="en-US" sz="4000" b="1" i="1" spc="92" dirty="0">
              <a:latin typeface="Roboto Bold Italics"/>
              <a:ea typeface="Roboto Bold Italics"/>
              <a:cs typeface="Roboto Bold Italics"/>
              <a:sym typeface="Roboto Bold Italics"/>
            </a:endParaRPr>
          </a:p>
          <a:p>
            <a:pPr algn="l">
              <a:lnSpc>
                <a:spcPts val="3719"/>
              </a:lnSpc>
            </a:pP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1.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Біржасушалы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ағзаларда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:</a:t>
            </a:r>
          </a:p>
          <a:p>
            <a:pPr marL="669288" lvl="1" indent="-334644" algn="l">
              <a:lnSpc>
                <a:spcPts val="3719"/>
              </a:lnSpc>
              <a:spcBef>
                <a:spcPct val="0"/>
              </a:spcBef>
              <a:buFont typeface="Arial"/>
              <a:buChar char="•"/>
            </a:pP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Заттар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диффузия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және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осмос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арқылы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тікелей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ортадан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өтеді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.</a:t>
            </a:r>
          </a:p>
          <a:p>
            <a:pPr marL="669288" lvl="1" indent="-334644" algn="l">
              <a:lnSpc>
                <a:spcPts val="3719"/>
              </a:lnSpc>
              <a:spcBef>
                <a:spcPct val="0"/>
              </a:spcBef>
              <a:buFont typeface="Arial"/>
              <a:buChar char="•"/>
            </a:pP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Мысалы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: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амеба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мен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эвгленада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оттек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пен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көмірқышқыл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газы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жасуша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қабықшасы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арқылы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өтеді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.</a:t>
            </a:r>
          </a:p>
          <a:p>
            <a:pPr algn="l">
              <a:lnSpc>
                <a:spcPts val="3719"/>
              </a:lnSpc>
              <a:spcBef>
                <a:spcPct val="0"/>
              </a:spcBef>
            </a:pP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2.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Көпжасушалы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ағзаларда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:</a:t>
            </a:r>
          </a:p>
          <a:p>
            <a:pPr marL="669288" lvl="1" indent="-334644" algn="l">
              <a:lnSpc>
                <a:spcPts val="3719"/>
              </a:lnSpc>
              <a:spcBef>
                <a:spcPct val="0"/>
              </a:spcBef>
              <a:buFont typeface="Arial"/>
              <a:buChar char="•"/>
            </a:pP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Арнайы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тасымалдау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жүйелері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бар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:</a:t>
            </a:r>
          </a:p>
          <a:p>
            <a:pPr marL="1463884" lvl="2" indent="-571500" algn="l">
              <a:lnSpc>
                <a:spcPts val="3719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Өсімдіктерде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—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өткізгіш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ұлпалар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(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ксилема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және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флоэма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);</a:t>
            </a:r>
          </a:p>
          <a:p>
            <a:pPr marL="1463884" lvl="2" indent="-571500" algn="l">
              <a:lnSpc>
                <a:spcPts val="3719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Жануарларда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—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қанайналым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4000" i="1" spc="92" dirty="0" err="1">
                <a:latin typeface="Roboto Italics"/>
                <a:ea typeface="Roboto Italics"/>
                <a:cs typeface="Roboto Italics"/>
                <a:sym typeface="Roboto Italics"/>
              </a:rPr>
              <a:t>жүйесі</a:t>
            </a:r>
            <a:r>
              <a:rPr lang="en-US" sz="4000" i="1" spc="92" dirty="0">
                <a:latin typeface="Roboto Italics"/>
                <a:ea typeface="Roboto Italics"/>
                <a:cs typeface="Roboto Italics"/>
                <a:sym typeface="Roboto Italics"/>
              </a:rPr>
              <a:t>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3099" i="1" spc="92" dirty="0">
              <a:solidFill>
                <a:srgbClr val="D49E26"/>
              </a:solidFill>
              <a:latin typeface="Roboto Italics"/>
              <a:ea typeface="Roboto Italics"/>
              <a:cs typeface="Roboto Italics"/>
              <a:sym typeface="Roboto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"/>
          <p:cNvGrpSpPr/>
          <p:nvPr/>
        </p:nvGrpSpPr>
        <p:grpSpPr>
          <a:xfrm>
            <a:off x="8282798" y="1982604"/>
            <a:ext cx="9376268" cy="6297344"/>
            <a:chOff x="0" y="-19049"/>
            <a:chExt cx="12501690" cy="839646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49"/>
              <a:ext cx="12501690" cy="7078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Өсімдіктердегі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заттар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тасымалы</a:t>
              </a:r>
              <a:endParaRPr lang="en-US" sz="3600" dirty="0">
                <a:latin typeface="Crimson Roman"/>
                <a:ea typeface="Crimson Roman"/>
                <a:cs typeface="Crimson Roman"/>
                <a:sym typeface="Crimson Roman"/>
              </a:endParaRPr>
            </a:p>
            <a:p>
              <a:pPr algn="l">
                <a:lnSpc>
                  <a:spcPts val="3600"/>
                </a:lnSpc>
              </a:pP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1.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Ксилема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 </a:t>
              </a:r>
            </a:p>
            <a:p>
              <a:pPr marL="777240" lvl="1" indent="-388620" algn="l">
                <a:lnSpc>
                  <a:spcPts val="3600"/>
                </a:lnSpc>
                <a:buFont typeface="Arial"/>
                <a:buChar char="•"/>
              </a:pP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Тамырдан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суды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және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минералды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тұздарды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жоғары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,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жапыраққа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дейін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жеткізеді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.</a:t>
              </a:r>
            </a:p>
            <a:p>
              <a:pPr algn="l">
                <a:lnSpc>
                  <a:spcPts val="3600"/>
                </a:lnSpc>
              </a:pP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2.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Флоэма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 </a:t>
              </a:r>
            </a:p>
            <a:p>
              <a:pPr marL="777240" lvl="1" indent="-388620" algn="l">
                <a:lnSpc>
                  <a:spcPts val="3600"/>
                </a:lnSpc>
                <a:buFont typeface="Arial"/>
                <a:buChar char="•"/>
              </a:pP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Жапырақта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түзілген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органикалық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заттарды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 (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қант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,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аминқышқылдар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)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өсімдіктің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басқа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мүшелеріне</a:t>
              </a:r>
              <a:r>
                <a:rPr lang="en-US" sz="3600" dirty="0">
                  <a:latin typeface="Crimson Roman"/>
                  <a:ea typeface="Crimson Roman"/>
                  <a:cs typeface="Crimson Roman"/>
                  <a:sym typeface="Crimson Roman"/>
                </a:rPr>
                <a:t> </a:t>
              </a:r>
              <a:r>
                <a:rPr lang="en-US" sz="3600" dirty="0" err="1">
                  <a:latin typeface="Crimson Roman"/>
                  <a:ea typeface="Crimson Roman"/>
                  <a:cs typeface="Crimson Roman"/>
                  <a:sym typeface="Crimson Roman"/>
                </a:rPr>
                <a:t>таратады</a:t>
              </a:r>
              <a:r>
                <a:rPr lang="en-US" sz="3600" dirty="0">
                  <a:solidFill>
                    <a:srgbClr val="D49E26"/>
                  </a:solidFill>
                  <a:latin typeface="Crimson Roman"/>
                  <a:ea typeface="Crimson Roman"/>
                  <a:cs typeface="Crimson Roman"/>
                  <a:sym typeface="Crimson Roman"/>
                </a:rPr>
                <a:t>.</a:t>
              </a:r>
            </a:p>
            <a:p>
              <a:pPr algn="l">
                <a:lnSpc>
                  <a:spcPts val="9000"/>
                </a:lnSpc>
              </a:pPr>
              <a:endParaRPr lang="en-US" sz="3600" dirty="0">
                <a:solidFill>
                  <a:srgbClr val="D49E26"/>
                </a:solidFill>
                <a:latin typeface="Crimson Roman"/>
                <a:ea typeface="Crimson Roman"/>
                <a:cs typeface="Crimson Roman"/>
                <a:sym typeface="Crimson Roman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938945"/>
              <a:ext cx="12501690" cy="577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036204"/>
              <a:ext cx="12501690" cy="341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7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1996891"/>
            <a:ext cx="7254098" cy="4877755"/>
          </a:xfrm>
          <a:custGeom>
            <a:avLst/>
            <a:gdLst/>
            <a:ahLst/>
            <a:cxnLst/>
            <a:rect l="l" t="t" r="r" b="b"/>
            <a:pathLst>
              <a:path w="7254098" h="4877755">
                <a:moveTo>
                  <a:pt x="0" y="0"/>
                </a:moveTo>
                <a:lnTo>
                  <a:pt x="7254098" y="0"/>
                </a:lnTo>
                <a:lnTo>
                  <a:pt x="7254098" y="4877755"/>
                </a:lnTo>
                <a:lnTo>
                  <a:pt x="0" y="48777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493" t="-34432" r="-64018" b="-2075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655749" y="7045198"/>
            <a:ext cx="11905159" cy="294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3825" b="1" i="1" spc="114" dirty="0" err="1">
                <a:latin typeface="Times New Roman" pitchFamily="18" charset="0"/>
                <a:ea typeface="Roboto Bold Italics"/>
                <a:cs typeface="Times New Roman" pitchFamily="18" charset="0"/>
                <a:sym typeface="Roboto Bold Italics"/>
              </a:rPr>
              <a:t>Маңызы</a:t>
            </a:r>
            <a:r>
              <a:rPr lang="en-US" sz="3825" b="1" i="1" spc="114" dirty="0">
                <a:latin typeface="Times New Roman" pitchFamily="18" charset="0"/>
                <a:ea typeface="Roboto Bold Italics"/>
                <a:cs typeface="Times New Roman" pitchFamily="18" charset="0"/>
                <a:sym typeface="Roboto Bold Italics"/>
              </a:rPr>
              <a:t>:</a:t>
            </a:r>
          </a:p>
          <a:p>
            <a:pPr algn="ctr">
              <a:lnSpc>
                <a:spcPts val="4590"/>
              </a:lnSpc>
            </a:pPr>
            <a:r>
              <a:rPr lang="en-US" sz="3825" i="1" spc="114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Фотосинтез</a:t>
            </a:r>
            <a:r>
              <a:rPr lang="en-US" sz="3825" i="1" spc="114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825" i="1" spc="114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өнімдерін</a:t>
            </a:r>
            <a:r>
              <a:rPr lang="en-US" sz="3825" i="1" spc="114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825" i="1" spc="114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бөлу</a:t>
            </a:r>
            <a:r>
              <a:rPr lang="en-US" sz="3825" i="1" spc="114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;</a:t>
            </a:r>
          </a:p>
          <a:p>
            <a:pPr algn="ctr">
              <a:lnSpc>
                <a:spcPts val="4590"/>
              </a:lnSpc>
            </a:pPr>
            <a:r>
              <a:rPr lang="en-US" sz="3825" i="1" spc="114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Өсу</a:t>
            </a:r>
            <a:r>
              <a:rPr lang="en-US" sz="3825" i="1" spc="114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825" i="1" spc="114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мен</a:t>
            </a:r>
            <a:r>
              <a:rPr lang="en-US" sz="3825" i="1" spc="114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825" i="1" spc="114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дамуды</a:t>
            </a:r>
            <a:r>
              <a:rPr lang="en-US" sz="3825" i="1" spc="114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825" i="1" spc="114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қамтамасыз</a:t>
            </a:r>
            <a:r>
              <a:rPr lang="en-US" sz="3825" i="1" spc="114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825" i="1" spc="114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ету</a:t>
            </a:r>
            <a:r>
              <a:rPr lang="en-US" sz="3825" i="1" spc="114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;</a:t>
            </a:r>
          </a:p>
          <a:p>
            <a:pPr algn="ctr">
              <a:lnSpc>
                <a:spcPts val="4590"/>
              </a:lnSpc>
            </a:pPr>
            <a:r>
              <a:rPr lang="en-US" sz="3825" i="1" spc="114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Су</a:t>
            </a:r>
            <a:r>
              <a:rPr lang="en-US" sz="3825" i="1" spc="114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825" i="1" spc="114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мен</a:t>
            </a:r>
            <a:r>
              <a:rPr lang="en-US" sz="3825" i="1" spc="114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825" i="1" spc="114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минералды</a:t>
            </a:r>
            <a:r>
              <a:rPr lang="en-US" sz="3825" i="1" spc="114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825" i="1" spc="114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заттардың</a:t>
            </a:r>
            <a:r>
              <a:rPr lang="en-US" sz="3825" i="1" spc="114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825" i="1" spc="114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айналымын</a:t>
            </a:r>
            <a:r>
              <a:rPr lang="en-US" sz="3825" i="1" spc="114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 </a:t>
            </a:r>
            <a:r>
              <a:rPr lang="en-US" sz="3825" i="1" spc="114" dirty="0" err="1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реттеу</a:t>
            </a:r>
            <a:r>
              <a:rPr lang="en-US" sz="3825" i="1" spc="114" dirty="0">
                <a:latin typeface="Times New Roman" pitchFamily="18" charset="0"/>
                <a:ea typeface="Roboto Italics"/>
                <a:cs typeface="Times New Roman" pitchFamily="18" charset="0"/>
                <a:sym typeface="Roboto Italics"/>
              </a:rPr>
              <a:t>.</a:t>
            </a:r>
          </a:p>
          <a:p>
            <a:pPr algn="ctr">
              <a:lnSpc>
                <a:spcPts val="4590"/>
              </a:lnSpc>
              <a:spcBef>
                <a:spcPct val="0"/>
              </a:spcBef>
            </a:pPr>
            <a:endParaRPr lang="en-US" sz="3825" i="1" spc="114" dirty="0">
              <a:latin typeface="Roboto Italics"/>
              <a:ea typeface="Roboto Italics"/>
              <a:cs typeface="Roboto Italics"/>
              <a:sym typeface="Roboto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4"/>
          <p:cNvSpPr/>
          <p:nvPr/>
        </p:nvSpPr>
        <p:spPr>
          <a:xfrm>
            <a:off x="381000" y="419100"/>
            <a:ext cx="5034094" cy="5410200"/>
          </a:xfrm>
          <a:custGeom>
            <a:avLst/>
            <a:gdLst/>
            <a:ahLst/>
            <a:cxnLst/>
            <a:rect l="l" t="t" r="r" b="b"/>
            <a:pathLst>
              <a:path w="5034094" h="3220569">
                <a:moveTo>
                  <a:pt x="0" y="0"/>
                </a:moveTo>
                <a:lnTo>
                  <a:pt x="5034093" y="0"/>
                </a:lnTo>
                <a:lnTo>
                  <a:pt x="5034093" y="3220569"/>
                </a:lnTo>
                <a:lnTo>
                  <a:pt x="0" y="32205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661" t="-33362" r="-179595" b="-126241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424194" y="647700"/>
            <a:ext cx="11668274" cy="8104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3"/>
              </a:lnSpc>
            </a:pPr>
            <a:r>
              <a:rPr lang="en-US" sz="3673" b="1" dirty="0" err="1">
                <a:latin typeface="Times New Roman" pitchFamily="18" charset="0"/>
                <a:ea typeface="Roboto Bold"/>
                <a:cs typeface="Times New Roman" pitchFamily="18" charset="0"/>
                <a:sym typeface="Roboto Bold"/>
              </a:rPr>
              <a:t>Жануарлар</a:t>
            </a:r>
            <a:r>
              <a:rPr lang="en-US" sz="3673" b="1" dirty="0">
                <a:latin typeface="Times New Roman" pitchFamily="18" charset="0"/>
                <a:ea typeface="Roboto Bold"/>
                <a:cs typeface="Times New Roman" pitchFamily="18" charset="0"/>
                <a:sym typeface="Roboto Bold"/>
              </a:rPr>
              <a:t> </a:t>
            </a:r>
            <a:r>
              <a:rPr lang="en-US" sz="3673" b="1" dirty="0" err="1">
                <a:latin typeface="Times New Roman" pitchFamily="18" charset="0"/>
                <a:ea typeface="Roboto Bold"/>
                <a:cs typeface="Times New Roman" pitchFamily="18" charset="0"/>
                <a:sym typeface="Roboto Bold"/>
              </a:rPr>
              <a:t>мен</a:t>
            </a:r>
            <a:r>
              <a:rPr lang="en-US" sz="3673" b="1" dirty="0">
                <a:latin typeface="Times New Roman" pitchFamily="18" charset="0"/>
                <a:ea typeface="Roboto Bold"/>
                <a:cs typeface="Times New Roman" pitchFamily="18" charset="0"/>
                <a:sym typeface="Roboto Bold"/>
              </a:rPr>
              <a:t> </a:t>
            </a:r>
            <a:r>
              <a:rPr lang="en-US" sz="3673" b="1" dirty="0" err="1">
                <a:latin typeface="Times New Roman" pitchFamily="18" charset="0"/>
                <a:ea typeface="Roboto Bold"/>
                <a:cs typeface="Times New Roman" pitchFamily="18" charset="0"/>
                <a:sym typeface="Roboto Bold"/>
              </a:rPr>
              <a:t>адамдағы</a:t>
            </a:r>
            <a:r>
              <a:rPr lang="en-US" sz="3673" b="1" dirty="0">
                <a:latin typeface="Times New Roman" pitchFamily="18" charset="0"/>
                <a:ea typeface="Roboto Bold"/>
                <a:cs typeface="Times New Roman" pitchFamily="18" charset="0"/>
                <a:sym typeface="Roboto Bold"/>
              </a:rPr>
              <a:t> </a:t>
            </a:r>
            <a:r>
              <a:rPr lang="en-US" sz="3673" b="1" dirty="0" err="1">
                <a:latin typeface="Times New Roman" pitchFamily="18" charset="0"/>
                <a:ea typeface="Roboto Bold"/>
                <a:cs typeface="Times New Roman" pitchFamily="18" charset="0"/>
                <a:sym typeface="Roboto Bold"/>
              </a:rPr>
              <a:t>тасымалдау</a:t>
            </a:r>
            <a:endParaRPr lang="en-US" sz="3673" b="1" dirty="0">
              <a:latin typeface="Times New Roman" pitchFamily="18" charset="0"/>
              <a:ea typeface="Roboto Bold"/>
              <a:cs typeface="Times New Roman" pitchFamily="18" charset="0"/>
              <a:sym typeface="Roboto Bold"/>
            </a:endParaRPr>
          </a:p>
          <a:p>
            <a:pPr algn="l">
              <a:lnSpc>
                <a:spcPts val="3673"/>
              </a:lnSpc>
            </a:pP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Қанайналым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жүйесі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:</a:t>
            </a:r>
          </a:p>
          <a:p>
            <a:pPr marL="793097" lvl="1" indent="-396549" algn="l">
              <a:lnSpc>
                <a:spcPts val="3673"/>
              </a:lnSpc>
              <a:buFont typeface="Arial"/>
              <a:buChar char="•"/>
            </a:pP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Жүрек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,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қан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тамырлары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және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қаннан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тұрады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.</a:t>
            </a:r>
          </a:p>
          <a:p>
            <a:pPr marL="793097" lvl="1" indent="-396549" algn="l">
              <a:lnSpc>
                <a:spcPts val="3673"/>
              </a:lnSpc>
              <a:buFont typeface="Arial"/>
              <a:buChar char="•"/>
            </a:pP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Қан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арқылы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жасушаларға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оттек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пен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қоректік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заттар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жеткізіліп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,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зиянды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қалдықтар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(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көмірқышқыл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газы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,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несеп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)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шығарылып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отырады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.</a:t>
            </a:r>
          </a:p>
          <a:p>
            <a:pPr algn="l">
              <a:lnSpc>
                <a:spcPts val="3673"/>
              </a:lnSpc>
            </a:pP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Лимфа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жүйесі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:</a:t>
            </a:r>
          </a:p>
          <a:p>
            <a:pPr marL="793097" lvl="1" indent="-396549" algn="l">
              <a:lnSpc>
                <a:spcPts val="3673"/>
              </a:lnSpc>
              <a:buFont typeface="Arial"/>
              <a:buChar char="•"/>
            </a:pP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Артық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сұйықтықты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тіндерден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жинап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,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қанға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қайта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жеткізеді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.</a:t>
            </a:r>
          </a:p>
          <a:p>
            <a:pPr marL="793097" lvl="1" indent="-396549" algn="l">
              <a:lnSpc>
                <a:spcPts val="3673"/>
              </a:lnSpc>
              <a:buFont typeface="Arial"/>
              <a:buChar char="•"/>
            </a:pP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Иммундық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қорғаныс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қызметін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атқарады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.</a:t>
            </a:r>
          </a:p>
          <a:p>
            <a:pPr algn="l">
              <a:lnSpc>
                <a:spcPts val="3673"/>
              </a:lnSpc>
            </a:pP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Маңызы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:</a:t>
            </a:r>
          </a:p>
          <a:p>
            <a:pPr marL="793097" lvl="1" indent="-396549" algn="l">
              <a:lnSpc>
                <a:spcPts val="3673"/>
              </a:lnSpc>
              <a:buFont typeface="Arial"/>
              <a:buChar char="•"/>
            </a:pP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Энергия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мен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зат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алмасудың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үздіксіз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жүруін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қамтамасыз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етеді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;</a:t>
            </a:r>
          </a:p>
          <a:p>
            <a:pPr marL="793097" lvl="1" indent="-396549" algn="l">
              <a:lnSpc>
                <a:spcPts val="3673"/>
              </a:lnSpc>
              <a:buFont typeface="Arial"/>
              <a:buChar char="•"/>
            </a:pP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Дененің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барлық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бөліктерінің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үйлесімді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жұмысын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673" dirty="0" err="1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сақтайды</a:t>
            </a:r>
            <a:r>
              <a:rPr lang="en-US" sz="3673" dirty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.</a:t>
            </a:r>
          </a:p>
          <a:p>
            <a:pPr algn="l">
              <a:lnSpc>
                <a:spcPts val="7729"/>
              </a:lnSpc>
            </a:pPr>
            <a:endParaRPr lang="en-US" sz="3673" dirty="0">
              <a:solidFill>
                <a:srgbClr val="D49E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524719" y="7422559"/>
            <a:ext cx="6971938" cy="948133"/>
            <a:chOff x="0" y="0"/>
            <a:chExt cx="9295918" cy="1264177"/>
          </a:xfrm>
        </p:grpSpPr>
        <p:sp>
          <p:nvSpPr>
            <p:cNvPr id="7" name="TextBox 7"/>
            <p:cNvSpPr txBox="1"/>
            <p:nvPr/>
          </p:nvSpPr>
          <p:spPr>
            <a:xfrm>
              <a:off x="0" y="-14351"/>
              <a:ext cx="9295918" cy="467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38128"/>
              <a:ext cx="9295918" cy="326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1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2899" y="0"/>
            <a:ext cx="17602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Заттардың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тасымалдануының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ағзалардың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тіршілік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әрекеті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маңызы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164" y="952500"/>
            <a:ext cx="12683836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1-топ: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Біржасушалы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ағзадағы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тасымал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(амеба)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Суретке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амебада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заттардың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қозғалатынын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сипатта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процестің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тіршілік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маңызын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түсіндір</a:t>
            </a:r>
            <a:r>
              <a:rPr lang="ru-RU" sz="2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9800" y="1858601"/>
            <a:ext cx="1203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топ: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Дескрипторлар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Амебада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тасымалының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ерекшелігін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сипаттайды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Цитоплазмалық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ағынның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рөлін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Энергияның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қолданылуын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3661952" y="733113"/>
            <a:ext cx="3771900" cy="22231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6024" y="3719236"/>
            <a:ext cx="10446488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2-топ: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Көпжасушалы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жануарлардағы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айналым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айналым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жүйесін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сипатта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қанайналым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шеңберлерінің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рөлін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ажырат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Қанның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ағза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маңызын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түсіндір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5000" y="5343555"/>
            <a:ext cx="1066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 топ: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Дескрипторлар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айналым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мүшелерін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артерия, вена);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айналым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бағытын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Қоректік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оттектің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тасымалдануын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dirty="0"/>
              <a:t>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13573347" y="3350569"/>
            <a:ext cx="3467100" cy="23685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33600" y="7042830"/>
            <a:ext cx="914400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3-топ: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Өсімдіктердегі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өткізгіш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ұлпалар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қозғалысы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Өткізгіш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ұлпалардың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рөлін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түсіндір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процестің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өсімдік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тіршілігі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маңызын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анықта</a:t>
            </a:r>
            <a:r>
              <a:rPr lang="ru-RU" sz="2000" dirty="0"/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8514056"/>
            <a:ext cx="9144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 топ: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Дескрипторлар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Өткізгіш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ұлпалардың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сипаттайды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минералдардың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қозғалысын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Өсімдік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тіршілігі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ұлпалардың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087" y="6033270"/>
            <a:ext cx="37306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" y="190500"/>
            <a:ext cx="2144766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Жұптық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Салыстыр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қорыт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әдісі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кестеге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жануарлар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өсімдіктердегі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тасымалының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ұқсастығы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айырмашылығын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жазады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Төмендегі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кестені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толтырыңыз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Кесте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тапсырмасы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513477"/>
              </p:ext>
            </p:extLst>
          </p:nvPr>
        </p:nvGraphicFramePr>
        <p:xfrm>
          <a:off x="2438400" y="2405525"/>
          <a:ext cx="12954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8500"/>
                <a:gridCol w="3238500"/>
                <a:gridCol w="3238500"/>
                <a:gridCol w="323850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Салыстырылатын белгі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Өсімдіктердегі зат тасымалы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Жануарлардағы зат тасымалы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Ұқсастығы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Тасымалданатын заттар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Тасымалдаушы жүйе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Тасымалдаушы сұйықтық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Қозғалыс бағыты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Энергия көзі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715000" y="5676900"/>
            <a:ext cx="1089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Өсімдіктердегі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тасымалданатын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табады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Жануарлардағы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табады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Өсімдіктердегі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мүшелерін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белгілейді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Жануарлардағы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мүшелерін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белгілейді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Өсімдіктер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жануарлар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ағзаларындағы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тасымалының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маңызын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белгілейді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</p:txBody>
      </p:sp>
    </p:spTree>
    <p:extLst>
      <p:ext uri="{BB962C8B-B14F-4D97-AF65-F5344CB8AC3E}">
        <p14:creationId xmlns:p14="http://schemas.microsoft.com/office/powerpoint/2010/main" val="24341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603</Words>
  <Application>Microsoft Office PowerPoint</Application>
  <PresentationFormat>Произвольный</PresentationFormat>
  <Paragraphs>109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Roboto</vt:lpstr>
      <vt:lpstr>Calibri</vt:lpstr>
      <vt:lpstr>Crimson Roman</vt:lpstr>
      <vt:lpstr>Roboto Italics</vt:lpstr>
      <vt:lpstr>Roboto Bold Italics</vt:lpstr>
      <vt:lpstr>Roboto 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Заттар тасымалдануының тірі ағзалардың тіршілік әрекеті үшін маңызы</dc:title>
  <dc:creator>Леново</dc:creator>
  <cp:lastModifiedBy>Леново</cp:lastModifiedBy>
  <cp:revision>12</cp:revision>
  <dcterms:created xsi:type="dcterms:W3CDTF">2006-08-16T00:00:00Z</dcterms:created>
  <dcterms:modified xsi:type="dcterms:W3CDTF">2025-10-30T13:27:31Z</dcterms:modified>
  <dc:identifier>DAG3FtpGOyk</dc:identifier>
</cp:coreProperties>
</file>