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Calibri" panose="020F0502020204030204" pitchFamily="34" charset="0"/>
      <p:regular r:id="rId11"/>
      <p:bold r:id="rId12"/>
      <p:italic r:id="rId13"/>
      <p:boldItalic r:id="rId14"/>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6" d="100"/>
          <a:sy n="56" d="100"/>
        </p:scale>
        <p:origin x="6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6670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sv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png"/><Relationship Id="rId7" Type="http://schemas.openxmlformats.org/officeDocument/2006/relationships/image" Target="../media/image17.sv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6.svg"/><Relationship Id="rId5" Type="http://schemas.openxmlformats.org/officeDocument/2006/relationships/image" Target="../media/image15.svg"/><Relationship Id="rId4" Type="http://schemas.openxmlformats.org/officeDocument/2006/relationships/image" Target="../media/image14.sv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23.sv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2.svg"/><Relationship Id="rId5" Type="http://schemas.openxmlformats.org/officeDocument/2006/relationships/image" Target="../media/image21.svg"/><Relationship Id="rId4" Type="http://schemas.openxmlformats.org/officeDocument/2006/relationships/image" Target="../media/image20.sv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89" y="2299096"/>
            <a:ext cx="7556421" cy="1860233"/>
          </a:xfrm>
          <a:prstGeom prst="rect">
            <a:avLst/>
          </a:prstGeom>
          <a:noFill/>
          <a:ln/>
        </p:spPr>
        <p:txBody>
          <a:bodyPr wrap="square" lIns="0" tIns="0" rIns="0" bIns="0" rtlCol="0" anchor="t"/>
          <a:lstStyle/>
          <a:p>
            <a:pPr marL="0" indent="0" algn="l">
              <a:lnSpc>
                <a:spcPts val="4850"/>
              </a:lnSpc>
              <a:buNone/>
            </a:pPr>
            <a:r>
              <a:rPr lang="en-US" sz="3900" dirty="0">
                <a:solidFill>
                  <a:srgbClr val="1B1B27"/>
                </a:solidFill>
                <a:latin typeface="Times New Roman" panose="02020603050405020304" pitchFamily="18" charset="0"/>
                <a:ea typeface="Raleway" pitchFamily="34" charset="-122"/>
                <a:cs typeface="Times New Roman" panose="02020603050405020304" pitchFamily="18" charset="0"/>
              </a:rPr>
              <a:t>Зертханалық жұмыс №4: Серпімді деформацияларды зерттеу</a:t>
            </a:r>
            <a:endParaRPr lang="en-US" sz="3900" dirty="0">
              <a:latin typeface="Times New Roman" panose="02020603050405020304" pitchFamily="18" charset="0"/>
              <a:cs typeface="Times New Roman" panose="02020603050405020304" pitchFamily="18" charset="0"/>
            </a:endParaRPr>
          </a:p>
        </p:txBody>
      </p:sp>
      <p:sp>
        <p:nvSpPr>
          <p:cNvPr id="4" name="Text 1"/>
          <p:cNvSpPr/>
          <p:nvPr/>
        </p:nvSpPr>
        <p:spPr>
          <a:xfrm>
            <a:off x="793790" y="3996095"/>
            <a:ext cx="7556421" cy="635079"/>
          </a:xfrm>
          <a:prstGeom prst="rect">
            <a:avLst/>
          </a:prstGeom>
          <a:noFill/>
          <a:ln/>
        </p:spPr>
        <p:txBody>
          <a:bodyPr wrap="square" lIns="0" tIns="0" rIns="0" bIns="0" rtlCol="0" anchor="t"/>
          <a:lstStyle/>
          <a:p>
            <a:pPr marL="0" indent="0" algn="l">
              <a:lnSpc>
                <a:spcPts val="2500"/>
              </a:lnSpc>
              <a:buNone/>
            </a:pPr>
            <a:r>
              <a:rPr lang="en-US" dirty="0">
                <a:solidFill>
                  <a:srgbClr val="3C3939"/>
                </a:solidFill>
                <a:latin typeface="Times New Roman" panose="02020603050405020304" pitchFamily="18" charset="0"/>
                <a:ea typeface="Roboto" pitchFamily="34" charset="-122"/>
                <a:cs typeface="Times New Roman" panose="02020603050405020304" pitchFamily="18" charset="0"/>
              </a:rPr>
              <a:t>Серпімділік күшінің ұзаруға тәуелділік графигінен қатаңдық коэффициентін анықтауды үйренеміз</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614839"/>
            <a:ext cx="5787747" cy="527090"/>
          </a:xfrm>
          <a:prstGeom prst="rect">
            <a:avLst/>
          </a:prstGeom>
          <a:noFill/>
          <a:ln/>
        </p:spPr>
        <p:txBody>
          <a:bodyPr wrap="none" lIns="0" tIns="0" rIns="0" bIns="0" rtlCol="0" anchor="t"/>
          <a:lstStyle/>
          <a:p>
            <a:pPr marL="0" indent="0" algn="l">
              <a:lnSpc>
                <a:spcPts val="4150"/>
              </a:lnSpc>
              <a:buNone/>
            </a:pPr>
            <a:r>
              <a:rPr lang="en-US" sz="3300" dirty="0">
                <a:solidFill>
                  <a:srgbClr val="1B1B27"/>
                </a:solidFill>
                <a:latin typeface="Times New Roman" panose="02020603050405020304" pitchFamily="18" charset="0"/>
                <a:ea typeface="Raleway" pitchFamily="34" charset="-122"/>
                <a:cs typeface="Times New Roman" panose="02020603050405020304" pitchFamily="18" charset="0"/>
              </a:rPr>
              <a:t>Сабақтың негізгі мақсаттары</a:t>
            </a:r>
            <a:endParaRPr lang="en-US" sz="3300" dirty="0">
              <a:latin typeface="Times New Roman" panose="02020603050405020304" pitchFamily="18" charset="0"/>
              <a:cs typeface="Times New Roman" panose="02020603050405020304" pitchFamily="18" charset="0"/>
            </a:endParaRPr>
          </a:p>
        </p:txBody>
      </p:sp>
      <p:sp>
        <p:nvSpPr>
          <p:cNvPr id="3" name="Text 1"/>
          <p:cNvSpPr/>
          <p:nvPr/>
        </p:nvSpPr>
        <p:spPr>
          <a:xfrm>
            <a:off x="782002" y="1247299"/>
            <a:ext cx="4070747" cy="316230"/>
          </a:xfrm>
          <a:prstGeom prst="rect">
            <a:avLst/>
          </a:prstGeom>
          <a:noFill/>
          <a:ln/>
        </p:spPr>
        <p:txBody>
          <a:bodyPr wrap="none" lIns="0" tIns="0" rIns="0" bIns="0" rtlCol="0" anchor="t"/>
          <a:lstStyle/>
          <a:p>
            <a:pPr marL="0" indent="0" algn="l">
              <a:lnSpc>
                <a:spcPts val="2450"/>
              </a:lnSpc>
              <a:buNone/>
            </a:pPr>
            <a:r>
              <a:rPr lang="en-US" sz="2400" dirty="0">
                <a:solidFill>
                  <a:srgbClr val="1B1B27"/>
                </a:solidFill>
                <a:latin typeface="Times New Roman" panose="02020603050405020304" pitchFamily="18" charset="0"/>
                <a:ea typeface="Raleway" pitchFamily="34" charset="-122"/>
                <a:cs typeface="Times New Roman" panose="02020603050405020304" pitchFamily="18" charset="0"/>
              </a:rPr>
              <a:t>Оқу бағдарламасының талаптары</a:t>
            </a:r>
            <a:endParaRPr lang="en-US" sz="2400" dirty="0">
              <a:latin typeface="Times New Roman" panose="02020603050405020304" pitchFamily="18" charset="0"/>
              <a:cs typeface="Times New Roman" panose="02020603050405020304" pitchFamily="18" charset="0"/>
            </a:endParaRPr>
          </a:p>
        </p:txBody>
      </p:sp>
      <p:sp>
        <p:nvSpPr>
          <p:cNvPr id="4" name="Text 2"/>
          <p:cNvSpPr/>
          <p:nvPr/>
        </p:nvSpPr>
        <p:spPr>
          <a:xfrm>
            <a:off x="782002" y="1732121"/>
            <a:ext cx="6315670" cy="539829"/>
          </a:xfrm>
          <a:prstGeom prst="rect">
            <a:avLst/>
          </a:prstGeom>
          <a:noFill/>
          <a:ln/>
        </p:spPr>
        <p:txBody>
          <a:bodyPr wrap="square" lIns="0" tIns="0" rIns="0" bIns="0" rtlCol="0" anchor="t"/>
          <a:lstStyle/>
          <a:p>
            <a:pPr marL="0" indent="0" algn="l">
              <a:lnSpc>
                <a:spcPts val="2100"/>
              </a:lnSpc>
              <a:buNone/>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Бүгінгі сабақта біз физика ғылымының маңызды бөлігімен танысамыз. Оқу бағдарламасына сәйкес екі негізгі мақсатты орындаймыз:</a:t>
            </a:r>
            <a:endParaRPr lang="en-US" sz="1600" dirty="0">
              <a:latin typeface="Times New Roman" panose="02020603050405020304" pitchFamily="18" charset="0"/>
              <a:cs typeface="Times New Roman" panose="02020603050405020304" pitchFamily="18" charset="0"/>
            </a:endParaRPr>
          </a:p>
        </p:txBody>
      </p:sp>
      <p:sp>
        <p:nvSpPr>
          <p:cNvPr id="5" name="Text 3"/>
          <p:cNvSpPr/>
          <p:nvPr/>
        </p:nvSpPr>
        <p:spPr>
          <a:xfrm>
            <a:off x="782002" y="2423755"/>
            <a:ext cx="6315670" cy="539829"/>
          </a:xfrm>
          <a:prstGeom prst="rect">
            <a:avLst/>
          </a:prstGeom>
          <a:noFill/>
          <a:ln/>
        </p:spPr>
        <p:txBody>
          <a:bodyPr wrap="square" lIns="0" tIns="0" rIns="0" bIns="0" rtlCol="0" anchor="t"/>
          <a:lstStyle/>
          <a:p>
            <a:pPr marL="342900" indent="-342900" algn="l">
              <a:lnSpc>
                <a:spcPts val="2100"/>
              </a:lnSpc>
              <a:buSzPct val="100000"/>
              <a:buChar char="•"/>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Серпімділік күшінің серіппенің ұзаруына тәуелділік графигінен қатаңдық коэффициентін анықтау дағдысын игереміз</a:t>
            </a:r>
            <a:endParaRPr lang="en-US" sz="1600" dirty="0">
              <a:latin typeface="Times New Roman" panose="02020603050405020304" pitchFamily="18" charset="0"/>
              <a:cs typeface="Times New Roman" panose="02020603050405020304" pitchFamily="18" charset="0"/>
            </a:endParaRPr>
          </a:p>
        </p:txBody>
      </p:sp>
      <p:sp>
        <p:nvSpPr>
          <p:cNvPr id="6" name="Text 4"/>
          <p:cNvSpPr/>
          <p:nvPr/>
        </p:nvSpPr>
        <p:spPr>
          <a:xfrm>
            <a:off x="782002" y="3022521"/>
            <a:ext cx="6315670" cy="539829"/>
          </a:xfrm>
          <a:prstGeom prst="rect">
            <a:avLst/>
          </a:prstGeom>
          <a:noFill/>
          <a:ln/>
        </p:spPr>
        <p:txBody>
          <a:bodyPr wrap="square" lIns="0" tIns="0" rIns="0" bIns="0" rtlCol="0" anchor="t"/>
          <a:lstStyle/>
          <a:p>
            <a:pPr marL="342900" indent="-342900" algn="l">
              <a:lnSpc>
                <a:spcPts val="2100"/>
              </a:lnSpc>
              <a:buSzPct val="100000"/>
              <a:buChar char="•"/>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Физика кабинетінде қауіпсіздік ережелерін білу және міндетті түрде сақтау принциптерімен танысамыз</a:t>
            </a:r>
            <a:endParaRPr lang="en-US" sz="1600" dirty="0">
              <a:latin typeface="Times New Roman" panose="02020603050405020304" pitchFamily="18" charset="0"/>
              <a:cs typeface="Times New Roman" panose="02020603050405020304" pitchFamily="18" charset="0"/>
            </a:endParaRPr>
          </a:p>
        </p:txBody>
      </p:sp>
      <p:sp>
        <p:nvSpPr>
          <p:cNvPr id="7" name="Text 5"/>
          <p:cNvSpPr/>
          <p:nvPr/>
        </p:nvSpPr>
        <p:spPr>
          <a:xfrm>
            <a:off x="7516772" y="1247299"/>
            <a:ext cx="3443883" cy="316230"/>
          </a:xfrm>
          <a:prstGeom prst="rect">
            <a:avLst/>
          </a:prstGeom>
          <a:noFill/>
          <a:ln/>
        </p:spPr>
        <p:txBody>
          <a:bodyPr wrap="none" lIns="0" tIns="0" rIns="0" bIns="0" rtlCol="0" anchor="t"/>
          <a:lstStyle/>
          <a:p>
            <a:pPr marL="0" indent="0" algn="l">
              <a:lnSpc>
                <a:spcPts val="2450"/>
              </a:lnSpc>
              <a:buNone/>
            </a:pPr>
            <a:r>
              <a:rPr lang="en-US" sz="2400" dirty="0">
                <a:solidFill>
                  <a:srgbClr val="1B1B27"/>
                </a:solidFill>
                <a:latin typeface="Times New Roman" panose="02020603050405020304" pitchFamily="18" charset="0"/>
                <a:ea typeface="Raleway" pitchFamily="34" charset="-122"/>
                <a:cs typeface="Times New Roman" panose="02020603050405020304" pitchFamily="18" charset="0"/>
              </a:rPr>
              <a:t>Сабақтың нақты нәтижелері</a:t>
            </a:r>
            <a:endParaRPr lang="en-US" sz="2400" dirty="0">
              <a:latin typeface="Times New Roman" panose="02020603050405020304" pitchFamily="18" charset="0"/>
              <a:cs typeface="Times New Roman" panose="02020603050405020304" pitchFamily="18" charset="0"/>
            </a:endParaRPr>
          </a:p>
        </p:txBody>
      </p:sp>
      <p:sp>
        <p:nvSpPr>
          <p:cNvPr id="8" name="Text 6"/>
          <p:cNvSpPr/>
          <p:nvPr/>
        </p:nvSpPr>
        <p:spPr>
          <a:xfrm>
            <a:off x="7516772" y="1732121"/>
            <a:ext cx="6315670" cy="269915"/>
          </a:xfrm>
          <a:prstGeom prst="rect">
            <a:avLst/>
          </a:prstGeom>
          <a:noFill/>
          <a:ln/>
        </p:spPr>
        <p:txBody>
          <a:bodyPr wrap="none" lIns="0" tIns="0" rIns="0" bIns="0" rtlCol="0" anchor="t"/>
          <a:lstStyle/>
          <a:p>
            <a:pPr marL="0" indent="0" algn="l">
              <a:lnSpc>
                <a:spcPts val="2100"/>
              </a:lnSpc>
              <a:buNone/>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Сабақ соңында оқушылар келесі дағдыларды меңгереді:</a:t>
            </a:r>
            <a:endParaRPr lang="en-US" sz="1600" dirty="0">
              <a:latin typeface="Times New Roman" panose="02020603050405020304" pitchFamily="18" charset="0"/>
              <a:cs typeface="Times New Roman" panose="02020603050405020304" pitchFamily="18" charset="0"/>
            </a:endParaRPr>
          </a:p>
        </p:txBody>
      </p:sp>
      <p:sp>
        <p:nvSpPr>
          <p:cNvPr id="9" name="Text 7"/>
          <p:cNvSpPr/>
          <p:nvPr/>
        </p:nvSpPr>
        <p:spPr>
          <a:xfrm>
            <a:off x="7516772" y="2153841"/>
            <a:ext cx="6315670" cy="269915"/>
          </a:xfrm>
          <a:prstGeom prst="rect">
            <a:avLst/>
          </a:prstGeom>
          <a:noFill/>
          <a:ln/>
        </p:spPr>
        <p:txBody>
          <a:bodyPr wrap="none" lIns="0" tIns="0" rIns="0" bIns="0" rtlCol="0" anchor="t"/>
          <a:lstStyle/>
          <a:p>
            <a:pPr marL="342900" indent="-342900" algn="l">
              <a:lnSpc>
                <a:spcPts val="2100"/>
              </a:lnSpc>
              <a:buSzPct val="100000"/>
              <a:buFont typeface="+mj-lt"/>
              <a:buAutoNum type="arabicPeriod"/>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Серпімді деформация ұғымын толық түсіндіре алады</a:t>
            </a:r>
            <a:endParaRPr lang="en-US" sz="1600" dirty="0">
              <a:latin typeface="Times New Roman" panose="02020603050405020304" pitchFamily="18" charset="0"/>
              <a:cs typeface="Times New Roman" panose="02020603050405020304" pitchFamily="18" charset="0"/>
            </a:endParaRPr>
          </a:p>
        </p:txBody>
      </p:sp>
      <p:sp>
        <p:nvSpPr>
          <p:cNvPr id="10" name="Text 8"/>
          <p:cNvSpPr/>
          <p:nvPr/>
        </p:nvSpPr>
        <p:spPr>
          <a:xfrm>
            <a:off x="7516772" y="2482691"/>
            <a:ext cx="6315670" cy="539829"/>
          </a:xfrm>
          <a:prstGeom prst="rect">
            <a:avLst/>
          </a:prstGeom>
          <a:noFill/>
          <a:ln/>
        </p:spPr>
        <p:txBody>
          <a:bodyPr wrap="square" lIns="0" tIns="0" rIns="0" bIns="0" rtlCol="0" anchor="t"/>
          <a:lstStyle/>
          <a:p>
            <a:pPr marL="342900" indent="-342900" algn="l">
              <a:lnSpc>
                <a:spcPts val="2100"/>
              </a:lnSpc>
              <a:buSzPct val="100000"/>
              <a:buFont typeface="+mj-lt"/>
              <a:buAutoNum type="arabicPeriod" startAt="2"/>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Серіппеге түсірілген күш пен ұзару арасындағы тәуелділікті тәжірибе арқылы анықтайды</a:t>
            </a:r>
            <a:endParaRPr lang="en-US" sz="1600" dirty="0">
              <a:latin typeface="Times New Roman" panose="02020603050405020304" pitchFamily="18" charset="0"/>
              <a:cs typeface="Times New Roman" panose="02020603050405020304" pitchFamily="18" charset="0"/>
            </a:endParaRPr>
          </a:p>
        </p:txBody>
      </p:sp>
      <p:sp>
        <p:nvSpPr>
          <p:cNvPr id="11" name="Text 9"/>
          <p:cNvSpPr/>
          <p:nvPr/>
        </p:nvSpPr>
        <p:spPr>
          <a:xfrm>
            <a:off x="7516772" y="3081457"/>
            <a:ext cx="6315670" cy="269915"/>
          </a:xfrm>
          <a:prstGeom prst="rect">
            <a:avLst/>
          </a:prstGeom>
          <a:noFill/>
          <a:ln/>
        </p:spPr>
        <p:txBody>
          <a:bodyPr wrap="none" lIns="0" tIns="0" rIns="0" bIns="0" rtlCol="0" anchor="t"/>
          <a:lstStyle/>
          <a:p>
            <a:pPr marL="342900" indent="-342900" algn="l">
              <a:lnSpc>
                <a:spcPts val="2100"/>
              </a:lnSpc>
              <a:buSzPct val="100000"/>
              <a:buFont typeface="+mj-lt"/>
              <a:buAutoNum type="arabicPeriod" startAt="3"/>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F = kΔl формуласы бойынша қатаңдық коэффициентін дұрыс есептейді</a:t>
            </a:r>
            <a:endParaRPr lang="en-US" sz="1600" dirty="0">
              <a:latin typeface="Times New Roman" panose="02020603050405020304" pitchFamily="18" charset="0"/>
              <a:cs typeface="Times New Roman" panose="02020603050405020304" pitchFamily="18" charset="0"/>
            </a:endParaRPr>
          </a:p>
        </p:txBody>
      </p:sp>
      <p:sp>
        <p:nvSpPr>
          <p:cNvPr id="12" name="Text 10"/>
          <p:cNvSpPr/>
          <p:nvPr/>
        </p:nvSpPr>
        <p:spPr>
          <a:xfrm>
            <a:off x="7516772" y="3410307"/>
            <a:ext cx="6315670" cy="539829"/>
          </a:xfrm>
          <a:prstGeom prst="rect">
            <a:avLst/>
          </a:prstGeom>
          <a:noFill/>
          <a:ln/>
        </p:spPr>
        <p:txBody>
          <a:bodyPr wrap="square" lIns="0" tIns="0" rIns="0" bIns="0" rtlCol="0" anchor="t"/>
          <a:lstStyle/>
          <a:p>
            <a:pPr marL="342900" indent="-342900" algn="l">
              <a:lnSpc>
                <a:spcPts val="2100"/>
              </a:lnSpc>
              <a:buSzPct val="100000"/>
              <a:buFont typeface="+mj-lt"/>
              <a:buAutoNum type="arabicPeriod" startAt="4"/>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Қауіпсіздік ережелерін сақтай отырып жұппен зертханалық жұмысты орындайды</a:t>
            </a:r>
            <a:endParaRPr lang="en-US" sz="1600" dirty="0">
              <a:latin typeface="Times New Roman" panose="02020603050405020304" pitchFamily="18" charset="0"/>
              <a:cs typeface="Times New Roman" panose="02020603050405020304" pitchFamily="18" charset="0"/>
            </a:endParaRPr>
          </a:p>
        </p:txBody>
      </p:sp>
      <p:sp>
        <p:nvSpPr>
          <p:cNvPr id="13" name="Text 11"/>
          <p:cNvSpPr/>
          <p:nvPr/>
        </p:nvSpPr>
        <p:spPr>
          <a:xfrm>
            <a:off x="7516772" y="4009073"/>
            <a:ext cx="6315670" cy="269915"/>
          </a:xfrm>
          <a:prstGeom prst="rect">
            <a:avLst/>
          </a:prstGeom>
          <a:noFill/>
          <a:ln/>
        </p:spPr>
        <p:txBody>
          <a:bodyPr wrap="none" lIns="0" tIns="0" rIns="0" bIns="0" rtlCol="0" anchor="t"/>
          <a:lstStyle/>
          <a:p>
            <a:pPr marL="342900" indent="-342900" algn="l">
              <a:lnSpc>
                <a:spcPts val="2100"/>
              </a:lnSpc>
              <a:buSzPct val="100000"/>
              <a:buFont typeface="+mj-lt"/>
              <a:buAutoNum type="arabicPeriod" startAt="5"/>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Нәтижелерін график түрінде ұсынады және өмірмен байланыстырады</a:t>
            </a:r>
            <a:endParaRPr lang="en-US" sz="1600" dirty="0">
              <a:latin typeface="Times New Roman" panose="02020603050405020304" pitchFamily="18" charset="0"/>
              <a:cs typeface="Times New Roman" panose="02020603050405020304" pitchFamily="18" charset="0"/>
            </a:endParaRPr>
          </a:p>
        </p:txBody>
      </p:sp>
      <p:sp>
        <p:nvSpPr>
          <p:cNvPr id="14" name="Shape 12"/>
          <p:cNvSpPr/>
          <p:nvPr/>
        </p:nvSpPr>
        <p:spPr>
          <a:xfrm>
            <a:off x="782002" y="4527709"/>
            <a:ext cx="4235172" cy="1931551"/>
          </a:xfrm>
          <a:prstGeom prst="roundRect">
            <a:avLst>
              <a:gd name="adj" fmla="val 3668"/>
            </a:avLst>
          </a:prstGeom>
          <a:solidFill>
            <a:srgbClr val="E1E1EA"/>
          </a:solidFill>
          <a:ln w="7620">
            <a:solidFill>
              <a:srgbClr val="1B1B27"/>
            </a:solidFill>
            <a:prstDash val="solid"/>
          </a:ln>
        </p:spPr>
      </p:sp>
      <p:sp>
        <p:nvSpPr>
          <p:cNvPr id="15" name="Shape 13"/>
          <p:cNvSpPr/>
          <p:nvPr/>
        </p:nvSpPr>
        <p:spPr>
          <a:xfrm>
            <a:off x="958214" y="4703921"/>
            <a:ext cx="506016" cy="506016"/>
          </a:xfrm>
          <a:prstGeom prst="roundRect">
            <a:avLst>
              <a:gd name="adj" fmla="val 18068768"/>
            </a:avLst>
          </a:prstGeom>
          <a:solidFill>
            <a:srgbClr val="1B1B27"/>
          </a:solidFill>
          <a:ln/>
        </p:spPr>
      </p:sp>
      <p:pic>
        <p:nvPicPr>
          <p:cNvPr id="16"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7398" y="4842986"/>
            <a:ext cx="227647" cy="227648"/>
          </a:xfrm>
          <a:prstGeom prst="rect">
            <a:avLst/>
          </a:prstGeom>
        </p:spPr>
      </p:pic>
      <p:sp>
        <p:nvSpPr>
          <p:cNvPr id="17" name="Text 14"/>
          <p:cNvSpPr/>
          <p:nvPr/>
        </p:nvSpPr>
        <p:spPr>
          <a:xfrm>
            <a:off x="958214" y="5378529"/>
            <a:ext cx="2117765" cy="263485"/>
          </a:xfrm>
          <a:prstGeom prst="rect">
            <a:avLst/>
          </a:prstGeom>
          <a:noFill/>
          <a:ln/>
        </p:spPr>
        <p:txBody>
          <a:bodyPr wrap="none" lIns="0" tIns="0" rIns="0" bIns="0" rtlCol="0" anchor="t"/>
          <a:lstStyle/>
          <a:p>
            <a:pPr marL="0" indent="0" algn="l">
              <a:lnSpc>
                <a:spcPts val="2050"/>
              </a:lnSpc>
              <a:buNone/>
            </a:pPr>
            <a:r>
              <a:rPr lang="en-US" sz="2000" dirty="0">
                <a:solidFill>
                  <a:srgbClr val="3C3939"/>
                </a:solidFill>
                <a:latin typeface="Times New Roman" panose="02020603050405020304" pitchFamily="18" charset="0"/>
                <a:ea typeface="Raleway" pitchFamily="34" charset="-122"/>
                <a:cs typeface="Times New Roman" panose="02020603050405020304" pitchFamily="18" charset="0"/>
              </a:rPr>
              <a:t>Бірлік және ынтымақ</a:t>
            </a:r>
            <a:endParaRPr lang="en-US" sz="2000" dirty="0">
              <a:latin typeface="Times New Roman" panose="02020603050405020304" pitchFamily="18" charset="0"/>
              <a:cs typeface="Times New Roman" panose="02020603050405020304" pitchFamily="18" charset="0"/>
            </a:endParaRPr>
          </a:p>
        </p:txBody>
      </p:sp>
      <p:sp>
        <p:nvSpPr>
          <p:cNvPr id="18" name="Text 15"/>
          <p:cNvSpPr/>
          <p:nvPr/>
        </p:nvSpPr>
        <p:spPr>
          <a:xfrm>
            <a:off x="958214" y="5743218"/>
            <a:ext cx="3882747" cy="539829"/>
          </a:xfrm>
          <a:prstGeom prst="rect">
            <a:avLst/>
          </a:prstGeom>
          <a:noFill/>
          <a:ln/>
        </p:spPr>
        <p:txBody>
          <a:bodyPr wrap="square" lIns="0" tIns="0" rIns="0" bIns="0" rtlCol="0" anchor="t"/>
          <a:lstStyle/>
          <a:p>
            <a:pPr marL="0" indent="0" algn="l">
              <a:lnSpc>
                <a:spcPts val="2100"/>
              </a:lnSpc>
              <a:buNone/>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Жұптық жұмыстарда бір-бірін қолдау, құрал-жабдықтарды бөлісу</a:t>
            </a:r>
            <a:endParaRPr lang="en-US" sz="1600" dirty="0">
              <a:latin typeface="Times New Roman" panose="02020603050405020304" pitchFamily="18" charset="0"/>
              <a:cs typeface="Times New Roman" panose="02020603050405020304" pitchFamily="18" charset="0"/>
            </a:endParaRPr>
          </a:p>
        </p:txBody>
      </p:sp>
      <p:sp>
        <p:nvSpPr>
          <p:cNvPr id="19" name="Shape 16"/>
          <p:cNvSpPr/>
          <p:nvPr/>
        </p:nvSpPr>
        <p:spPr>
          <a:xfrm>
            <a:off x="5185766" y="4527709"/>
            <a:ext cx="4235172" cy="1931551"/>
          </a:xfrm>
          <a:prstGeom prst="roundRect">
            <a:avLst>
              <a:gd name="adj" fmla="val 3668"/>
            </a:avLst>
          </a:prstGeom>
          <a:solidFill>
            <a:srgbClr val="E1E1EA"/>
          </a:solidFill>
          <a:ln w="7620">
            <a:solidFill>
              <a:srgbClr val="1B1B27"/>
            </a:solidFill>
            <a:prstDash val="solid"/>
          </a:ln>
        </p:spPr>
      </p:sp>
      <p:sp>
        <p:nvSpPr>
          <p:cNvPr id="20" name="Shape 17"/>
          <p:cNvSpPr/>
          <p:nvPr/>
        </p:nvSpPr>
        <p:spPr>
          <a:xfrm>
            <a:off x="5361979" y="4703921"/>
            <a:ext cx="506016" cy="506016"/>
          </a:xfrm>
          <a:prstGeom prst="roundRect">
            <a:avLst>
              <a:gd name="adj" fmla="val 18068768"/>
            </a:avLst>
          </a:prstGeom>
          <a:solidFill>
            <a:srgbClr val="1B1B27"/>
          </a:solidFill>
          <a:ln/>
        </p:spPr>
      </p:sp>
      <p:pic>
        <p:nvPicPr>
          <p:cNvPr id="21" name="Image 1" descr="preencoded.png"/>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5501163" y="4842986"/>
            <a:ext cx="227647" cy="227648"/>
          </a:xfrm>
          <a:prstGeom prst="rect">
            <a:avLst/>
          </a:prstGeom>
        </p:spPr>
      </p:pic>
      <p:sp>
        <p:nvSpPr>
          <p:cNvPr id="22" name="Text 18"/>
          <p:cNvSpPr/>
          <p:nvPr/>
        </p:nvSpPr>
        <p:spPr>
          <a:xfrm>
            <a:off x="5361979" y="5378529"/>
            <a:ext cx="2108716" cy="263485"/>
          </a:xfrm>
          <a:prstGeom prst="rect">
            <a:avLst/>
          </a:prstGeom>
          <a:noFill/>
          <a:ln/>
        </p:spPr>
        <p:txBody>
          <a:bodyPr wrap="none" lIns="0" tIns="0" rIns="0" bIns="0" rtlCol="0" anchor="t"/>
          <a:lstStyle/>
          <a:p>
            <a:pPr marL="0" indent="0" algn="l">
              <a:lnSpc>
                <a:spcPts val="2050"/>
              </a:lnSpc>
              <a:buNone/>
            </a:pPr>
            <a:r>
              <a:rPr lang="en-US" sz="2000" dirty="0">
                <a:solidFill>
                  <a:srgbClr val="3C3939"/>
                </a:solidFill>
                <a:latin typeface="Times New Roman" panose="02020603050405020304" pitchFamily="18" charset="0"/>
                <a:ea typeface="Raleway" pitchFamily="34" charset="-122"/>
                <a:cs typeface="Times New Roman" panose="02020603050405020304" pitchFamily="18" charset="0"/>
              </a:rPr>
              <a:t>Жауапкершілік</a:t>
            </a:r>
            <a:endParaRPr lang="en-US" sz="2000" dirty="0">
              <a:latin typeface="Times New Roman" panose="02020603050405020304" pitchFamily="18" charset="0"/>
              <a:cs typeface="Times New Roman" panose="02020603050405020304" pitchFamily="18" charset="0"/>
            </a:endParaRPr>
          </a:p>
        </p:txBody>
      </p:sp>
      <p:sp>
        <p:nvSpPr>
          <p:cNvPr id="23" name="Text 19"/>
          <p:cNvSpPr/>
          <p:nvPr/>
        </p:nvSpPr>
        <p:spPr>
          <a:xfrm>
            <a:off x="5361979" y="5743218"/>
            <a:ext cx="3882747" cy="269915"/>
          </a:xfrm>
          <a:prstGeom prst="rect">
            <a:avLst/>
          </a:prstGeom>
          <a:noFill/>
          <a:ln/>
        </p:spPr>
        <p:txBody>
          <a:bodyPr wrap="none" lIns="0" tIns="0" rIns="0" bIns="0" rtlCol="0" anchor="t"/>
          <a:lstStyle/>
          <a:p>
            <a:pPr marL="0" indent="0" algn="l">
              <a:lnSpc>
                <a:spcPts val="2100"/>
              </a:lnSpc>
              <a:buNone/>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Қауіпсіздік ережелерін міндетті түрде сақтау</a:t>
            </a:r>
            <a:endParaRPr lang="en-US" sz="1600" dirty="0">
              <a:latin typeface="Times New Roman" panose="02020603050405020304" pitchFamily="18" charset="0"/>
              <a:cs typeface="Times New Roman" panose="02020603050405020304" pitchFamily="18" charset="0"/>
            </a:endParaRPr>
          </a:p>
        </p:txBody>
      </p:sp>
      <p:sp>
        <p:nvSpPr>
          <p:cNvPr id="24" name="Shape 20"/>
          <p:cNvSpPr/>
          <p:nvPr/>
        </p:nvSpPr>
        <p:spPr>
          <a:xfrm>
            <a:off x="9589531" y="4527709"/>
            <a:ext cx="4235291" cy="1931551"/>
          </a:xfrm>
          <a:prstGeom prst="roundRect">
            <a:avLst>
              <a:gd name="adj" fmla="val 3668"/>
            </a:avLst>
          </a:prstGeom>
          <a:solidFill>
            <a:srgbClr val="E1E1EA"/>
          </a:solidFill>
          <a:ln w="7620">
            <a:solidFill>
              <a:srgbClr val="1B1B27"/>
            </a:solidFill>
            <a:prstDash val="solid"/>
          </a:ln>
        </p:spPr>
      </p:sp>
      <p:sp>
        <p:nvSpPr>
          <p:cNvPr id="25" name="Shape 21"/>
          <p:cNvSpPr/>
          <p:nvPr/>
        </p:nvSpPr>
        <p:spPr>
          <a:xfrm>
            <a:off x="9765744" y="4703921"/>
            <a:ext cx="506016" cy="506016"/>
          </a:xfrm>
          <a:prstGeom prst="roundRect">
            <a:avLst>
              <a:gd name="adj" fmla="val 18068768"/>
            </a:avLst>
          </a:prstGeom>
          <a:solidFill>
            <a:srgbClr val="1B1B27"/>
          </a:solidFill>
          <a:ln/>
        </p:spPr>
      </p:sp>
      <p:pic>
        <p:nvPicPr>
          <p:cNvPr id="26" name="Image 2" descr="preencoded.png"/>
          <p:cNvPicPr>
            <a:picLocks noChangeAspect="1"/>
          </p:cNvPicPr>
          <p:nvPr/>
        </p:nvPicPr>
        <p:blipFill>
          <a:blip r:embed="rId3">
            <a:extLst>
              <a:ext uri="{96DAC541-7B7A-43D3-8B79-37D633B846F1}">
                <asvg:svgBlip xmlns:asvg="http://schemas.microsoft.com/office/drawing/2016/SVG/main" r:embed="rId6"/>
              </a:ext>
            </a:extLst>
          </a:blip>
          <a:stretch>
            <a:fillRect/>
          </a:stretch>
        </p:blipFill>
        <p:spPr>
          <a:xfrm>
            <a:off x="9904928" y="4842986"/>
            <a:ext cx="227647" cy="227648"/>
          </a:xfrm>
          <a:prstGeom prst="rect">
            <a:avLst/>
          </a:prstGeom>
        </p:spPr>
      </p:pic>
      <p:sp>
        <p:nvSpPr>
          <p:cNvPr id="27" name="Text 22"/>
          <p:cNvSpPr/>
          <p:nvPr/>
        </p:nvSpPr>
        <p:spPr>
          <a:xfrm>
            <a:off x="9765744" y="5378529"/>
            <a:ext cx="2108716" cy="263485"/>
          </a:xfrm>
          <a:prstGeom prst="rect">
            <a:avLst/>
          </a:prstGeom>
          <a:noFill/>
          <a:ln/>
        </p:spPr>
        <p:txBody>
          <a:bodyPr wrap="none" lIns="0" tIns="0" rIns="0" bIns="0" rtlCol="0" anchor="t"/>
          <a:lstStyle/>
          <a:p>
            <a:pPr marL="0" indent="0" algn="l">
              <a:lnSpc>
                <a:spcPts val="2050"/>
              </a:lnSpc>
              <a:buNone/>
            </a:pPr>
            <a:r>
              <a:rPr lang="en-US" sz="2000" dirty="0">
                <a:solidFill>
                  <a:srgbClr val="3C3939"/>
                </a:solidFill>
                <a:latin typeface="Times New Roman" panose="02020603050405020304" pitchFamily="18" charset="0"/>
                <a:ea typeface="Raleway" pitchFamily="34" charset="-122"/>
                <a:cs typeface="Times New Roman" panose="02020603050405020304" pitchFamily="18" charset="0"/>
              </a:rPr>
              <a:t>Еңбекке құрмет</a:t>
            </a:r>
            <a:endParaRPr lang="en-US" sz="2000" dirty="0">
              <a:latin typeface="Times New Roman" panose="02020603050405020304" pitchFamily="18" charset="0"/>
              <a:cs typeface="Times New Roman" panose="02020603050405020304" pitchFamily="18" charset="0"/>
            </a:endParaRPr>
          </a:p>
        </p:txBody>
      </p:sp>
      <p:sp>
        <p:nvSpPr>
          <p:cNvPr id="28" name="Text 23"/>
          <p:cNvSpPr/>
          <p:nvPr/>
        </p:nvSpPr>
        <p:spPr>
          <a:xfrm>
            <a:off x="9765744" y="5743218"/>
            <a:ext cx="3882866" cy="539829"/>
          </a:xfrm>
          <a:prstGeom prst="rect">
            <a:avLst/>
          </a:prstGeom>
          <a:noFill/>
          <a:ln/>
        </p:spPr>
        <p:txBody>
          <a:bodyPr wrap="square" lIns="0" tIns="0" rIns="0" bIns="0" rtlCol="0" anchor="t"/>
          <a:lstStyle/>
          <a:p>
            <a:pPr marL="0" indent="0" algn="l">
              <a:lnSpc>
                <a:spcPts val="2100"/>
              </a:lnSpc>
              <a:buNone/>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Механик, құрылысшы мамандықтардың еңбегін бағалау</a:t>
            </a:r>
            <a:endParaRPr lang="en-US" sz="1600" dirty="0">
              <a:latin typeface="Times New Roman" panose="02020603050405020304" pitchFamily="18" charset="0"/>
              <a:cs typeface="Times New Roman" panose="02020603050405020304" pitchFamily="18" charset="0"/>
            </a:endParaRPr>
          </a:p>
        </p:txBody>
      </p:sp>
      <p:sp>
        <p:nvSpPr>
          <p:cNvPr id="29" name="Text 24"/>
          <p:cNvSpPr/>
          <p:nvPr/>
        </p:nvSpPr>
        <p:spPr>
          <a:xfrm>
            <a:off x="1035010" y="6838831"/>
            <a:ext cx="12789813" cy="269915"/>
          </a:xfrm>
          <a:prstGeom prst="rect">
            <a:avLst/>
          </a:prstGeom>
          <a:noFill/>
          <a:ln/>
        </p:spPr>
        <p:txBody>
          <a:bodyPr wrap="none" lIns="0" tIns="0" rIns="0" bIns="0" rtlCol="0" anchor="t"/>
          <a:lstStyle/>
          <a:p>
            <a:pPr marL="0" indent="0" algn="l">
              <a:lnSpc>
                <a:spcPts val="2100"/>
              </a:lnSpc>
              <a:buNone/>
            </a:pPr>
            <a:r>
              <a:rPr lang="en-US" sz="1600" b="1" dirty="0">
                <a:solidFill>
                  <a:srgbClr val="3C3939"/>
                </a:solidFill>
                <a:latin typeface="Times New Roman" panose="02020603050405020304" pitchFamily="18" charset="0"/>
                <a:ea typeface="Roboto" pitchFamily="34" charset="-122"/>
                <a:cs typeface="Times New Roman" panose="02020603050405020304" pitchFamily="18" charset="0"/>
              </a:rPr>
              <a:t>«Бірлік түбі – береке»</a:t>
            </a: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 – апта дәйексөзі</a:t>
            </a:r>
            <a:endParaRPr lang="en-US" sz="1600" dirty="0">
              <a:latin typeface="Times New Roman" panose="02020603050405020304" pitchFamily="18" charset="0"/>
              <a:cs typeface="Times New Roman" panose="02020603050405020304" pitchFamily="18" charset="0"/>
            </a:endParaRPr>
          </a:p>
        </p:txBody>
      </p:sp>
      <p:sp>
        <p:nvSpPr>
          <p:cNvPr id="30" name="Shape 25"/>
          <p:cNvSpPr/>
          <p:nvPr/>
        </p:nvSpPr>
        <p:spPr>
          <a:xfrm>
            <a:off x="782002" y="6649045"/>
            <a:ext cx="22860" cy="649486"/>
          </a:xfrm>
          <a:prstGeom prst="rect">
            <a:avLst/>
          </a:prstGeom>
          <a:solidFill>
            <a:srgbClr val="1B1B27"/>
          </a:solidFill>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618053"/>
            <a:ext cx="7431167" cy="527090"/>
          </a:xfrm>
          <a:prstGeom prst="rect">
            <a:avLst/>
          </a:prstGeom>
          <a:noFill/>
          <a:ln/>
        </p:spPr>
        <p:txBody>
          <a:bodyPr wrap="none" lIns="0" tIns="0" rIns="0" bIns="0" rtlCol="0" anchor="t"/>
          <a:lstStyle/>
          <a:p>
            <a:pPr marL="0" indent="0" algn="l">
              <a:lnSpc>
                <a:spcPts val="4150"/>
              </a:lnSpc>
              <a:buNone/>
            </a:pPr>
            <a:r>
              <a:rPr lang="en-US" sz="3300" dirty="0">
                <a:solidFill>
                  <a:srgbClr val="1B1B27"/>
                </a:solidFill>
                <a:latin typeface="Times New Roman" panose="02020603050405020304" pitchFamily="18" charset="0"/>
                <a:ea typeface="Raleway" pitchFamily="34" charset="-122"/>
                <a:cs typeface="Times New Roman" panose="02020603050405020304" pitchFamily="18" charset="0"/>
              </a:rPr>
              <a:t>Серпімді деформация және Гук заңы</a:t>
            </a:r>
            <a:endParaRPr lang="en-US" sz="3300" dirty="0">
              <a:latin typeface="Times New Roman" panose="02020603050405020304" pitchFamily="18" charset="0"/>
              <a:cs typeface="Times New Roman" panose="02020603050405020304" pitchFamily="18" charset="0"/>
            </a:endParaRPr>
          </a:p>
        </p:txBody>
      </p:sp>
      <p:pic>
        <p:nvPicPr>
          <p:cNvPr id="3" name="Image 0" descr="preencoded.png"/>
          <p:cNvPicPr>
            <a:picLocks noChangeAspect="1"/>
          </p:cNvPicPr>
          <p:nvPr/>
        </p:nvPicPr>
        <p:blipFill>
          <a:blip r:embed="rId3"/>
          <a:stretch>
            <a:fillRect/>
          </a:stretch>
        </p:blipFill>
        <p:spPr>
          <a:xfrm>
            <a:off x="793790" y="1482447"/>
            <a:ext cx="4347567" cy="674727"/>
          </a:xfrm>
          <a:prstGeom prst="rect">
            <a:avLst/>
          </a:prstGeom>
        </p:spPr>
      </p:pic>
      <p:sp>
        <p:nvSpPr>
          <p:cNvPr id="4" name="Text 1"/>
          <p:cNvSpPr/>
          <p:nvPr/>
        </p:nvSpPr>
        <p:spPr>
          <a:xfrm>
            <a:off x="962382" y="2325767"/>
            <a:ext cx="2200989" cy="263485"/>
          </a:xfrm>
          <a:prstGeom prst="rect">
            <a:avLst/>
          </a:prstGeom>
          <a:noFill/>
          <a:ln/>
        </p:spPr>
        <p:txBody>
          <a:bodyPr wrap="none" lIns="0" tIns="0" rIns="0" bIns="0" rtlCol="0" anchor="t"/>
          <a:lstStyle/>
          <a:p>
            <a:pPr marL="0" indent="0" algn="l">
              <a:lnSpc>
                <a:spcPts val="2050"/>
              </a:lnSpc>
              <a:buNone/>
            </a:pPr>
            <a:r>
              <a:rPr lang="en-US" sz="2000" b="1" dirty="0">
                <a:solidFill>
                  <a:srgbClr val="3C3939"/>
                </a:solidFill>
                <a:latin typeface="Times New Roman" panose="02020603050405020304" pitchFamily="18" charset="0"/>
                <a:ea typeface="Raleway" pitchFamily="34" charset="-122"/>
                <a:cs typeface="Times New Roman" panose="02020603050405020304" pitchFamily="18" charset="0"/>
              </a:rPr>
              <a:t>Серпімді деформация</a:t>
            </a:r>
            <a:endParaRPr lang="en-US" sz="2000" b="1" dirty="0">
              <a:latin typeface="Times New Roman" panose="02020603050405020304" pitchFamily="18" charset="0"/>
              <a:cs typeface="Times New Roman" panose="02020603050405020304" pitchFamily="18" charset="0"/>
            </a:endParaRPr>
          </a:p>
        </p:txBody>
      </p:sp>
      <p:sp>
        <p:nvSpPr>
          <p:cNvPr id="5" name="Text 2"/>
          <p:cNvSpPr/>
          <p:nvPr/>
        </p:nvSpPr>
        <p:spPr>
          <a:xfrm>
            <a:off x="962382" y="2690455"/>
            <a:ext cx="4010382" cy="1079659"/>
          </a:xfrm>
          <a:prstGeom prst="rect">
            <a:avLst/>
          </a:prstGeom>
          <a:noFill/>
          <a:ln/>
        </p:spPr>
        <p:txBody>
          <a:bodyPr wrap="square" lIns="0" tIns="0" rIns="0" bIns="0" rtlCol="0" anchor="t"/>
          <a:lstStyle/>
          <a:p>
            <a:pPr marL="0" indent="0" algn="l">
              <a:lnSpc>
                <a:spcPts val="2100"/>
              </a:lnSpc>
              <a:buNone/>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Күш әсері тоқтағанда дене бастапқы қалпына қайта келетін деформация түрі. Серіппе созылады, бірақ күшті алып тастасақ, өз қалпына оралады.</a:t>
            </a:r>
            <a:endParaRPr lang="en-US" sz="1600" dirty="0">
              <a:latin typeface="Times New Roman" panose="02020603050405020304" pitchFamily="18" charset="0"/>
              <a:cs typeface="Times New Roman" panose="02020603050405020304" pitchFamily="18" charset="0"/>
            </a:endParaRPr>
          </a:p>
        </p:txBody>
      </p:sp>
      <p:pic>
        <p:nvPicPr>
          <p:cNvPr id="6" name="Image 1" descr="preencoded.png"/>
          <p:cNvPicPr>
            <a:picLocks noChangeAspect="1"/>
          </p:cNvPicPr>
          <p:nvPr/>
        </p:nvPicPr>
        <p:blipFill>
          <a:blip r:embed="rId4"/>
          <a:stretch>
            <a:fillRect/>
          </a:stretch>
        </p:blipFill>
        <p:spPr>
          <a:xfrm>
            <a:off x="5141357" y="1482447"/>
            <a:ext cx="4347567" cy="674727"/>
          </a:xfrm>
          <a:prstGeom prst="rect">
            <a:avLst/>
          </a:prstGeom>
        </p:spPr>
      </p:pic>
      <p:sp>
        <p:nvSpPr>
          <p:cNvPr id="7" name="Text 3"/>
          <p:cNvSpPr/>
          <p:nvPr/>
        </p:nvSpPr>
        <p:spPr>
          <a:xfrm>
            <a:off x="5309949" y="2325767"/>
            <a:ext cx="2108716" cy="263485"/>
          </a:xfrm>
          <a:prstGeom prst="rect">
            <a:avLst/>
          </a:prstGeom>
          <a:noFill/>
          <a:ln/>
        </p:spPr>
        <p:txBody>
          <a:bodyPr wrap="none" lIns="0" tIns="0" rIns="0" bIns="0" rtlCol="0" anchor="t"/>
          <a:lstStyle/>
          <a:p>
            <a:pPr marL="0" indent="0" algn="l">
              <a:lnSpc>
                <a:spcPts val="2050"/>
              </a:lnSpc>
              <a:buNone/>
            </a:pPr>
            <a:r>
              <a:rPr lang="en-US" sz="2000" b="1" dirty="0">
                <a:solidFill>
                  <a:srgbClr val="3C3939"/>
                </a:solidFill>
                <a:latin typeface="Times New Roman" panose="02020603050405020304" pitchFamily="18" charset="0"/>
                <a:ea typeface="Raleway" pitchFamily="34" charset="-122"/>
                <a:cs typeface="Times New Roman" panose="02020603050405020304" pitchFamily="18" charset="0"/>
              </a:rPr>
              <a:t>Серпімділік күші</a:t>
            </a:r>
            <a:endParaRPr lang="en-US" sz="2000" b="1" dirty="0">
              <a:latin typeface="Times New Roman" panose="02020603050405020304" pitchFamily="18" charset="0"/>
              <a:cs typeface="Times New Roman" panose="02020603050405020304" pitchFamily="18" charset="0"/>
            </a:endParaRPr>
          </a:p>
        </p:txBody>
      </p:sp>
      <p:sp>
        <p:nvSpPr>
          <p:cNvPr id="8" name="Text 4"/>
          <p:cNvSpPr/>
          <p:nvPr/>
        </p:nvSpPr>
        <p:spPr>
          <a:xfrm>
            <a:off x="5309949" y="2690455"/>
            <a:ext cx="4010382" cy="1079659"/>
          </a:xfrm>
          <a:prstGeom prst="rect">
            <a:avLst/>
          </a:prstGeom>
          <a:noFill/>
          <a:ln/>
        </p:spPr>
        <p:txBody>
          <a:bodyPr wrap="square" lIns="0" tIns="0" rIns="0" bIns="0" rtlCol="0" anchor="t"/>
          <a:lstStyle/>
          <a:p>
            <a:pPr marL="0" indent="0" algn="l">
              <a:lnSpc>
                <a:spcPts val="2100"/>
              </a:lnSpc>
              <a:buNone/>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Дененің пішінін немесе көлемін өзгерткенде пайда болатын, денені бастапқы қалпына келтіруге бағытталған күш. Бұл күш әрқашан деформацияға қарсы бағытталған.</a:t>
            </a:r>
            <a:endParaRPr lang="en-US" sz="1600" dirty="0">
              <a:latin typeface="Times New Roman" panose="02020603050405020304" pitchFamily="18" charset="0"/>
              <a:cs typeface="Times New Roman" panose="02020603050405020304" pitchFamily="18" charset="0"/>
            </a:endParaRPr>
          </a:p>
        </p:txBody>
      </p:sp>
      <p:pic>
        <p:nvPicPr>
          <p:cNvPr id="9" name="Image 2" descr="preencoded.png"/>
          <p:cNvPicPr>
            <a:picLocks noChangeAspect="1"/>
          </p:cNvPicPr>
          <p:nvPr/>
        </p:nvPicPr>
        <p:blipFill>
          <a:blip r:embed="rId5"/>
          <a:stretch>
            <a:fillRect/>
          </a:stretch>
        </p:blipFill>
        <p:spPr>
          <a:xfrm>
            <a:off x="9488924" y="1482447"/>
            <a:ext cx="4347567" cy="674727"/>
          </a:xfrm>
          <a:prstGeom prst="rect">
            <a:avLst/>
          </a:prstGeom>
        </p:spPr>
      </p:pic>
      <p:sp>
        <p:nvSpPr>
          <p:cNvPr id="10" name="Text 5"/>
          <p:cNvSpPr/>
          <p:nvPr/>
        </p:nvSpPr>
        <p:spPr>
          <a:xfrm>
            <a:off x="9657517" y="2325767"/>
            <a:ext cx="2108716" cy="263485"/>
          </a:xfrm>
          <a:prstGeom prst="rect">
            <a:avLst/>
          </a:prstGeom>
          <a:noFill/>
          <a:ln/>
        </p:spPr>
        <p:txBody>
          <a:bodyPr wrap="none" lIns="0" tIns="0" rIns="0" bIns="0" rtlCol="0" anchor="t"/>
          <a:lstStyle/>
          <a:p>
            <a:pPr marL="0" indent="0" algn="l">
              <a:lnSpc>
                <a:spcPts val="2050"/>
              </a:lnSpc>
              <a:buNone/>
            </a:pPr>
            <a:r>
              <a:rPr lang="en-US" sz="2000" b="1" dirty="0">
                <a:solidFill>
                  <a:srgbClr val="3C3939"/>
                </a:solidFill>
                <a:latin typeface="Times New Roman" panose="02020603050405020304" pitchFamily="18" charset="0"/>
                <a:ea typeface="Raleway" pitchFamily="34" charset="-122"/>
                <a:cs typeface="Times New Roman" panose="02020603050405020304" pitchFamily="18" charset="0"/>
              </a:rPr>
              <a:t>Гук заңы</a:t>
            </a:r>
            <a:endParaRPr lang="en-US" sz="2000" b="1" dirty="0">
              <a:latin typeface="Times New Roman" panose="02020603050405020304" pitchFamily="18" charset="0"/>
              <a:cs typeface="Times New Roman" panose="02020603050405020304" pitchFamily="18" charset="0"/>
            </a:endParaRPr>
          </a:p>
        </p:txBody>
      </p:sp>
      <p:sp>
        <p:nvSpPr>
          <p:cNvPr id="11" name="Text 6"/>
          <p:cNvSpPr/>
          <p:nvPr/>
        </p:nvSpPr>
        <p:spPr>
          <a:xfrm>
            <a:off x="9657517" y="2690455"/>
            <a:ext cx="4010382" cy="809744"/>
          </a:xfrm>
          <a:prstGeom prst="rect">
            <a:avLst/>
          </a:prstGeom>
          <a:noFill/>
          <a:ln/>
        </p:spPr>
        <p:txBody>
          <a:bodyPr wrap="square" lIns="0" tIns="0" rIns="0" bIns="0" rtlCol="0" anchor="t"/>
          <a:lstStyle/>
          <a:p>
            <a:pPr marL="0" indent="0" algn="l">
              <a:lnSpc>
                <a:spcPts val="2100"/>
              </a:lnSpc>
              <a:buNone/>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F = kΔl формуласы бойынша серпімділік күші ұзаруға тура пропорционал. Мұндағы k – қатаңдық коэффициенті (Н/м), Δl – ұзару (м).</a:t>
            </a:r>
            <a:endParaRPr lang="en-US" sz="1600" dirty="0">
              <a:latin typeface="Times New Roman" panose="02020603050405020304" pitchFamily="18" charset="0"/>
              <a:cs typeface="Times New Roman" panose="02020603050405020304" pitchFamily="18" charset="0"/>
            </a:endParaRPr>
          </a:p>
        </p:txBody>
      </p:sp>
      <p:sp>
        <p:nvSpPr>
          <p:cNvPr id="12" name="Text 7"/>
          <p:cNvSpPr/>
          <p:nvPr/>
        </p:nvSpPr>
        <p:spPr>
          <a:xfrm>
            <a:off x="793790" y="4297085"/>
            <a:ext cx="6011704" cy="316230"/>
          </a:xfrm>
          <a:prstGeom prst="rect">
            <a:avLst/>
          </a:prstGeom>
          <a:noFill/>
          <a:ln/>
        </p:spPr>
        <p:txBody>
          <a:bodyPr wrap="none" lIns="0" tIns="0" rIns="0" bIns="0" rtlCol="0" anchor="t"/>
          <a:lstStyle/>
          <a:p>
            <a:pPr marL="0" indent="0" algn="l">
              <a:lnSpc>
                <a:spcPts val="2450"/>
              </a:lnSpc>
              <a:buNone/>
            </a:pPr>
            <a:r>
              <a:rPr lang="en-US" sz="2400" dirty="0">
                <a:solidFill>
                  <a:srgbClr val="1B1B27"/>
                </a:solidFill>
                <a:latin typeface="Times New Roman" panose="02020603050405020304" pitchFamily="18" charset="0"/>
                <a:ea typeface="Raleway" pitchFamily="34" charset="-122"/>
                <a:cs typeface="Times New Roman" panose="02020603050405020304" pitchFamily="18" charset="0"/>
              </a:rPr>
              <a:t>График арқылы қатаңдық коэффициентін анықтау</a:t>
            </a:r>
            <a:endParaRPr lang="en-US" sz="2400" dirty="0">
              <a:latin typeface="Times New Roman" panose="02020603050405020304" pitchFamily="18" charset="0"/>
              <a:cs typeface="Times New Roman" panose="02020603050405020304" pitchFamily="18" charset="0"/>
            </a:endParaRPr>
          </a:p>
        </p:txBody>
      </p:sp>
      <p:sp>
        <p:nvSpPr>
          <p:cNvPr id="13" name="Text 8"/>
          <p:cNvSpPr/>
          <p:nvPr/>
        </p:nvSpPr>
        <p:spPr>
          <a:xfrm>
            <a:off x="793790" y="4781907"/>
            <a:ext cx="7661077" cy="809744"/>
          </a:xfrm>
          <a:prstGeom prst="rect">
            <a:avLst/>
          </a:prstGeom>
          <a:noFill/>
          <a:ln/>
        </p:spPr>
        <p:txBody>
          <a:bodyPr wrap="square" lIns="0" tIns="0" rIns="0" bIns="0" rtlCol="0" anchor="t"/>
          <a:lstStyle/>
          <a:p>
            <a:pPr marL="0" indent="0" algn="l">
              <a:lnSpc>
                <a:spcPts val="2100"/>
              </a:lnSpc>
              <a:buNone/>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Егер F–Δl графигін сызсақ, түзу сызық шығады. Бұл график серпімділік күші мен ұзарудың тура пропорционалды екенін көрсетеді. Графиктің еңістігі (бұрышының тангенсі) – серіппенің қатаңдық коэффициенті k-ға тең болады.</a:t>
            </a:r>
            <a:endParaRPr lang="en-US" sz="1600" dirty="0">
              <a:latin typeface="Times New Roman" panose="02020603050405020304" pitchFamily="18" charset="0"/>
              <a:cs typeface="Times New Roman" panose="02020603050405020304" pitchFamily="18" charset="0"/>
            </a:endParaRPr>
          </a:p>
        </p:txBody>
      </p:sp>
      <p:sp>
        <p:nvSpPr>
          <p:cNvPr id="14" name="Text 9"/>
          <p:cNvSpPr/>
          <p:nvPr/>
        </p:nvSpPr>
        <p:spPr>
          <a:xfrm>
            <a:off x="793790" y="5743456"/>
            <a:ext cx="7661077" cy="809744"/>
          </a:xfrm>
          <a:prstGeom prst="rect">
            <a:avLst/>
          </a:prstGeom>
          <a:noFill/>
          <a:ln/>
        </p:spPr>
        <p:txBody>
          <a:bodyPr wrap="square" lIns="0" tIns="0" rIns="0" bIns="0" rtlCol="0" anchor="t"/>
          <a:lstStyle/>
          <a:p>
            <a:pPr marL="0" indent="0" algn="l">
              <a:lnSpc>
                <a:spcPts val="2100"/>
              </a:lnSpc>
              <a:buNone/>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Қатаңдық коэффициенті үлкен болған сайын, серіппені созу қиынырақ. Мысалы, автомобиль амортизаторындағы серіппенің k-сы қарапайым қоюлып тұрған есік серіппесінен әлдеқайда үлкен.</a:t>
            </a:r>
            <a:endParaRPr lang="en-US" sz="1600" dirty="0">
              <a:latin typeface="Times New Roman" panose="02020603050405020304" pitchFamily="18" charset="0"/>
              <a:cs typeface="Times New Roman" panose="02020603050405020304" pitchFamily="18" charset="0"/>
            </a:endParaRPr>
          </a:p>
        </p:txBody>
      </p:sp>
      <p:sp>
        <p:nvSpPr>
          <p:cNvPr id="15" name="Text 10"/>
          <p:cNvSpPr/>
          <p:nvPr/>
        </p:nvSpPr>
        <p:spPr>
          <a:xfrm>
            <a:off x="8873966" y="4280297"/>
            <a:ext cx="4970145" cy="269915"/>
          </a:xfrm>
          <a:prstGeom prst="rect">
            <a:avLst/>
          </a:prstGeom>
          <a:noFill/>
          <a:ln/>
        </p:spPr>
        <p:txBody>
          <a:bodyPr wrap="none" lIns="0" tIns="0" rIns="0" bIns="0" rtlCol="0" anchor="t"/>
          <a:lstStyle/>
          <a:p>
            <a:pPr marL="0" indent="0" algn="l">
              <a:lnSpc>
                <a:spcPts val="2100"/>
              </a:lnSpc>
              <a:buNone/>
            </a:pPr>
            <a:endParaRPr lang="en-US" sz="1600" dirty="0">
              <a:latin typeface="Times New Roman" panose="02020603050405020304" pitchFamily="18" charset="0"/>
              <a:cs typeface="Times New Roman" panose="02020603050405020304" pitchFamily="18" charset="0"/>
            </a:endParaRPr>
          </a:p>
        </p:txBody>
      </p:sp>
      <p:sp>
        <p:nvSpPr>
          <p:cNvPr id="16" name="Shape 11"/>
          <p:cNvSpPr/>
          <p:nvPr/>
        </p:nvSpPr>
        <p:spPr>
          <a:xfrm>
            <a:off x="793790" y="6894790"/>
            <a:ext cx="13042821" cy="716756"/>
          </a:xfrm>
          <a:prstGeom prst="roundRect">
            <a:avLst>
              <a:gd name="adj" fmla="val 9886"/>
            </a:avLst>
          </a:prstGeom>
          <a:solidFill>
            <a:srgbClr val="D2D2E0"/>
          </a:solidFill>
          <a:ln/>
        </p:spPr>
      </p:sp>
      <p:pic>
        <p:nvPicPr>
          <p:cNvPr id="17" name="Image 3" descr="preencoded.png"/>
          <p:cNvPicPr>
            <a:picLocks noChangeAspect="1"/>
          </p:cNvPicPr>
          <p:nvPr/>
        </p:nvPicPr>
        <p:blipFill>
          <a:blip r:embed="rId6"/>
          <a:stretch>
            <a:fillRect/>
          </a:stretch>
        </p:blipFill>
        <p:spPr>
          <a:xfrm>
            <a:off x="962382" y="7148512"/>
            <a:ext cx="210860" cy="168593"/>
          </a:xfrm>
          <a:prstGeom prst="rect">
            <a:avLst/>
          </a:prstGeom>
        </p:spPr>
      </p:pic>
      <p:sp>
        <p:nvSpPr>
          <p:cNvPr id="18" name="Text 12"/>
          <p:cNvSpPr/>
          <p:nvPr/>
        </p:nvSpPr>
        <p:spPr>
          <a:xfrm>
            <a:off x="1341834" y="7105531"/>
            <a:ext cx="12326183" cy="269915"/>
          </a:xfrm>
          <a:prstGeom prst="rect">
            <a:avLst/>
          </a:prstGeom>
          <a:noFill/>
          <a:ln/>
        </p:spPr>
        <p:txBody>
          <a:bodyPr wrap="none" lIns="0" tIns="0" rIns="0" bIns="0" rtlCol="0" anchor="t"/>
          <a:lstStyle/>
          <a:p>
            <a:pPr marL="0" indent="0" algn="l">
              <a:lnSpc>
                <a:spcPts val="2100"/>
              </a:lnSpc>
              <a:buNone/>
            </a:pPr>
            <a:r>
              <a:rPr lang="en-US" sz="1600" b="1" dirty="0">
                <a:solidFill>
                  <a:srgbClr val="000000"/>
                </a:solidFill>
                <a:latin typeface="Times New Roman" panose="02020603050405020304" pitchFamily="18" charset="0"/>
                <a:ea typeface="Roboto" pitchFamily="34" charset="-122"/>
                <a:cs typeface="Times New Roman" panose="02020603050405020304" pitchFamily="18" charset="0"/>
              </a:rPr>
              <a:t>Маңызды формула:</a:t>
            </a:r>
            <a:r>
              <a:rPr lang="en-US" sz="1600" dirty="0">
                <a:solidFill>
                  <a:srgbClr val="000000"/>
                </a:solidFill>
                <a:latin typeface="Times New Roman" panose="02020603050405020304" pitchFamily="18" charset="0"/>
                <a:ea typeface="Roboto" pitchFamily="34" charset="-122"/>
                <a:cs typeface="Times New Roman" panose="02020603050405020304" pitchFamily="18" charset="0"/>
              </a:rPr>
              <a:t> F = kΔl, мұндағы F – серпімділік күші (Н), k – қатаңдық коэффициенті (Н/м), Δl – серіппенің ұзаруы (м)</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89" y="500657"/>
            <a:ext cx="6118146" cy="434102"/>
          </a:xfrm>
          <a:prstGeom prst="rect">
            <a:avLst/>
          </a:prstGeom>
          <a:noFill/>
          <a:ln/>
        </p:spPr>
        <p:txBody>
          <a:bodyPr wrap="none" lIns="0" tIns="0" rIns="0" bIns="0" rtlCol="0" anchor="t"/>
          <a:lstStyle/>
          <a:p>
            <a:pPr marL="0" indent="0" algn="l">
              <a:lnSpc>
                <a:spcPts val="3400"/>
              </a:lnSpc>
              <a:buNone/>
            </a:pPr>
            <a:r>
              <a:rPr lang="en-US" sz="3200" dirty="0">
                <a:solidFill>
                  <a:srgbClr val="1B1B27"/>
                </a:solidFill>
                <a:latin typeface="Times New Roman" panose="02020603050405020304" pitchFamily="18" charset="0"/>
                <a:ea typeface="Raleway" pitchFamily="34" charset="-122"/>
                <a:cs typeface="Times New Roman" panose="02020603050405020304" pitchFamily="18" charset="0"/>
              </a:rPr>
              <a:t>Қауіпсіздік техникасының ережелері</a:t>
            </a:r>
            <a:endParaRPr lang="en-US" sz="3200" dirty="0">
              <a:latin typeface="Times New Roman" panose="02020603050405020304" pitchFamily="18" charset="0"/>
              <a:cs typeface="Times New Roman" panose="02020603050405020304" pitchFamily="18" charset="0"/>
            </a:endParaRPr>
          </a:p>
        </p:txBody>
      </p:sp>
      <p:sp>
        <p:nvSpPr>
          <p:cNvPr id="3" name="Text 1"/>
          <p:cNvSpPr/>
          <p:nvPr/>
        </p:nvSpPr>
        <p:spPr>
          <a:xfrm>
            <a:off x="793789" y="1212532"/>
            <a:ext cx="13042821" cy="444579"/>
          </a:xfrm>
          <a:prstGeom prst="rect">
            <a:avLst/>
          </a:prstGeom>
          <a:noFill/>
          <a:ln/>
        </p:spPr>
        <p:txBody>
          <a:bodyPr wrap="square" lIns="0" tIns="0" rIns="0" bIns="0" rtlCol="0" anchor="t"/>
          <a:lstStyle/>
          <a:p>
            <a:pPr marL="0" indent="0" algn="l">
              <a:lnSpc>
                <a:spcPts val="1750"/>
              </a:lnSpc>
              <a:buNone/>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Зертханалық жұмысты орындамас бұрын қауіпсіздік техникасының ережелерімен міндетті түрде танысып, оларды мұқият орындау керек. Физика кабинетінде жұмыс істеу кезінде әрбір оқушы өз қауіпсіздігі мен сыныптастарының қауіпсіzdігі үшін жауап береді.</a:t>
            </a:r>
            <a:endParaRPr lang="en-US" sz="1600" dirty="0">
              <a:latin typeface="Times New Roman" panose="02020603050405020304" pitchFamily="18" charset="0"/>
              <a:cs typeface="Times New Roman" panose="02020603050405020304" pitchFamily="18" charset="0"/>
            </a:endParaRPr>
          </a:p>
        </p:txBody>
      </p:sp>
      <p:sp>
        <p:nvSpPr>
          <p:cNvPr id="4" name="Shape 2"/>
          <p:cNvSpPr/>
          <p:nvPr/>
        </p:nvSpPr>
        <p:spPr>
          <a:xfrm>
            <a:off x="793789" y="2021681"/>
            <a:ext cx="6451997" cy="1246346"/>
          </a:xfrm>
          <a:prstGeom prst="roundRect">
            <a:avLst>
              <a:gd name="adj" fmla="val 5869"/>
            </a:avLst>
          </a:prstGeom>
          <a:solidFill>
            <a:srgbClr val="FFFFFF">
              <a:alpha val="95000"/>
            </a:srgbClr>
          </a:solidFill>
          <a:ln/>
        </p:spPr>
      </p:sp>
      <p:sp>
        <p:nvSpPr>
          <p:cNvPr id="5" name="Shape 3"/>
          <p:cNvSpPr/>
          <p:nvPr/>
        </p:nvSpPr>
        <p:spPr>
          <a:xfrm>
            <a:off x="793789" y="2006441"/>
            <a:ext cx="6451997" cy="60960"/>
          </a:xfrm>
          <a:prstGeom prst="roundRect">
            <a:avLst>
              <a:gd name="adj" fmla="val 95721"/>
            </a:avLst>
          </a:prstGeom>
          <a:solidFill>
            <a:srgbClr val="1B1B27"/>
          </a:solidFill>
          <a:ln/>
        </p:spPr>
      </p:sp>
      <p:sp>
        <p:nvSpPr>
          <p:cNvPr id="6" name="Shape 4"/>
          <p:cNvSpPr/>
          <p:nvPr/>
        </p:nvSpPr>
        <p:spPr>
          <a:xfrm>
            <a:off x="3811428" y="1813321"/>
            <a:ext cx="416719" cy="416719"/>
          </a:xfrm>
          <a:prstGeom prst="roundRect">
            <a:avLst>
              <a:gd name="adj" fmla="val 219428"/>
            </a:avLst>
          </a:prstGeom>
          <a:solidFill>
            <a:srgbClr val="1B1B27"/>
          </a:solidFill>
          <a:ln/>
        </p:spPr>
      </p:sp>
      <p:sp>
        <p:nvSpPr>
          <p:cNvPr id="7" name="Text 5"/>
          <p:cNvSpPr/>
          <p:nvPr/>
        </p:nvSpPr>
        <p:spPr>
          <a:xfrm>
            <a:off x="3936443" y="1917501"/>
            <a:ext cx="166688" cy="208359"/>
          </a:xfrm>
          <a:prstGeom prst="rect">
            <a:avLst/>
          </a:prstGeom>
          <a:noFill/>
          <a:ln/>
        </p:spPr>
        <p:txBody>
          <a:bodyPr wrap="none" lIns="0" tIns="0" rIns="0" bIns="0" rtlCol="0" anchor="t"/>
          <a:lstStyle/>
          <a:p>
            <a:pPr marL="0" indent="0" algn="l">
              <a:lnSpc>
                <a:spcPts val="2100"/>
              </a:lnSpc>
              <a:buNone/>
            </a:pPr>
            <a:r>
              <a:rPr lang="en-US" sz="2000" dirty="0">
                <a:solidFill>
                  <a:srgbClr val="FFFFFF"/>
                </a:solidFill>
                <a:latin typeface="Times New Roman" panose="02020603050405020304" pitchFamily="18" charset="0"/>
                <a:ea typeface="Raleway" pitchFamily="34" charset="-122"/>
                <a:cs typeface="Times New Roman" panose="02020603050405020304" pitchFamily="18" charset="0"/>
              </a:rPr>
              <a:t>1</a:t>
            </a:r>
            <a:endParaRPr lang="en-US" sz="2000" dirty="0">
              <a:latin typeface="Times New Roman" panose="02020603050405020304" pitchFamily="18" charset="0"/>
              <a:cs typeface="Times New Roman" panose="02020603050405020304" pitchFamily="18" charset="0"/>
            </a:endParaRPr>
          </a:p>
        </p:txBody>
      </p:sp>
      <p:sp>
        <p:nvSpPr>
          <p:cNvPr id="8" name="Text 6"/>
          <p:cNvSpPr/>
          <p:nvPr/>
        </p:nvSpPr>
        <p:spPr>
          <a:xfrm>
            <a:off x="947856" y="2368986"/>
            <a:ext cx="2815233" cy="217051"/>
          </a:xfrm>
          <a:prstGeom prst="rect">
            <a:avLst/>
          </a:prstGeom>
          <a:noFill/>
          <a:ln/>
        </p:spPr>
        <p:txBody>
          <a:bodyPr wrap="none" lIns="0" tIns="0" rIns="0" bIns="0" rtlCol="0" anchor="t"/>
          <a:lstStyle/>
          <a:p>
            <a:pPr marL="0" indent="0" algn="l">
              <a:lnSpc>
                <a:spcPts val="1700"/>
              </a:lnSpc>
              <a:buNone/>
            </a:pPr>
            <a:r>
              <a:rPr lang="en-US" sz="2000" dirty="0">
                <a:solidFill>
                  <a:srgbClr val="3C3939"/>
                </a:solidFill>
                <a:latin typeface="Times New Roman" panose="02020603050405020304" pitchFamily="18" charset="0"/>
                <a:ea typeface="Raleway" pitchFamily="34" charset="-122"/>
                <a:cs typeface="Times New Roman" panose="02020603050405020304" pitchFamily="18" charset="0"/>
              </a:rPr>
              <a:t>Мұғалімнің нұсқауларын орындау</a:t>
            </a:r>
            <a:endParaRPr lang="en-US" sz="2000" dirty="0">
              <a:latin typeface="Times New Roman" panose="02020603050405020304" pitchFamily="18" charset="0"/>
              <a:cs typeface="Times New Roman" panose="02020603050405020304" pitchFamily="18" charset="0"/>
            </a:endParaRPr>
          </a:p>
        </p:txBody>
      </p:sp>
      <p:sp>
        <p:nvSpPr>
          <p:cNvPr id="9" name="Text 7"/>
          <p:cNvSpPr/>
          <p:nvPr/>
        </p:nvSpPr>
        <p:spPr>
          <a:xfrm>
            <a:off x="947856" y="2669381"/>
            <a:ext cx="6143863" cy="444579"/>
          </a:xfrm>
          <a:prstGeom prst="rect">
            <a:avLst/>
          </a:prstGeom>
          <a:noFill/>
          <a:ln/>
        </p:spPr>
        <p:txBody>
          <a:bodyPr wrap="square" lIns="0" tIns="0" rIns="0" bIns="0" rtlCol="0" anchor="t"/>
          <a:lstStyle/>
          <a:p>
            <a:pPr marL="0" indent="0" algn="l">
              <a:lnSpc>
                <a:spcPts val="1750"/>
              </a:lnSpc>
              <a:buNone/>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Зейін қойып, тәртіпті болыңдар және мұғалімнің барлық нұсқауларын дәл орындаңдар. Мұғалімнің рұқсатынсыз жұмысты бастамаңдар.</a:t>
            </a:r>
            <a:endParaRPr lang="en-US" sz="1600" dirty="0">
              <a:latin typeface="Times New Roman" panose="02020603050405020304" pitchFamily="18" charset="0"/>
              <a:cs typeface="Times New Roman" panose="02020603050405020304" pitchFamily="18" charset="0"/>
            </a:endParaRPr>
          </a:p>
        </p:txBody>
      </p:sp>
      <p:sp>
        <p:nvSpPr>
          <p:cNvPr id="10" name="Shape 8"/>
          <p:cNvSpPr/>
          <p:nvPr/>
        </p:nvSpPr>
        <p:spPr>
          <a:xfrm>
            <a:off x="7384612" y="2021681"/>
            <a:ext cx="6451997" cy="1246346"/>
          </a:xfrm>
          <a:prstGeom prst="roundRect">
            <a:avLst>
              <a:gd name="adj" fmla="val 5869"/>
            </a:avLst>
          </a:prstGeom>
          <a:solidFill>
            <a:srgbClr val="FFFFFF">
              <a:alpha val="95000"/>
            </a:srgbClr>
          </a:solidFill>
          <a:ln/>
        </p:spPr>
      </p:sp>
      <p:sp>
        <p:nvSpPr>
          <p:cNvPr id="11" name="Shape 9"/>
          <p:cNvSpPr/>
          <p:nvPr/>
        </p:nvSpPr>
        <p:spPr>
          <a:xfrm>
            <a:off x="7384612" y="2006441"/>
            <a:ext cx="6451997" cy="60960"/>
          </a:xfrm>
          <a:prstGeom prst="roundRect">
            <a:avLst>
              <a:gd name="adj" fmla="val 95721"/>
            </a:avLst>
          </a:prstGeom>
          <a:solidFill>
            <a:srgbClr val="1B1B27"/>
          </a:solidFill>
          <a:ln/>
        </p:spPr>
      </p:sp>
      <p:sp>
        <p:nvSpPr>
          <p:cNvPr id="12" name="Shape 10"/>
          <p:cNvSpPr/>
          <p:nvPr/>
        </p:nvSpPr>
        <p:spPr>
          <a:xfrm>
            <a:off x="10402252" y="1813321"/>
            <a:ext cx="416719" cy="416719"/>
          </a:xfrm>
          <a:prstGeom prst="roundRect">
            <a:avLst>
              <a:gd name="adj" fmla="val 219428"/>
            </a:avLst>
          </a:prstGeom>
          <a:solidFill>
            <a:srgbClr val="1B1B27"/>
          </a:solidFill>
          <a:ln/>
        </p:spPr>
      </p:sp>
      <p:sp>
        <p:nvSpPr>
          <p:cNvPr id="13" name="Text 11"/>
          <p:cNvSpPr/>
          <p:nvPr/>
        </p:nvSpPr>
        <p:spPr>
          <a:xfrm>
            <a:off x="10527267" y="1917501"/>
            <a:ext cx="166688" cy="208359"/>
          </a:xfrm>
          <a:prstGeom prst="rect">
            <a:avLst/>
          </a:prstGeom>
          <a:noFill/>
          <a:ln/>
        </p:spPr>
        <p:txBody>
          <a:bodyPr wrap="none" lIns="0" tIns="0" rIns="0" bIns="0" rtlCol="0" anchor="t"/>
          <a:lstStyle/>
          <a:p>
            <a:pPr marL="0" indent="0" algn="l">
              <a:lnSpc>
                <a:spcPts val="2100"/>
              </a:lnSpc>
              <a:buNone/>
            </a:pPr>
            <a:r>
              <a:rPr lang="en-US" sz="2000" dirty="0">
                <a:solidFill>
                  <a:srgbClr val="FFFFFF"/>
                </a:solidFill>
                <a:latin typeface="Times New Roman" panose="02020603050405020304" pitchFamily="18" charset="0"/>
                <a:ea typeface="Raleway" pitchFamily="34" charset="-122"/>
                <a:cs typeface="Times New Roman" panose="02020603050405020304" pitchFamily="18" charset="0"/>
              </a:rPr>
              <a:t>2</a:t>
            </a:r>
            <a:endParaRPr lang="en-US" sz="2000" dirty="0">
              <a:latin typeface="Times New Roman" panose="02020603050405020304" pitchFamily="18" charset="0"/>
              <a:cs typeface="Times New Roman" panose="02020603050405020304" pitchFamily="18" charset="0"/>
            </a:endParaRPr>
          </a:p>
        </p:txBody>
      </p:sp>
      <p:sp>
        <p:nvSpPr>
          <p:cNvPr id="14" name="Text 12"/>
          <p:cNvSpPr/>
          <p:nvPr/>
        </p:nvSpPr>
        <p:spPr>
          <a:xfrm>
            <a:off x="7538679" y="2368986"/>
            <a:ext cx="2348032" cy="217051"/>
          </a:xfrm>
          <a:prstGeom prst="rect">
            <a:avLst/>
          </a:prstGeom>
          <a:noFill/>
          <a:ln/>
        </p:spPr>
        <p:txBody>
          <a:bodyPr wrap="none" lIns="0" tIns="0" rIns="0" bIns="0" rtlCol="0" anchor="t"/>
          <a:lstStyle/>
          <a:p>
            <a:pPr marL="0" indent="0" algn="l">
              <a:lnSpc>
                <a:spcPts val="1700"/>
              </a:lnSpc>
              <a:buNone/>
            </a:pPr>
            <a:r>
              <a:rPr lang="en-US" sz="2000" dirty="0">
                <a:solidFill>
                  <a:srgbClr val="3C3939"/>
                </a:solidFill>
                <a:latin typeface="Times New Roman" panose="02020603050405020304" pitchFamily="18" charset="0"/>
                <a:ea typeface="Raleway" pitchFamily="34" charset="-122"/>
                <a:cs typeface="Times New Roman" panose="02020603050405020304" pitchFamily="18" charset="0"/>
              </a:rPr>
              <a:t>Жұмыс орнын ұйымдастыру</a:t>
            </a:r>
            <a:endParaRPr lang="en-US" sz="2000" dirty="0">
              <a:latin typeface="Times New Roman" panose="02020603050405020304" pitchFamily="18" charset="0"/>
              <a:cs typeface="Times New Roman" panose="02020603050405020304" pitchFamily="18" charset="0"/>
            </a:endParaRPr>
          </a:p>
        </p:txBody>
      </p:sp>
      <p:sp>
        <p:nvSpPr>
          <p:cNvPr id="15" name="Text 13"/>
          <p:cNvSpPr/>
          <p:nvPr/>
        </p:nvSpPr>
        <p:spPr>
          <a:xfrm>
            <a:off x="7538679" y="2669381"/>
            <a:ext cx="6143863" cy="444579"/>
          </a:xfrm>
          <a:prstGeom prst="rect">
            <a:avLst/>
          </a:prstGeom>
          <a:noFill/>
          <a:ln/>
        </p:spPr>
        <p:txBody>
          <a:bodyPr wrap="square" lIns="0" tIns="0" rIns="0" bIns="0" rtlCol="0" anchor="t"/>
          <a:lstStyle/>
          <a:p>
            <a:pPr marL="0" indent="0" algn="l">
              <a:lnSpc>
                <a:spcPts val="1750"/>
              </a:lnSpc>
              <a:buNone/>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Жұмыс орнында тапсырманы орындау үшін қажет емес заттарды ұстамаңдар. Аспаптарды, материалдарды, жабдықтарды құлап кетпейтіндей етіп орналастырыңдар.</a:t>
            </a:r>
            <a:endParaRPr lang="en-US" sz="1600" dirty="0">
              <a:latin typeface="Times New Roman" panose="02020603050405020304" pitchFamily="18" charset="0"/>
              <a:cs typeface="Times New Roman" panose="02020603050405020304" pitchFamily="18" charset="0"/>
            </a:endParaRPr>
          </a:p>
        </p:txBody>
      </p:sp>
      <p:sp>
        <p:nvSpPr>
          <p:cNvPr id="16" name="Shape 14"/>
          <p:cNvSpPr/>
          <p:nvPr/>
        </p:nvSpPr>
        <p:spPr>
          <a:xfrm>
            <a:off x="793789" y="3615213"/>
            <a:ext cx="6451997" cy="1246346"/>
          </a:xfrm>
          <a:prstGeom prst="roundRect">
            <a:avLst>
              <a:gd name="adj" fmla="val 5869"/>
            </a:avLst>
          </a:prstGeom>
          <a:solidFill>
            <a:srgbClr val="FFFFFF">
              <a:alpha val="95000"/>
            </a:srgbClr>
          </a:solidFill>
          <a:ln/>
        </p:spPr>
      </p:sp>
      <p:sp>
        <p:nvSpPr>
          <p:cNvPr id="17" name="Shape 15"/>
          <p:cNvSpPr/>
          <p:nvPr/>
        </p:nvSpPr>
        <p:spPr>
          <a:xfrm>
            <a:off x="793789" y="3599973"/>
            <a:ext cx="6451997" cy="60960"/>
          </a:xfrm>
          <a:prstGeom prst="roundRect">
            <a:avLst>
              <a:gd name="adj" fmla="val 95721"/>
            </a:avLst>
          </a:prstGeom>
          <a:solidFill>
            <a:srgbClr val="1B1B27"/>
          </a:solidFill>
          <a:ln/>
        </p:spPr>
      </p:sp>
      <p:sp>
        <p:nvSpPr>
          <p:cNvPr id="18" name="Shape 16"/>
          <p:cNvSpPr/>
          <p:nvPr/>
        </p:nvSpPr>
        <p:spPr>
          <a:xfrm>
            <a:off x="3811428" y="3406854"/>
            <a:ext cx="416719" cy="416719"/>
          </a:xfrm>
          <a:prstGeom prst="roundRect">
            <a:avLst>
              <a:gd name="adj" fmla="val 219428"/>
            </a:avLst>
          </a:prstGeom>
          <a:solidFill>
            <a:srgbClr val="1B1B27"/>
          </a:solidFill>
          <a:ln/>
        </p:spPr>
      </p:sp>
      <p:sp>
        <p:nvSpPr>
          <p:cNvPr id="19" name="Text 17"/>
          <p:cNvSpPr/>
          <p:nvPr/>
        </p:nvSpPr>
        <p:spPr>
          <a:xfrm>
            <a:off x="3936443" y="3511034"/>
            <a:ext cx="166688" cy="208359"/>
          </a:xfrm>
          <a:prstGeom prst="rect">
            <a:avLst/>
          </a:prstGeom>
          <a:noFill/>
          <a:ln/>
        </p:spPr>
        <p:txBody>
          <a:bodyPr wrap="none" lIns="0" tIns="0" rIns="0" bIns="0" rtlCol="0" anchor="t"/>
          <a:lstStyle/>
          <a:p>
            <a:pPr marL="0" indent="0" algn="l">
              <a:lnSpc>
                <a:spcPts val="2100"/>
              </a:lnSpc>
              <a:buNone/>
            </a:pPr>
            <a:r>
              <a:rPr lang="en-US" sz="2000" dirty="0">
                <a:solidFill>
                  <a:srgbClr val="FFFFFF"/>
                </a:solidFill>
                <a:latin typeface="Times New Roman" panose="02020603050405020304" pitchFamily="18" charset="0"/>
                <a:ea typeface="Raleway" pitchFamily="34" charset="-122"/>
                <a:cs typeface="Times New Roman" panose="02020603050405020304" pitchFamily="18" charset="0"/>
              </a:rPr>
              <a:t>3</a:t>
            </a:r>
            <a:endParaRPr lang="en-US" sz="2000" dirty="0">
              <a:latin typeface="Times New Roman" panose="02020603050405020304" pitchFamily="18" charset="0"/>
              <a:cs typeface="Times New Roman" panose="02020603050405020304" pitchFamily="18" charset="0"/>
            </a:endParaRPr>
          </a:p>
        </p:txBody>
      </p:sp>
      <p:sp>
        <p:nvSpPr>
          <p:cNvPr id="20" name="Text 18"/>
          <p:cNvSpPr/>
          <p:nvPr/>
        </p:nvSpPr>
        <p:spPr>
          <a:xfrm>
            <a:off x="947856" y="3962519"/>
            <a:ext cx="1736646" cy="217051"/>
          </a:xfrm>
          <a:prstGeom prst="rect">
            <a:avLst/>
          </a:prstGeom>
          <a:noFill/>
          <a:ln/>
        </p:spPr>
        <p:txBody>
          <a:bodyPr wrap="none" lIns="0" tIns="0" rIns="0" bIns="0" rtlCol="0" anchor="t"/>
          <a:lstStyle/>
          <a:p>
            <a:pPr marL="0" indent="0" algn="l">
              <a:lnSpc>
                <a:spcPts val="1700"/>
              </a:lnSpc>
              <a:buNone/>
            </a:pPr>
            <a:r>
              <a:rPr lang="en-US" sz="2000" dirty="0">
                <a:solidFill>
                  <a:srgbClr val="3C3939"/>
                </a:solidFill>
                <a:latin typeface="Times New Roman" panose="02020603050405020304" pitchFamily="18" charset="0"/>
                <a:ea typeface="Raleway" pitchFamily="34" charset="-122"/>
                <a:cs typeface="Times New Roman" panose="02020603050405020304" pitchFamily="18" charset="0"/>
              </a:rPr>
              <a:t>Жұмысқа дайындық</a:t>
            </a:r>
            <a:endParaRPr lang="en-US" sz="2000" dirty="0">
              <a:latin typeface="Times New Roman" panose="02020603050405020304" pitchFamily="18" charset="0"/>
              <a:cs typeface="Times New Roman" panose="02020603050405020304" pitchFamily="18" charset="0"/>
            </a:endParaRPr>
          </a:p>
        </p:txBody>
      </p:sp>
      <p:sp>
        <p:nvSpPr>
          <p:cNvPr id="21" name="Text 19"/>
          <p:cNvSpPr/>
          <p:nvPr/>
        </p:nvSpPr>
        <p:spPr>
          <a:xfrm>
            <a:off x="947856" y="4262913"/>
            <a:ext cx="6143863" cy="444579"/>
          </a:xfrm>
          <a:prstGeom prst="rect">
            <a:avLst/>
          </a:prstGeom>
          <a:noFill/>
          <a:ln/>
        </p:spPr>
        <p:txBody>
          <a:bodyPr wrap="square" lIns="0" tIns="0" rIns="0" bIns="0" rtlCol="0" anchor="t"/>
          <a:lstStyle/>
          <a:p>
            <a:pPr marL="0" indent="0" algn="l">
              <a:lnSpc>
                <a:spcPts val="1750"/>
              </a:lnSpc>
              <a:buNone/>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Жұмысты орындамас бұрын оның мазмұны мен орындалу тәртібін мұқият оқып, түсініп алыңдар. Опыт жүргізгенде өлшеу аспаптарының шекті жүктемелеріне жол бермеңдер.</a:t>
            </a:r>
            <a:endParaRPr lang="en-US" sz="1600" dirty="0">
              <a:latin typeface="Times New Roman" panose="02020603050405020304" pitchFamily="18" charset="0"/>
              <a:cs typeface="Times New Roman" panose="02020603050405020304" pitchFamily="18" charset="0"/>
            </a:endParaRPr>
          </a:p>
        </p:txBody>
      </p:sp>
      <p:sp>
        <p:nvSpPr>
          <p:cNvPr id="22" name="Shape 20"/>
          <p:cNvSpPr/>
          <p:nvPr/>
        </p:nvSpPr>
        <p:spPr>
          <a:xfrm>
            <a:off x="7384612" y="3615213"/>
            <a:ext cx="6451997" cy="1246346"/>
          </a:xfrm>
          <a:prstGeom prst="roundRect">
            <a:avLst>
              <a:gd name="adj" fmla="val 5869"/>
            </a:avLst>
          </a:prstGeom>
          <a:solidFill>
            <a:srgbClr val="FFFFFF">
              <a:alpha val="95000"/>
            </a:srgbClr>
          </a:solidFill>
          <a:ln/>
        </p:spPr>
      </p:sp>
      <p:sp>
        <p:nvSpPr>
          <p:cNvPr id="23" name="Shape 21"/>
          <p:cNvSpPr/>
          <p:nvPr/>
        </p:nvSpPr>
        <p:spPr>
          <a:xfrm>
            <a:off x="7384612" y="3599973"/>
            <a:ext cx="6451997" cy="60960"/>
          </a:xfrm>
          <a:prstGeom prst="roundRect">
            <a:avLst>
              <a:gd name="adj" fmla="val 95721"/>
            </a:avLst>
          </a:prstGeom>
          <a:solidFill>
            <a:srgbClr val="1B1B27"/>
          </a:solidFill>
          <a:ln/>
        </p:spPr>
      </p:sp>
      <p:sp>
        <p:nvSpPr>
          <p:cNvPr id="24" name="Shape 22"/>
          <p:cNvSpPr/>
          <p:nvPr/>
        </p:nvSpPr>
        <p:spPr>
          <a:xfrm>
            <a:off x="10402252" y="3406854"/>
            <a:ext cx="416719" cy="416719"/>
          </a:xfrm>
          <a:prstGeom prst="roundRect">
            <a:avLst>
              <a:gd name="adj" fmla="val 219428"/>
            </a:avLst>
          </a:prstGeom>
          <a:solidFill>
            <a:srgbClr val="1B1B27"/>
          </a:solidFill>
          <a:ln/>
        </p:spPr>
      </p:sp>
      <p:sp>
        <p:nvSpPr>
          <p:cNvPr id="25" name="Text 23"/>
          <p:cNvSpPr/>
          <p:nvPr/>
        </p:nvSpPr>
        <p:spPr>
          <a:xfrm>
            <a:off x="10527267" y="3511034"/>
            <a:ext cx="166688" cy="208359"/>
          </a:xfrm>
          <a:prstGeom prst="rect">
            <a:avLst/>
          </a:prstGeom>
          <a:noFill/>
          <a:ln/>
        </p:spPr>
        <p:txBody>
          <a:bodyPr wrap="none" lIns="0" tIns="0" rIns="0" bIns="0" rtlCol="0" anchor="t"/>
          <a:lstStyle/>
          <a:p>
            <a:pPr marL="0" indent="0" algn="l">
              <a:lnSpc>
                <a:spcPts val="2100"/>
              </a:lnSpc>
              <a:buNone/>
            </a:pPr>
            <a:r>
              <a:rPr lang="en-US" sz="2000" dirty="0">
                <a:solidFill>
                  <a:srgbClr val="FFFFFF"/>
                </a:solidFill>
                <a:latin typeface="Times New Roman" panose="02020603050405020304" pitchFamily="18" charset="0"/>
                <a:ea typeface="Raleway" pitchFamily="34" charset="-122"/>
                <a:cs typeface="Times New Roman" panose="02020603050405020304" pitchFamily="18" charset="0"/>
              </a:rPr>
              <a:t>4</a:t>
            </a:r>
            <a:endParaRPr lang="en-US" sz="2000" dirty="0">
              <a:latin typeface="Times New Roman" panose="02020603050405020304" pitchFamily="18" charset="0"/>
              <a:cs typeface="Times New Roman" panose="02020603050405020304" pitchFamily="18" charset="0"/>
            </a:endParaRPr>
          </a:p>
        </p:txBody>
      </p:sp>
      <p:sp>
        <p:nvSpPr>
          <p:cNvPr id="26" name="Text 24"/>
          <p:cNvSpPr/>
          <p:nvPr/>
        </p:nvSpPr>
        <p:spPr>
          <a:xfrm>
            <a:off x="7538679" y="3962519"/>
            <a:ext cx="1736646" cy="217051"/>
          </a:xfrm>
          <a:prstGeom prst="rect">
            <a:avLst/>
          </a:prstGeom>
          <a:noFill/>
          <a:ln/>
        </p:spPr>
        <p:txBody>
          <a:bodyPr wrap="none" lIns="0" tIns="0" rIns="0" bIns="0" rtlCol="0" anchor="t"/>
          <a:lstStyle/>
          <a:p>
            <a:pPr marL="0" indent="0" algn="l">
              <a:lnSpc>
                <a:spcPts val="1700"/>
              </a:lnSpc>
              <a:buNone/>
            </a:pPr>
            <a:r>
              <a:rPr lang="en-US" sz="2000" dirty="0">
                <a:solidFill>
                  <a:srgbClr val="3C3939"/>
                </a:solidFill>
                <a:latin typeface="Times New Roman" panose="02020603050405020304" pitchFamily="18" charset="0"/>
                <a:ea typeface="Raleway" pitchFamily="34" charset="-122"/>
                <a:cs typeface="Times New Roman" panose="02020603050405020304" pitchFamily="18" charset="0"/>
              </a:rPr>
              <a:t>Аспаптармен жұмыс</a:t>
            </a:r>
            <a:endParaRPr lang="en-US" sz="2000" dirty="0">
              <a:latin typeface="Times New Roman" panose="02020603050405020304" pitchFamily="18" charset="0"/>
              <a:cs typeface="Times New Roman" panose="02020603050405020304" pitchFamily="18" charset="0"/>
            </a:endParaRPr>
          </a:p>
        </p:txBody>
      </p:sp>
      <p:sp>
        <p:nvSpPr>
          <p:cNvPr id="27" name="Text 25"/>
          <p:cNvSpPr/>
          <p:nvPr/>
        </p:nvSpPr>
        <p:spPr>
          <a:xfrm>
            <a:off x="7538679" y="4262913"/>
            <a:ext cx="6143863" cy="444579"/>
          </a:xfrm>
          <a:prstGeom prst="rect">
            <a:avLst/>
          </a:prstGeom>
          <a:noFill/>
          <a:ln/>
        </p:spPr>
        <p:txBody>
          <a:bodyPr wrap="square" lIns="0" tIns="0" rIns="0" bIns="0" rtlCol="0" anchor="t"/>
          <a:lstStyle/>
          <a:p>
            <a:pPr marL="0" indent="0" algn="l">
              <a:lnSpc>
                <a:spcPts val="1750"/>
              </a:lnSpc>
              <a:buNone/>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Серіппені шамадан тыс созбаңдар. Динамометрді күш өлшем шегінен артық жүктемеңдер. Шыны мен металл аспаптарды абайлап, сақтықпен ұстаңдар.</a:t>
            </a:r>
            <a:endParaRPr lang="en-US" sz="1600" dirty="0">
              <a:latin typeface="Times New Roman" panose="02020603050405020304" pitchFamily="18" charset="0"/>
              <a:cs typeface="Times New Roman" panose="02020603050405020304" pitchFamily="18" charset="0"/>
            </a:endParaRPr>
          </a:p>
        </p:txBody>
      </p:sp>
      <p:sp>
        <p:nvSpPr>
          <p:cNvPr id="28" name="Shape 26"/>
          <p:cNvSpPr/>
          <p:nvPr/>
        </p:nvSpPr>
        <p:spPr>
          <a:xfrm>
            <a:off x="793789" y="5208746"/>
            <a:ext cx="6451997" cy="1246346"/>
          </a:xfrm>
          <a:prstGeom prst="roundRect">
            <a:avLst>
              <a:gd name="adj" fmla="val 5869"/>
            </a:avLst>
          </a:prstGeom>
          <a:solidFill>
            <a:srgbClr val="FFFFFF">
              <a:alpha val="95000"/>
            </a:srgbClr>
          </a:solidFill>
          <a:ln/>
        </p:spPr>
      </p:sp>
      <p:sp>
        <p:nvSpPr>
          <p:cNvPr id="29" name="Shape 27"/>
          <p:cNvSpPr/>
          <p:nvPr/>
        </p:nvSpPr>
        <p:spPr>
          <a:xfrm>
            <a:off x="793789" y="5193506"/>
            <a:ext cx="6451997" cy="60960"/>
          </a:xfrm>
          <a:prstGeom prst="roundRect">
            <a:avLst>
              <a:gd name="adj" fmla="val 95721"/>
            </a:avLst>
          </a:prstGeom>
          <a:solidFill>
            <a:srgbClr val="1B1B27"/>
          </a:solidFill>
          <a:ln/>
        </p:spPr>
      </p:sp>
      <p:sp>
        <p:nvSpPr>
          <p:cNvPr id="30" name="Shape 28"/>
          <p:cNvSpPr/>
          <p:nvPr/>
        </p:nvSpPr>
        <p:spPr>
          <a:xfrm>
            <a:off x="3811428" y="5000386"/>
            <a:ext cx="416719" cy="416719"/>
          </a:xfrm>
          <a:prstGeom prst="roundRect">
            <a:avLst>
              <a:gd name="adj" fmla="val 219428"/>
            </a:avLst>
          </a:prstGeom>
          <a:solidFill>
            <a:srgbClr val="1B1B27"/>
          </a:solidFill>
          <a:ln/>
        </p:spPr>
      </p:sp>
      <p:sp>
        <p:nvSpPr>
          <p:cNvPr id="31" name="Text 29"/>
          <p:cNvSpPr/>
          <p:nvPr/>
        </p:nvSpPr>
        <p:spPr>
          <a:xfrm>
            <a:off x="3936443" y="5104566"/>
            <a:ext cx="166688" cy="208359"/>
          </a:xfrm>
          <a:prstGeom prst="rect">
            <a:avLst/>
          </a:prstGeom>
          <a:noFill/>
          <a:ln/>
        </p:spPr>
        <p:txBody>
          <a:bodyPr wrap="none" lIns="0" tIns="0" rIns="0" bIns="0" rtlCol="0" anchor="t"/>
          <a:lstStyle/>
          <a:p>
            <a:pPr marL="0" indent="0" algn="l">
              <a:lnSpc>
                <a:spcPts val="2100"/>
              </a:lnSpc>
              <a:buNone/>
            </a:pPr>
            <a:r>
              <a:rPr lang="en-US" sz="2000" dirty="0">
                <a:solidFill>
                  <a:srgbClr val="FFFFFF"/>
                </a:solidFill>
                <a:latin typeface="Times New Roman" panose="02020603050405020304" pitchFamily="18" charset="0"/>
                <a:ea typeface="Raleway" pitchFamily="34" charset="-122"/>
                <a:cs typeface="Times New Roman" panose="02020603050405020304" pitchFamily="18" charset="0"/>
              </a:rPr>
              <a:t>5</a:t>
            </a:r>
            <a:endParaRPr lang="en-US" sz="2000" dirty="0">
              <a:latin typeface="Times New Roman" panose="02020603050405020304" pitchFamily="18" charset="0"/>
              <a:cs typeface="Times New Roman" panose="02020603050405020304" pitchFamily="18" charset="0"/>
            </a:endParaRPr>
          </a:p>
        </p:txBody>
      </p:sp>
      <p:sp>
        <p:nvSpPr>
          <p:cNvPr id="32" name="Text 30"/>
          <p:cNvSpPr/>
          <p:nvPr/>
        </p:nvSpPr>
        <p:spPr>
          <a:xfrm>
            <a:off x="947856" y="5556051"/>
            <a:ext cx="2672120" cy="217051"/>
          </a:xfrm>
          <a:prstGeom prst="rect">
            <a:avLst/>
          </a:prstGeom>
          <a:noFill/>
          <a:ln/>
        </p:spPr>
        <p:txBody>
          <a:bodyPr wrap="none" lIns="0" tIns="0" rIns="0" bIns="0" rtlCol="0" anchor="t"/>
          <a:lstStyle/>
          <a:p>
            <a:pPr marL="0" indent="0" algn="l">
              <a:lnSpc>
                <a:spcPts val="1700"/>
              </a:lnSpc>
              <a:buNone/>
            </a:pPr>
            <a:r>
              <a:rPr lang="en-US" sz="2000" dirty="0">
                <a:solidFill>
                  <a:srgbClr val="3C3939"/>
                </a:solidFill>
                <a:latin typeface="Times New Roman" panose="02020603050405020304" pitchFamily="18" charset="0"/>
                <a:ea typeface="Raleway" pitchFamily="34" charset="-122"/>
                <a:cs typeface="Times New Roman" panose="02020603050405020304" pitchFamily="18" charset="0"/>
              </a:rPr>
              <a:t>Жұмыс барысындағы ережелер</a:t>
            </a:r>
            <a:endParaRPr lang="en-US" sz="2000" dirty="0">
              <a:latin typeface="Times New Roman" panose="02020603050405020304" pitchFamily="18" charset="0"/>
              <a:cs typeface="Times New Roman" panose="02020603050405020304" pitchFamily="18" charset="0"/>
            </a:endParaRPr>
          </a:p>
        </p:txBody>
      </p:sp>
      <p:sp>
        <p:nvSpPr>
          <p:cNvPr id="33" name="Text 31"/>
          <p:cNvSpPr/>
          <p:nvPr/>
        </p:nvSpPr>
        <p:spPr>
          <a:xfrm>
            <a:off x="947856" y="5856446"/>
            <a:ext cx="6143863" cy="444579"/>
          </a:xfrm>
          <a:prstGeom prst="rect">
            <a:avLst/>
          </a:prstGeom>
          <a:noFill/>
          <a:ln/>
        </p:spPr>
        <p:txBody>
          <a:bodyPr wrap="square" lIns="0" tIns="0" rIns="0" bIns="0" rtlCol="0" anchor="t"/>
          <a:lstStyle/>
          <a:p>
            <a:pPr marL="0" indent="0" algn="l">
              <a:lnSpc>
                <a:spcPts val="1750"/>
              </a:lnSpc>
              <a:buNone/>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Мұғалімнің рұқсатынсыз жұмыс орнынан кетпеңдер. Жұмыс орнын таза ұстаңдар, сымды, жүк пен серіппені бір-біріне лақтырмаңдар.</a:t>
            </a:r>
            <a:endParaRPr lang="en-US" sz="1600" dirty="0">
              <a:latin typeface="Times New Roman" panose="02020603050405020304" pitchFamily="18" charset="0"/>
              <a:cs typeface="Times New Roman" panose="02020603050405020304" pitchFamily="18" charset="0"/>
            </a:endParaRPr>
          </a:p>
        </p:txBody>
      </p:sp>
      <p:sp>
        <p:nvSpPr>
          <p:cNvPr id="34" name="Shape 32"/>
          <p:cNvSpPr/>
          <p:nvPr/>
        </p:nvSpPr>
        <p:spPr>
          <a:xfrm>
            <a:off x="7384612" y="5208746"/>
            <a:ext cx="6451997" cy="1246346"/>
          </a:xfrm>
          <a:prstGeom prst="roundRect">
            <a:avLst>
              <a:gd name="adj" fmla="val 5869"/>
            </a:avLst>
          </a:prstGeom>
          <a:solidFill>
            <a:srgbClr val="FFFFFF">
              <a:alpha val="95000"/>
            </a:srgbClr>
          </a:solidFill>
          <a:ln/>
        </p:spPr>
      </p:sp>
      <p:sp>
        <p:nvSpPr>
          <p:cNvPr id="35" name="Shape 33"/>
          <p:cNvSpPr/>
          <p:nvPr/>
        </p:nvSpPr>
        <p:spPr>
          <a:xfrm>
            <a:off x="7384612" y="5193506"/>
            <a:ext cx="6451997" cy="60960"/>
          </a:xfrm>
          <a:prstGeom prst="roundRect">
            <a:avLst>
              <a:gd name="adj" fmla="val 95721"/>
            </a:avLst>
          </a:prstGeom>
          <a:solidFill>
            <a:srgbClr val="1B1B27"/>
          </a:solidFill>
          <a:ln/>
        </p:spPr>
      </p:sp>
      <p:sp>
        <p:nvSpPr>
          <p:cNvPr id="36" name="Shape 34"/>
          <p:cNvSpPr/>
          <p:nvPr/>
        </p:nvSpPr>
        <p:spPr>
          <a:xfrm>
            <a:off x="10402252" y="5000386"/>
            <a:ext cx="416719" cy="416719"/>
          </a:xfrm>
          <a:prstGeom prst="roundRect">
            <a:avLst>
              <a:gd name="adj" fmla="val 219428"/>
            </a:avLst>
          </a:prstGeom>
          <a:solidFill>
            <a:srgbClr val="1B1B27"/>
          </a:solidFill>
          <a:ln/>
        </p:spPr>
      </p:sp>
      <p:sp>
        <p:nvSpPr>
          <p:cNvPr id="37" name="Text 35"/>
          <p:cNvSpPr/>
          <p:nvPr/>
        </p:nvSpPr>
        <p:spPr>
          <a:xfrm>
            <a:off x="10527267" y="5104566"/>
            <a:ext cx="166688" cy="208359"/>
          </a:xfrm>
          <a:prstGeom prst="rect">
            <a:avLst/>
          </a:prstGeom>
          <a:noFill/>
          <a:ln/>
        </p:spPr>
        <p:txBody>
          <a:bodyPr wrap="none" lIns="0" tIns="0" rIns="0" bIns="0" rtlCol="0" anchor="t"/>
          <a:lstStyle/>
          <a:p>
            <a:pPr marL="0" indent="0" algn="l">
              <a:lnSpc>
                <a:spcPts val="2100"/>
              </a:lnSpc>
              <a:buNone/>
            </a:pPr>
            <a:r>
              <a:rPr lang="en-US" sz="2000" dirty="0">
                <a:solidFill>
                  <a:srgbClr val="FFFFFF"/>
                </a:solidFill>
                <a:latin typeface="Times New Roman" panose="02020603050405020304" pitchFamily="18" charset="0"/>
                <a:ea typeface="Raleway" pitchFamily="34" charset="-122"/>
                <a:cs typeface="Times New Roman" panose="02020603050405020304" pitchFamily="18" charset="0"/>
              </a:rPr>
              <a:t>6</a:t>
            </a:r>
            <a:endParaRPr lang="en-US" sz="2000" dirty="0">
              <a:latin typeface="Times New Roman" panose="02020603050405020304" pitchFamily="18" charset="0"/>
              <a:cs typeface="Times New Roman" panose="02020603050405020304" pitchFamily="18" charset="0"/>
            </a:endParaRPr>
          </a:p>
        </p:txBody>
      </p:sp>
      <p:sp>
        <p:nvSpPr>
          <p:cNvPr id="38" name="Text 36"/>
          <p:cNvSpPr/>
          <p:nvPr/>
        </p:nvSpPr>
        <p:spPr>
          <a:xfrm>
            <a:off x="7538679" y="5556051"/>
            <a:ext cx="2025491" cy="217051"/>
          </a:xfrm>
          <a:prstGeom prst="rect">
            <a:avLst/>
          </a:prstGeom>
          <a:noFill/>
          <a:ln/>
        </p:spPr>
        <p:txBody>
          <a:bodyPr wrap="none" lIns="0" tIns="0" rIns="0" bIns="0" rtlCol="0" anchor="t"/>
          <a:lstStyle/>
          <a:p>
            <a:pPr marL="0" indent="0" algn="l">
              <a:lnSpc>
                <a:spcPts val="1700"/>
              </a:lnSpc>
              <a:buNone/>
            </a:pPr>
            <a:r>
              <a:rPr lang="en-US" sz="2000" dirty="0">
                <a:solidFill>
                  <a:srgbClr val="3C3939"/>
                </a:solidFill>
                <a:latin typeface="Times New Roman" panose="02020603050405020304" pitchFamily="18" charset="0"/>
                <a:ea typeface="Raleway" pitchFamily="34" charset="-122"/>
                <a:cs typeface="Times New Roman" panose="02020603050405020304" pitchFamily="18" charset="0"/>
              </a:rPr>
              <a:t>Ақаулықтарды хабарлау</a:t>
            </a:r>
            <a:endParaRPr lang="en-US" sz="2000" dirty="0">
              <a:latin typeface="Times New Roman" panose="02020603050405020304" pitchFamily="18" charset="0"/>
              <a:cs typeface="Times New Roman" panose="02020603050405020304" pitchFamily="18" charset="0"/>
            </a:endParaRPr>
          </a:p>
        </p:txBody>
      </p:sp>
      <p:sp>
        <p:nvSpPr>
          <p:cNvPr id="39" name="Text 37"/>
          <p:cNvSpPr/>
          <p:nvPr/>
        </p:nvSpPr>
        <p:spPr>
          <a:xfrm>
            <a:off x="7538679" y="5856446"/>
            <a:ext cx="6143863" cy="444579"/>
          </a:xfrm>
          <a:prstGeom prst="rect">
            <a:avLst/>
          </a:prstGeom>
          <a:noFill/>
          <a:ln/>
        </p:spPr>
        <p:txBody>
          <a:bodyPr wrap="square" lIns="0" tIns="0" rIns="0" bIns="0" rtlCol="0" anchor="t"/>
          <a:lstStyle/>
          <a:p>
            <a:pPr marL="0" indent="0" algn="l">
              <a:lnSpc>
                <a:spcPts val="1750"/>
              </a:lnSpc>
              <a:buNone/>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Өлшеу аспаптарында немесе қондырғыларда ақаулық байқасаңыздар, бірден мұғалімге хабарлаңдар. Өз бетіңізше ақауды жөндеуге тырыспаңдар.</a:t>
            </a:r>
            <a:endParaRPr lang="en-US" sz="1600" dirty="0">
              <a:latin typeface="Times New Roman" panose="02020603050405020304" pitchFamily="18" charset="0"/>
              <a:cs typeface="Times New Roman" panose="02020603050405020304" pitchFamily="18" charset="0"/>
            </a:endParaRPr>
          </a:p>
        </p:txBody>
      </p:sp>
      <p:sp>
        <p:nvSpPr>
          <p:cNvPr id="40" name="Shape 38"/>
          <p:cNvSpPr/>
          <p:nvPr/>
        </p:nvSpPr>
        <p:spPr>
          <a:xfrm>
            <a:off x="793789" y="6611302"/>
            <a:ext cx="13042821" cy="590193"/>
          </a:xfrm>
          <a:prstGeom prst="roundRect">
            <a:avLst>
              <a:gd name="adj" fmla="val 9887"/>
            </a:avLst>
          </a:prstGeom>
          <a:solidFill>
            <a:srgbClr val="D2D2E0"/>
          </a:solidFill>
          <a:ln/>
        </p:spPr>
      </p:sp>
      <p:pic>
        <p:nvPicPr>
          <p:cNvPr id="41" name="Image 0" descr="preencoded.png"/>
          <p:cNvPicPr>
            <a:picLocks noChangeAspect="1"/>
          </p:cNvPicPr>
          <p:nvPr/>
        </p:nvPicPr>
        <p:blipFill>
          <a:blip r:embed="rId3"/>
          <a:stretch>
            <a:fillRect/>
          </a:stretch>
        </p:blipFill>
        <p:spPr>
          <a:xfrm>
            <a:off x="932616" y="6823233"/>
            <a:ext cx="173593" cy="138827"/>
          </a:xfrm>
          <a:prstGeom prst="rect">
            <a:avLst/>
          </a:prstGeom>
        </p:spPr>
      </p:pic>
      <p:sp>
        <p:nvSpPr>
          <p:cNvPr id="42" name="Text 39"/>
          <p:cNvSpPr/>
          <p:nvPr/>
        </p:nvSpPr>
        <p:spPr>
          <a:xfrm>
            <a:off x="1245036" y="6784776"/>
            <a:ext cx="12452747" cy="222290"/>
          </a:xfrm>
          <a:prstGeom prst="rect">
            <a:avLst/>
          </a:prstGeom>
          <a:noFill/>
          <a:ln/>
        </p:spPr>
        <p:txBody>
          <a:bodyPr wrap="none" lIns="0" tIns="0" rIns="0" bIns="0" rtlCol="0" anchor="t"/>
          <a:lstStyle/>
          <a:p>
            <a:pPr marL="0" indent="0" algn="l">
              <a:lnSpc>
                <a:spcPts val="1750"/>
              </a:lnSpc>
              <a:buNone/>
            </a:pPr>
            <a:r>
              <a:rPr lang="en-US" sz="1600" b="1" dirty="0">
                <a:solidFill>
                  <a:srgbClr val="000000"/>
                </a:solidFill>
                <a:latin typeface="Times New Roman" panose="02020603050405020304" pitchFamily="18" charset="0"/>
                <a:ea typeface="Roboto" pitchFamily="34" charset="-122"/>
                <a:cs typeface="Times New Roman" panose="02020603050405020304" pitchFamily="18" charset="0"/>
              </a:rPr>
              <a:t>Еске түсіріңіз:</a:t>
            </a:r>
            <a:r>
              <a:rPr lang="en-US" sz="1600" dirty="0">
                <a:solidFill>
                  <a:srgbClr val="000000"/>
                </a:solidFill>
                <a:latin typeface="Times New Roman" panose="02020603050405020304" pitchFamily="18" charset="0"/>
                <a:ea typeface="Roboto" pitchFamily="34" charset="-122"/>
                <a:cs typeface="Times New Roman" panose="02020603050405020304" pitchFamily="18" charset="0"/>
              </a:rPr>
              <a:t> Қауіпсіздік техникасын сақтау – жауапкершілік құндылығының көрінісі. Бір-бірімізге көмектесіп, абай болайық!</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89" y="389454"/>
            <a:ext cx="7872651" cy="527090"/>
          </a:xfrm>
          <a:prstGeom prst="rect">
            <a:avLst/>
          </a:prstGeom>
          <a:noFill/>
          <a:ln/>
        </p:spPr>
        <p:txBody>
          <a:bodyPr wrap="none" lIns="0" tIns="0" rIns="0" bIns="0" rtlCol="0" anchor="t"/>
          <a:lstStyle/>
          <a:p>
            <a:pPr marL="0" indent="0" algn="l">
              <a:lnSpc>
                <a:spcPts val="4150"/>
              </a:lnSpc>
              <a:buNone/>
            </a:pPr>
            <a:r>
              <a:rPr lang="en-US" sz="3300" dirty="0">
                <a:solidFill>
                  <a:srgbClr val="1B1B27"/>
                </a:solidFill>
                <a:latin typeface="Times New Roman" panose="02020603050405020304" pitchFamily="18" charset="0"/>
                <a:ea typeface="Raleway" pitchFamily="34" charset="-122"/>
                <a:cs typeface="Times New Roman" panose="02020603050405020304" pitchFamily="18" charset="0"/>
              </a:rPr>
              <a:t>Зертханалық жұмысты орындау тәртібі</a:t>
            </a:r>
            <a:endParaRPr lang="en-US" sz="3300" dirty="0">
              <a:latin typeface="Times New Roman" panose="02020603050405020304" pitchFamily="18" charset="0"/>
              <a:cs typeface="Times New Roman" panose="02020603050405020304" pitchFamily="18" charset="0"/>
            </a:endParaRPr>
          </a:p>
        </p:txBody>
      </p:sp>
      <p:sp>
        <p:nvSpPr>
          <p:cNvPr id="3" name="Text 1"/>
          <p:cNvSpPr/>
          <p:nvPr/>
        </p:nvSpPr>
        <p:spPr>
          <a:xfrm>
            <a:off x="793789" y="1109663"/>
            <a:ext cx="6967181" cy="632460"/>
          </a:xfrm>
          <a:prstGeom prst="rect">
            <a:avLst/>
          </a:prstGeom>
          <a:noFill/>
          <a:ln/>
        </p:spPr>
        <p:txBody>
          <a:bodyPr wrap="square" lIns="0" tIns="0" rIns="0" bIns="0" rtlCol="0" anchor="t"/>
          <a:lstStyle/>
          <a:p>
            <a:pPr marL="0" indent="0" algn="l">
              <a:lnSpc>
                <a:spcPts val="2450"/>
              </a:lnSpc>
              <a:buNone/>
            </a:pPr>
            <a:r>
              <a:rPr lang="en-US" sz="1950" dirty="0">
                <a:solidFill>
                  <a:srgbClr val="1B1B27"/>
                </a:solidFill>
                <a:latin typeface="Times New Roman" panose="02020603050405020304" pitchFamily="18" charset="0"/>
                <a:ea typeface="Raleway" pitchFamily="34" charset="-122"/>
                <a:cs typeface="Times New Roman" panose="02020603050405020304" pitchFamily="18" charset="0"/>
              </a:rPr>
              <a:t>Жұмыстың мақсаты: Серіппенің ұзаруы мен оған әсер </a:t>
            </a:r>
            <a:r>
              <a:rPr lang="en-US" sz="1950" dirty="0" err="1">
                <a:solidFill>
                  <a:srgbClr val="1B1B27"/>
                </a:solidFill>
                <a:latin typeface="Times New Roman" panose="02020603050405020304" pitchFamily="18" charset="0"/>
                <a:ea typeface="Raleway" pitchFamily="34" charset="-122"/>
                <a:cs typeface="Times New Roman" panose="02020603050405020304" pitchFamily="18" charset="0"/>
              </a:rPr>
              <a:t>ететін</a:t>
            </a:r>
            <a:r>
              <a:rPr lang="en-US" sz="1950" dirty="0">
                <a:solidFill>
                  <a:srgbClr val="1B1B27"/>
                </a:solidFill>
                <a:latin typeface="Times New Roman" panose="02020603050405020304" pitchFamily="18" charset="0"/>
                <a:ea typeface="Raleway" pitchFamily="34" charset="-122"/>
                <a:cs typeface="Times New Roman" panose="02020603050405020304" pitchFamily="18" charset="0"/>
              </a:rPr>
              <a:t> </a:t>
            </a:r>
            <a:r>
              <a:rPr lang="en-US" sz="1950" dirty="0" err="1">
                <a:solidFill>
                  <a:srgbClr val="1B1B27"/>
                </a:solidFill>
                <a:latin typeface="Times New Roman" panose="02020603050405020304" pitchFamily="18" charset="0"/>
                <a:ea typeface="Raleway" pitchFamily="34" charset="-122"/>
                <a:cs typeface="Times New Roman" panose="02020603050405020304" pitchFamily="18" charset="0"/>
              </a:rPr>
              <a:t>күш</a:t>
            </a:r>
            <a:endParaRPr lang="ru-RU" sz="1950" dirty="0">
              <a:solidFill>
                <a:srgbClr val="1B1B27"/>
              </a:solidFill>
              <a:latin typeface="Times New Roman" panose="02020603050405020304" pitchFamily="18" charset="0"/>
              <a:ea typeface="Raleway" pitchFamily="34" charset="-122"/>
              <a:cs typeface="Times New Roman" panose="02020603050405020304" pitchFamily="18" charset="0"/>
            </a:endParaRPr>
          </a:p>
          <a:p>
            <a:pPr marL="0" indent="0" algn="l">
              <a:lnSpc>
                <a:spcPts val="2450"/>
              </a:lnSpc>
              <a:buNone/>
            </a:pPr>
            <a:r>
              <a:rPr lang="en-US" sz="1950" dirty="0">
                <a:solidFill>
                  <a:srgbClr val="1B1B27"/>
                </a:solidFill>
                <a:latin typeface="Times New Roman" panose="02020603050405020304" pitchFamily="18" charset="0"/>
                <a:ea typeface="Raleway" pitchFamily="34" charset="-122"/>
                <a:cs typeface="Times New Roman" panose="02020603050405020304" pitchFamily="18" charset="0"/>
              </a:rPr>
              <a:t> арасындағы тәуелділікті тәжірибе арқылы анықтау </a:t>
            </a:r>
            <a:r>
              <a:rPr lang="en-US" sz="1950" dirty="0" err="1">
                <a:solidFill>
                  <a:srgbClr val="1B1B27"/>
                </a:solidFill>
                <a:latin typeface="Times New Roman" panose="02020603050405020304" pitchFamily="18" charset="0"/>
                <a:ea typeface="Raleway" pitchFamily="34" charset="-122"/>
                <a:cs typeface="Times New Roman" panose="02020603050405020304" pitchFamily="18" charset="0"/>
              </a:rPr>
              <a:t>және</a:t>
            </a:r>
            <a:r>
              <a:rPr lang="en-US" sz="1950" dirty="0">
                <a:solidFill>
                  <a:srgbClr val="1B1B27"/>
                </a:solidFill>
                <a:latin typeface="Times New Roman" panose="02020603050405020304" pitchFamily="18" charset="0"/>
                <a:ea typeface="Raleway" pitchFamily="34" charset="-122"/>
                <a:cs typeface="Times New Roman" panose="02020603050405020304" pitchFamily="18" charset="0"/>
              </a:rPr>
              <a:t> </a:t>
            </a:r>
            <a:endParaRPr lang="ru-RU" sz="1950" dirty="0">
              <a:solidFill>
                <a:srgbClr val="1B1B27"/>
              </a:solidFill>
              <a:latin typeface="Times New Roman" panose="02020603050405020304" pitchFamily="18" charset="0"/>
              <a:ea typeface="Raleway" pitchFamily="34" charset="-122"/>
              <a:cs typeface="Times New Roman" panose="02020603050405020304" pitchFamily="18" charset="0"/>
            </a:endParaRPr>
          </a:p>
          <a:p>
            <a:pPr marL="0" indent="0" algn="l">
              <a:lnSpc>
                <a:spcPts val="2450"/>
              </a:lnSpc>
              <a:buNone/>
            </a:pPr>
            <a:r>
              <a:rPr lang="en-US" sz="1950" dirty="0" err="1">
                <a:solidFill>
                  <a:srgbClr val="1B1B27"/>
                </a:solidFill>
                <a:latin typeface="Times New Roman" panose="02020603050405020304" pitchFamily="18" charset="0"/>
                <a:ea typeface="Raleway" pitchFamily="34" charset="-122"/>
                <a:cs typeface="Times New Roman" panose="02020603050405020304" pitchFamily="18" charset="0"/>
              </a:rPr>
              <a:t>қатаңдық</a:t>
            </a:r>
            <a:r>
              <a:rPr lang="en-US" sz="1950" dirty="0">
                <a:solidFill>
                  <a:srgbClr val="1B1B27"/>
                </a:solidFill>
                <a:latin typeface="Times New Roman" panose="02020603050405020304" pitchFamily="18" charset="0"/>
                <a:ea typeface="Raleway" pitchFamily="34" charset="-122"/>
                <a:cs typeface="Times New Roman" panose="02020603050405020304" pitchFamily="18" charset="0"/>
              </a:rPr>
              <a:t> коэффициентін (k) табу.</a:t>
            </a:r>
            <a:endParaRPr lang="en-US" sz="1950" dirty="0">
              <a:latin typeface="Times New Roman" panose="02020603050405020304" pitchFamily="18" charset="0"/>
              <a:cs typeface="Times New Roman" panose="02020603050405020304" pitchFamily="18" charset="0"/>
            </a:endParaRPr>
          </a:p>
        </p:txBody>
      </p:sp>
      <p:sp>
        <p:nvSpPr>
          <p:cNvPr id="4" name="Text 2"/>
          <p:cNvSpPr/>
          <p:nvPr/>
        </p:nvSpPr>
        <p:spPr>
          <a:xfrm>
            <a:off x="793789" y="1995131"/>
            <a:ext cx="168593" cy="210860"/>
          </a:xfrm>
          <a:prstGeom prst="rect">
            <a:avLst/>
          </a:prstGeom>
          <a:noFill/>
          <a:ln/>
        </p:spPr>
        <p:txBody>
          <a:bodyPr wrap="none" lIns="0" tIns="0" rIns="0" bIns="0" rtlCol="0" anchor="t"/>
          <a:lstStyle/>
          <a:p>
            <a:pPr marL="0" indent="0" algn="l">
              <a:lnSpc>
                <a:spcPts val="2100"/>
              </a:lnSpc>
              <a:buNone/>
            </a:pPr>
            <a:r>
              <a:rPr lang="en-US" sz="1600" dirty="0">
                <a:solidFill>
                  <a:srgbClr val="3C3939"/>
                </a:solidFill>
                <a:latin typeface="Times New Roman" panose="02020603050405020304" pitchFamily="18" charset="0"/>
                <a:ea typeface="Raleway Light" pitchFamily="34" charset="-122"/>
                <a:cs typeface="Times New Roman" panose="02020603050405020304" pitchFamily="18" charset="0"/>
              </a:rPr>
              <a:t>01</a:t>
            </a:r>
            <a:endParaRPr lang="en-US" sz="1600" dirty="0">
              <a:latin typeface="Times New Roman" panose="02020603050405020304" pitchFamily="18" charset="0"/>
              <a:cs typeface="Times New Roman" panose="02020603050405020304" pitchFamily="18" charset="0"/>
            </a:endParaRPr>
          </a:p>
        </p:txBody>
      </p:sp>
      <p:sp>
        <p:nvSpPr>
          <p:cNvPr id="5" name="Shape 3"/>
          <p:cNvSpPr/>
          <p:nvPr/>
        </p:nvSpPr>
        <p:spPr>
          <a:xfrm>
            <a:off x="793789" y="2258974"/>
            <a:ext cx="6437114" cy="22860"/>
          </a:xfrm>
          <a:prstGeom prst="rect">
            <a:avLst/>
          </a:prstGeom>
          <a:solidFill>
            <a:srgbClr val="1B1B27"/>
          </a:solidFill>
          <a:ln/>
        </p:spPr>
      </p:sp>
      <p:sp>
        <p:nvSpPr>
          <p:cNvPr id="6" name="Text 4"/>
          <p:cNvSpPr/>
          <p:nvPr/>
        </p:nvSpPr>
        <p:spPr>
          <a:xfrm>
            <a:off x="793789" y="2388990"/>
            <a:ext cx="2108716" cy="263485"/>
          </a:xfrm>
          <a:prstGeom prst="rect">
            <a:avLst/>
          </a:prstGeom>
          <a:noFill/>
          <a:ln/>
        </p:spPr>
        <p:txBody>
          <a:bodyPr wrap="none" lIns="0" tIns="0" rIns="0" bIns="0" rtlCol="0" anchor="t"/>
          <a:lstStyle/>
          <a:p>
            <a:pPr marL="0" indent="0" algn="l">
              <a:lnSpc>
                <a:spcPts val="2050"/>
              </a:lnSpc>
              <a:buNone/>
            </a:pPr>
            <a:r>
              <a:rPr lang="en-US" sz="2000" b="1" dirty="0">
                <a:solidFill>
                  <a:srgbClr val="3C3939"/>
                </a:solidFill>
                <a:latin typeface="Times New Roman" panose="02020603050405020304" pitchFamily="18" charset="0"/>
                <a:ea typeface="Raleway" pitchFamily="34" charset="-122"/>
                <a:cs typeface="Times New Roman" panose="02020603050405020304" pitchFamily="18" charset="0"/>
              </a:rPr>
              <a:t>Бастапқы өлшеу</a:t>
            </a:r>
            <a:endParaRPr lang="en-US" sz="2000" b="1" dirty="0">
              <a:latin typeface="Times New Roman" panose="02020603050405020304" pitchFamily="18" charset="0"/>
              <a:cs typeface="Times New Roman" panose="02020603050405020304" pitchFamily="18" charset="0"/>
            </a:endParaRPr>
          </a:p>
        </p:txBody>
      </p:sp>
      <p:sp>
        <p:nvSpPr>
          <p:cNvPr id="7" name="Text 5"/>
          <p:cNvSpPr/>
          <p:nvPr/>
        </p:nvSpPr>
        <p:spPr>
          <a:xfrm>
            <a:off x="793789" y="2753678"/>
            <a:ext cx="6437114" cy="539829"/>
          </a:xfrm>
          <a:prstGeom prst="rect">
            <a:avLst/>
          </a:prstGeom>
          <a:noFill/>
          <a:ln/>
        </p:spPr>
        <p:txBody>
          <a:bodyPr wrap="square" lIns="0" tIns="0" rIns="0" bIns="0" rtlCol="0" anchor="t"/>
          <a:lstStyle/>
          <a:p>
            <a:pPr marL="0" indent="0" algn="l">
              <a:lnSpc>
                <a:spcPts val="2100"/>
              </a:lnSpc>
              <a:buNone/>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Бос серіппенің ұзындығын өлше (l₀). Бұл бастапқы мән, оны дәптерге жазып алу керек.</a:t>
            </a:r>
            <a:endParaRPr lang="en-US" sz="1600" dirty="0">
              <a:latin typeface="Times New Roman" panose="02020603050405020304" pitchFamily="18" charset="0"/>
              <a:cs typeface="Times New Roman" panose="02020603050405020304" pitchFamily="18" charset="0"/>
            </a:endParaRPr>
          </a:p>
        </p:txBody>
      </p:sp>
      <p:sp>
        <p:nvSpPr>
          <p:cNvPr id="8" name="Text 6"/>
          <p:cNvSpPr/>
          <p:nvPr/>
        </p:nvSpPr>
        <p:spPr>
          <a:xfrm>
            <a:off x="7399495" y="1995131"/>
            <a:ext cx="168593" cy="210860"/>
          </a:xfrm>
          <a:prstGeom prst="rect">
            <a:avLst/>
          </a:prstGeom>
          <a:noFill/>
          <a:ln/>
        </p:spPr>
        <p:txBody>
          <a:bodyPr wrap="none" lIns="0" tIns="0" rIns="0" bIns="0" rtlCol="0" anchor="t"/>
          <a:lstStyle/>
          <a:p>
            <a:pPr marL="0" indent="0" algn="l">
              <a:lnSpc>
                <a:spcPts val="2100"/>
              </a:lnSpc>
              <a:buNone/>
            </a:pPr>
            <a:r>
              <a:rPr lang="en-US" sz="1600" dirty="0">
                <a:solidFill>
                  <a:srgbClr val="3C3939"/>
                </a:solidFill>
                <a:latin typeface="Times New Roman" panose="02020603050405020304" pitchFamily="18" charset="0"/>
                <a:ea typeface="Raleway Light" pitchFamily="34" charset="-122"/>
                <a:cs typeface="Times New Roman" panose="02020603050405020304" pitchFamily="18" charset="0"/>
              </a:rPr>
              <a:t>02</a:t>
            </a:r>
            <a:endParaRPr lang="en-US" sz="1600" dirty="0">
              <a:latin typeface="Times New Roman" panose="02020603050405020304" pitchFamily="18" charset="0"/>
              <a:cs typeface="Times New Roman" panose="02020603050405020304" pitchFamily="18" charset="0"/>
            </a:endParaRPr>
          </a:p>
        </p:txBody>
      </p:sp>
      <p:sp>
        <p:nvSpPr>
          <p:cNvPr id="9" name="Shape 7"/>
          <p:cNvSpPr/>
          <p:nvPr/>
        </p:nvSpPr>
        <p:spPr>
          <a:xfrm>
            <a:off x="7399495" y="2258974"/>
            <a:ext cx="6437114" cy="22860"/>
          </a:xfrm>
          <a:prstGeom prst="rect">
            <a:avLst/>
          </a:prstGeom>
          <a:solidFill>
            <a:srgbClr val="1B1B27"/>
          </a:solidFill>
          <a:ln/>
        </p:spPr>
      </p:sp>
      <p:sp>
        <p:nvSpPr>
          <p:cNvPr id="10" name="Text 8"/>
          <p:cNvSpPr/>
          <p:nvPr/>
        </p:nvSpPr>
        <p:spPr>
          <a:xfrm>
            <a:off x="7399495" y="2388990"/>
            <a:ext cx="2334458" cy="263485"/>
          </a:xfrm>
          <a:prstGeom prst="rect">
            <a:avLst/>
          </a:prstGeom>
          <a:noFill/>
          <a:ln/>
        </p:spPr>
        <p:txBody>
          <a:bodyPr wrap="none" lIns="0" tIns="0" rIns="0" bIns="0" rtlCol="0" anchor="t"/>
          <a:lstStyle/>
          <a:p>
            <a:pPr marL="0" indent="0" algn="l">
              <a:lnSpc>
                <a:spcPts val="2050"/>
              </a:lnSpc>
              <a:buNone/>
            </a:pPr>
            <a:r>
              <a:rPr lang="en-US" sz="2000" b="1" dirty="0">
                <a:solidFill>
                  <a:srgbClr val="3C3939"/>
                </a:solidFill>
                <a:latin typeface="Times New Roman" panose="02020603050405020304" pitchFamily="18" charset="0"/>
                <a:ea typeface="Raleway" pitchFamily="34" charset="-122"/>
                <a:cs typeface="Times New Roman" panose="02020603050405020304" pitchFamily="18" charset="0"/>
              </a:rPr>
              <a:t>Жүк іліп, күшті арттыру</a:t>
            </a:r>
            <a:endParaRPr lang="en-US" sz="2000" b="1" dirty="0">
              <a:latin typeface="Times New Roman" panose="02020603050405020304" pitchFamily="18" charset="0"/>
              <a:cs typeface="Times New Roman" panose="02020603050405020304" pitchFamily="18" charset="0"/>
            </a:endParaRPr>
          </a:p>
        </p:txBody>
      </p:sp>
      <p:sp>
        <p:nvSpPr>
          <p:cNvPr id="11" name="Text 9"/>
          <p:cNvSpPr/>
          <p:nvPr/>
        </p:nvSpPr>
        <p:spPr>
          <a:xfrm>
            <a:off x="7399495" y="2753678"/>
            <a:ext cx="6437114" cy="269915"/>
          </a:xfrm>
          <a:prstGeom prst="rect">
            <a:avLst/>
          </a:prstGeom>
          <a:noFill/>
          <a:ln/>
        </p:spPr>
        <p:txBody>
          <a:bodyPr wrap="none" lIns="0" tIns="0" rIns="0" bIns="0" rtlCol="0" anchor="t"/>
          <a:lstStyle/>
          <a:p>
            <a:pPr marL="0" indent="0" algn="l">
              <a:lnSpc>
                <a:spcPts val="2100"/>
              </a:lnSpc>
              <a:buNone/>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Серіппеге бір жүк іл (мысалы, 1 Н, 2 Н, 3 Н...). Әр күш үшін өлшеу жүргіз.</a:t>
            </a:r>
            <a:endParaRPr lang="en-US" sz="1600" dirty="0">
              <a:latin typeface="Times New Roman" panose="02020603050405020304" pitchFamily="18" charset="0"/>
              <a:cs typeface="Times New Roman" panose="02020603050405020304" pitchFamily="18" charset="0"/>
            </a:endParaRPr>
          </a:p>
        </p:txBody>
      </p:sp>
      <p:sp>
        <p:nvSpPr>
          <p:cNvPr id="12" name="Text 10"/>
          <p:cNvSpPr/>
          <p:nvPr/>
        </p:nvSpPr>
        <p:spPr>
          <a:xfrm>
            <a:off x="793789" y="3588544"/>
            <a:ext cx="168593" cy="210860"/>
          </a:xfrm>
          <a:prstGeom prst="rect">
            <a:avLst/>
          </a:prstGeom>
          <a:noFill/>
          <a:ln/>
        </p:spPr>
        <p:txBody>
          <a:bodyPr wrap="none" lIns="0" tIns="0" rIns="0" bIns="0" rtlCol="0" anchor="t"/>
          <a:lstStyle/>
          <a:p>
            <a:pPr marL="0" indent="0" algn="l">
              <a:lnSpc>
                <a:spcPts val="2100"/>
              </a:lnSpc>
              <a:buNone/>
            </a:pPr>
            <a:r>
              <a:rPr lang="en-US" sz="1600" dirty="0">
                <a:solidFill>
                  <a:srgbClr val="3C3939"/>
                </a:solidFill>
                <a:latin typeface="Times New Roman" panose="02020603050405020304" pitchFamily="18" charset="0"/>
                <a:ea typeface="Raleway Light" pitchFamily="34" charset="-122"/>
                <a:cs typeface="Times New Roman" panose="02020603050405020304" pitchFamily="18" charset="0"/>
              </a:rPr>
              <a:t>03</a:t>
            </a:r>
            <a:endParaRPr lang="en-US" sz="1600" dirty="0">
              <a:latin typeface="Times New Roman" panose="02020603050405020304" pitchFamily="18" charset="0"/>
              <a:cs typeface="Times New Roman" panose="02020603050405020304" pitchFamily="18" charset="0"/>
            </a:endParaRPr>
          </a:p>
        </p:txBody>
      </p:sp>
      <p:sp>
        <p:nvSpPr>
          <p:cNvPr id="13" name="Shape 11"/>
          <p:cNvSpPr/>
          <p:nvPr/>
        </p:nvSpPr>
        <p:spPr>
          <a:xfrm>
            <a:off x="793789" y="3852387"/>
            <a:ext cx="6437114" cy="22860"/>
          </a:xfrm>
          <a:prstGeom prst="rect">
            <a:avLst/>
          </a:prstGeom>
          <a:solidFill>
            <a:srgbClr val="1B1B27"/>
          </a:solidFill>
          <a:ln/>
        </p:spPr>
      </p:sp>
      <p:sp>
        <p:nvSpPr>
          <p:cNvPr id="14" name="Text 12"/>
          <p:cNvSpPr/>
          <p:nvPr/>
        </p:nvSpPr>
        <p:spPr>
          <a:xfrm>
            <a:off x="793789" y="3982403"/>
            <a:ext cx="2108716" cy="263485"/>
          </a:xfrm>
          <a:prstGeom prst="rect">
            <a:avLst/>
          </a:prstGeom>
          <a:noFill/>
          <a:ln/>
        </p:spPr>
        <p:txBody>
          <a:bodyPr wrap="none" lIns="0" tIns="0" rIns="0" bIns="0" rtlCol="0" anchor="t"/>
          <a:lstStyle/>
          <a:p>
            <a:pPr marL="0" indent="0" algn="l">
              <a:lnSpc>
                <a:spcPts val="2050"/>
              </a:lnSpc>
              <a:buNone/>
            </a:pPr>
            <a:r>
              <a:rPr lang="en-US" sz="2000" b="1" dirty="0">
                <a:solidFill>
                  <a:srgbClr val="3C3939"/>
                </a:solidFill>
                <a:latin typeface="Times New Roman" panose="02020603050405020304" pitchFamily="18" charset="0"/>
                <a:ea typeface="Raleway" pitchFamily="34" charset="-122"/>
                <a:cs typeface="Times New Roman" panose="02020603050405020304" pitchFamily="18" charset="0"/>
              </a:rPr>
              <a:t>Ұзындықты өлшеу</a:t>
            </a:r>
            <a:endParaRPr lang="en-US" sz="2000" b="1" dirty="0">
              <a:latin typeface="Times New Roman" panose="02020603050405020304" pitchFamily="18" charset="0"/>
              <a:cs typeface="Times New Roman" panose="02020603050405020304" pitchFamily="18" charset="0"/>
            </a:endParaRPr>
          </a:p>
        </p:txBody>
      </p:sp>
      <p:sp>
        <p:nvSpPr>
          <p:cNvPr id="15" name="Text 13"/>
          <p:cNvSpPr/>
          <p:nvPr/>
        </p:nvSpPr>
        <p:spPr>
          <a:xfrm>
            <a:off x="793789" y="4347092"/>
            <a:ext cx="6437114" cy="539829"/>
          </a:xfrm>
          <a:prstGeom prst="rect">
            <a:avLst/>
          </a:prstGeom>
          <a:noFill/>
          <a:ln/>
        </p:spPr>
        <p:txBody>
          <a:bodyPr wrap="square" lIns="0" tIns="0" rIns="0" bIns="0" rtlCol="0" anchor="t"/>
          <a:lstStyle/>
          <a:p>
            <a:pPr marL="0" indent="0" algn="l">
              <a:lnSpc>
                <a:spcPts val="2100"/>
              </a:lnSpc>
              <a:buNone/>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Әр күш үшін серіппенің жаңа ұзындығын l өлше және Δl = l - l₀ формуласымен ұзаруды есепте.</a:t>
            </a:r>
            <a:endParaRPr lang="en-US" sz="1600" dirty="0">
              <a:latin typeface="Times New Roman" panose="02020603050405020304" pitchFamily="18" charset="0"/>
              <a:cs typeface="Times New Roman" panose="02020603050405020304" pitchFamily="18" charset="0"/>
            </a:endParaRPr>
          </a:p>
        </p:txBody>
      </p:sp>
      <p:sp>
        <p:nvSpPr>
          <p:cNvPr id="16" name="Text 14"/>
          <p:cNvSpPr/>
          <p:nvPr/>
        </p:nvSpPr>
        <p:spPr>
          <a:xfrm>
            <a:off x="7399495" y="3588544"/>
            <a:ext cx="168593" cy="210860"/>
          </a:xfrm>
          <a:prstGeom prst="rect">
            <a:avLst/>
          </a:prstGeom>
          <a:noFill/>
          <a:ln/>
        </p:spPr>
        <p:txBody>
          <a:bodyPr wrap="none" lIns="0" tIns="0" rIns="0" bIns="0" rtlCol="0" anchor="t"/>
          <a:lstStyle/>
          <a:p>
            <a:pPr marL="0" indent="0" algn="l">
              <a:lnSpc>
                <a:spcPts val="2100"/>
              </a:lnSpc>
              <a:buNone/>
            </a:pPr>
            <a:r>
              <a:rPr lang="en-US" sz="1600" dirty="0">
                <a:solidFill>
                  <a:srgbClr val="3C3939"/>
                </a:solidFill>
                <a:latin typeface="Times New Roman" panose="02020603050405020304" pitchFamily="18" charset="0"/>
                <a:ea typeface="Raleway Light" pitchFamily="34" charset="-122"/>
                <a:cs typeface="Times New Roman" panose="02020603050405020304" pitchFamily="18" charset="0"/>
              </a:rPr>
              <a:t>04</a:t>
            </a:r>
            <a:endParaRPr lang="en-US" sz="1600" dirty="0">
              <a:latin typeface="Times New Roman" panose="02020603050405020304" pitchFamily="18" charset="0"/>
              <a:cs typeface="Times New Roman" panose="02020603050405020304" pitchFamily="18" charset="0"/>
            </a:endParaRPr>
          </a:p>
        </p:txBody>
      </p:sp>
      <p:sp>
        <p:nvSpPr>
          <p:cNvPr id="17" name="Shape 15"/>
          <p:cNvSpPr/>
          <p:nvPr/>
        </p:nvSpPr>
        <p:spPr>
          <a:xfrm>
            <a:off x="7399495" y="3852387"/>
            <a:ext cx="6437114" cy="22860"/>
          </a:xfrm>
          <a:prstGeom prst="rect">
            <a:avLst/>
          </a:prstGeom>
          <a:solidFill>
            <a:srgbClr val="1B1B27"/>
          </a:solidFill>
          <a:ln/>
        </p:spPr>
      </p:sp>
      <p:sp>
        <p:nvSpPr>
          <p:cNvPr id="18" name="Text 16"/>
          <p:cNvSpPr/>
          <p:nvPr/>
        </p:nvSpPr>
        <p:spPr>
          <a:xfrm>
            <a:off x="7399495" y="3982403"/>
            <a:ext cx="2108716" cy="263485"/>
          </a:xfrm>
          <a:prstGeom prst="rect">
            <a:avLst/>
          </a:prstGeom>
          <a:noFill/>
          <a:ln/>
        </p:spPr>
        <p:txBody>
          <a:bodyPr wrap="none" lIns="0" tIns="0" rIns="0" bIns="0" rtlCol="0" anchor="t"/>
          <a:lstStyle/>
          <a:p>
            <a:pPr marL="0" indent="0" algn="l">
              <a:lnSpc>
                <a:spcPts val="2050"/>
              </a:lnSpc>
              <a:buNone/>
            </a:pPr>
            <a:r>
              <a:rPr lang="en-US" sz="2000" b="1" dirty="0">
                <a:solidFill>
                  <a:srgbClr val="3C3939"/>
                </a:solidFill>
                <a:latin typeface="Times New Roman" panose="02020603050405020304" pitchFamily="18" charset="0"/>
                <a:ea typeface="Raleway" pitchFamily="34" charset="-122"/>
                <a:cs typeface="Times New Roman" panose="02020603050405020304" pitchFamily="18" charset="0"/>
              </a:rPr>
              <a:t>Кестеге толтыру</a:t>
            </a:r>
            <a:endParaRPr lang="en-US" sz="2000" b="1" dirty="0">
              <a:latin typeface="Times New Roman" panose="02020603050405020304" pitchFamily="18" charset="0"/>
              <a:cs typeface="Times New Roman" panose="02020603050405020304" pitchFamily="18" charset="0"/>
            </a:endParaRPr>
          </a:p>
        </p:txBody>
      </p:sp>
      <p:sp>
        <p:nvSpPr>
          <p:cNvPr id="19" name="Text 17"/>
          <p:cNvSpPr/>
          <p:nvPr/>
        </p:nvSpPr>
        <p:spPr>
          <a:xfrm>
            <a:off x="7399495" y="4347092"/>
            <a:ext cx="6437114" cy="269915"/>
          </a:xfrm>
          <a:prstGeom prst="rect">
            <a:avLst/>
          </a:prstGeom>
          <a:noFill/>
          <a:ln/>
        </p:spPr>
        <p:txBody>
          <a:bodyPr wrap="none" lIns="0" tIns="0" rIns="0" bIns="0" rtlCol="0" anchor="t"/>
          <a:lstStyle/>
          <a:p>
            <a:pPr marL="0" indent="0" algn="l">
              <a:lnSpc>
                <a:spcPts val="2100"/>
              </a:lnSpc>
              <a:buNone/>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Барлық өлшеу нәтижелерін кестеге ретімен түсір: F, l, Δl мәндерін жаз.</a:t>
            </a:r>
            <a:endParaRPr lang="en-US" sz="1600" dirty="0">
              <a:latin typeface="Times New Roman" panose="02020603050405020304" pitchFamily="18" charset="0"/>
              <a:cs typeface="Times New Roman" panose="02020603050405020304" pitchFamily="18" charset="0"/>
            </a:endParaRPr>
          </a:p>
        </p:txBody>
      </p:sp>
      <p:sp>
        <p:nvSpPr>
          <p:cNvPr id="20" name="Text 18"/>
          <p:cNvSpPr/>
          <p:nvPr/>
        </p:nvSpPr>
        <p:spPr>
          <a:xfrm>
            <a:off x="793789" y="5181958"/>
            <a:ext cx="168593" cy="210860"/>
          </a:xfrm>
          <a:prstGeom prst="rect">
            <a:avLst/>
          </a:prstGeom>
          <a:noFill/>
          <a:ln/>
        </p:spPr>
        <p:txBody>
          <a:bodyPr wrap="none" lIns="0" tIns="0" rIns="0" bIns="0" rtlCol="0" anchor="t"/>
          <a:lstStyle/>
          <a:p>
            <a:pPr marL="0" indent="0" algn="l">
              <a:lnSpc>
                <a:spcPts val="2100"/>
              </a:lnSpc>
              <a:buNone/>
            </a:pPr>
            <a:r>
              <a:rPr lang="en-US" sz="1600" dirty="0">
                <a:solidFill>
                  <a:srgbClr val="3C3939"/>
                </a:solidFill>
                <a:latin typeface="Times New Roman" panose="02020603050405020304" pitchFamily="18" charset="0"/>
                <a:ea typeface="Raleway Light" pitchFamily="34" charset="-122"/>
                <a:cs typeface="Times New Roman" panose="02020603050405020304" pitchFamily="18" charset="0"/>
              </a:rPr>
              <a:t>05</a:t>
            </a:r>
            <a:endParaRPr lang="en-US" sz="1600" dirty="0">
              <a:latin typeface="Times New Roman" panose="02020603050405020304" pitchFamily="18" charset="0"/>
              <a:cs typeface="Times New Roman" panose="02020603050405020304" pitchFamily="18" charset="0"/>
            </a:endParaRPr>
          </a:p>
        </p:txBody>
      </p:sp>
      <p:sp>
        <p:nvSpPr>
          <p:cNvPr id="21" name="Shape 19"/>
          <p:cNvSpPr/>
          <p:nvPr/>
        </p:nvSpPr>
        <p:spPr>
          <a:xfrm>
            <a:off x="793789" y="5445800"/>
            <a:ext cx="6437114" cy="22860"/>
          </a:xfrm>
          <a:prstGeom prst="rect">
            <a:avLst/>
          </a:prstGeom>
          <a:solidFill>
            <a:srgbClr val="1B1B27"/>
          </a:solidFill>
          <a:ln/>
        </p:spPr>
      </p:sp>
      <p:sp>
        <p:nvSpPr>
          <p:cNvPr id="22" name="Text 20"/>
          <p:cNvSpPr/>
          <p:nvPr/>
        </p:nvSpPr>
        <p:spPr>
          <a:xfrm>
            <a:off x="793789" y="5575817"/>
            <a:ext cx="2108716" cy="263485"/>
          </a:xfrm>
          <a:prstGeom prst="rect">
            <a:avLst/>
          </a:prstGeom>
          <a:noFill/>
          <a:ln/>
        </p:spPr>
        <p:txBody>
          <a:bodyPr wrap="none" lIns="0" tIns="0" rIns="0" bIns="0" rtlCol="0" anchor="t"/>
          <a:lstStyle/>
          <a:p>
            <a:pPr marL="0" indent="0" algn="l">
              <a:lnSpc>
                <a:spcPts val="2050"/>
              </a:lnSpc>
              <a:buNone/>
            </a:pPr>
            <a:r>
              <a:rPr lang="en-US" sz="2000" b="1" dirty="0">
                <a:solidFill>
                  <a:srgbClr val="3C3939"/>
                </a:solidFill>
                <a:latin typeface="Times New Roman" panose="02020603050405020304" pitchFamily="18" charset="0"/>
                <a:ea typeface="Raleway" pitchFamily="34" charset="-122"/>
                <a:cs typeface="Times New Roman" panose="02020603050405020304" pitchFamily="18" charset="0"/>
              </a:rPr>
              <a:t>График салу</a:t>
            </a:r>
            <a:endParaRPr lang="en-US" sz="2000" b="1" dirty="0">
              <a:latin typeface="Times New Roman" panose="02020603050405020304" pitchFamily="18" charset="0"/>
              <a:cs typeface="Times New Roman" panose="02020603050405020304" pitchFamily="18" charset="0"/>
            </a:endParaRPr>
          </a:p>
        </p:txBody>
      </p:sp>
      <p:sp>
        <p:nvSpPr>
          <p:cNvPr id="23" name="Text 21"/>
          <p:cNvSpPr/>
          <p:nvPr/>
        </p:nvSpPr>
        <p:spPr>
          <a:xfrm>
            <a:off x="793789" y="5940505"/>
            <a:ext cx="6437114" cy="269915"/>
          </a:xfrm>
          <a:prstGeom prst="rect">
            <a:avLst/>
          </a:prstGeom>
          <a:noFill/>
          <a:ln/>
        </p:spPr>
        <p:txBody>
          <a:bodyPr wrap="none" lIns="0" tIns="0" rIns="0" bIns="0" rtlCol="0" anchor="t"/>
          <a:lstStyle/>
          <a:p>
            <a:pPr marL="0" indent="0" algn="l">
              <a:lnSpc>
                <a:spcPts val="2100"/>
              </a:lnSpc>
              <a:buNone/>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F–Δl графигін сал (x осі – Δl, y осі – F). График түзу сызық болуы тиіс.</a:t>
            </a:r>
            <a:endParaRPr lang="en-US" sz="1600" dirty="0">
              <a:latin typeface="Times New Roman" panose="02020603050405020304" pitchFamily="18" charset="0"/>
              <a:cs typeface="Times New Roman" panose="02020603050405020304" pitchFamily="18" charset="0"/>
            </a:endParaRPr>
          </a:p>
        </p:txBody>
      </p:sp>
      <p:sp>
        <p:nvSpPr>
          <p:cNvPr id="24" name="Text 22"/>
          <p:cNvSpPr/>
          <p:nvPr/>
        </p:nvSpPr>
        <p:spPr>
          <a:xfrm>
            <a:off x="7399495" y="5181958"/>
            <a:ext cx="168593" cy="210860"/>
          </a:xfrm>
          <a:prstGeom prst="rect">
            <a:avLst/>
          </a:prstGeom>
          <a:noFill/>
          <a:ln/>
        </p:spPr>
        <p:txBody>
          <a:bodyPr wrap="none" lIns="0" tIns="0" rIns="0" bIns="0" rtlCol="0" anchor="t"/>
          <a:lstStyle/>
          <a:p>
            <a:pPr marL="0" indent="0" algn="l">
              <a:lnSpc>
                <a:spcPts val="2100"/>
              </a:lnSpc>
              <a:buNone/>
            </a:pPr>
            <a:r>
              <a:rPr lang="en-US" sz="1600" dirty="0">
                <a:solidFill>
                  <a:srgbClr val="3C3939"/>
                </a:solidFill>
                <a:latin typeface="Times New Roman" panose="02020603050405020304" pitchFamily="18" charset="0"/>
                <a:ea typeface="Raleway Light" pitchFamily="34" charset="-122"/>
                <a:cs typeface="Times New Roman" panose="02020603050405020304" pitchFamily="18" charset="0"/>
              </a:rPr>
              <a:t>06</a:t>
            </a:r>
            <a:endParaRPr lang="en-US" sz="1600" dirty="0">
              <a:latin typeface="Times New Roman" panose="02020603050405020304" pitchFamily="18" charset="0"/>
              <a:cs typeface="Times New Roman" panose="02020603050405020304" pitchFamily="18" charset="0"/>
            </a:endParaRPr>
          </a:p>
        </p:txBody>
      </p:sp>
      <p:sp>
        <p:nvSpPr>
          <p:cNvPr id="25" name="Shape 23"/>
          <p:cNvSpPr/>
          <p:nvPr/>
        </p:nvSpPr>
        <p:spPr>
          <a:xfrm>
            <a:off x="7399495" y="5445800"/>
            <a:ext cx="6437114" cy="22860"/>
          </a:xfrm>
          <a:prstGeom prst="rect">
            <a:avLst/>
          </a:prstGeom>
          <a:solidFill>
            <a:srgbClr val="1B1B27"/>
          </a:solidFill>
          <a:ln/>
        </p:spPr>
      </p:sp>
      <p:sp>
        <p:nvSpPr>
          <p:cNvPr id="26" name="Text 24"/>
          <p:cNvSpPr/>
          <p:nvPr/>
        </p:nvSpPr>
        <p:spPr>
          <a:xfrm>
            <a:off x="7399495" y="5575817"/>
            <a:ext cx="3059549" cy="263485"/>
          </a:xfrm>
          <a:prstGeom prst="rect">
            <a:avLst/>
          </a:prstGeom>
          <a:noFill/>
          <a:ln/>
        </p:spPr>
        <p:txBody>
          <a:bodyPr wrap="none" lIns="0" tIns="0" rIns="0" bIns="0" rtlCol="0" anchor="t"/>
          <a:lstStyle/>
          <a:p>
            <a:pPr marL="0" indent="0" algn="l">
              <a:lnSpc>
                <a:spcPts val="2050"/>
              </a:lnSpc>
              <a:buNone/>
            </a:pPr>
            <a:r>
              <a:rPr lang="en-US" sz="2000" b="1" dirty="0">
                <a:solidFill>
                  <a:srgbClr val="3C3939"/>
                </a:solidFill>
                <a:latin typeface="Times New Roman" panose="02020603050405020304" pitchFamily="18" charset="0"/>
                <a:ea typeface="Raleway" pitchFamily="34" charset="-122"/>
                <a:cs typeface="Times New Roman" panose="02020603050405020304" pitchFamily="18" charset="0"/>
              </a:rPr>
              <a:t>Қатаңдық коэффициентін табу</a:t>
            </a:r>
            <a:endParaRPr lang="en-US" sz="2000" b="1" dirty="0">
              <a:latin typeface="Times New Roman" panose="02020603050405020304" pitchFamily="18" charset="0"/>
              <a:cs typeface="Times New Roman" panose="02020603050405020304" pitchFamily="18" charset="0"/>
            </a:endParaRPr>
          </a:p>
        </p:txBody>
      </p:sp>
      <p:sp>
        <p:nvSpPr>
          <p:cNvPr id="27" name="Text 25"/>
          <p:cNvSpPr/>
          <p:nvPr/>
        </p:nvSpPr>
        <p:spPr>
          <a:xfrm>
            <a:off x="7399495" y="5940505"/>
            <a:ext cx="6437114" cy="539829"/>
          </a:xfrm>
          <a:prstGeom prst="rect">
            <a:avLst/>
          </a:prstGeom>
          <a:noFill/>
          <a:ln/>
        </p:spPr>
        <p:txBody>
          <a:bodyPr wrap="square" lIns="0" tIns="0" rIns="0" bIns="0" rtlCol="0" anchor="t"/>
          <a:lstStyle/>
          <a:p>
            <a:pPr marL="0" indent="0" algn="l">
              <a:lnSpc>
                <a:spcPts val="2100"/>
              </a:lnSpc>
              <a:buNone/>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График бойынша k-ны анықта. Түзу сызықтың еңістігі қатаңдық коэффициенті: k = F/Δl.</a:t>
            </a:r>
            <a:endParaRPr lang="en-US" sz="1600" dirty="0">
              <a:latin typeface="Times New Roman" panose="02020603050405020304" pitchFamily="18" charset="0"/>
              <a:cs typeface="Times New Roman" panose="02020603050405020304" pitchFamily="18" charset="0"/>
            </a:endParaRPr>
          </a:p>
        </p:txBody>
      </p:sp>
      <p:sp>
        <p:nvSpPr>
          <p:cNvPr id="28" name="Shape 26"/>
          <p:cNvSpPr/>
          <p:nvPr/>
        </p:nvSpPr>
        <p:spPr>
          <a:xfrm>
            <a:off x="793789" y="6796564"/>
            <a:ext cx="13042821" cy="716756"/>
          </a:xfrm>
          <a:prstGeom prst="roundRect">
            <a:avLst>
              <a:gd name="adj" fmla="val 9886"/>
            </a:avLst>
          </a:prstGeom>
          <a:solidFill>
            <a:srgbClr val="D2D2E0"/>
          </a:solidFill>
          <a:ln/>
        </p:spPr>
      </p:sp>
      <p:pic>
        <p:nvPicPr>
          <p:cNvPr id="29" name="Image 0" descr="preencoded.png"/>
          <p:cNvPicPr>
            <a:picLocks noChangeAspect="1"/>
          </p:cNvPicPr>
          <p:nvPr/>
        </p:nvPicPr>
        <p:blipFill>
          <a:blip r:embed="rId3"/>
          <a:stretch>
            <a:fillRect/>
          </a:stretch>
        </p:blipFill>
        <p:spPr>
          <a:xfrm>
            <a:off x="962381" y="7050287"/>
            <a:ext cx="210860" cy="168593"/>
          </a:xfrm>
          <a:prstGeom prst="rect">
            <a:avLst/>
          </a:prstGeom>
        </p:spPr>
      </p:pic>
      <p:sp>
        <p:nvSpPr>
          <p:cNvPr id="30" name="Text 27"/>
          <p:cNvSpPr/>
          <p:nvPr/>
        </p:nvSpPr>
        <p:spPr>
          <a:xfrm>
            <a:off x="1341833" y="7007305"/>
            <a:ext cx="12326183" cy="269915"/>
          </a:xfrm>
          <a:prstGeom prst="rect">
            <a:avLst/>
          </a:prstGeom>
          <a:noFill/>
          <a:ln/>
        </p:spPr>
        <p:txBody>
          <a:bodyPr wrap="none" lIns="0" tIns="0" rIns="0" bIns="0" rtlCol="0" anchor="t"/>
          <a:lstStyle/>
          <a:p>
            <a:pPr marL="0" indent="0" algn="l">
              <a:lnSpc>
                <a:spcPts val="2100"/>
              </a:lnSpc>
              <a:buNone/>
            </a:pPr>
            <a:r>
              <a:rPr lang="en-US" sz="1600" b="1" dirty="0">
                <a:solidFill>
                  <a:srgbClr val="000000"/>
                </a:solidFill>
                <a:latin typeface="Times New Roman" panose="02020603050405020304" pitchFamily="18" charset="0"/>
                <a:ea typeface="Roboto" pitchFamily="34" charset="-122"/>
                <a:cs typeface="Times New Roman" panose="02020603050405020304" pitchFamily="18" charset="0"/>
              </a:rPr>
              <a:t>Бағыттаушы сұрақтар:</a:t>
            </a:r>
            <a:r>
              <a:rPr lang="en-US" sz="1600" dirty="0">
                <a:solidFill>
                  <a:srgbClr val="000000"/>
                </a:solidFill>
                <a:latin typeface="Times New Roman" panose="02020603050405020304" pitchFamily="18" charset="0"/>
                <a:ea typeface="Roboto" pitchFamily="34" charset="-122"/>
                <a:cs typeface="Times New Roman" panose="02020603050405020304" pitchFamily="18" charset="0"/>
              </a:rPr>
              <a:t> F екі есе артқанда Δl қалай өзгереді? График қандай сызыққа ұқсайды? Осы сұрақтарды жұбыңызбен талқылаңдар!</a:t>
            </a:r>
            <a:endParaRPr lang="en-US" sz="1600" dirty="0">
              <a:latin typeface="Times New Roman" panose="02020603050405020304" pitchFamily="18" charset="0"/>
              <a:cs typeface="Times New Roman" panose="02020603050405020304" pitchFamily="18" charset="0"/>
            </a:endParaRPr>
          </a:p>
        </p:txBody>
      </p:sp>
      <p:pic>
        <p:nvPicPr>
          <p:cNvPr id="31" name="Рисунок 30">
            <a:extLst>
              <a:ext uri="{FF2B5EF4-FFF2-40B4-BE49-F238E27FC236}">
                <a16:creationId xmlns:a16="http://schemas.microsoft.com/office/drawing/2014/main" id="{3F185040-F28E-4A8F-BA2F-81290953C453}"/>
              </a:ext>
            </a:extLst>
          </p:cNvPr>
          <p:cNvPicPr/>
          <p:nvPr/>
        </p:nvPicPr>
        <p:blipFill rotWithShape="1">
          <a:blip r:embed="rId4" cstate="print">
            <a:extLst>
              <a:ext uri="{28A0092B-C50C-407E-A947-70E740481C1C}">
                <a14:useLocalDpi xmlns:a14="http://schemas.microsoft.com/office/drawing/2010/main" val="0"/>
              </a:ext>
            </a:extLst>
          </a:blip>
          <a:srcRect t="27337" b="39330"/>
          <a:stretch/>
        </p:blipFill>
        <p:spPr bwMode="auto">
          <a:xfrm>
            <a:off x="7760970" y="408147"/>
            <a:ext cx="6686550" cy="1769745"/>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17697" y="229862"/>
            <a:ext cx="3255526" cy="313730"/>
          </a:xfrm>
          <a:prstGeom prst="rect">
            <a:avLst/>
          </a:prstGeom>
          <a:noFill/>
          <a:ln/>
        </p:spPr>
        <p:txBody>
          <a:bodyPr wrap="none" lIns="0" tIns="0" rIns="0" bIns="0" rtlCol="0" anchor="t"/>
          <a:lstStyle/>
          <a:p>
            <a:pPr marL="0" indent="0" algn="l">
              <a:buNone/>
            </a:pPr>
            <a:r>
              <a:rPr lang="en-US" sz="3200" dirty="0">
                <a:solidFill>
                  <a:srgbClr val="1B1B27"/>
                </a:solidFill>
                <a:latin typeface="Times New Roman" panose="02020603050405020304" pitchFamily="18" charset="0"/>
                <a:ea typeface="Raleway" pitchFamily="34" charset="-122"/>
                <a:cs typeface="Times New Roman" panose="02020603050405020304" pitchFamily="18" charset="0"/>
              </a:rPr>
              <a:t>Практикалық тапсырмалар</a:t>
            </a:r>
            <a:endParaRPr lang="en-US" sz="3200" dirty="0">
              <a:latin typeface="Times New Roman" panose="02020603050405020304" pitchFamily="18" charset="0"/>
              <a:cs typeface="Times New Roman" panose="02020603050405020304" pitchFamily="18" charset="0"/>
            </a:endParaRPr>
          </a:p>
        </p:txBody>
      </p:sp>
      <p:sp>
        <p:nvSpPr>
          <p:cNvPr id="3" name="Text 1"/>
          <p:cNvSpPr/>
          <p:nvPr/>
        </p:nvSpPr>
        <p:spPr>
          <a:xfrm>
            <a:off x="617815" y="778550"/>
            <a:ext cx="3951446" cy="250865"/>
          </a:xfrm>
          <a:prstGeom prst="rect">
            <a:avLst/>
          </a:prstGeom>
          <a:noFill/>
          <a:ln/>
        </p:spPr>
        <p:txBody>
          <a:bodyPr wrap="none" lIns="0" tIns="0" rIns="0" bIns="0" rtlCol="0" anchor="t"/>
          <a:lstStyle/>
          <a:p>
            <a:pPr marL="0" indent="0" algn="l">
              <a:buNone/>
            </a:pPr>
            <a:r>
              <a:rPr lang="en-US" sz="2400" dirty="0">
                <a:solidFill>
                  <a:srgbClr val="1B1B27"/>
                </a:solidFill>
                <a:latin typeface="Times New Roman" panose="02020603050405020304" pitchFamily="18" charset="0"/>
                <a:ea typeface="Raleway" pitchFamily="34" charset="-122"/>
                <a:cs typeface="Times New Roman" panose="02020603050405020304" pitchFamily="18" charset="0"/>
              </a:rPr>
              <a:t>Функционалдық сауаттылық тапсырмасы</a:t>
            </a:r>
            <a:endParaRPr lang="en-US" sz="2400" dirty="0">
              <a:latin typeface="Times New Roman" panose="02020603050405020304" pitchFamily="18" charset="0"/>
              <a:cs typeface="Times New Roman" panose="02020603050405020304" pitchFamily="18" charset="0"/>
            </a:endParaRPr>
          </a:p>
        </p:txBody>
      </p:sp>
      <p:sp>
        <p:nvSpPr>
          <p:cNvPr id="4" name="Text 2"/>
          <p:cNvSpPr/>
          <p:nvPr/>
        </p:nvSpPr>
        <p:spPr>
          <a:xfrm>
            <a:off x="617815" y="1280279"/>
            <a:ext cx="1668899" cy="156805"/>
          </a:xfrm>
          <a:prstGeom prst="rect">
            <a:avLst/>
          </a:prstGeom>
          <a:noFill/>
          <a:ln/>
        </p:spPr>
        <p:txBody>
          <a:bodyPr wrap="none" lIns="0" tIns="0" rIns="0" bIns="0" rtlCol="0" anchor="t"/>
          <a:lstStyle/>
          <a:p>
            <a:pPr marL="0" indent="0" algn="l">
              <a:buNone/>
            </a:pPr>
            <a:r>
              <a:rPr lang="en-US" sz="1600" dirty="0">
                <a:solidFill>
                  <a:srgbClr val="1B1B27"/>
                </a:solidFill>
                <a:latin typeface="Times New Roman" panose="02020603050405020304" pitchFamily="18" charset="0"/>
                <a:ea typeface="Raleway" pitchFamily="34" charset="-122"/>
                <a:cs typeface="Times New Roman" panose="02020603050405020304" pitchFamily="18" charset="0"/>
              </a:rPr>
              <a:t>Жағдаят: Нарықтағы таразы</a:t>
            </a:r>
            <a:endParaRPr lang="en-US" sz="1600" dirty="0">
              <a:latin typeface="Times New Roman" panose="02020603050405020304" pitchFamily="18" charset="0"/>
              <a:cs typeface="Times New Roman" panose="02020603050405020304" pitchFamily="18" charset="0"/>
            </a:endParaRPr>
          </a:p>
        </p:txBody>
      </p:sp>
      <p:sp>
        <p:nvSpPr>
          <p:cNvPr id="5" name="Text 3"/>
          <p:cNvSpPr/>
          <p:nvPr/>
        </p:nvSpPr>
        <p:spPr>
          <a:xfrm>
            <a:off x="617815" y="1537454"/>
            <a:ext cx="6574988" cy="320992"/>
          </a:xfrm>
          <a:prstGeom prst="rect">
            <a:avLst/>
          </a:prstGeom>
          <a:noFill/>
          <a:ln/>
        </p:spPr>
        <p:txBody>
          <a:bodyPr wrap="square" lIns="0" tIns="0" rIns="0" bIns="0" rtlCol="0" anchor="t"/>
          <a:lstStyle/>
          <a:p>
            <a:pPr marL="0" indent="0" algn="l">
              <a:buNone/>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Нарықта сатушы жемісті серіппелі таразыға тартады. Егер 1 кг жеміс артылғанда серіппенің ұзаруы 2 см болса, 3 кг салғанда серіппе 6 см-ге созылды.</a:t>
            </a:r>
            <a:endParaRPr lang="en-US" sz="1600" dirty="0">
              <a:latin typeface="Times New Roman" panose="02020603050405020304" pitchFamily="18" charset="0"/>
              <a:cs typeface="Times New Roman" panose="02020603050405020304" pitchFamily="18" charset="0"/>
            </a:endParaRPr>
          </a:p>
        </p:txBody>
      </p:sp>
      <p:sp>
        <p:nvSpPr>
          <p:cNvPr id="6" name="Text 4"/>
          <p:cNvSpPr/>
          <p:nvPr/>
        </p:nvSpPr>
        <p:spPr>
          <a:xfrm>
            <a:off x="617697" y="2280525"/>
            <a:ext cx="6574988" cy="160496"/>
          </a:xfrm>
          <a:prstGeom prst="rect">
            <a:avLst/>
          </a:prstGeom>
          <a:noFill/>
          <a:ln/>
        </p:spPr>
        <p:txBody>
          <a:bodyPr wrap="none" lIns="0" tIns="0" rIns="0" bIns="0" rtlCol="0" anchor="t"/>
          <a:lstStyle/>
          <a:p>
            <a:pPr marL="0" indent="0" algn="l">
              <a:buNone/>
            </a:pPr>
            <a:r>
              <a:rPr lang="en-US" sz="1600" b="1" dirty="0">
                <a:solidFill>
                  <a:srgbClr val="3C3939"/>
                </a:solidFill>
                <a:latin typeface="Times New Roman" panose="02020603050405020304" pitchFamily="18" charset="0"/>
                <a:ea typeface="Roboto" pitchFamily="34" charset="-122"/>
                <a:cs typeface="Times New Roman" panose="02020603050405020304" pitchFamily="18" charset="0"/>
              </a:rPr>
              <a:t>Сұрақтар:</a:t>
            </a:r>
            <a:endParaRPr lang="en-US" sz="1600" dirty="0">
              <a:latin typeface="Times New Roman" panose="02020603050405020304" pitchFamily="18" charset="0"/>
              <a:cs typeface="Times New Roman" panose="02020603050405020304" pitchFamily="18" charset="0"/>
            </a:endParaRPr>
          </a:p>
        </p:txBody>
      </p:sp>
      <p:sp>
        <p:nvSpPr>
          <p:cNvPr id="7" name="Text 5"/>
          <p:cNvSpPr/>
          <p:nvPr/>
        </p:nvSpPr>
        <p:spPr>
          <a:xfrm>
            <a:off x="617697" y="2565561"/>
            <a:ext cx="6574988" cy="160496"/>
          </a:xfrm>
          <a:prstGeom prst="rect">
            <a:avLst/>
          </a:prstGeom>
          <a:noFill/>
          <a:ln/>
        </p:spPr>
        <p:txBody>
          <a:bodyPr wrap="none" lIns="0" tIns="0" rIns="0" bIns="0" rtlCol="0" anchor="t"/>
          <a:lstStyle/>
          <a:p>
            <a:pPr marL="342900" indent="-342900" algn="l">
              <a:buSzPct val="100000"/>
              <a:buChar char="•"/>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Бұл таразы дұрыс па?</a:t>
            </a:r>
            <a:endParaRPr lang="en-US" sz="1600" dirty="0">
              <a:latin typeface="Times New Roman" panose="02020603050405020304" pitchFamily="18" charset="0"/>
              <a:cs typeface="Times New Roman" panose="02020603050405020304" pitchFamily="18" charset="0"/>
            </a:endParaRPr>
          </a:p>
        </p:txBody>
      </p:sp>
      <p:sp>
        <p:nvSpPr>
          <p:cNvPr id="8" name="Text 6"/>
          <p:cNvSpPr/>
          <p:nvPr/>
        </p:nvSpPr>
        <p:spPr>
          <a:xfrm>
            <a:off x="617697" y="2864050"/>
            <a:ext cx="6574988" cy="160496"/>
          </a:xfrm>
          <a:prstGeom prst="rect">
            <a:avLst/>
          </a:prstGeom>
          <a:noFill/>
          <a:ln/>
        </p:spPr>
        <p:txBody>
          <a:bodyPr wrap="none" lIns="0" tIns="0" rIns="0" bIns="0" rtlCol="0" anchor="t"/>
          <a:lstStyle/>
          <a:p>
            <a:pPr marL="342900" indent="-342900" algn="l">
              <a:buSzPct val="100000"/>
              <a:buChar char="•"/>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Жұппен талқылаңдар, пропорционалдық бар ма?</a:t>
            </a:r>
            <a:endParaRPr lang="en-US" sz="1600" dirty="0">
              <a:latin typeface="Times New Roman" panose="02020603050405020304" pitchFamily="18" charset="0"/>
              <a:cs typeface="Times New Roman" panose="02020603050405020304" pitchFamily="18" charset="0"/>
            </a:endParaRPr>
          </a:p>
        </p:txBody>
      </p:sp>
      <p:sp>
        <p:nvSpPr>
          <p:cNvPr id="9" name="Text 7"/>
          <p:cNvSpPr/>
          <p:nvPr/>
        </p:nvSpPr>
        <p:spPr>
          <a:xfrm>
            <a:off x="617697" y="3151110"/>
            <a:ext cx="6574988" cy="160496"/>
          </a:xfrm>
          <a:prstGeom prst="rect">
            <a:avLst/>
          </a:prstGeom>
          <a:noFill/>
          <a:ln/>
        </p:spPr>
        <p:txBody>
          <a:bodyPr wrap="none" lIns="0" tIns="0" rIns="0" bIns="0" rtlCol="0" anchor="t"/>
          <a:lstStyle/>
          <a:p>
            <a:pPr marL="342900" indent="-342900" algn="l">
              <a:buSzPct val="100000"/>
              <a:buChar char="•"/>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Қандай жағдайда таразыны ақаулы деуге болады?</a:t>
            </a:r>
            <a:endParaRPr lang="en-US" sz="1600" dirty="0">
              <a:latin typeface="Times New Roman" panose="02020603050405020304" pitchFamily="18" charset="0"/>
              <a:cs typeface="Times New Roman" panose="02020603050405020304" pitchFamily="18" charset="0"/>
            </a:endParaRPr>
          </a:p>
        </p:txBody>
      </p:sp>
      <p:sp>
        <p:nvSpPr>
          <p:cNvPr id="10" name="Text 8"/>
          <p:cNvSpPr/>
          <p:nvPr/>
        </p:nvSpPr>
        <p:spPr>
          <a:xfrm>
            <a:off x="617697" y="3447576"/>
            <a:ext cx="6574988" cy="160496"/>
          </a:xfrm>
          <a:prstGeom prst="rect">
            <a:avLst/>
          </a:prstGeom>
          <a:noFill/>
          <a:ln/>
        </p:spPr>
        <p:txBody>
          <a:bodyPr wrap="none" lIns="0" tIns="0" rIns="0" bIns="0" rtlCol="0" anchor="t"/>
          <a:lstStyle/>
          <a:p>
            <a:pPr marL="0" indent="0" algn="l">
              <a:buNone/>
            </a:pPr>
            <a:r>
              <a:rPr lang="en-US" sz="1600" i="1" dirty="0">
                <a:solidFill>
                  <a:srgbClr val="3C3939"/>
                </a:solidFill>
                <a:latin typeface="Times New Roman" panose="02020603050405020304" pitchFamily="18" charset="0"/>
                <a:ea typeface="Roboto" pitchFamily="34" charset="-122"/>
                <a:cs typeface="Times New Roman" panose="02020603050405020304" pitchFamily="18" charset="0"/>
              </a:rPr>
              <a:t>Орындау уақыты: 5 минут (жұппен)</a:t>
            </a:r>
            <a:endParaRPr lang="en-US" sz="1600" dirty="0">
              <a:latin typeface="Times New Roman" panose="02020603050405020304" pitchFamily="18" charset="0"/>
              <a:cs typeface="Times New Roman" panose="02020603050405020304" pitchFamily="18" charset="0"/>
            </a:endParaRPr>
          </a:p>
        </p:txBody>
      </p:sp>
      <p:sp>
        <p:nvSpPr>
          <p:cNvPr id="12" name="Text 9"/>
          <p:cNvSpPr/>
          <p:nvPr/>
        </p:nvSpPr>
        <p:spPr>
          <a:xfrm>
            <a:off x="7545466" y="2820879"/>
            <a:ext cx="2529364" cy="156805"/>
          </a:xfrm>
          <a:prstGeom prst="rect">
            <a:avLst/>
          </a:prstGeom>
          <a:noFill/>
          <a:ln/>
        </p:spPr>
        <p:txBody>
          <a:bodyPr wrap="none" lIns="0" tIns="0" rIns="0" bIns="0" rtlCol="0" anchor="t"/>
          <a:lstStyle/>
          <a:p>
            <a:pPr marL="0" indent="0" algn="l">
              <a:buNone/>
            </a:pPr>
            <a:r>
              <a:rPr lang="en-US" sz="1600" b="1" dirty="0">
                <a:solidFill>
                  <a:srgbClr val="1B1B27"/>
                </a:solidFill>
                <a:latin typeface="Times New Roman" panose="02020603050405020304" pitchFamily="18" charset="0"/>
                <a:ea typeface="Raleway" pitchFamily="34" charset="-122"/>
                <a:cs typeface="Times New Roman" panose="02020603050405020304" pitchFamily="18" charset="0"/>
              </a:rPr>
              <a:t>Ұлттық құндылыққа негізделген тапсырма</a:t>
            </a:r>
            <a:endParaRPr lang="en-US" sz="1600" b="1" dirty="0">
              <a:latin typeface="Times New Roman" panose="02020603050405020304" pitchFamily="18" charset="0"/>
              <a:cs typeface="Times New Roman" panose="02020603050405020304" pitchFamily="18" charset="0"/>
            </a:endParaRPr>
          </a:p>
        </p:txBody>
      </p:sp>
      <p:sp>
        <p:nvSpPr>
          <p:cNvPr id="13" name="Text 10"/>
          <p:cNvSpPr/>
          <p:nvPr/>
        </p:nvSpPr>
        <p:spPr>
          <a:xfrm>
            <a:off x="7545466" y="3145809"/>
            <a:ext cx="6574988" cy="320992"/>
          </a:xfrm>
          <a:prstGeom prst="rect">
            <a:avLst/>
          </a:prstGeom>
          <a:noFill/>
          <a:ln/>
        </p:spPr>
        <p:txBody>
          <a:bodyPr wrap="square" lIns="0" tIns="0" rIns="0" bIns="0" rtlCol="0" anchor="t"/>
          <a:lstStyle/>
          <a:p>
            <a:pPr marL="0" indent="0" algn="l">
              <a:buNone/>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Киіз үй тіккенде уық пен керегені арқанмен керіп байлайды. Егер арқанды әр жерде бірдей күшпен тартпаса, киіз үй қисық, тұрақсыз болуы мүмкін.</a:t>
            </a:r>
            <a:endParaRPr lang="en-US" sz="1600" dirty="0">
              <a:latin typeface="Times New Roman" panose="02020603050405020304" pitchFamily="18" charset="0"/>
              <a:cs typeface="Times New Roman" panose="02020603050405020304" pitchFamily="18" charset="0"/>
            </a:endParaRPr>
          </a:p>
        </p:txBody>
      </p:sp>
      <p:sp>
        <p:nvSpPr>
          <p:cNvPr id="14" name="Text 11"/>
          <p:cNvSpPr/>
          <p:nvPr/>
        </p:nvSpPr>
        <p:spPr>
          <a:xfrm>
            <a:off x="7537728" y="3730503"/>
            <a:ext cx="6574988" cy="320992"/>
          </a:xfrm>
          <a:prstGeom prst="rect">
            <a:avLst/>
          </a:prstGeom>
          <a:noFill/>
          <a:ln/>
        </p:spPr>
        <p:txBody>
          <a:bodyPr wrap="square" lIns="0" tIns="0" rIns="0" bIns="0" rtlCol="0" anchor="t"/>
          <a:lstStyle/>
          <a:p>
            <a:pPr marL="0" indent="0" algn="l">
              <a:buNone/>
            </a:pPr>
            <a:r>
              <a:rPr lang="en-US" sz="1600" b="1" dirty="0">
                <a:solidFill>
                  <a:srgbClr val="3C3939"/>
                </a:solidFill>
                <a:latin typeface="Times New Roman" panose="02020603050405020304" pitchFamily="18" charset="0"/>
                <a:ea typeface="Roboto" pitchFamily="34" charset="-122"/>
                <a:cs typeface="Times New Roman" panose="02020603050405020304" pitchFamily="18" charset="0"/>
              </a:rPr>
              <a:t>Тапсырма:</a:t>
            </a: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 Серіппелі динамометрді пайдаланып, арқанды бірдей тартуды қалай қамтамасыз етуге болатынын сипаттаңдар. "Бірлік түбі – береке" дәйексөзімен байланыстырып, қысқаша 2–3 сөйлеммен жазыңдар.</a:t>
            </a:r>
            <a:endParaRPr lang="en-US" sz="1600" dirty="0">
              <a:latin typeface="Times New Roman" panose="02020603050405020304" pitchFamily="18" charset="0"/>
              <a:cs typeface="Times New Roman" panose="02020603050405020304" pitchFamily="18" charset="0"/>
            </a:endParaRPr>
          </a:p>
        </p:txBody>
      </p:sp>
      <p:sp>
        <p:nvSpPr>
          <p:cNvPr id="15" name="Text 12"/>
          <p:cNvSpPr/>
          <p:nvPr/>
        </p:nvSpPr>
        <p:spPr>
          <a:xfrm>
            <a:off x="7495341" y="4446900"/>
            <a:ext cx="6574988" cy="160496"/>
          </a:xfrm>
          <a:prstGeom prst="rect">
            <a:avLst/>
          </a:prstGeom>
          <a:noFill/>
          <a:ln/>
        </p:spPr>
        <p:txBody>
          <a:bodyPr wrap="none" lIns="0" tIns="0" rIns="0" bIns="0" rtlCol="0" anchor="t"/>
          <a:lstStyle/>
          <a:p>
            <a:pPr marL="0" indent="0" algn="l">
              <a:buNone/>
            </a:pPr>
            <a:r>
              <a:rPr lang="en-US" sz="1600" i="1" dirty="0">
                <a:solidFill>
                  <a:srgbClr val="3C3939"/>
                </a:solidFill>
                <a:latin typeface="Times New Roman" panose="02020603050405020304" pitchFamily="18" charset="0"/>
                <a:ea typeface="Roboto" pitchFamily="34" charset="-122"/>
                <a:cs typeface="Times New Roman" panose="02020603050405020304" pitchFamily="18" charset="0"/>
              </a:rPr>
              <a:t>Орындау уақыты: 4 минут (жұппен)</a:t>
            </a:r>
            <a:endParaRPr lang="en-US" sz="1600" dirty="0">
              <a:latin typeface="Times New Roman" panose="02020603050405020304" pitchFamily="18" charset="0"/>
              <a:cs typeface="Times New Roman" panose="02020603050405020304" pitchFamily="18" charset="0"/>
            </a:endParaRPr>
          </a:p>
        </p:txBody>
      </p:sp>
      <p:sp>
        <p:nvSpPr>
          <p:cNvPr id="16" name="Shape 13"/>
          <p:cNvSpPr/>
          <p:nvPr/>
        </p:nvSpPr>
        <p:spPr>
          <a:xfrm>
            <a:off x="667940" y="4713781"/>
            <a:ext cx="13394769" cy="20122"/>
          </a:xfrm>
          <a:prstGeom prst="rect">
            <a:avLst/>
          </a:prstGeom>
          <a:solidFill>
            <a:srgbClr val="3C3939">
              <a:alpha val="50000"/>
            </a:srgbClr>
          </a:solidFill>
          <a:ln/>
        </p:spPr>
      </p:sp>
      <p:sp>
        <p:nvSpPr>
          <p:cNvPr id="17" name="Text 14"/>
          <p:cNvSpPr/>
          <p:nvPr/>
        </p:nvSpPr>
        <p:spPr>
          <a:xfrm>
            <a:off x="668058" y="4714054"/>
            <a:ext cx="2009299" cy="250865"/>
          </a:xfrm>
          <a:prstGeom prst="rect">
            <a:avLst/>
          </a:prstGeom>
          <a:noFill/>
          <a:ln/>
        </p:spPr>
        <p:txBody>
          <a:bodyPr wrap="none" lIns="0" tIns="0" rIns="0" bIns="0" rtlCol="0" anchor="t"/>
          <a:lstStyle/>
          <a:p>
            <a:pPr marL="0" indent="0" algn="l">
              <a:buNone/>
            </a:pPr>
            <a:r>
              <a:rPr lang="en-US" sz="2400" dirty="0">
                <a:solidFill>
                  <a:srgbClr val="1B1B27"/>
                </a:solidFill>
                <a:latin typeface="Times New Roman" panose="02020603050405020304" pitchFamily="18" charset="0"/>
                <a:ea typeface="Raleway" pitchFamily="34" charset="-122"/>
                <a:cs typeface="Times New Roman" panose="02020603050405020304" pitchFamily="18" charset="0"/>
              </a:rPr>
              <a:t>Үш деңгейлі есептер</a:t>
            </a:r>
            <a:endParaRPr lang="en-US" sz="2400" dirty="0">
              <a:latin typeface="Times New Roman" panose="02020603050405020304" pitchFamily="18" charset="0"/>
              <a:cs typeface="Times New Roman" panose="02020603050405020304" pitchFamily="18" charset="0"/>
            </a:endParaRPr>
          </a:p>
        </p:txBody>
      </p:sp>
      <p:sp>
        <p:nvSpPr>
          <p:cNvPr id="18" name="Shape 15"/>
          <p:cNvSpPr/>
          <p:nvPr/>
        </p:nvSpPr>
        <p:spPr>
          <a:xfrm>
            <a:off x="617933" y="5098603"/>
            <a:ext cx="4397931" cy="2427720"/>
          </a:xfrm>
          <a:prstGeom prst="roundRect">
            <a:avLst>
              <a:gd name="adj" fmla="val 3255"/>
            </a:avLst>
          </a:prstGeom>
          <a:solidFill>
            <a:srgbClr val="1B1B27"/>
          </a:solidFill>
          <a:ln w="7620">
            <a:solidFill>
              <a:srgbClr val="343440"/>
            </a:solidFill>
            <a:prstDash val="solid"/>
          </a:ln>
        </p:spPr>
      </p:sp>
      <p:sp>
        <p:nvSpPr>
          <p:cNvPr id="19" name="Text 16"/>
          <p:cNvSpPr/>
          <p:nvPr/>
        </p:nvSpPr>
        <p:spPr>
          <a:xfrm>
            <a:off x="725923" y="5206593"/>
            <a:ext cx="1254919" cy="156805"/>
          </a:xfrm>
          <a:prstGeom prst="rect">
            <a:avLst/>
          </a:prstGeom>
          <a:noFill/>
          <a:ln/>
        </p:spPr>
        <p:txBody>
          <a:bodyPr wrap="none" lIns="0" tIns="0" rIns="0" bIns="0" rtlCol="0" anchor="t"/>
          <a:lstStyle/>
          <a:p>
            <a:pPr marL="0" indent="0" algn="l">
              <a:buNone/>
            </a:pPr>
            <a:r>
              <a:rPr lang="en-US" sz="1600" dirty="0">
                <a:solidFill>
                  <a:srgbClr val="FFFFFF"/>
                </a:solidFill>
                <a:latin typeface="Times New Roman" panose="02020603050405020304" pitchFamily="18" charset="0"/>
                <a:ea typeface="Raleway" pitchFamily="34" charset="-122"/>
                <a:cs typeface="Times New Roman" panose="02020603050405020304" pitchFamily="18" charset="0"/>
              </a:rPr>
              <a:t>І деңгей: Негізгі есеп</a:t>
            </a:r>
            <a:endParaRPr lang="en-US" sz="1600" dirty="0">
              <a:latin typeface="Times New Roman" panose="02020603050405020304" pitchFamily="18" charset="0"/>
              <a:cs typeface="Times New Roman" panose="02020603050405020304" pitchFamily="18" charset="0"/>
            </a:endParaRPr>
          </a:p>
        </p:txBody>
      </p:sp>
      <p:sp>
        <p:nvSpPr>
          <p:cNvPr id="20" name="Text 17"/>
          <p:cNvSpPr/>
          <p:nvPr/>
        </p:nvSpPr>
        <p:spPr>
          <a:xfrm>
            <a:off x="725923" y="5434955"/>
            <a:ext cx="4181951" cy="320992"/>
          </a:xfrm>
          <a:prstGeom prst="rect">
            <a:avLst/>
          </a:prstGeom>
          <a:noFill/>
          <a:ln/>
        </p:spPr>
        <p:txBody>
          <a:bodyPr wrap="square" lIns="0" tIns="0" rIns="0" bIns="0" rtlCol="0" anchor="t"/>
          <a:lstStyle/>
          <a:p>
            <a:pPr marL="0" indent="0" algn="l">
              <a:buNone/>
            </a:pPr>
            <a:r>
              <a:rPr lang="en-US" sz="1600" dirty="0">
                <a:solidFill>
                  <a:srgbClr val="FFFFFF"/>
                </a:solidFill>
                <a:latin typeface="Times New Roman" panose="02020603050405020304" pitchFamily="18" charset="0"/>
                <a:ea typeface="Roboto" pitchFamily="34" charset="-122"/>
                <a:cs typeface="Times New Roman" panose="02020603050405020304" pitchFamily="18" charset="0"/>
              </a:rPr>
              <a:t>Серіппенің қатаңдық коэффициенті k = 50 Н/м. Серіппенің ұзаруы 4 см болса, серпімділік күшін табыңдар.</a:t>
            </a:r>
            <a:endParaRPr lang="en-US" sz="1600" dirty="0">
              <a:latin typeface="Times New Roman" panose="02020603050405020304" pitchFamily="18" charset="0"/>
              <a:cs typeface="Times New Roman" panose="02020603050405020304" pitchFamily="18" charset="0"/>
            </a:endParaRPr>
          </a:p>
        </p:txBody>
      </p:sp>
      <p:sp>
        <p:nvSpPr>
          <p:cNvPr id="21" name="Text 18"/>
          <p:cNvSpPr/>
          <p:nvPr/>
        </p:nvSpPr>
        <p:spPr>
          <a:xfrm>
            <a:off x="725923" y="6305420"/>
            <a:ext cx="4181951" cy="160496"/>
          </a:xfrm>
          <a:prstGeom prst="rect">
            <a:avLst/>
          </a:prstGeom>
          <a:noFill/>
          <a:ln/>
        </p:spPr>
        <p:txBody>
          <a:bodyPr wrap="none" lIns="0" tIns="0" rIns="0" bIns="0" rtlCol="0" anchor="t"/>
          <a:lstStyle/>
          <a:p>
            <a:pPr marL="0" indent="0" algn="l">
              <a:buNone/>
            </a:pPr>
            <a:r>
              <a:rPr lang="en-US" sz="1600" b="1" dirty="0">
                <a:solidFill>
                  <a:srgbClr val="FFFFFF"/>
                </a:solidFill>
                <a:latin typeface="Times New Roman" panose="02020603050405020304" pitchFamily="18" charset="0"/>
                <a:ea typeface="Roboto" pitchFamily="34" charset="-122"/>
                <a:cs typeface="Times New Roman" panose="02020603050405020304" pitchFamily="18" charset="0"/>
              </a:rPr>
              <a:t>Кеңес:</a:t>
            </a:r>
            <a:r>
              <a:rPr lang="en-US" sz="1600" dirty="0">
                <a:solidFill>
                  <a:srgbClr val="FFFFFF"/>
                </a:solidFill>
                <a:latin typeface="Times New Roman" panose="02020603050405020304" pitchFamily="18" charset="0"/>
                <a:ea typeface="Roboto" pitchFamily="34" charset="-122"/>
                <a:cs typeface="Times New Roman" panose="02020603050405020304" pitchFamily="18" charset="0"/>
              </a:rPr>
              <a:t> F = kΔl формуласын қолдан. Ұзаруды метрге айналдыруды ұмытпа!</a:t>
            </a:r>
            <a:endParaRPr lang="en-US" sz="1600" dirty="0">
              <a:latin typeface="Times New Roman" panose="02020603050405020304" pitchFamily="18" charset="0"/>
              <a:cs typeface="Times New Roman" panose="02020603050405020304" pitchFamily="18" charset="0"/>
            </a:endParaRPr>
          </a:p>
        </p:txBody>
      </p:sp>
      <p:sp>
        <p:nvSpPr>
          <p:cNvPr id="22" name="Shape 19"/>
          <p:cNvSpPr/>
          <p:nvPr/>
        </p:nvSpPr>
        <p:spPr>
          <a:xfrm>
            <a:off x="5116234" y="5098603"/>
            <a:ext cx="4398050" cy="2427720"/>
          </a:xfrm>
          <a:prstGeom prst="roundRect">
            <a:avLst>
              <a:gd name="adj" fmla="val 3255"/>
            </a:avLst>
          </a:prstGeom>
          <a:solidFill>
            <a:srgbClr val="1B1B27"/>
          </a:solidFill>
          <a:ln w="7620">
            <a:solidFill>
              <a:srgbClr val="343440"/>
            </a:solidFill>
            <a:prstDash val="solid"/>
          </a:ln>
        </p:spPr>
      </p:sp>
      <p:sp>
        <p:nvSpPr>
          <p:cNvPr id="23" name="Text 20"/>
          <p:cNvSpPr/>
          <p:nvPr/>
        </p:nvSpPr>
        <p:spPr>
          <a:xfrm>
            <a:off x="5224223" y="5206593"/>
            <a:ext cx="1594247" cy="156805"/>
          </a:xfrm>
          <a:prstGeom prst="rect">
            <a:avLst/>
          </a:prstGeom>
          <a:noFill/>
          <a:ln/>
        </p:spPr>
        <p:txBody>
          <a:bodyPr wrap="none" lIns="0" tIns="0" rIns="0" bIns="0" rtlCol="0" anchor="t"/>
          <a:lstStyle/>
          <a:p>
            <a:pPr marL="0" indent="0" algn="l">
              <a:buNone/>
            </a:pPr>
            <a:r>
              <a:rPr lang="en-US" sz="1600" dirty="0">
                <a:solidFill>
                  <a:srgbClr val="FFFFFF"/>
                </a:solidFill>
                <a:latin typeface="Times New Roman" panose="02020603050405020304" pitchFamily="18" charset="0"/>
                <a:ea typeface="Raleway" pitchFamily="34" charset="-122"/>
                <a:cs typeface="Times New Roman" panose="02020603050405020304" pitchFamily="18" charset="0"/>
              </a:rPr>
              <a:t>ІІ деңгей: Қатаңдықты табу</a:t>
            </a:r>
            <a:endParaRPr lang="en-US" sz="1600" dirty="0">
              <a:latin typeface="Times New Roman" panose="02020603050405020304" pitchFamily="18" charset="0"/>
              <a:cs typeface="Times New Roman" panose="02020603050405020304" pitchFamily="18" charset="0"/>
            </a:endParaRPr>
          </a:p>
        </p:txBody>
      </p:sp>
      <p:sp>
        <p:nvSpPr>
          <p:cNvPr id="24" name="Text 21"/>
          <p:cNvSpPr/>
          <p:nvPr/>
        </p:nvSpPr>
        <p:spPr>
          <a:xfrm>
            <a:off x="5224223" y="5434955"/>
            <a:ext cx="4182070" cy="320992"/>
          </a:xfrm>
          <a:prstGeom prst="rect">
            <a:avLst/>
          </a:prstGeom>
          <a:noFill/>
          <a:ln/>
        </p:spPr>
        <p:txBody>
          <a:bodyPr wrap="square" lIns="0" tIns="0" rIns="0" bIns="0" rtlCol="0" anchor="t"/>
          <a:lstStyle/>
          <a:p>
            <a:pPr marL="0" indent="0" algn="l">
              <a:buNone/>
            </a:pPr>
            <a:r>
              <a:rPr lang="en-US" sz="1600" dirty="0">
                <a:solidFill>
                  <a:srgbClr val="FFFFFF"/>
                </a:solidFill>
                <a:latin typeface="Times New Roman" panose="02020603050405020304" pitchFamily="18" charset="0"/>
                <a:ea typeface="Roboto" pitchFamily="34" charset="-122"/>
                <a:cs typeface="Times New Roman" panose="02020603050405020304" pitchFamily="18" charset="0"/>
              </a:rPr>
              <a:t>Серпімділік күші 2 Н, серіппенің ұзаруы 5 см. Серіппенің қатаңдық коэффициентін есептеңдер.</a:t>
            </a:r>
            <a:endParaRPr lang="en-US" sz="1600" dirty="0">
              <a:latin typeface="Times New Roman" panose="02020603050405020304" pitchFamily="18" charset="0"/>
              <a:cs typeface="Times New Roman" panose="02020603050405020304" pitchFamily="18" charset="0"/>
            </a:endParaRPr>
          </a:p>
        </p:txBody>
      </p:sp>
      <p:sp>
        <p:nvSpPr>
          <p:cNvPr id="25" name="Text 22"/>
          <p:cNvSpPr/>
          <p:nvPr/>
        </p:nvSpPr>
        <p:spPr>
          <a:xfrm>
            <a:off x="5224223" y="6305755"/>
            <a:ext cx="4182070" cy="160496"/>
          </a:xfrm>
          <a:prstGeom prst="rect">
            <a:avLst/>
          </a:prstGeom>
          <a:noFill/>
          <a:ln/>
        </p:spPr>
        <p:txBody>
          <a:bodyPr wrap="none" lIns="0" tIns="0" rIns="0" bIns="0" rtlCol="0" anchor="t"/>
          <a:lstStyle/>
          <a:p>
            <a:pPr marL="0" indent="0" algn="l">
              <a:buNone/>
            </a:pPr>
            <a:r>
              <a:rPr lang="en-US" sz="1600" b="1" dirty="0">
                <a:solidFill>
                  <a:srgbClr val="FFFFFF"/>
                </a:solidFill>
                <a:latin typeface="Times New Roman" panose="02020603050405020304" pitchFamily="18" charset="0"/>
                <a:ea typeface="Roboto" pitchFamily="34" charset="-122"/>
                <a:cs typeface="Times New Roman" panose="02020603050405020304" pitchFamily="18" charset="0"/>
              </a:rPr>
              <a:t>Кеңес:</a:t>
            </a:r>
            <a:r>
              <a:rPr lang="en-US" sz="1600" dirty="0">
                <a:solidFill>
                  <a:srgbClr val="FFFFFF"/>
                </a:solidFill>
                <a:latin typeface="Times New Roman" panose="02020603050405020304" pitchFamily="18" charset="0"/>
                <a:ea typeface="Roboto" pitchFamily="34" charset="-122"/>
                <a:cs typeface="Times New Roman" panose="02020603050405020304" pitchFamily="18" charset="0"/>
              </a:rPr>
              <a:t> Формуланы қайта өрнекте: k = F/Δl</a:t>
            </a:r>
            <a:endParaRPr lang="en-US" sz="1600" dirty="0">
              <a:latin typeface="Times New Roman" panose="02020603050405020304" pitchFamily="18" charset="0"/>
              <a:cs typeface="Times New Roman" panose="02020603050405020304" pitchFamily="18" charset="0"/>
            </a:endParaRPr>
          </a:p>
        </p:txBody>
      </p:sp>
      <p:sp>
        <p:nvSpPr>
          <p:cNvPr id="26" name="Shape 23"/>
          <p:cNvSpPr/>
          <p:nvPr/>
        </p:nvSpPr>
        <p:spPr>
          <a:xfrm>
            <a:off x="9614653" y="5098603"/>
            <a:ext cx="4397931" cy="2427720"/>
          </a:xfrm>
          <a:prstGeom prst="roundRect">
            <a:avLst>
              <a:gd name="adj" fmla="val 3255"/>
            </a:avLst>
          </a:prstGeom>
          <a:solidFill>
            <a:srgbClr val="1B1B27"/>
          </a:solidFill>
          <a:ln w="7620">
            <a:solidFill>
              <a:srgbClr val="343440"/>
            </a:solidFill>
            <a:prstDash val="solid"/>
          </a:ln>
        </p:spPr>
      </p:sp>
      <p:sp>
        <p:nvSpPr>
          <p:cNvPr id="27" name="Text 24"/>
          <p:cNvSpPr/>
          <p:nvPr/>
        </p:nvSpPr>
        <p:spPr>
          <a:xfrm>
            <a:off x="9722643" y="5206593"/>
            <a:ext cx="1741884" cy="156805"/>
          </a:xfrm>
          <a:prstGeom prst="rect">
            <a:avLst/>
          </a:prstGeom>
          <a:noFill/>
          <a:ln/>
        </p:spPr>
        <p:txBody>
          <a:bodyPr wrap="none" lIns="0" tIns="0" rIns="0" bIns="0" rtlCol="0" anchor="t"/>
          <a:lstStyle/>
          <a:p>
            <a:pPr marL="0" indent="0" algn="l">
              <a:buNone/>
            </a:pPr>
            <a:r>
              <a:rPr lang="en-US" sz="1600" dirty="0">
                <a:solidFill>
                  <a:srgbClr val="FFFFFF"/>
                </a:solidFill>
                <a:latin typeface="Times New Roman" panose="02020603050405020304" pitchFamily="18" charset="0"/>
                <a:ea typeface="Raleway" pitchFamily="34" charset="-122"/>
                <a:cs typeface="Times New Roman" panose="02020603050405020304" pitchFamily="18" charset="0"/>
              </a:rPr>
              <a:t>ІІІ деңгей: Өмірмен байланыс</a:t>
            </a:r>
            <a:endParaRPr lang="en-US" sz="1600" dirty="0">
              <a:latin typeface="Times New Roman" panose="02020603050405020304" pitchFamily="18" charset="0"/>
              <a:cs typeface="Times New Roman" panose="02020603050405020304" pitchFamily="18" charset="0"/>
            </a:endParaRPr>
          </a:p>
        </p:txBody>
      </p:sp>
      <p:sp>
        <p:nvSpPr>
          <p:cNvPr id="28" name="Text 25"/>
          <p:cNvSpPr/>
          <p:nvPr/>
        </p:nvSpPr>
        <p:spPr>
          <a:xfrm>
            <a:off x="9722643" y="5434955"/>
            <a:ext cx="4181951" cy="481489"/>
          </a:xfrm>
          <a:prstGeom prst="rect">
            <a:avLst/>
          </a:prstGeom>
          <a:noFill/>
          <a:ln/>
        </p:spPr>
        <p:txBody>
          <a:bodyPr wrap="square" lIns="0" tIns="0" rIns="0" bIns="0" rtlCol="0" anchor="t"/>
          <a:lstStyle/>
          <a:p>
            <a:pPr marL="0" indent="0" algn="l">
              <a:buNone/>
            </a:pPr>
            <a:r>
              <a:rPr lang="en-US" sz="1600" dirty="0">
                <a:solidFill>
                  <a:srgbClr val="FFFFFF"/>
                </a:solidFill>
                <a:latin typeface="Times New Roman" panose="02020603050405020304" pitchFamily="18" charset="0"/>
                <a:ea typeface="Roboto" pitchFamily="34" charset="-122"/>
                <a:cs typeface="Times New Roman" panose="02020603050405020304" pitchFamily="18" charset="0"/>
              </a:rPr>
              <a:t>Автомобиль амортизаторында серіппенің қатаңдық коэффициенті k = 20 000 Н/м. Егер көлікке жолаушылар отырған кезде серіппе 2 см-ге қосымша қысылса, жолаушылар мен жүктің салмағын (күшін) анықтаңдар.</a:t>
            </a:r>
            <a:endParaRPr lang="en-US" sz="1600" dirty="0">
              <a:latin typeface="Times New Roman" panose="02020603050405020304" pitchFamily="18" charset="0"/>
              <a:cs typeface="Times New Roman" panose="02020603050405020304" pitchFamily="18" charset="0"/>
            </a:endParaRPr>
          </a:p>
        </p:txBody>
      </p:sp>
      <p:sp>
        <p:nvSpPr>
          <p:cNvPr id="29" name="Text 26"/>
          <p:cNvSpPr/>
          <p:nvPr/>
        </p:nvSpPr>
        <p:spPr>
          <a:xfrm>
            <a:off x="9722642" y="6682612"/>
            <a:ext cx="4181951" cy="320992"/>
          </a:xfrm>
          <a:prstGeom prst="rect">
            <a:avLst/>
          </a:prstGeom>
          <a:noFill/>
          <a:ln/>
        </p:spPr>
        <p:txBody>
          <a:bodyPr wrap="square" lIns="0" tIns="0" rIns="0" bIns="0" rtlCol="0" anchor="t"/>
          <a:lstStyle/>
          <a:p>
            <a:pPr marL="0" indent="0" algn="l">
              <a:buNone/>
            </a:pPr>
            <a:r>
              <a:rPr lang="en-US" sz="1600" b="1" dirty="0">
                <a:solidFill>
                  <a:srgbClr val="FFFFFF"/>
                </a:solidFill>
                <a:latin typeface="Times New Roman" panose="02020603050405020304" pitchFamily="18" charset="0"/>
                <a:ea typeface="Roboto" pitchFamily="34" charset="-122"/>
                <a:cs typeface="Times New Roman" panose="02020603050405020304" pitchFamily="18" charset="0"/>
              </a:rPr>
              <a:t>Ойланту сұрақ:</a:t>
            </a:r>
            <a:r>
              <a:rPr lang="en-US" sz="1600" dirty="0">
                <a:solidFill>
                  <a:srgbClr val="FFFFFF"/>
                </a:solidFill>
                <a:latin typeface="Times New Roman" panose="02020603050405020304" pitchFamily="18" charset="0"/>
                <a:ea typeface="Roboto" pitchFamily="34" charset="-122"/>
                <a:cs typeface="Times New Roman" panose="02020603050405020304" pitchFamily="18" charset="0"/>
              </a:rPr>
              <a:t> Бұл есептен автомобиль қауіпсіздігі туралы қандай қорытынды жасауға болады?</a:t>
            </a:r>
            <a:endParaRPr lang="en-US" sz="1600" dirty="0">
              <a:latin typeface="Times New Roman" panose="02020603050405020304" pitchFamily="18" charset="0"/>
              <a:cs typeface="Times New Roman" panose="02020603050405020304" pitchFamily="18" charset="0"/>
            </a:endParaRPr>
          </a:p>
        </p:txBody>
      </p:sp>
      <p:sp>
        <p:nvSpPr>
          <p:cNvPr id="30" name="Text 27"/>
          <p:cNvSpPr/>
          <p:nvPr/>
        </p:nvSpPr>
        <p:spPr>
          <a:xfrm>
            <a:off x="617697" y="7672952"/>
            <a:ext cx="13394769" cy="160496"/>
          </a:xfrm>
          <a:prstGeom prst="rect">
            <a:avLst/>
          </a:prstGeom>
          <a:noFill/>
          <a:ln/>
        </p:spPr>
        <p:txBody>
          <a:bodyPr wrap="none" lIns="0" tIns="0" rIns="0" bIns="0" rtlCol="0" anchor="t"/>
          <a:lstStyle/>
          <a:p>
            <a:pPr marL="0" indent="0" algn="l">
              <a:buNone/>
            </a:pPr>
            <a:r>
              <a:rPr lang="en-US" sz="2400" dirty="0">
                <a:solidFill>
                  <a:srgbClr val="3C3939"/>
                </a:solidFill>
                <a:latin typeface="Times New Roman" panose="02020603050405020304" pitchFamily="18" charset="0"/>
                <a:ea typeface="Roboto" pitchFamily="34" charset="-122"/>
                <a:cs typeface="Times New Roman" panose="02020603050405020304" pitchFamily="18" charset="0"/>
              </a:rPr>
              <a:t>Орындау уақыты: 3 минут (жеке жұмыс)</a:t>
            </a:r>
            <a:endParaRPr lang="en-US" sz="2400" dirty="0">
              <a:latin typeface="Times New Roman" panose="02020603050405020304" pitchFamily="18" charset="0"/>
              <a:cs typeface="Times New Roman" panose="02020603050405020304" pitchFamily="18" charset="0"/>
            </a:endParaRPr>
          </a:p>
        </p:txBody>
      </p:sp>
      <p:pic>
        <p:nvPicPr>
          <p:cNvPr id="31" name="Рисунок 30">
            <a:extLst>
              <a:ext uri="{FF2B5EF4-FFF2-40B4-BE49-F238E27FC236}">
                <a16:creationId xmlns:a16="http://schemas.microsoft.com/office/drawing/2014/main" id="{B5703124-44FE-492E-9402-1359555A66F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896589" y="275456"/>
            <a:ext cx="2917981" cy="2493943"/>
          </a:xfrm>
          <a:prstGeom prst="rect">
            <a:avLst/>
          </a:prstGeom>
        </p:spPr>
      </p:pic>
      <p:pic>
        <p:nvPicPr>
          <p:cNvPr id="32" name="Рисунок 31">
            <a:extLst>
              <a:ext uri="{FF2B5EF4-FFF2-40B4-BE49-F238E27FC236}">
                <a16:creationId xmlns:a16="http://schemas.microsoft.com/office/drawing/2014/main" id="{D070B32B-43DC-4DE6-A692-39610F5B2EB2}"/>
              </a:ext>
            </a:extLst>
          </p:cNvPr>
          <p:cNvPicPr/>
          <p:nvPr/>
        </p:nvPicPr>
        <p:blipFill rotWithShape="1">
          <a:blip r:embed="rId4" cstate="print">
            <a:extLst>
              <a:ext uri="{28A0092B-C50C-407E-A947-70E740481C1C}">
                <a14:useLocalDpi xmlns:a14="http://schemas.microsoft.com/office/drawing/2010/main" val="0"/>
              </a:ext>
            </a:extLst>
          </a:blip>
          <a:srcRect l="26317" t="10234" r="26315" b="19850"/>
          <a:stretch/>
        </p:blipFill>
        <p:spPr bwMode="auto">
          <a:xfrm>
            <a:off x="5277027" y="2114684"/>
            <a:ext cx="1727657" cy="2492711"/>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277012"/>
            <a:ext cx="5749409" cy="496133"/>
          </a:xfrm>
          <a:prstGeom prst="rect">
            <a:avLst/>
          </a:prstGeom>
          <a:noFill/>
          <a:ln/>
        </p:spPr>
        <p:txBody>
          <a:bodyPr wrap="none" lIns="0" tIns="0" rIns="0" bIns="0" rtlCol="0" anchor="t"/>
          <a:lstStyle/>
          <a:p>
            <a:pPr marL="0" indent="0" algn="l">
              <a:lnSpc>
                <a:spcPts val="3900"/>
              </a:lnSpc>
              <a:buNone/>
            </a:pPr>
            <a:r>
              <a:rPr lang="en-US" sz="3200" dirty="0">
                <a:solidFill>
                  <a:schemeClr val="accent2">
                    <a:lumMod val="75000"/>
                  </a:schemeClr>
                </a:solidFill>
                <a:latin typeface="Times New Roman" panose="02020603050405020304" pitchFamily="18" charset="0"/>
                <a:ea typeface="Raleway" pitchFamily="34" charset="-122"/>
                <a:cs typeface="Times New Roman" panose="02020603050405020304" pitchFamily="18" charset="0"/>
              </a:rPr>
              <a:t>Рефлексия: «Бес саусақ» әдісі</a:t>
            </a:r>
            <a:endParaRPr lang="en-US" sz="32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Text 1"/>
          <p:cNvSpPr/>
          <p:nvPr/>
        </p:nvSpPr>
        <p:spPr>
          <a:xfrm>
            <a:off x="764739" y="892208"/>
            <a:ext cx="7047190" cy="762238"/>
          </a:xfrm>
          <a:prstGeom prst="rect">
            <a:avLst/>
          </a:prstGeom>
          <a:noFill/>
          <a:ln/>
        </p:spPr>
        <p:txBody>
          <a:bodyPr wrap="square" lIns="0" tIns="0" rIns="0" bIns="0" rtlCol="0" anchor="t"/>
          <a:lstStyle/>
          <a:p>
            <a:pPr marL="0" indent="0" algn="l">
              <a:lnSpc>
                <a:spcPts val="2000"/>
              </a:lnSpc>
              <a:buNone/>
            </a:pPr>
            <a:r>
              <a:rPr lang="en-US" dirty="0">
                <a:solidFill>
                  <a:srgbClr val="3C3939"/>
                </a:solidFill>
                <a:latin typeface="Times New Roman" panose="02020603050405020304" pitchFamily="18" charset="0"/>
                <a:ea typeface="Roboto" pitchFamily="34" charset="-122"/>
                <a:cs typeface="Times New Roman" panose="02020603050405020304" pitchFamily="18" charset="0"/>
              </a:rPr>
              <a:t>Сабақтың соңында әрқайсымыз бүгін үйренгенімізді ойластырып, талдап көрейік. «Бес саусақ» әдісі арқылы өз ойларыңызды бөлісіңіздер. Әр саусақ белгілі бір сұраққа жауап береді. Стикерге қысқаша жазып, сыныптастарыңызбен бөлісіңіз.</a:t>
            </a:r>
            <a:endParaRPr lang="en-US" dirty="0">
              <a:latin typeface="Times New Roman" panose="02020603050405020304" pitchFamily="18" charset="0"/>
              <a:cs typeface="Times New Roman" panose="02020603050405020304" pitchFamily="18" charset="0"/>
            </a:endParaRPr>
          </a:p>
        </p:txBody>
      </p:sp>
      <p:pic>
        <p:nvPicPr>
          <p:cNvPr id="4"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3790" y="2039541"/>
            <a:ext cx="476250" cy="476250"/>
          </a:xfrm>
          <a:prstGeom prst="rect">
            <a:avLst/>
          </a:prstGeom>
        </p:spPr>
      </p:pic>
      <p:sp>
        <p:nvSpPr>
          <p:cNvPr id="5" name="Text 2"/>
          <p:cNvSpPr/>
          <p:nvPr/>
        </p:nvSpPr>
        <p:spPr>
          <a:xfrm>
            <a:off x="793790" y="2714149"/>
            <a:ext cx="1984653" cy="248007"/>
          </a:xfrm>
          <a:prstGeom prst="rect">
            <a:avLst/>
          </a:prstGeom>
          <a:noFill/>
          <a:ln/>
        </p:spPr>
        <p:txBody>
          <a:bodyPr wrap="none" lIns="0" tIns="0" rIns="0" bIns="0" rtlCol="0" anchor="t"/>
          <a:lstStyle/>
          <a:p>
            <a:pPr marL="0" indent="0" algn="l">
              <a:lnSpc>
                <a:spcPts val="1950"/>
              </a:lnSpc>
              <a:buNone/>
            </a:pPr>
            <a:r>
              <a:rPr lang="en-US" sz="2000" b="1" dirty="0">
                <a:solidFill>
                  <a:srgbClr val="0070C0"/>
                </a:solidFill>
                <a:latin typeface="Times New Roman" panose="02020603050405020304" pitchFamily="18" charset="0"/>
                <a:ea typeface="Raleway" pitchFamily="34" charset="-122"/>
                <a:cs typeface="Times New Roman" panose="02020603050405020304" pitchFamily="18" charset="0"/>
              </a:rPr>
              <a:t>Бас бармақ</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6" name="Text 3"/>
          <p:cNvSpPr/>
          <p:nvPr/>
        </p:nvSpPr>
        <p:spPr>
          <a:xfrm>
            <a:off x="793790" y="3057406"/>
            <a:ext cx="4215289" cy="762238"/>
          </a:xfrm>
          <a:prstGeom prst="rect">
            <a:avLst/>
          </a:prstGeom>
          <a:noFill/>
          <a:ln/>
        </p:spPr>
        <p:txBody>
          <a:bodyPr wrap="square" lIns="0" tIns="0" rIns="0" bIns="0" rtlCol="0" anchor="t"/>
          <a:lstStyle/>
          <a:p>
            <a:pPr marL="0" indent="0" algn="l">
              <a:lnSpc>
                <a:spcPts val="2000"/>
              </a:lnSpc>
              <a:buNone/>
            </a:pPr>
            <a:r>
              <a:rPr lang="en-US" dirty="0">
                <a:solidFill>
                  <a:srgbClr val="3C3939"/>
                </a:solidFill>
                <a:latin typeface="Times New Roman" panose="02020603050405020304" pitchFamily="18" charset="0"/>
                <a:ea typeface="Roboto" pitchFamily="34" charset="-122"/>
                <a:cs typeface="Times New Roman" panose="02020603050405020304" pitchFamily="18" charset="0"/>
              </a:rPr>
              <a:t>Бүгін маған не ұнады? Қандай тапсырма қызықты болды? Зертханалық жұмыстың қай бөлігі тартымды еді?</a:t>
            </a:r>
            <a:endParaRPr lang="en-US" dirty="0">
              <a:latin typeface="Times New Roman" panose="02020603050405020304" pitchFamily="18" charset="0"/>
              <a:cs typeface="Times New Roman" panose="02020603050405020304" pitchFamily="18" charset="0"/>
            </a:endParaRPr>
          </a:p>
        </p:txBody>
      </p:sp>
      <p:pic>
        <p:nvPicPr>
          <p:cNvPr id="7" name="Image 1" descr="preencoded.png"/>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5207437" y="2039541"/>
            <a:ext cx="476250" cy="476250"/>
          </a:xfrm>
          <a:prstGeom prst="rect">
            <a:avLst/>
          </a:prstGeom>
        </p:spPr>
      </p:pic>
      <p:sp>
        <p:nvSpPr>
          <p:cNvPr id="8" name="Text 4"/>
          <p:cNvSpPr/>
          <p:nvPr/>
        </p:nvSpPr>
        <p:spPr>
          <a:xfrm>
            <a:off x="5207437" y="2714149"/>
            <a:ext cx="1984653" cy="248007"/>
          </a:xfrm>
          <a:prstGeom prst="rect">
            <a:avLst/>
          </a:prstGeom>
          <a:noFill/>
          <a:ln/>
        </p:spPr>
        <p:txBody>
          <a:bodyPr wrap="none" lIns="0" tIns="0" rIns="0" bIns="0" rtlCol="0" anchor="t"/>
          <a:lstStyle/>
          <a:p>
            <a:pPr marL="0" indent="0" algn="l">
              <a:lnSpc>
                <a:spcPts val="1950"/>
              </a:lnSpc>
              <a:buNone/>
            </a:pPr>
            <a:r>
              <a:rPr lang="en-US" sz="2000" b="1" dirty="0">
                <a:solidFill>
                  <a:srgbClr val="0070C0"/>
                </a:solidFill>
                <a:latin typeface="Times New Roman" panose="02020603050405020304" pitchFamily="18" charset="0"/>
                <a:ea typeface="Raleway" pitchFamily="34" charset="-122"/>
                <a:cs typeface="Times New Roman" panose="02020603050405020304" pitchFamily="18" charset="0"/>
              </a:rPr>
              <a:t>Балан үйрек</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9" name="Text 5"/>
          <p:cNvSpPr/>
          <p:nvPr/>
        </p:nvSpPr>
        <p:spPr>
          <a:xfrm>
            <a:off x="5207437" y="3057406"/>
            <a:ext cx="4215408" cy="508159"/>
          </a:xfrm>
          <a:prstGeom prst="rect">
            <a:avLst/>
          </a:prstGeom>
          <a:noFill/>
          <a:ln/>
        </p:spPr>
        <p:txBody>
          <a:bodyPr wrap="square" lIns="0" tIns="0" rIns="0" bIns="0" rtlCol="0" anchor="t"/>
          <a:lstStyle/>
          <a:p>
            <a:pPr marL="0" indent="0" algn="l">
              <a:lnSpc>
                <a:spcPts val="2000"/>
              </a:lnSpc>
              <a:buNone/>
            </a:pPr>
            <a:r>
              <a:rPr lang="en-US" dirty="0">
                <a:solidFill>
                  <a:srgbClr val="3C3939"/>
                </a:solidFill>
                <a:latin typeface="Times New Roman" panose="02020603050405020304" pitchFamily="18" charset="0"/>
                <a:ea typeface="Roboto" pitchFamily="34" charset="-122"/>
                <a:cs typeface="Times New Roman" panose="02020603050405020304" pitchFamily="18" charset="0"/>
              </a:rPr>
              <a:t>Мен үшін қиын болғаны қандай тапсырма? Қай жерде қиналдым? Не түсініксіз қалды?</a:t>
            </a:r>
            <a:endParaRPr lang="en-US" dirty="0">
              <a:latin typeface="Times New Roman" panose="02020603050405020304" pitchFamily="18" charset="0"/>
              <a:cs typeface="Times New Roman" panose="02020603050405020304" pitchFamily="18" charset="0"/>
            </a:endParaRPr>
          </a:p>
        </p:txBody>
      </p:sp>
      <p:pic>
        <p:nvPicPr>
          <p:cNvPr id="10" name="Image 2" descr="preencoded.png"/>
          <p:cNvPicPr>
            <a:picLocks noChangeAspect="1"/>
          </p:cNvPicPr>
          <p:nvPr/>
        </p:nvPicPr>
        <p:blipFill>
          <a:blip r:embed="rId3">
            <a:extLst>
              <a:ext uri="{96DAC541-7B7A-43D3-8B79-37D633B846F1}">
                <asvg:svgBlip xmlns:asvg="http://schemas.microsoft.com/office/drawing/2016/SVG/main" r:embed="rId6"/>
              </a:ext>
            </a:extLst>
          </a:blip>
          <a:stretch>
            <a:fillRect/>
          </a:stretch>
        </p:blipFill>
        <p:spPr>
          <a:xfrm>
            <a:off x="9621203" y="2039541"/>
            <a:ext cx="476250" cy="476250"/>
          </a:xfrm>
          <a:prstGeom prst="rect">
            <a:avLst/>
          </a:prstGeom>
        </p:spPr>
      </p:pic>
      <p:sp>
        <p:nvSpPr>
          <p:cNvPr id="11" name="Text 6"/>
          <p:cNvSpPr/>
          <p:nvPr/>
        </p:nvSpPr>
        <p:spPr>
          <a:xfrm>
            <a:off x="9621203" y="2714149"/>
            <a:ext cx="1984653" cy="248007"/>
          </a:xfrm>
          <a:prstGeom prst="rect">
            <a:avLst/>
          </a:prstGeom>
          <a:noFill/>
          <a:ln/>
        </p:spPr>
        <p:txBody>
          <a:bodyPr wrap="none" lIns="0" tIns="0" rIns="0" bIns="0" rtlCol="0" anchor="t"/>
          <a:lstStyle/>
          <a:p>
            <a:pPr marL="0" indent="0" algn="l">
              <a:lnSpc>
                <a:spcPts val="1950"/>
              </a:lnSpc>
              <a:buNone/>
            </a:pPr>
            <a:r>
              <a:rPr lang="en-US" sz="2000" b="1" dirty="0">
                <a:solidFill>
                  <a:srgbClr val="0070C0"/>
                </a:solidFill>
                <a:latin typeface="Times New Roman" panose="02020603050405020304" pitchFamily="18" charset="0"/>
                <a:ea typeface="Raleway" pitchFamily="34" charset="-122"/>
                <a:cs typeface="Times New Roman" panose="02020603050405020304" pitchFamily="18" charset="0"/>
              </a:rPr>
              <a:t>Ортаңғы саусақ</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12" name="Text 7"/>
          <p:cNvSpPr/>
          <p:nvPr/>
        </p:nvSpPr>
        <p:spPr>
          <a:xfrm>
            <a:off x="9621203" y="3057406"/>
            <a:ext cx="4215289" cy="508159"/>
          </a:xfrm>
          <a:prstGeom prst="rect">
            <a:avLst/>
          </a:prstGeom>
          <a:noFill/>
          <a:ln/>
        </p:spPr>
        <p:txBody>
          <a:bodyPr wrap="square" lIns="0" tIns="0" rIns="0" bIns="0" rtlCol="0" anchor="t"/>
          <a:lstStyle/>
          <a:p>
            <a:pPr marL="0" indent="0" algn="l">
              <a:lnSpc>
                <a:spcPts val="2000"/>
              </a:lnSpc>
              <a:buNone/>
            </a:pPr>
            <a:r>
              <a:rPr lang="en-US" dirty="0">
                <a:solidFill>
                  <a:srgbClr val="3C3939"/>
                </a:solidFill>
                <a:latin typeface="Times New Roman" panose="02020603050405020304" pitchFamily="18" charset="0"/>
                <a:ea typeface="Roboto" pitchFamily="34" charset="-122"/>
                <a:cs typeface="Times New Roman" panose="02020603050405020304" pitchFamily="18" charset="0"/>
              </a:rPr>
              <a:t>Маған ең маңызды формула немесе идея қайсысы? F = kΔl формуласы ма, әлде графиктен k табу әдісі ме?</a:t>
            </a:r>
            <a:endParaRPr lang="en-US" dirty="0">
              <a:latin typeface="Times New Roman" panose="02020603050405020304" pitchFamily="18" charset="0"/>
              <a:cs typeface="Times New Roman" panose="02020603050405020304" pitchFamily="18" charset="0"/>
            </a:endParaRPr>
          </a:p>
        </p:txBody>
      </p:sp>
      <p:pic>
        <p:nvPicPr>
          <p:cNvPr id="13" name="Image 3" descr="preencoded.png"/>
          <p:cNvPicPr>
            <a:picLocks noChangeAspect="1"/>
          </p:cNvPicPr>
          <p:nvPr/>
        </p:nvPicPr>
        <p:blipFill>
          <a:blip r:embed="rId3">
            <a:extLst>
              <a:ext uri="{96DAC541-7B7A-43D3-8B79-37D633B846F1}">
                <asvg:svgBlip xmlns:asvg="http://schemas.microsoft.com/office/drawing/2016/SVG/main" r:embed="rId7"/>
              </a:ext>
            </a:extLst>
          </a:blip>
          <a:stretch>
            <a:fillRect/>
          </a:stretch>
        </p:blipFill>
        <p:spPr>
          <a:xfrm>
            <a:off x="793790" y="4137184"/>
            <a:ext cx="476250" cy="476250"/>
          </a:xfrm>
          <a:prstGeom prst="rect">
            <a:avLst/>
          </a:prstGeom>
        </p:spPr>
      </p:pic>
      <p:sp>
        <p:nvSpPr>
          <p:cNvPr id="14" name="Text 8"/>
          <p:cNvSpPr/>
          <p:nvPr/>
        </p:nvSpPr>
        <p:spPr>
          <a:xfrm>
            <a:off x="793790" y="4811792"/>
            <a:ext cx="1984653" cy="248007"/>
          </a:xfrm>
          <a:prstGeom prst="rect">
            <a:avLst/>
          </a:prstGeom>
          <a:noFill/>
          <a:ln/>
        </p:spPr>
        <p:txBody>
          <a:bodyPr wrap="none" lIns="0" tIns="0" rIns="0" bIns="0" rtlCol="0" anchor="t"/>
          <a:lstStyle/>
          <a:p>
            <a:pPr marL="0" indent="0" algn="l">
              <a:lnSpc>
                <a:spcPts val="1950"/>
              </a:lnSpc>
              <a:buNone/>
            </a:pPr>
            <a:r>
              <a:rPr lang="en-US" sz="2000" b="1" dirty="0">
                <a:solidFill>
                  <a:srgbClr val="0070C0"/>
                </a:solidFill>
                <a:latin typeface="Times New Roman" panose="02020603050405020304" pitchFamily="18" charset="0"/>
                <a:ea typeface="Raleway" pitchFamily="34" charset="-122"/>
                <a:cs typeface="Times New Roman" panose="02020603050405020304" pitchFamily="18" charset="0"/>
              </a:rPr>
              <a:t>Шылдыр шүмек</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15" name="Text 9"/>
          <p:cNvSpPr/>
          <p:nvPr/>
        </p:nvSpPr>
        <p:spPr>
          <a:xfrm>
            <a:off x="793790" y="5155049"/>
            <a:ext cx="4215289" cy="508159"/>
          </a:xfrm>
          <a:prstGeom prst="rect">
            <a:avLst/>
          </a:prstGeom>
          <a:noFill/>
          <a:ln/>
        </p:spPr>
        <p:txBody>
          <a:bodyPr wrap="square" lIns="0" tIns="0" rIns="0" bIns="0" rtlCol="0" anchor="t"/>
          <a:lstStyle/>
          <a:p>
            <a:pPr marL="0" indent="0" algn="l">
              <a:lnSpc>
                <a:spcPts val="2000"/>
              </a:lnSpc>
              <a:buNone/>
            </a:pPr>
            <a:r>
              <a:rPr lang="en-US" dirty="0">
                <a:solidFill>
                  <a:srgbClr val="3C3939"/>
                </a:solidFill>
                <a:latin typeface="Times New Roman" panose="02020603050405020304" pitchFamily="18" charset="0"/>
                <a:ea typeface="Roboto" pitchFamily="34" charset="-122"/>
                <a:cs typeface="Times New Roman" panose="02020603050405020304" pitchFamily="18" charset="0"/>
              </a:rPr>
              <a:t>Кіммен жақсы ынтымақпен жұмыс істедім? Жұптық жұмыста біз қалай бірін-бірін қолдадық?</a:t>
            </a:r>
            <a:endParaRPr lang="en-US" dirty="0">
              <a:latin typeface="Times New Roman" panose="02020603050405020304" pitchFamily="18" charset="0"/>
              <a:cs typeface="Times New Roman" panose="02020603050405020304" pitchFamily="18" charset="0"/>
            </a:endParaRPr>
          </a:p>
        </p:txBody>
      </p:sp>
      <p:pic>
        <p:nvPicPr>
          <p:cNvPr id="16" name="Image 4" descr="preencoded.png"/>
          <p:cNvPicPr>
            <a:picLocks noChangeAspect="1"/>
          </p:cNvPicPr>
          <p:nvPr/>
        </p:nvPicPr>
        <p:blipFill>
          <a:blip r:embed="rId3">
            <a:extLst>
              <a:ext uri="{96DAC541-7B7A-43D3-8B79-37D633B846F1}">
                <asvg:svgBlip xmlns:asvg="http://schemas.microsoft.com/office/drawing/2016/SVG/main" r:embed="rId8"/>
              </a:ext>
            </a:extLst>
          </a:blip>
          <a:stretch>
            <a:fillRect/>
          </a:stretch>
        </p:blipFill>
        <p:spPr>
          <a:xfrm>
            <a:off x="5207437" y="4137184"/>
            <a:ext cx="476250" cy="476250"/>
          </a:xfrm>
          <a:prstGeom prst="rect">
            <a:avLst/>
          </a:prstGeom>
        </p:spPr>
      </p:pic>
      <p:sp>
        <p:nvSpPr>
          <p:cNvPr id="17" name="Text 10"/>
          <p:cNvSpPr/>
          <p:nvPr/>
        </p:nvSpPr>
        <p:spPr>
          <a:xfrm>
            <a:off x="5207437" y="4811792"/>
            <a:ext cx="1984653" cy="248007"/>
          </a:xfrm>
          <a:prstGeom prst="rect">
            <a:avLst/>
          </a:prstGeom>
          <a:noFill/>
          <a:ln/>
        </p:spPr>
        <p:txBody>
          <a:bodyPr wrap="none" lIns="0" tIns="0" rIns="0" bIns="0" rtlCol="0" anchor="t"/>
          <a:lstStyle/>
          <a:p>
            <a:pPr marL="0" indent="0" algn="l">
              <a:lnSpc>
                <a:spcPts val="1950"/>
              </a:lnSpc>
              <a:buNone/>
            </a:pPr>
            <a:r>
              <a:rPr lang="en-US" sz="2000" b="1" dirty="0">
                <a:solidFill>
                  <a:srgbClr val="0070C0"/>
                </a:solidFill>
                <a:latin typeface="Times New Roman" panose="02020603050405020304" pitchFamily="18" charset="0"/>
                <a:ea typeface="Raleway" pitchFamily="34" charset="-122"/>
                <a:cs typeface="Times New Roman" panose="02020603050405020304" pitchFamily="18" charset="0"/>
              </a:rPr>
              <a:t>Кішкентай бөбек</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18" name="Text 11"/>
          <p:cNvSpPr/>
          <p:nvPr/>
        </p:nvSpPr>
        <p:spPr>
          <a:xfrm>
            <a:off x="5207437" y="5155049"/>
            <a:ext cx="4215408" cy="508159"/>
          </a:xfrm>
          <a:prstGeom prst="rect">
            <a:avLst/>
          </a:prstGeom>
          <a:noFill/>
          <a:ln/>
        </p:spPr>
        <p:txBody>
          <a:bodyPr wrap="square" lIns="0" tIns="0" rIns="0" bIns="0" rtlCol="0" anchor="t"/>
          <a:lstStyle/>
          <a:p>
            <a:pPr marL="0" indent="0" algn="l">
              <a:lnSpc>
                <a:spcPts val="2000"/>
              </a:lnSpc>
              <a:buNone/>
            </a:pPr>
            <a:r>
              <a:rPr lang="en-US" dirty="0">
                <a:solidFill>
                  <a:srgbClr val="3C3939"/>
                </a:solidFill>
                <a:latin typeface="Times New Roman" panose="02020603050405020304" pitchFamily="18" charset="0"/>
                <a:ea typeface="Roboto" pitchFamily="34" charset="-122"/>
                <a:cs typeface="Times New Roman" panose="02020603050405020304" pitchFamily="18" charset="0"/>
              </a:rPr>
              <a:t>Келесі сабақта нені білгім келеді? Серпімділік күші туралы тағы не үйренгім келеді?</a:t>
            </a:r>
            <a:endParaRPr lang="en-US" dirty="0">
              <a:latin typeface="Times New Roman" panose="02020603050405020304" pitchFamily="18" charset="0"/>
              <a:cs typeface="Times New Roman" panose="02020603050405020304" pitchFamily="18" charset="0"/>
            </a:endParaRPr>
          </a:p>
        </p:txBody>
      </p:sp>
      <p:sp>
        <p:nvSpPr>
          <p:cNvPr id="20" name="Text 13"/>
          <p:cNvSpPr/>
          <p:nvPr/>
        </p:nvSpPr>
        <p:spPr>
          <a:xfrm>
            <a:off x="793790" y="6186607"/>
            <a:ext cx="2381607" cy="297656"/>
          </a:xfrm>
          <a:prstGeom prst="rect">
            <a:avLst/>
          </a:prstGeom>
          <a:noFill/>
          <a:ln/>
        </p:spPr>
        <p:txBody>
          <a:bodyPr wrap="none" lIns="0" tIns="0" rIns="0" bIns="0" rtlCol="0" anchor="t"/>
          <a:lstStyle/>
          <a:p>
            <a:pPr marL="0" indent="0" algn="l">
              <a:lnSpc>
                <a:spcPts val="2300"/>
              </a:lnSpc>
              <a:buNone/>
            </a:pPr>
            <a:r>
              <a:rPr lang="en-US" sz="2800" dirty="0">
                <a:solidFill>
                  <a:srgbClr val="1B1B27"/>
                </a:solidFill>
                <a:latin typeface="Times New Roman" panose="02020603050405020304" pitchFamily="18" charset="0"/>
                <a:ea typeface="Raleway" pitchFamily="34" charset="-122"/>
                <a:cs typeface="Times New Roman" panose="02020603050405020304" pitchFamily="18" charset="0"/>
              </a:rPr>
              <a:t>Жалпы қорытынды</a:t>
            </a:r>
            <a:endParaRPr lang="en-US" sz="2800" dirty="0">
              <a:latin typeface="Times New Roman" panose="02020603050405020304" pitchFamily="18" charset="0"/>
              <a:cs typeface="Times New Roman" panose="02020603050405020304" pitchFamily="18" charset="0"/>
            </a:endParaRPr>
          </a:p>
        </p:txBody>
      </p:sp>
      <p:sp>
        <p:nvSpPr>
          <p:cNvPr id="21" name="Text 14"/>
          <p:cNvSpPr/>
          <p:nvPr/>
        </p:nvSpPr>
        <p:spPr>
          <a:xfrm>
            <a:off x="793790" y="6722388"/>
            <a:ext cx="13042821" cy="762238"/>
          </a:xfrm>
          <a:prstGeom prst="rect">
            <a:avLst/>
          </a:prstGeom>
          <a:noFill/>
          <a:ln/>
        </p:spPr>
        <p:txBody>
          <a:bodyPr wrap="square" lIns="0" tIns="0" rIns="0" bIns="0" rtlCol="0" anchor="t"/>
          <a:lstStyle/>
          <a:p>
            <a:pPr marL="0" indent="0" algn="l">
              <a:lnSpc>
                <a:spcPts val="2000"/>
              </a:lnSpc>
              <a:buNone/>
            </a:pPr>
            <a:r>
              <a:rPr lang="en-US" dirty="0">
                <a:solidFill>
                  <a:srgbClr val="3C3939"/>
                </a:solidFill>
                <a:latin typeface="Times New Roman" panose="02020603050405020304" pitchFamily="18" charset="0"/>
                <a:ea typeface="Roboto" pitchFamily="34" charset="-122"/>
                <a:cs typeface="Times New Roman" panose="02020603050405020304" pitchFamily="18" charset="0"/>
              </a:rPr>
              <a:t>Бүгін біз серпімді деформация мен серпімділік күші туралы маңызды білімдерді меңгердік. Хук заңының практикалық қолданысын көрдік және зертханалық жұмыс арқылы қатаңдық коэффициентін анықтауды үйрендік. Әрбір оқушы жұптық жұмыс арқылы бірлік пен ынтымақтың маңызын түсінді, қауіпсіздік техникасын сақтау жауапкершілігін сезінді. Бұл білімдер күнделікті өмірде, техникада, құрылыста кеңінен қолданылады.</a:t>
            </a:r>
            <a:endParaRPr lang="en-US" dirty="0">
              <a:latin typeface="Times New Roman" panose="02020603050405020304" pitchFamily="18" charset="0"/>
              <a:cs typeface="Times New Roman" panose="02020603050405020304" pitchFamily="18" charset="0"/>
            </a:endParaRPr>
          </a:p>
        </p:txBody>
      </p:sp>
      <p:pic>
        <p:nvPicPr>
          <p:cNvPr id="22" name="Рисунок 21">
            <a:extLst>
              <a:ext uri="{FF2B5EF4-FFF2-40B4-BE49-F238E27FC236}">
                <a16:creationId xmlns:a16="http://schemas.microsoft.com/office/drawing/2014/main" id="{5221EA82-96A3-478F-910C-ED9455D22DBC}"/>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10221397" y="4021336"/>
            <a:ext cx="2768917" cy="25349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78669" y="180856"/>
            <a:ext cx="6139934" cy="486608"/>
          </a:xfrm>
          <a:prstGeom prst="rect">
            <a:avLst/>
          </a:prstGeom>
          <a:noFill/>
          <a:ln/>
        </p:spPr>
        <p:txBody>
          <a:bodyPr wrap="none" lIns="0" tIns="0" rIns="0" bIns="0" rtlCol="0" anchor="t"/>
          <a:lstStyle/>
          <a:p>
            <a:pPr marL="0" indent="0" algn="l">
              <a:lnSpc>
                <a:spcPts val="3800"/>
              </a:lnSpc>
              <a:buNone/>
            </a:pPr>
            <a:r>
              <a:rPr lang="en-US" sz="3050" dirty="0">
                <a:solidFill>
                  <a:srgbClr val="1B1B27"/>
                </a:solidFill>
                <a:latin typeface="Times New Roman" panose="02020603050405020304" pitchFamily="18" charset="0"/>
                <a:ea typeface="Raleway" pitchFamily="34" charset="-122"/>
                <a:cs typeface="Times New Roman" panose="02020603050405020304" pitchFamily="18" charset="0"/>
              </a:rPr>
              <a:t>Үй тапсырмасы: Зерттеу жұмысы</a:t>
            </a:r>
            <a:endParaRPr lang="en-US" sz="3050" dirty="0">
              <a:latin typeface="Times New Roman" panose="02020603050405020304" pitchFamily="18" charset="0"/>
              <a:cs typeface="Times New Roman" panose="02020603050405020304" pitchFamily="18" charset="0"/>
            </a:endParaRPr>
          </a:p>
        </p:txBody>
      </p:sp>
      <p:sp>
        <p:nvSpPr>
          <p:cNvPr id="3" name="Text 1"/>
          <p:cNvSpPr/>
          <p:nvPr/>
        </p:nvSpPr>
        <p:spPr>
          <a:xfrm>
            <a:off x="778669" y="721340"/>
            <a:ext cx="6224945" cy="498157"/>
          </a:xfrm>
          <a:prstGeom prst="rect">
            <a:avLst/>
          </a:prstGeom>
          <a:noFill/>
          <a:ln/>
        </p:spPr>
        <p:txBody>
          <a:bodyPr wrap="square" lIns="0" tIns="0" rIns="0" bIns="0" rtlCol="0" anchor="t"/>
          <a:lstStyle/>
          <a:p>
            <a:pPr marL="0" indent="0" algn="l">
              <a:buNone/>
            </a:pPr>
            <a:r>
              <a:rPr lang="en-US" dirty="0">
                <a:solidFill>
                  <a:srgbClr val="3C3939"/>
                </a:solidFill>
                <a:latin typeface="Times New Roman" panose="02020603050405020304" pitchFamily="18" charset="0"/>
                <a:ea typeface="Roboto" pitchFamily="34" charset="-122"/>
                <a:cs typeface="Times New Roman" panose="02020603050405020304" pitchFamily="18" charset="0"/>
              </a:rPr>
              <a:t>Үй тапсырмасы бағаланбайды, бірақ сіздің зерттеу дағдыларыңызды дамытуға және теориялық білімді практикамен байланыстыруға көмектеседі. Қызығушылықпен орындап, келесі сабаққа дайын болыңыздар!</a:t>
            </a:r>
            <a:endParaRPr lang="en-US" dirty="0">
              <a:latin typeface="Times New Roman" panose="02020603050405020304" pitchFamily="18" charset="0"/>
              <a:cs typeface="Times New Roman" panose="02020603050405020304" pitchFamily="18" charset="0"/>
            </a:endParaRPr>
          </a:p>
        </p:txBody>
      </p:sp>
      <p:sp>
        <p:nvSpPr>
          <p:cNvPr id="4" name="Shape 2"/>
          <p:cNvSpPr/>
          <p:nvPr/>
        </p:nvSpPr>
        <p:spPr>
          <a:xfrm>
            <a:off x="1012269" y="2149197"/>
            <a:ext cx="6224945" cy="155734"/>
          </a:xfrm>
          <a:prstGeom prst="roundRect">
            <a:avLst>
              <a:gd name="adj" fmla="val 42005"/>
            </a:avLst>
          </a:prstGeom>
          <a:solidFill>
            <a:srgbClr val="E1E1EA"/>
          </a:solidFill>
          <a:ln w="7620">
            <a:solidFill>
              <a:srgbClr val="C7C7D0"/>
            </a:solidFill>
            <a:prstDash val="solid"/>
          </a:ln>
        </p:spPr>
      </p:sp>
      <p:sp>
        <p:nvSpPr>
          <p:cNvPr id="5" name="Shape 3"/>
          <p:cNvSpPr/>
          <p:nvPr/>
        </p:nvSpPr>
        <p:spPr>
          <a:xfrm>
            <a:off x="778669" y="1993463"/>
            <a:ext cx="467201" cy="467201"/>
          </a:xfrm>
          <a:prstGeom prst="roundRect">
            <a:avLst>
              <a:gd name="adj" fmla="val 97859"/>
            </a:avLst>
          </a:prstGeom>
          <a:solidFill>
            <a:srgbClr val="E1E1EA"/>
          </a:solidFill>
          <a:ln w="7620">
            <a:solidFill>
              <a:srgbClr val="C7C7D0"/>
            </a:solidFill>
            <a:prstDash val="solid"/>
          </a:ln>
        </p:spPr>
      </p:sp>
      <p:pic>
        <p:nvPicPr>
          <p:cNvPr id="6"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5469" y="2110264"/>
            <a:ext cx="233601" cy="233601"/>
          </a:xfrm>
          <a:prstGeom prst="rect">
            <a:avLst/>
          </a:prstGeom>
        </p:spPr>
      </p:pic>
      <p:sp>
        <p:nvSpPr>
          <p:cNvPr id="7" name="Text 4"/>
          <p:cNvSpPr/>
          <p:nvPr/>
        </p:nvSpPr>
        <p:spPr>
          <a:xfrm>
            <a:off x="1328500" y="2068949"/>
            <a:ext cx="1946791" cy="243245"/>
          </a:xfrm>
          <a:prstGeom prst="rect">
            <a:avLst/>
          </a:prstGeom>
          <a:noFill/>
          <a:ln/>
        </p:spPr>
        <p:txBody>
          <a:bodyPr wrap="none" lIns="0" tIns="0" rIns="0" bIns="0" rtlCol="0" anchor="t"/>
          <a:lstStyle/>
          <a:p>
            <a:pPr marL="0" indent="0" algn="l">
              <a:buNone/>
            </a:pPr>
            <a:r>
              <a:rPr lang="en-US" sz="2000" b="1" dirty="0">
                <a:solidFill>
                  <a:srgbClr val="3C3939"/>
                </a:solidFill>
                <a:latin typeface="Times New Roman" panose="02020603050405020304" pitchFamily="18" charset="0"/>
                <a:ea typeface="Raleway" pitchFamily="34" charset="-122"/>
                <a:cs typeface="Times New Roman" panose="02020603050405020304" pitchFamily="18" charset="0"/>
              </a:rPr>
              <a:t>Серіппелерді табу</a:t>
            </a:r>
            <a:endParaRPr lang="en-US" sz="2000" b="1" dirty="0">
              <a:latin typeface="Times New Roman" panose="02020603050405020304" pitchFamily="18" charset="0"/>
              <a:cs typeface="Times New Roman" panose="02020603050405020304" pitchFamily="18" charset="0"/>
            </a:endParaRPr>
          </a:p>
        </p:txBody>
      </p:sp>
      <p:sp>
        <p:nvSpPr>
          <p:cNvPr id="8" name="Text 5"/>
          <p:cNvSpPr/>
          <p:nvPr/>
        </p:nvSpPr>
        <p:spPr>
          <a:xfrm>
            <a:off x="895469" y="2755046"/>
            <a:ext cx="6147197" cy="996315"/>
          </a:xfrm>
          <a:prstGeom prst="rect">
            <a:avLst/>
          </a:prstGeom>
          <a:noFill/>
          <a:ln/>
        </p:spPr>
        <p:txBody>
          <a:bodyPr wrap="square" lIns="0" tIns="0" rIns="0" bIns="0" rtlCol="0" anchor="t"/>
          <a:lstStyle/>
          <a:p>
            <a:pPr marL="0" indent="0" algn="l">
              <a:buNone/>
            </a:pPr>
            <a:r>
              <a:rPr lang="en-US" dirty="0">
                <a:solidFill>
                  <a:srgbClr val="3C3939"/>
                </a:solidFill>
                <a:latin typeface="Times New Roman" panose="02020603050405020304" pitchFamily="18" charset="0"/>
                <a:ea typeface="Roboto" pitchFamily="34" charset="-122"/>
                <a:cs typeface="Times New Roman" panose="02020603050405020304" pitchFamily="18" charset="0"/>
              </a:rPr>
              <a:t>Үйде, мектепте, аулада кездесетін серіппелерді іздеңдер: қоюлып тұрған есік серіппесі, қыстырғыш, ручкадағы серіппе, киім ілгіштегі серіппе, матрастағы серіппе, велосипед амортизаторы және т.б. Кемінде 3 әртүрлі серіппенің суретін түсіріңдер.</a:t>
            </a:r>
            <a:endParaRPr lang="en-US" dirty="0">
              <a:latin typeface="Times New Roman" panose="02020603050405020304" pitchFamily="18" charset="0"/>
              <a:cs typeface="Times New Roman" panose="02020603050405020304" pitchFamily="18" charset="0"/>
            </a:endParaRPr>
          </a:p>
        </p:txBody>
      </p:sp>
      <p:sp>
        <p:nvSpPr>
          <p:cNvPr id="9" name="Shape 6"/>
          <p:cNvSpPr/>
          <p:nvPr/>
        </p:nvSpPr>
        <p:spPr>
          <a:xfrm>
            <a:off x="7470814" y="2630208"/>
            <a:ext cx="6224945" cy="155734"/>
          </a:xfrm>
          <a:prstGeom prst="roundRect">
            <a:avLst>
              <a:gd name="adj" fmla="val 42005"/>
            </a:avLst>
          </a:prstGeom>
          <a:solidFill>
            <a:srgbClr val="E1E1EA"/>
          </a:solidFill>
          <a:ln w="7620">
            <a:solidFill>
              <a:srgbClr val="C7C7D0"/>
            </a:solidFill>
            <a:prstDash val="solid"/>
          </a:ln>
        </p:spPr>
      </p:sp>
      <p:sp>
        <p:nvSpPr>
          <p:cNvPr id="10" name="Shape 7"/>
          <p:cNvSpPr/>
          <p:nvPr/>
        </p:nvSpPr>
        <p:spPr>
          <a:xfrm>
            <a:off x="7237214" y="2474475"/>
            <a:ext cx="467201" cy="467201"/>
          </a:xfrm>
          <a:prstGeom prst="roundRect">
            <a:avLst>
              <a:gd name="adj" fmla="val 97859"/>
            </a:avLst>
          </a:prstGeom>
          <a:solidFill>
            <a:srgbClr val="E1E1EA"/>
          </a:solidFill>
          <a:ln w="7620">
            <a:solidFill>
              <a:srgbClr val="C7C7D0"/>
            </a:solidFill>
            <a:prstDash val="solid"/>
          </a:ln>
        </p:spPr>
      </p:sp>
      <p:pic>
        <p:nvPicPr>
          <p:cNvPr id="11" name="Image 1" descr="preencoded.png"/>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7354014" y="2591275"/>
            <a:ext cx="233601" cy="233601"/>
          </a:xfrm>
          <a:prstGeom prst="rect">
            <a:avLst/>
          </a:prstGeom>
        </p:spPr>
      </p:pic>
      <p:sp>
        <p:nvSpPr>
          <p:cNvPr id="12" name="Text 8"/>
          <p:cNvSpPr/>
          <p:nvPr/>
        </p:nvSpPr>
        <p:spPr>
          <a:xfrm>
            <a:off x="7787045" y="2549961"/>
            <a:ext cx="2227778" cy="243245"/>
          </a:xfrm>
          <a:prstGeom prst="rect">
            <a:avLst/>
          </a:prstGeom>
          <a:noFill/>
          <a:ln/>
        </p:spPr>
        <p:txBody>
          <a:bodyPr wrap="none" lIns="0" tIns="0" rIns="0" bIns="0" rtlCol="0" anchor="t"/>
          <a:lstStyle/>
          <a:p>
            <a:pPr marL="0" indent="0" algn="l">
              <a:buNone/>
            </a:pPr>
            <a:r>
              <a:rPr lang="en-US" sz="2000" b="1" dirty="0">
                <a:solidFill>
                  <a:srgbClr val="3C3939"/>
                </a:solidFill>
                <a:latin typeface="Times New Roman" panose="02020603050405020304" pitchFamily="18" charset="0"/>
                <a:ea typeface="Raleway" pitchFamily="34" charset="-122"/>
                <a:cs typeface="Times New Roman" panose="02020603050405020304" pitchFamily="18" charset="0"/>
              </a:rPr>
              <a:t>ИИ-чатботқа сұрақ қою</a:t>
            </a:r>
            <a:endParaRPr lang="en-US" sz="2000" b="1" dirty="0">
              <a:latin typeface="Times New Roman" panose="02020603050405020304" pitchFamily="18" charset="0"/>
              <a:cs typeface="Times New Roman" panose="02020603050405020304" pitchFamily="18" charset="0"/>
            </a:endParaRPr>
          </a:p>
        </p:txBody>
      </p:sp>
      <p:sp>
        <p:nvSpPr>
          <p:cNvPr id="13" name="Text 9"/>
          <p:cNvSpPr/>
          <p:nvPr/>
        </p:nvSpPr>
        <p:spPr>
          <a:xfrm>
            <a:off x="7392948" y="3151643"/>
            <a:ext cx="6147197" cy="747236"/>
          </a:xfrm>
          <a:prstGeom prst="rect">
            <a:avLst/>
          </a:prstGeom>
          <a:noFill/>
          <a:ln/>
        </p:spPr>
        <p:txBody>
          <a:bodyPr wrap="square" lIns="0" tIns="0" rIns="0" bIns="0" rtlCol="0" anchor="t"/>
          <a:lstStyle/>
          <a:p>
            <a:pPr marL="0" indent="0" algn="l">
              <a:buNone/>
            </a:pPr>
            <a:r>
              <a:rPr lang="en-US" dirty="0">
                <a:solidFill>
                  <a:srgbClr val="3C3939"/>
                </a:solidFill>
                <a:latin typeface="Times New Roman" panose="02020603050405020304" pitchFamily="18" charset="0"/>
                <a:ea typeface="Roboto" pitchFamily="34" charset="-122"/>
                <a:cs typeface="Times New Roman" panose="02020603050405020304" pitchFamily="18" charset="0"/>
              </a:rPr>
              <a:t>ChatGPT немесе басқа ИИ-чатботқа мынадай сұрақ қойыңдар: «Осы серіппелердің қатаңдық коэффициентіне қандай факторлар әсер етеді?» Чатбот жауабын мұқият оқыңдар және түсініңдер.</a:t>
            </a:r>
            <a:endParaRPr lang="en-US" dirty="0">
              <a:latin typeface="Times New Roman" panose="02020603050405020304" pitchFamily="18" charset="0"/>
              <a:cs typeface="Times New Roman" panose="02020603050405020304" pitchFamily="18" charset="0"/>
            </a:endParaRPr>
          </a:p>
        </p:txBody>
      </p:sp>
      <p:sp>
        <p:nvSpPr>
          <p:cNvPr id="14" name="Shape 10"/>
          <p:cNvSpPr/>
          <p:nvPr/>
        </p:nvSpPr>
        <p:spPr>
          <a:xfrm>
            <a:off x="1012269" y="4650105"/>
            <a:ext cx="6224945" cy="155734"/>
          </a:xfrm>
          <a:prstGeom prst="roundRect">
            <a:avLst>
              <a:gd name="adj" fmla="val 42005"/>
            </a:avLst>
          </a:prstGeom>
          <a:solidFill>
            <a:srgbClr val="E1E1EA"/>
          </a:solidFill>
          <a:ln w="7620">
            <a:solidFill>
              <a:srgbClr val="C7C7D0"/>
            </a:solidFill>
            <a:prstDash val="solid"/>
          </a:ln>
        </p:spPr>
      </p:sp>
      <p:sp>
        <p:nvSpPr>
          <p:cNvPr id="15" name="Shape 11"/>
          <p:cNvSpPr/>
          <p:nvPr/>
        </p:nvSpPr>
        <p:spPr>
          <a:xfrm>
            <a:off x="778669" y="4494371"/>
            <a:ext cx="467201" cy="467201"/>
          </a:xfrm>
          <a:prstGeom prst="roundRect">
            <a:avLst>
              <a:gd name="adj" fmla="val 97859"/>
            </a:avLst>
          </a:prstGeom>
          <a:solidFill>
            <a:srgbClr val="E1E1EA"/>
          </a:solidFill>
          <a:ln w="7620">
            <a:solidFill>
              <a:srgbClr val="C7C7D0"/>
            </a:solidFill>
            <a:prstDash val="solid"/>
          </a:ln>
        </p:spPr>
      </p:sp>
      <p:pic>
        <p:nvPicPr>
          <p:cNvPr id="16" name="Image 2" descr="preencoded.png"/>
          <p:cNvPicPr>
            <a:picLocks noChangeAspect="1"/>
          </p:cNvPicPr>
          <p:nvPr/>
        </p:nvPicPr>
        <p:blipFill>
          <a:blip r:embed="rId3">
            <a:extLst>
              <a:ext uri="{96DAC541-7B7A-43D3-8B79-37D633B846F1}">
                <asvg:svgBlip xmlns:asvg="http://schemas.microsoft.com/office/drawing/2016/SVG/main" r:embed="rId6"/>
              </a:ext>
            </a:extLst>
          </a:blip>
          <a:stretch>
            <a:fillRect/>
          </a:stretch>
        </p:blipFill>
        <p:spPr>
          <a:xfrm>
            <a:off x="895469" y="4611171"/>
            <a:ext cx="233601" cy="233601"/>
          </a:xfrm>
          <a:prstGeom prst="rect">
            <a:avLst/>
          </a:prstGeom>
        </p:spPr>
      </p:pic>
      <p:sp>
        <p:nvSpPr>
          <p:cNvPr id="17" name="Text 12"/>
          <p:cNvSpPr/>
          <p:nvPr/>
        </p:nvSpPr>
        <p:spPr>
          <a:xfrm>
            <a:off x="1328500" y="4569857"/>
            <a:ext cx="1946791" cy="243245"/>
          </a:xfrm>
          <a:prstGeom prst="rect">
            <a:avLst/>
          </a:prstGeom>
          <a:noFill/>
          <a:ln/>
        </p:spPr>
        <p:txBody>
          <a:bodyPr wrap="none" lIns="0" tIns="0" rIns="0" bIns="0" rtlCol="0" anchor="t"/>
          <a:lstStyle/>
          <a:p>
            <a:pPr marL="0" indent="0" algn="l">
              <a:buNone/>
            </a:pPr>
            <a:r>
              <a:rPr lang="en-US" sz="2000" b="1" dirty="0">
                <a:solidFill>
                  <a:srgbClr val="3C3939"/>
                </a:solidFill>
                <a:latin typeface="Times New Roman" panose="02020603050405020304" pitchFamily="18" charset="0"/>
                <a:ea typeface="Raleway" pitchFamily="34" charset="-122"/>
                <a:cs typeface="Times New Roman" panose="02020603050405020304" pitchFamily="18" charset="0"/>
              </a:rPr>
              <a:t>Конспект жасау</a:t>
            </a:r>
            <a:endParaRPr lang="en-US" sz="2000" b="1" dirty="0">
              <a:latin typeface="Times New Roman" panose="02020603050405020304" pitchFamily="18" charset="0"/>
              <a:cs typeface="Times New Roman" panose="02020603050405020304" pitchFamily="18" charset="0"/>
            </a:endParaRPr>
          </a:p>
        </p:txBody>
      </p:sp>
      <p:sp>
        <p:nvSpPr>
          <p:cNvPr id="18" name="Text 13"/>
          <p:cNvSpPr/>
          <p:nvPr/>
        </p:nvSpPr>
        <p:spPr>
          <a:xfrm>
            <a:off x="895469" y="5256432"/>
            <a:ext cx="6147197" cy="747236"/>
          </a:xfrm>
          <a:prstGeom prst="rect">
            <a:avLst/>
          </a:prstGeom>
          <a:noFill/>
          <a:ln/>
        </p:spPr>
        <p:txBody>
          <a:bodyPr wrap="square" lIns="0" tIns="0" rIns="0" bIns="0" rtlCol="0" anchor="t"/>
          <a:lstStyle/>
          <a:p>
            <a:pPr marL="0" indent="0" algn="l">
              <a:buNone/>
            </a:pPr>
            <a:r>
              <a:rPr lang="en-US" dirty="0">
                <a:solidFill>
                  <a:srgbClr val="3C3939"/>
                </a:solidFill>
                <a:latin typeface="Times New Roman" panose="02020603050405020304" pitchFamily="18" charset="0"/>
                <a:ea typeface="Roboto" pitchFamily="34" charset="-122"/>
                <a:cs typeface="Times New Roman" panose="02020603050405020304" pitchFamily="18" charset="0"/>
              </a:rPr>
              <a:t>ИИ берген жауапты қысқаша 5–6 сөйлемдік конспектке айналдырып, дәптерге жазыңдар. Негізгі идеяларды бөліп көрсетіңдер: материал, серіппе диаметрі, ұзындығы, орамдардың саны, т.б.</a:t>
            </a:r>
            <a:endParaRPr lang="en-US" dirty="0">
              <a:latin typeface="Times New Roman" panose="02020603050405020304" pitchFamily="18" charset="0"/>
              <a:cs typeface="Times New Roman" panose="02020603050405020304" pitchFamily="18" charset="0"/>
            </a:endParaRPr>
          </a:p>
        </p:txBody>
      </p:sp>
      <p:sp>
        <p:nvSpPr>
          <p:cNvPr id="19" name="Shape 14"/>
          <p:cNvSpPr/>
          <p:nvPr/>
        </p:nvSpPr>
        <p:spPr>
          <a:xfrm>
            <a:off x="7470814" y="5131116"/>
            <a:ext cx="6224945" cy="155734"/>
          </a:xfrm>
          <a:prstGeom prst="roundRect">
            <a:avLst>
              <a:gd name="adj" fmla="val 42005"/>
            </a:avLst>
          </a:prstGeom>
          <a:solidFill>
            <a:srgbClr val="E1E1EA"/>
          </a:solidFill>
          <a:ln w="7620">
            <a:solidFill>
              <a:srgbClr val="C7C7D0"/>
            </a:solidFill>
            <a:prstDash val="solid"/>
          </a:ln>
        </p:spPr>
      </p:sp>
      <p:sp>
        <p:nvSpPr>
          <p:cNvPr id="20" name="Shape 15"/>
          <p:cNvSpPr/>
          <p:nvPr/>
        </p:nvSpPr>
        <p:spPr>
          <a:xfrm>
            <a:off x="7237214" y="4975382"/>
            <a:ext cx="467201" cy="467201"/>
          </a:xfrm>
          <a:prstGeom prst="roundRect">
            <a:avLst>
              <a:gd name="adj" fmla="val 97859"/>
            </a:avLst>
          </a:prstGeom>
          <a:solidFill>
            <a:srgbClr val="E1E1EA"/>
          </a:solidFill>
          <a:ln w="7620">
            <a:solidFill>
              <a:srgbClr val="C7C7D0"/>
            </a:solidFill>
            <a:prstDash val="solid"/>
          </a:ln>
        </p:spPr>
      </p:sp>
      <p:pic>
        <p:nvPicPr>
          <p:cNvPr id="21" name="Image 3" descr="preencoded.png"/>
          <p:cNvPicPr>
            <a:picLocks noChangeAspect="1"/>
          </p:cNvPicPr>
          <p:nvPr/>
        </p:nvPicPr>
        <p:blipFill>
          <a:blip r:embed="rId3">
            <a:extLst>
              <a:ext uri="{96DAC541-7B7A-43D3-8B79-37D633B846F1}">
                <asvg:svgBlip xmlns:asvg="http://schemas.microsoft.com/office/drawing/2016/SVG/main" r:embed="rId7"/>
              </a:ext>
            </a:extLst>
          </a:blip>
          <a:stretch>
            <a:fillRect/>
          </a:stretch>
        </p:blipFill>
        <p:spPr>
          <a:xfrm>
            <a:off x="7354014" y="5092183"/>
            <a:ext cx="233601" cy="233601"/>
          </a:xfrm>
          <a:prstGeom prst="rect">
            <a:avLst/>
          </a:prstGeom>
        </p:spPr>
      </p:pic>
      <p:sp>
        <p:nvSpPr>
          <p:cNvPr id="22" name="Text 16"/>
          <p:cNvSpPr/>
          <p:nvPr/>
        </p:nvSpPr>
        <p:spPr>
          <a:xfrm>
            <a:off x="7787045" y="5050868"/>
            <a:ext cx="1946791" cy="243245"/>
          </a:xfrm>
          <a:prstGeom prst="rect">
            <a:avLst/>
          </a:prstGeom>
          <a:noFill/>
          <a:ln/>
        </p:spPr>
        <p:txBody>
          <a:bodyPr wrap="none" lIns="0" tIns="0" rIns="0" bIns="0" rtlCol="0" anchor="t"/>
          <a:lstStyle/>
          <a:p>
            <a:pPr marL="0" indent="0" algn="l">
              <a:buNone/>
            </a:pPr>
            <a:r>
              <a:rPr lang="en-US" sz="2000" b="1" dirty="0">
                <a:solidFill>
                  <a:srgbClr val="3C3939"/>
                </a:solidFill>
                <a:latin typeface="Times New Roman" panose="02020603050405020304" pitchFamily="18" charset="0"/>
                <a:ea typeface="Raleway" pitchFamily="34" charset="-122"/>
                <a:cs typeface="Times New Roman" panose="02020603050405020304" pitchFamily="18" charset="0"/>
              </a:rPr>
              <a:t>Сыныпта таныстыру</a:t>
            </a:r>
            <a:endParaRPr lang="en-US" sz="2000" b="1" dirty="0">
              <a:latin typeface="Times New Roman" panose="02020603050405020304" pitchFamily="18" charset="0"/>
              <a:cs typeface="Times New Roman" panose="02020603050405020304" pitchFamily="18" charset="0"/>
            </a:endParaRPr>
          </a:p>
        </p:txBody>
      </p:sp>
      <p:sp>
        <p:nvSpPr>
          <p:cNvPr id="23" name="Text 17"/>
          <p:cNvSpPr/>
          <p:nvPr/>
        </p:nvSpPr>
        <p:spPr>
          <a:xfrm>
            <a:off x="7392948" y="5652551"/>
            <a:ext cx="6147197" cy="747236"/>
          </a:xfrm>
          <a:prstGeom prst="rect">
            <a:avLst/>
          </a:prstGeom>
          <a:noFill/>
          <a:ln/>
        </p:spPr>
        <p:txBody>
          <a:bodyPr wrap="square" lIns="0" tIns="0" rIns="0" bIns="0" rtlCol="0" anchor="t"/>
          <a:lstStyle/>
          <a:p>
            <a:pPr marL="0" indent="0" algn="l">
              <a:buNone/>
            </a:pPr>
            <a:r>
              <a:rPr lang="en-US" dirty="0">
                <a:solidFill>
                  <a:srgbClr val="3C3939"/>
                </a:solidFill>
                <a:latin typeface="Times New Roman" panose="02020603050405020304" pitchFamily="18" charset="0"/>
                <a:ea typeface="Roboto" pitchFamily="34" charset="-122"/>
                <a:cs typeface="Times New Roman" panose="02020603050405020304" pitchFamily="18" charset="0"/>
              </a:rPr>
              <a:t>Келесі сабақта сыныптастарыңа өз тапқан бір серіппе мысалыңызды таныстырасыңдар. Суретті көрсет, қай жерде қолданылатынын айт және қатаңдық коэффициентіне әсер ететін факторларды түсіндір.</a:t>
            </a:r>
            <a:endParaRPr lang="en-US" dirty="0">
              <a:latin typeface="Times New Roman" panose="02020603050405020304" pitchFamily="18" charset="0"/>
              <a:cs typeface="Times New Roman" panose="02020603050405020304" pitchFamily="18" charset="0"/>
            </a:endParaRPr>
          </a:p>
        </p:txBody>
      </p:sp>
      <p:sp>
        <p:nvSpPr>
          <p:cNvPr id="24" name="Shape 18"/>
          <p:cNvSpPr/>
          <p:nvPr/>
        </p:nvSpPr>
        <p:spPr>
          <a:xfrm>
            <a:off x="778669" y="6798112"/>
            <a:ext cx="13073063" cy="910828"/>
          </a:xfrm>
          <a:prstGeom prst="roundRect">
            <a:avLst>
              <a:gd name="adj" fmla="val 7182"/>
            </a:avLst>
          </a:prstGeom>
          <a:solidFill>
            <a:srgbClr val="D2D2E0"/>
          </a:solidFill>
          <a:ln/>
        </p:spPr>
      </p:sp>
      <p:pic>
        <p:nvPicPr>
          <p:cNvPr id="25" name="Image 4" descr="preencoded.png"/>
          <p:cNvPicPr>
            <a:picLocks noChangeAspect="1"/>
          </p:cNvPicPr>
          <p:nvPr/>
        </p:nvPicPr>
        <p:blipFill>
          <a:blip r:embed="rId8"/>
          <a:stretch>
            <a:fillRect/>
          </a:stretch>
        </p:blipFill>
        <p:spPr>
          <a:xfrm>
            <a:off x="934403" y="7031712"/>
            <a:ext cx="194667" cy="155734"/>
          </a:xfrm>
          <a:prstGeom prst="rect">
            <a:avLst/>
          </a:prstGeom>
        </p:spPr>
      </p:pic>
      <p:sp>
        <p:nvSpPr>
          <p:cNvPr id="26" name="Text 19"/>
          <p:cNvSpPr/>
          <p:nvPr/>
        </p:nvSpPr>
        <p:spPr>
          <a:xfrm>
            <a:off x="1284803" y="6992779"/>
            <a:ext cx="12411194" cy="498157"/>
          </a:xfrm>
          <a:prstGeom prst="rect">
            <a:avLst/>
          </a:prstGeom>
          <a:noFill/>
          <a:ln/>
        </p:spPr>
        <p:txBody>
          <a:bodyPr wrap="square" lIns="0" tIns="0" rIns="0" bIns="0" rtlCol="0" anchor="t"/>
          <a:lstStyle/>
          <a:p>
            <a:pPr marL="0" indent="0" algn="l">
              <a:buNone/>
            </a:pPr>
            <a:r>
              <a:rPr lang="en-US" b="1" dirty="0">
                <a:solidFill>
                  <a:srgbClr val="000000"/>
                </a:solidFill>
                <a:latin typeface="Times New Roman" panose="02020603050405020304" pitchFamily="18" charset="0"/>
                <a:ea typeface="Roboto" pitchFamily="34" charset="-122"/>
                <a:cs typeface="Times New Roman" panose="02020603050405020304" pitchFamily="18" charset="0"/>
              </a:rPr>
              <a:t>Зерттеу дағдысы:</a:t>
            </a:r>
            <a:r>
              <a:rPr lang="en-US" dirty="0">
                <a:solidFill>
                  <a:srgbClr val="000000"/>
                </a:solidFill>
                <a:latin typeface="Times New Roman" panose="02020603050405020304" pitchFamily="18" charset="0"/>
                <a:ea typeface="Roboto" pitchFamily="34" charset="-122"/>
                <a:cs typeface="Times New Roman" panose="02020603050405020304" pitchFamily="18" charset="0"/>
              </a:rPr>
              <a:t> Бұл тапсырма арқылы сіздер физиканың күнделікті өмірмен тығыз байланысын көресіздер және заманауи технологияларды (ИИ) білім алуға қолдануды үйренесіздер!</a:t>
            </a:r>
            <a:endParaRPr lang="en-US" dirty="0">
              <a:latin typeface="Times New Roman" panose="02020603050405020304" pitchFamily="18" charset="0"/>
              <a:cs typeface="Times New Roman" panose="02020603050405020304" pitchFamily="18" charset="0"/>
            </a:endParaRPr>
          </a:p>
        </p:txBody>
      </p:sp>
      <p:pic>
        <p:nvPicPr>
          <p:cNvPr id="27" name="Рисунок 26">
            <a:extLst>
              <a:ext uri="{FF2B5EF4-FFF2-40B4-BE49-F238E27FC236}">
                <a16:creationId xmlns:a16="http://schemas.microsoft.com/office/drawing/2014/main" id="{FE9EA5B7-8662-4B22-AF58-77CFBAB8C8C3}"/>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9304020" y="86376"/>
            <a:ext cx="2558415" cy="241684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1340</Words>
  <Application>Microsoft Office PowerPoint</Application>
  <PresentationFormat>Произвольный</PresentationFormat>
  <Paragraphs>133</Paragraphs>
  <Slides>8</Slides>
  <Notes>8</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Times New Roman</vt:lpstr>
      <vt:lpstr>Calibri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
  <cp:lastModifiedBy>Пользователь</cp:lastModifiedBy>
  <cp:revision>6</cp:revision>
  <dcterms:created xsi:type="dcterms:W3CDTF">2025-12-07T06:45:08Z</dcterms:created>
  <dcterms:modified xsi:type="dcterms:W3CDTF">2025-12-07T08:24:06Z</dcterms:modified>
</cp:coreProperties>
</file>