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56" r:id="rId4"/>
    <p:sldId id="269" r:id="rId5"/>
    <p:sldId id="262" r:id="rId6"/>
    <p:sldId id="260" r:id="rId7"/>
    <p:sldId id="268" r:id="rId8"/>
    <p:sldId id="271" r:id="rId9"/>
    <p:sldId id="270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41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08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49" y="48"/>
      </p:cViewPr>
      <p:guideLst>
        <p:guide orient="horz" pos="2205"/>
        <p:guide pos="415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1C5A-338A-4F56-A1B0-F4FCB14C83D9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3ECC-8926-4A03-8049-8323BEB1B4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437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1C5A-338A-4F56-A1B0-F4FCB14C83D9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3ECC-8926-4A03-8049-8323BEB1B4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927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1C5A-338A-4F56-A1B0-F4FCB14C83D9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3ECC-8926-4A03-8049-8323BEB1B45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591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1C5A-338A-4F56-A1B0-F4FCB14C83D9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3ECC-8926-4A03-8049-8323BEB1B4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91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1C5A-338A-4F56-A1B0-F4FCB14C83D9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3ECC-8926-4A03-8049-8323BEB1B45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9310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1C5A-338A-4F56-A1B0-F4FCB14C83D9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3ECC-8926-4A03-8049-8323BEB1B4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324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1C5A-338A-4F56-A1B0-F4FCB14C83D9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3ECC-8926-4A03-8049-8323BEB1B4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602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1C5A-338A-4F56-A1B0-F4FCB14C83D9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3ECC-8926-4A03-8049-8323BEB1B4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83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1C5A-338A-4F56-A1B0-F4FCB14C83D9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3ECC-8926-4A03-8049-8323BEB1B4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42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1C5A-338A-4F56-A1B0-F4FCB14C83D9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3ECC-8926-4A03-8049-8323BEB1B4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99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1C5A-338A-4F56-A1B0-F4FCB14C83D9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3ECC-8926-4A03-8049-8323BEB1B4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596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1C5A-338A-4F56-A1B0-F4FCB14C83D9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3ECC-8926-4A03-8049-8323BEB1B4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96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1C5A-338A-4F56-A1B0-F4FCB14C83D9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3ECC-8926-4A03-8049-8323BEB1B4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009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1C5A-338A-4F56-A1B0-F4FCB14C83D9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3ECC-8926-4A03-8049-8323BEB1B4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36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1C5A-338A-4F56-A1B0-F4FCB14C83D9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3ECC-8926-4A03-8049-8323BEB1B4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44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1C5A-338A-4F56-A1B0-F4FCB14C83D9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3ECC-8926-4A03-8049-8323BEB1B4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18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91C5A-338A-4F56-A1B0-F4FCB14C83D9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5A3ECC-8926-4A03-8049-8323BEB1B4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574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17.png"/><Relationship Id="rId2" Type="http://schemas.openxmlformats.org/officeDocument/2006/relationships/image" Target="../media/image3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8.png"/><Relationship Id="rId5" Type="http://schemas.openxmlformats.org/officeDocument/2006/relationships/image" Target="../media/image12.png"/><Relationship Id="rId15" Type="http://schemas.openxmlformats.org/officeDocument/2006/relationships/image" Target="../media/image14.png"/><Relationship Id="rId10" Type="http://schemas.openxmlformats.org/officeDocument/2006/relationships/image" Target="../media/image7.png"/><Relationship Id="rId4" Type="http://schemas.openxmlformats.org/officeDocument/2006/relationships/image" Target="../media/image43.png"/><Relationship Id="rId9" Type="http://schemas.openxmlformats.org/officeDocument/2006/relationships/image" Target="../media/image16.png"/><Relationship Id="rId1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9.png"/><Relationship Id="rId7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0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1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3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1.png"/><Relationship Id="rId11" Type="http://schemas.openxmlformats.org/officeDocument/2006/relationships/image" Target="../media/image38.png"/><Relationship Id="rId5" Type="http://schemas.openxmlformats.org/officeDocument/2006/relationships/image" Target="../media/image321.png"/><Relationship Id="rId10" Type="http://schemas.openxmlformats.org/officeDocument/2006/relationships/image" Target="../media/image37.png"/><Relationship Id="rId4" Type="http://schemas.openxmlformats.org/officeDocument/2006/relationships/image" Target="../media/image220.png"/><Relationship Id="rId9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30.png"/><Relationship Id="rId7" Type="http://schemas.openxmlformats.org/officeDocument/2006/relationships/image" Target="../media/image41.png"/><Relationship Id="rId2" Type="http://schemas.openxmlformats.org/officeDocument/2006/relationships/image" Target="../media/image3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0.png"/><Relationship Id="rId5" Type="http://schemas.openxmlformats.org/officeDocument/2006/relationships/image" Target="../media/image350.png"/><Relationship Id="rId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9677" y="223593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11172" y="3062214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11172" y="385422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1660" y="4646238"/>
            <a:ext cx="67781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аты-жөні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29805" y="221502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29805" y="303093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97001" y="3771874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5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0492" y="1728607"/>
            <a:ext cx="6519300" cy="2720941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есеп шарты бойынша математикалық модель құруды үйрендіңіз.</a:t>
            </a:r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792" y="1906487"/>
            <a:ext cx="3521413" cy="432173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570492" y="555712"/>
            <a:ext cx="32522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34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14566" y="2755009"/>
            <a:ext cx="6519300" cy="2720941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Бүгінгі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сабақта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сеп шарты бойынша математикалық модель құруды үйренесіз.</a:t>
            </a: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035" y="1954611"/>
            <a:ext cx="3521413" cy="4321735"/>
          </a:xfrm>
          <a:prstGeom prst="rect">
            <a:avLst/>
          </a:prstGeom>
        </p:spPr>
      </p:pic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1928476" y="1322151"/>
            <a:ext cx="6405390" cy="905417"/>
          </a:xfrm>
        </p:spPr>
        <p:txBody>
          <a:bodyPr>
            <a:noAutofit/>
          </a:bodyPr>
          <a:lstStyle/>
          <a:p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айнымалысы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сызықтық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теңдеулер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жүйелері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711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1518080" y="1166678"/>
            <a:ext cx="8696437" cy="272094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Есептің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математикалық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моделін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құру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үшін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1)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есеп шарты бойынша есептегі процестер мен        құбылыстар арасындағы байланыстарды табу</a:t>
            </a:r>
          </a:p>
          <a:p>
            <a:pPr marL="0" indent="0">
              <a:buNone/>
            </a:pPr>
            <a:r>
              <a:rPr lang="kk-KZ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2)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есепті шығару алгоритмін сөзбен құрастыру</a:t>
            </a:r>
          </a:p>
          <a:p>
            <a:pPr marL="0" indent="0">
              <a:buNone/>
            </a:pPr>
            <a:r>
              <a:rPr lang="kk-KZ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3)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алгоритмді математикалық тілге аудару керек.  </a:t>
            </a: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4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26867" y="276386"/>
                <a:ext cx="8238309" cy="669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Мысал: </a:t>
                </a:r>
                <a:r>
                  <a:rPr lang="kk-KZ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Тікбұрышты үшбұрыштың периметрі 48м, </a:t>
                </a:r>
                <a:r>
                  <a:rPr lang="kk-KZ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ал </a:t>
                </a:r>
                <a:r>
                  <a:rPr lang="kk-KZ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ауданы 96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b="0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м</m:t>
                        </m:r>
                      </m:e>
                      <m:sup>
                        <m:r>
                          <a:rPr lang="kk-KZ" b="0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kk-KZ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болса,</m:t>
                    </m:r>
                  </m:oMath>
                </a14:m>
                <a:r>
                  <a:rPr lang="kk-KZ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endParaRPr lang="kk-KZ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r>
                  <a:rPr lang="kk-KZ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              ү</a:t>
                </a:r>
                <a:r>
                  <a:rPr lang="kk-KZ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шбұрыштың катеттерінің ұзындықтарын </a:t>
                </a:r>
                <a:r>
                  <a:rPr lang="kk-KZ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табыңдар.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867" y="276386"/>
                <a:ext cx="8238309" cy="669992"/>
              </a:xfrm>
              <a:prstGeom prst="rect">
                <a:avLst/>
              </a:prstGeom>
              <a:blipFill rotWithShape="0">
                <a:blip r:embed="rId2"/>
                <a:stretch>
                  <a:fillRect l="-592" t="-4545"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235" y="999601"/>
            <a:ext cx="2420164" cy="216048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587797" y="1069820"/>
                <a:ext cx="5177379" cy="1149545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>
                <a:spAutoFit/>
              </a:bodyPr>
              <a:lstStyle/>
              <a:p>
                <a:r>
                  <a:rPr lang="kk-K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Бір катетін </a:t>
                </a:r>
                <a:r>
                  <a:rPr lang="kk-K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х, ал </a:t>
                </a:r>
                <a:r>
                  <a:rPr lang="kk-K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екінші катетін </a:t>
                </a:r>
                <a:r>
                  <a:rPr lang="kk-K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 деп алайық. </a:t>
                </a:r>
                <a:endParaRPr lang="kk-KZ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Пифагор теоремасы бойынша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kk-KZ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kk-KZ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kk-K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kk-K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Ауданының формуласы: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7797" y="1069820"/>
                <a:ext cx="5177379" cy="1149545"/>
              </a:xfrm>
              <a:prstGeom prst="rect">
                <a:avLst/>
              </a:prstGeom>
              <a:blipFill rotWithShape="0">
                <a:blip r:embed="rId4"/>
                <a:stretch>
                  <a:fillRect l="-1296" t="-2646" r="-236" b="-26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668833" y="2559342"/>
                <a:ext cx="4258345" cy="9766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Жүйе құрамыз: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kk-K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kk-KZ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  <m:r>
                              <a:rPr lang="kk-K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48</m:t>
                            </m:r>
                          </m:e>
                          <m:e>
                            <m:f>
                              <m:fPr>
                                <m:ctrlPr>
                                  <a:rPr lang="kk-KZ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∙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kk-K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96</m:t>
                            </m:r>
                          </m:e>
                        </m:eqAr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8833" y="2559342"/>
                <a:ext cx="4258345" cy="976614"/>
              </a:xfrm>
              <a:prstGeom prst="rect">
                <a:avLst/>
              </a:prstGeom>
              <a:blipFill rotWithShape="0">
                <a:blip r:embed="rId5"/>
                <a:stretch>
                  <a:fillRect l="-12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7927178" y="2559342"/>
                <a:ext cx="2657651" cy="811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kk-KZ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kk-KZ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48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𝑥𝑦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192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7178" y="2559342"/>
                <a:ext cx="2657651" cy="81176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930901" y="3450673"/>
                <a:ext cx="64771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xy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xy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𝑣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901" y="3450673"/>
                <a:ext cx="6477158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7499816" y="3354527"/>
                <a:ext cx="2270943" cy="811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kk-KZ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kk-KZ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−2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</m:rad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48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192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9816" y="3354527"/>
                <a:ext cx="2270943" cy="81176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854846" y="3820004"/>
                <a:ext cx="2270943" cy="811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kk-KZ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kk-KZ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−2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</m:rad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48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192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846" y="3820004"/>
                <a:ext cx="2270943" cy="81176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833899" y="3866737"/>
                <a:ext cx="230691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48−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3899" y="3866737"/>
                <a:ext cx="230691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3833899" y="4237661"/>
                <a:ext cx="34641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192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034−96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3899" y="4237661"/>
                <a:ext cx="3464153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7594586" y="4236069"/>
                <a:ext cx="16614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</a:t>
                </a: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сыдан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=28</m:t>
                    </m:r>
                  </m:oMath>
                </a14:m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4586" y="4236069"/>
                <a:ext cx="1661417" cy="369332"/>
              </a:xfrm>
              <a:prstGeom prst="rect">
                <a:avLst/>
              </a:prstGeom>
              <a:blipFill rotWithShape="0">
                <a:blip r:embed="rId12"/>
                <a:stretch>
                  <a:fillRect l="-3309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930901" y="4631765"/>
                <a:ext cx="1186415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kk-KZ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kk-KZ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28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192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901" y="4631765"/>
                <a:ext cx="1186415" cy="71019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327778" y="4658119"/>
                <a:ext cx="1466363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kk-KZ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kk-KZ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28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𝑥𝑦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192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7778" y="4658119"/>
                <a:ext cx="1466363" cy="710194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96854" y="4690949"/>
                <a:ext cx="21281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16,  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6854" y="4690949"/>
                <a:ext cx="2128147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860" r="-2006" b="-17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096854" y="5012864"/>
                <a:ext cx="21494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12,  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6854" y="5012864"/>
                <a:ext cx="2149435" cy="276999"/>
              </a:xfrm>
              <a:prstGeom prst="rect">
                <a:avLst/>
              </a:prstGeom>
              <a:blipFill rotWithShape="0">
                <a:blip r:embed="rId16"/>
                <a:stretch>
                  <a:fillRect l="-1983" r="-1983" b="-260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6952290" y="4866647"/>
            <a:ext cx="2150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Жауабы: 16 және 12</a:t>
            </a:r>
            <a:endParaRPr lang="ru-RU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7885591" y="2280911"/>
                <a:ext cx="2433936" cy="369332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 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𝑣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5591" y="2280911"/>
                <a:ext cx="2433936" cy="369332"/>
              </a:xfrm>
              <a:prstGeom prst="rect">
                <a:avLst/>
              </a:prstGeom>
              <a:blipFill rotWithShape="0">
                <a:blip r:embed="rId17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505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08162" y="174563"/>
                <a:ext cx="9510603" cy="10391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Мысал:  </a:t>
                </a:r>
                <a:r>
                  <a:rPr lang="kk-KZ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Егер жай бөлшектің алымына 2-ні, бөліміне 3-ті қоссақ, онда бөлшектің </a:t>
                </a:r>
              </a:p>
              <a:p>
                <a:r>
                  <a:rPr lang="kk-KZ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              мәні өзгермейді. Егер алымына 1-ді, бөліміне 6-ны қоссақ, онда бөлшектің мәні</a:t>
                </a:r>
              </a:p>
              <a:p>
                <a:r>
                  <a:rPr lang="kk-KZ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kk-KZ" b="0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r>
                      <a:rPr lang="kk-KZ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-ге кемиді.  Осы бөлшекті табыңдар.</a:t>
                </a:r>
                <a:endParaRPr lang="kk-KZ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62" y="174563"/>
                <a:ext cx="9510603" cy="1039195"/>
              </a:xfrm>
              <a:prstGeom prst="rect">
                <a:avLst/>
              </a:prstGeom>
              <a:blipFill rotWithShape="0">
                <a:blip r:embed="rId2"/>
                <a:stretch>
                  <a:fillRect l="-513" t="-3529" b="-29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64917" y="1213758"/>
                <a:ext cx="9740615" cy="13471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Шешуі: </a:t>
                </a:r>
                <a:r>
                  <a:rPr lang="kk-KZ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Бөлшектің алымын х, бөлімін у деп алайық. Онда бөлшек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х</m:t>
                        </m:r>
                      </m:num>
                      <m:den>
                        <m:r>
                          <a:rPr lang="kk-K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 у</m:t>
                        </m:r>
                      </m:den>
                    </m:f>
                    <m:r>
                      <a:rPr lang="kk-K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болады.</a:t>
                </a:r>
              </a:p>
              <a:p>
                <a:r>
                  <a:rPr lang="kk-KZ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        Алымына 2-ні, бөліміне 3- ті қосса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х</m:t>
                        </m:r>
                        <m:r>
                          <a:rPr lang="kk-K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+2</m:t>
                        </m:r>
                      </m:num>
                      <m:den>
                        <m:r>
                          <a:rPr lang="kk-KZ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у</m:t>
                        </m:r>
                        <m:r>
                          <a:rPr lang="kk-K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+3</m:t>
                        </m:r>
                      </m:den>
                    </m:f>
                    <m:r>
                      <a:rPr lang="kk-KZ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,  </m:t>
                    </m:r>
                  </m:oMath>
                </a14:m>
                <a:r>
                  <a:rPr lang="kk-KZ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ал алымына 1-ді, бөліміне 6-ны қосса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х+</m:t>
                        </m:r>
                        <m:r>
                          <a:rPr lang="kk-K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kk-KZ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у+</m:t>
                        </m:r>
                        <m:r>
                          <a:rPr lang="kk-K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шығады</a:t>
                </a:r>
              </a:p>
              <a:p>
                <a:r>
                  <a:rPr lang="kk-KZ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         және берілген бөлшек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kk-K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-ге кемиді, онда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х</m:t>
                        </m:r>
                      </m:num>
                      <m:den>
                        <m:r>
                          <a:rPr lang="kk-KZ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у</m:t>
                        </m:r>
                      </m:den>
                    </m:f>
                    <m:r>
                      <a:rPr lang="kk-K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kk-KZ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kk-KZ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-ге тең болады.</a:t>
                </a:r>
                <a:endParaRPr lang="kk-KZ" dirty="0">
                  <a:solidFill>
                    <a:schemeClr val="tx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917" y="1213758"/>
                <a:ext cx="9740615" cy="1347100"/>
              </a:xfrm>
              <a:prstGeom prst="rect">
                <a:avLst/>
              </a:prstGeom>
              <a:blipFill rotWithShape="0">
                <a:blip r:embed="rId3"/>
                <a:stretch>
                  <a:fillRect l="-563" t="-452" b="-4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64917" y="2560858"/>
                <a:ext cx="3100977" cy="12320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Жүйе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құрамыз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ru-RU" sz="20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kk-KZ" sz="20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х+2</m:t>
                                </m:r>
                              </m:num>
                              <m:den>
                                <m:r>
                                  <a:rPr lang="kk-KZ" sz="20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у+3</m:t>
                                </m:r>
                              </m:den>
                            </m:f>
                            <m:r>
                              <a:rPr lang="kk-KZ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kk-KZ" sz="20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kk-KZ" sz="20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num>
                              <m:den>
                                <m:r>
                                  <a:rPr lang="kk-KZ" sz="20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у</m:t>
                                </m:r>
                              </m:den>
                            </m:f>
                          </m:e>
                          <m:e>
                            <m:f>
                              <m:f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kk-KZ" sz="20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х+</m:t>
                                </m:r>
                                <m:r>
                                  <a:rPr lang="kk-KZ" sz="20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kk-KZ" sz="20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у+</m:t>
                                </m:r>
                                <m:r>
                                  <a:rPr lang="kk-KZ" sz="20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den>
                            </m:f>
                            <m:r>
                              <a:rPr lang="kk-KZ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kk-KZ" sz="20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kk-KZ" sz="20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num>
                              <m:den>
                                <m:r>
                                  <a:rPr lang="kk-KZ" sz="20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у</m:t>
                                </m:r>
                              </m:den>
                            </m:f>
                            <m:r>
                              <a:rPr lang="kk-KZ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kk-KZ" sz="20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kk-KZ" sz="20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kk-KZ" sz="20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eqArr>
                      </m:e>
                    </m:d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917" y="2560858"/>
                <a:ext cx="3100977" cy="1232004"/>
              </a:xfrm>
              <a:prstGeom prst="rect">
                <a:avLst/>
              </a:prstGeom>
              <a:blipFill rotWithShape="0">
                <a:blip r:embed="rId4"/>
                <a:stretch>
                  <a:fillRect l="-17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781634" y="2451982"/>
                <a:ext cx="2353529" cy="1117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у</m:t>
                              </m:r>
                              <m:d>
                                <m:dPr>
                                  <m:ctrlPr>
                                    <a:rPr lang="kk-KZ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х+2</m:t>
                                  </m:r>
                                </m:e>
                              </m:d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х</m:t>
                              </m:r>
                              <m:d>
                                <m:dPr>
                                  <m:ctrlP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у+2</m:t>
                                  </m:r>
                                </m:e>
                              </m:d>
                            </m:e>
                            <m:e>
                              <m:f>
                                <m:f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х+1</m:t>
                                  </m:r>
                                </m:num>
                                <m:den>
                                  <m:r>
                                    <a:rPr lang="kk-KZ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у+6</m:t>
                                  </m:r>
                                </m:den>
                              </m:f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kk-KZ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6</m:t>
                                  </m:r>
                                  <m:r>
                                    <a:rPr lang="kk-KZ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−у</m:t>
                                  </m:r>
                                </m:num>
                                <m:den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6</m:t>
                                  </m:r>
                                  <m:r>
                                    <a:rPr lang="kk-KZ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у</m:t>
                                  </m:r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1634" y="2451982"/>
                <a:ext cx="2353529" cy="111799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529144" y="2382440"/>
                <a:ext cx="2350195" cy="1117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х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kk-KZ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2у</m:t>
                                  </m:r>
                                </m:num>
                                <m:den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  <m:e>
                              <m:sSup>
                                <m:sSupPr>
                                  <m:ctrlPr>
                                    <a:rPr lang="kk-KZ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у</m:t>
                                  </m:r>
                                </m:e>
                                <m:sup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+12у−36х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kk-KZ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9144" y="2382440"/>
                <a:ext cx="2350195" cy="111799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747927" y="3569980"/>
                <a:ext cx="271683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Осыдан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b>
                        <m:r>
                          <a:rPr lang="kk-K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0;  </m:t>
                    </m:r>
                    <m:sSub>
                      <m:sSubPr>
                        <m:ctrlPr>
                          <a:rPr lang="kk-K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b>
                        <m:r>
                          <a:rPr lang="kk-K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kk-K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=12</m:t>
                    </m:r>
                  </m:oMath>
                </a14:m>
                <a:endParaRPr lang="kk-KZ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b>
                        <m:r>
                          <a:rPr lang="kk-K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ru-RU" dirty="0" smtClean="0"/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шартына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қайшы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7927" y="3569980"/>
                <a:ext cx="2716834" cy="646331"/>
              </a:xfrm>
              <a:prstGeom prst="rect">
                <a:avLst/>
              </a:prstGeom>
              <a:blipFill rotWithShape="0">
                <a:blip r:embed="rId7"/>
                <a:stretch>
                  <a:fillRect l="-2018" t="-5660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959683" y="3730857"/>
                <a:ext cx="2318263" cy="4854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k-KZ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х</m:t>
                    </m:r>
                    <m:r>
                      <a:rPr lang="kk-KZ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kk-K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2у</m:t>
                        </m:r>
                      </m:num>
                      <m:den>
                        <m:r>
                          <a:rPr lang="kk-K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dirty="0" smtClean="0"/>
                  <a:t> 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осыдан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х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683" y="3730857"/>
                <a:ext cx="2318263" cy="485454"/>
              </a:xfrm>
              <a:prstGeom prst="rect">
                <a:avLst/>
              </a:prstGeom>
              <a:blipFill rotWithShape="0">
                <a:blip r:embed="rId8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977303" y="4267538"/>
                <a:ext cx="1281441" cy="4840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8</m:t>
                        </m:r>
                      </m:num>
                      <m:den>
                        <m:r>
                          <a:rPr lang="kk-KZ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ru-RU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303" y="4267538"/>
                <a:ext cx="1281441" cy="484043"/>
              </a:xfrm>
              <a:prstGeom prst="rect">
                <a:avLst/>
              </a:prstGeom>
              <a:blipFill rotWithShape="0">
                <a:blip r:embed="rId9"/>
                <a:stretch>
                  <a:fillRect l="-4286" b="-75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676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4774" y="160446"/>
            <a:ext cx="899342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Мысал</a:t>
            </a:r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kk-KZ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құбыр бассейнді 4 сағатта толтырады. Бірінші құбырға хауызды жартысына </a:t>
            </a:r>
          </a:p>
          <a:p>
            <a:r>
              <a:rPr lang="kk-KZ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дейін толтыруы үшін екінші құбырдың төрттен үш бөлігін толтыруға кететін уақыттан </a:t>
            </a:r>
          </a:p>
          <a:p>
            <a:r>
              <a:rPr lang="kk-KZ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4 сағ артық уақыт қажет. Бірінші құбыр хауызды жалғыз қанша уақытта толтыратынын </a:t>
            </a:r>
          </a:p>
          <a:p>
            <a:r>
              <a:rPr lang="kk-KZ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табыңыз.    </a:t>
            </a:r>
            <a:endParaRPr lang="kk-KZ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449166" y="984012"/>
                <a:ext cx="8089522" cy="21016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</a:t>
                </a:r>
                <a:r>
                  <a:rPr lang="kk-KZ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: Бірінші құбыр хауызды  х сағатта, ал екінші құбыр у сағатта толтырсын.</a:t>
                </a:r>
              </a:p>
              <a:p>
                <a:r>
                  <a:rPr lang="kk-KZ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Онда 1 сағатта бірінші құбыр хауыздың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бөлігін</a:t>
                </a:r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ал </a:t>
                </a:r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екінші</a:t>
                </a:r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құбыр</a:t>
                </a:r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сағатта</a:t>
                </a:r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у</m:t>
                        </m:r>
                      </m:den>
                    </m:f>
                  </m:oMath>
                </a14:m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бөлігін</a:t>
                </a:r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толтырады</a:t>
                </a:r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ал  </a:t>
                </a:r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екеуі</a:t>
                </a:r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бірігіп</a:t>
                </a:r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сағатта</a:t>
                </a:r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  <m:r>
                      <a:rPr lang="kk-KZ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kk-KZ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у</m:t>
                        </m:r>
                      </m:den>
                    </m:f>
                    <m:r>
                      <a:rPr lang="kk-KZ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kk-KZ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бөлігін </a:t>
                </a:r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толтырады</a:t>
                </a:r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Бірінші</a:t>
                </a:r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құбыр</a:t>
                </a:r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хауызды</a:t>
                </a:r>
                <a:endPara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 </a:t>
                </a:r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сағатта</a:t>
                </a:r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толық</a:t>
                </a:r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толтырса</a:t>
                </a:r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kk-KZ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бөлігіне </m:t>
                    </m:r>
                    <m:f>
                      <m:fPr>
                        <m:ctrlPr>
                          <a:rPr lang="kk-KZ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kk-KZ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х сағ. уақыт</m:t>
                    </m:r>
                  </m:oMath>
                </a14:m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ал </a:t>
                </a:r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екінші</a:t>
                </a:r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құбыр</a:t>
                </a:r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жалғыз</a:t>
                </a:r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өзі</a:t>
                </a:r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хауызды</a:t>
                </a:r>
                <a:endPara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 </a:t>
                </a:r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сағатта</a:t>
                </a:r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толтырса</a:t>
                </a:r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16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онда</a:t>
                </a:r>
                <a:r>
                  <a:rPr lang="ru-RU" sz="1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kk-KZ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бөлігіне </m:t>
                    </m:r>
                    <m:f>
                      <m:fPr>
                        <m:ctrlPr>
                          <a:rPr lang="kk-KZ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kk-KZ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х </m:t>
                    </m:r>
                    <m:r>
                      <a:rPr lang="kk-KZ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сағ.</m:t>
                    </m:r>
                    <m:r>
                      <a:rPr lang="kk-KZ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уақыт</m:t>
                    </m:r>
                    <m:r>
                      <a:rPr lang="kk-KZ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жұмсайды.</m:t>
                    </m:r>
                  </m:oMath>
                </a14:m>
                <a:endPara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Сонда </a:t>
                </a:r>
                <a:r>
                  <a:rPr lang="ru-RU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келесі</a:t>
                </a:r>
                <a:r>
                  <a:rPr lang="ru-RU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жүйені</a:t>
                </a:r>
                <a:r>
                  <a:rPr lang="ru-RU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құрамыз</a:t>
                </a:r>
                <a:r>
                  <a:rPr lang="ru-RU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ru-RU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9166" y="984012"/>
                <a:ext cx="8089522" cy="2101601"/>
              </a:xfrm>
              <a:prstGeom prst="rect">
                <a:avLst/>
              </a:prstGeom>
              <a:blipFill rotWithShape="0">
                <a:blip r:embed="rId2"/>
                <a:stretch>
                  <a:fillRect l="-678" t="-1449" b="-37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452646" y="2756904"/>
                <a:ext cx="6085577" cy="13408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den>
                              </m:f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kk-KZ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у</m:t>
                                  </m:r>
                                </m:den>
                              </m:f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kk-KZ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kk-K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kk-KZ" i="1">
                                  <a:latin typeface="Cambria Math" panose="02040503050406030204" pitchFamily="18" charset="0"/>
                                </a:rPr>
                                <m:t>х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kk-K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у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=4</m:t>
                              </m:r>
                            </m:e>
                          </m:eqArr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     </m:t>
                          </m:r>
                          <m:d>
                            <m:dPr>
                              <m:begChr m:val="{"/>
                              <m:endChr m:val=""/>
                              <m:ctrlPr>
                                <a:rPr lang="ru-RU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4х+4у</m:t>
                                  </m:r>
                                  <m:r>
                                    <a:rPr lang="kk-K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=</m:t>
                                  </m:r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ху</m:t>
                                  </m:r>
                                </m:e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х−</m:t>
                                  </m:r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3у</m:t>
                                  </m:r>
                                  <m:r>
                                    <a:rPr lang="kk-K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=</m:t>
                                  </m:r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16</m:t>
                                  </m:r>
                                </m:e>
                              </m:eqAr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</m:t>
                              </m:r>
                              <m:d>
                                <m:dPr>
                                  <m:begChr m:val="{"/>
                                  <m:endChr m:val=""/>
                                  <m:ctrlPr>
                                    <a:rPr lang="ru-RU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ru-RU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kk-KZ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4х+4у</m:t>
                                      </m:r>
                                      <m:r>
                                        <a:rPr lang="kk-KZ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=ху</m:t>
                                      </m:r>
                                    </m:e>
                                    <m:e>
                                      <m:r>
                                        <a:rPr lang="kk-KZ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у</m:t>
                                      </m:r>
                                      <m:r>
                                        <a:rPr lang="kk-KZ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=</m:t>
                                      </m:r>
                                      <m:f>
                                        <m:fPr>
                                          <m:ctrlPr>
                                            <a:rPr lang="kk-KZ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kk-KZ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2х−16</m:t>
                                          </m:r>
                                        </m:num>
                                        <m:den>
                                          <m:r>
                                            <a:rPr lang="kk-KZ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eqArr>
                                  <m:r>
                                    <a:rPr lang="kk-K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                 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646" y="2756904"/>
                <a:ext cx="6085577" cy="134088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24521" y="3975976"/>
                <a:ext cx="5231111" cy="1117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4х+4у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ху</m:t>
                              </m:r>
                              <m:r>
                                <a:rPr lang="kk-K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у=</m:t>
                              </m:r>
                              <m:f>
                                <m:fPr>
                                  <m:ctrlPr>
                                    <a:rPr lang="kk-K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2х−16</m:t>
                                  </m:r>
                                </m:num>
                                <m:den>
                                  <m:r>
                                    <a:rPr lang="kk-K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eqArr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  </m:t>
                          </m:r>
                          <m:d>
                            <m:dPr>
                              <m:begChr m:val="{"/>
                              <m:endChr m:val=""/>
                              <m:ctrlPr>
                                <a:rPr lang="ru-RU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kk-KZ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4х+у</m:t>
                                  </m:r>
                                  <m:d>
                                    <m:dPr>
                                      <m:ctrlPr>
                                        <a:rPr lang="kk-KZ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kk-KZ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4−х</m:t>
                                      </m:r>
                                    </m:e>
                                  </m:d>
                                  <m:r>
                                    <a:rPr lang="kk-K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=0</m:t>
                                  </m:r>
                                </m:e>
                                <m:e>
                                  <m:r>
                                    <a:rPr lang="kk-K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у=</m:t>
                                  </m:r>
                                  <m:f>
                                    <m:fPr>
                                      <m:ctrlPr>
                                        <a:rPr lang="kk-KZ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kk-KZ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2х−16</m:t>
                                      </m:r>
                                    </m:num>
                                    <m:den>
                                      <m:r>
                                        <a:rPr lang="kk-KZ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eqAr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      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521" y="3975976"/>
                <a:ext cx="5231111" cy="111799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072527" y="4123484"/>
                <a:ext cx="2848087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4х+</m:t>
                      </m:r>
                      <m:f>
                        <m:fPr>
                          <m:ctrlPr>
                            <a:rPr lang="kk-K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kk-K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2х−16</m:t>
                          </m:r>
                        </m:num>
                        <m:den>
                          <m:r>
                            <a:rPr lang="kk-K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kk-KZ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kk-KZ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4−х</m:t>
                          </m:r>
                        </m:e>
                      </m:d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2527" y="4123484"/>
                <a:ext cx="2848087" cy="6127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12145" y="4734944"/>
                <a:ext cx="18946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−18х+16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145" y="4734944"/>
                <a:ext cx="1894686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968" t="-2222" r="-2258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7278426" y="4702155"/>
                <a:ext cx="9236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 smtClean="0">
                          <a:latin typeface="Cambria Math" panose="02040503050406030204" pitchFamily="18" charset="0"/>
                        </a:rPr>
                        <m:t>х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16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8426" y="4702155"/>
                <a:ext cx="923651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/>
          <p:cNvSpPr/>
          <p:nvPr/>
        </p:nvSpPr>
        <p:spPr>
          <a:xfrm>
            <a:off x="8347873" y="4642611"/>
            <a:ext cx="1676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3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8426" y="318254"/>
            <a:ext cx="7616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Тапсырма: </a:t>
            </a:r>
            <a:r>
              <a:rPr lang="kk-KZ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Тіктөртбұрыштың периметрі 82 см, ал диагоналі 29 см. </a:t>
            </a:r>
          </a:p>
          <a:p>
            <a:r>
              <a:rPr lang="kk-KZ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  Қабырғаларын табыңдар.</a:t>
            </a:r>
            <a:endParaRPr lang="kk-KZ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78426" y="1115088"/>
                <a:ext cx="79080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u="sng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</a:t>
                </a:r>
                <a:r>
                  <a:rPr lang="ru-RU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Р</a:t>
                </a:r>
                <a:r>
                  <a:rPr lang="ru-RU" b="1" dirty="0" smtClean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=2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dirty="0" smtClean="0"/>
                  <a:t> </a:t>
                </a: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тіктөртбұрыштың периметрі формуласымен анықталады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426" y="1115088"/>
                <a:ext cx="7908062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616" t="-1147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/>
          <p:nvPr/>
        </p:nvPicPr>
        <p:blipFill>
          <a:blip r:embed="rId3"/>
          <a:stretch>
            <a:fillRect/>
          </a:stretch>
        </p:blipFill>
        <p:spPr>
          <a:xfrm>
            <a:off x="6929775" y="1434463"/>
            <a:ext cx="2730277" cy="136994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161170" y="1437233"/>
                <a:ext cx="5620128" cy="12272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Тіктөртбұрыштың ұзындығын х, ал енін у деп алайық. </a:t>
                </a:r>
              </a:p>
              <a:p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Жүйе құрамыз: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kk-KZ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kk-KZ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kk-KZ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d>
                              <m:dPr>
                                <m:ctrlPr>
                                  <a:rPr lang="kk-KZ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kk-KZ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х+у</m:t>
                                </m:r>
                              </m:e>
                            </m:d>
                            <m:r>
                              <a:rPr lang="kk-K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=82</m:t>
                            </m:r>
                          </m:e>
                          <m:e>
                            <m:sSup>
                              <m:sSupPr>
                                <m:ctrlPr>
                                  <a:rPr lang="kk-KZ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  <m:sup>
                                <m:r>
                                  <a:rPr lang="kk-KZ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kk-KZ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kk-KZ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у</m:t>
                                </m:r>
                              </m:e>
                              <m:sup>
                                <m:r>
                                  <a:rPr lang="kk-KZ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kk-K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kk-KZ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29</m:t>
                                </m:r>
                              </m:e>
                              <m:sup>
                                <m:r>
                                  <a:rPr lang="kk-KZ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eqAr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170" y="1437233"/>
                <a:ext cx="5620128" cy="1227259"/>
              </a:xfrm>
              <a:prstGeom prst="rect">
                <a:avLst/>
              </a:prstGeom>
              <a:blipFill rotWithShape="0">
                <a:blip r:embed="rId4"/>
                <a:stretch>
                  <a:fillRect l="-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78426" y="2894804"/>
                <a:ext cx="9589292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kk-KZ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kk-KZ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kk-KZ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х+у</m:t>
                            </m:r>
                            <m:r>
                              <a:rPr lang="kk-K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kk-K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41</m:t>
                            </m:r>
                          </m:e>
                          <m:e>
                            <m:sSup>
                              <m:sSupPr>
                                <m:ctrlPr>
                                  <a:rPr lang="kk-KZ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  <m:sup>
                                <m:r>
                                  <a:rPr lang="kk-KZ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kk-KZ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kk-KZ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у</m:t>
                                </m:r>
                              </m:e>
                              <m:sup>
                                <m:r>
                                  <a:rPr lang="kk-KZ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kk-K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kk-KZ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29</m:t>
                                </m:r>
                              </m:e>
                              <m:sup>
                                <m:r>
                                  <a:rPr lang="kk-KZ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eqArr>
                      </m:e>
                    </m:d>
                  </m:oMath>
                </a14:m>
                <a:r>
                  <a:rPr lang="ru-RU" dirty="0" smtClean="0"/>
                  <a:t>  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жүйені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алмастыру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тәсілімен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шешіп,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пен у-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ті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табамыз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kk-K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kk-KZ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kk-KZ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  <m:r>
                              <a:rPr lang="kk-K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=41</m:t>
                            </m:r>
                            <m:r>
                              <a:rPr lang="kk-K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−у</m:t>
                            </m:r>
                          </m:e>
                          <m:e>
                            <m:sSup>
                              <m:sSupPr>
                                <m:ctrlPr>
                                  <a:rPr lang="kk-KZ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kk-KZ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kk-KZ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41−у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kk-KZ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kk-KZ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kk-KZ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у</m:t>
                                </m:r>
                              </m:e>
                              <m:sup>
                                <m:r>
                                  <a:rPr lang="kk-KZ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kk-K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kk-KZ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29</m:t>
                                </m:r>
                              </m:e>
                              <m:sup>
                                <m:r>
                                  <a:rPr lang="kk-KZ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eqArr>
                      </m:e>
                    </m:d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426" y="2894804"/>
                <a:ext cx="9589292" cy="7101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980697" y="3751711"/>
                <a:ext cx="221720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kk-KZ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у</m:t>
                          </m:r>
                        </m:e>
                        <m:sup>
                          <m:r>
                            <a:rPr lang="kk-KZ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−41у+420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0</m:t>
                      </m:r>
                    </m:oMath>
                  </m:oMathPara>
                </a14:m>
                <a:endParaRPr lang="kk-KZ" b="0" dirty="0" smtClean="0"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у</m:t>
                          </m:r>
                        </m:e>
                        <m:sub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20;  </m:t>
                      </m:r>
                      <m:sSub>
                        <m:sSubPr>
                          <m:ctrlP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у</m:t>
                          </m:r>
                        </m:e>
                        <m:sub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697" y="3751711"/>
                <a:ext cx="2217209" cy="646331"/>
              </a:xfrm>
              <a:prstGeom prst="rect">
                <a:avLst/>
              </a:prstGeom>
              <a:blipFill rotWithShape="0">
                <a:blip r:embed="rId6"/>
                <a:stretch>
                  <a:fillRect b="-47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676337" y="3751711"/>
                <a:ext cx="23128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х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=41−у</m:t>
                      </m:r>
                    </m:oMath>
                  </m:oMathPara>
                </a14:m>
                <a:endParaRPr lang="ru-RU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b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21,  </m:t>
                      </m:r>
                      <m:sSub>
                        <m:sSubPr>
                          <m:ctrlP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e>
                        <m:sub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337" y="3751711"/>
                <a:ext cx="2312813" cy="64633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355771" y="2978331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602262" y="4074876"/>
            <a:ext cx="2224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Жауабы: 20см; 21см 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23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 rotWithShape="1">
          <a:blip r:embed="rId2"/>
          <a:srcRect l="5917" t="6852" r="6055" b="7492"/>
          <a:stretch/>
        </p:blipFill>
        <p:spPr>
          <a:xfrm>
            <a:off x="8419172" y="489610"/>
            <a:ext cx="2375209" cy="228875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12494" y="131743"/>
                <a:ext cx="7752422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16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Тапсырма: </a:t>
                </a:r>
              </a:p>
              <a:p>
                <a:r>
                  <a:rPr lang="kk-KZ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Тіктөртбұрыштың әрбір қабырғасына квадрат салынған. Квадраттар аудандарының қосындысы 122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kk-KZ" dirty="0"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см</m:t>
                        </m:r>
                      </m:e>
                      <m:sup>
                        <m:r>
                          <a:rPr lang="kk-KZ" b="0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kk-KZ" b="0" i="1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kk-KZ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Егер тіктөртбұрыш ауданы 30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kk-KZ" dirty="0">
                            <a:latin typeface="Times New Roman" panose="020206030504050203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см</m:t>
                        </m:r>
                      </m:e>
                      <m:sup>
                        <m:r>
                          <a:rPr lang="kk-KZ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kk-KZ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екені белгілі болса, оның қабырғаларының ұзындықтарын табу керек.</a:t>
                </a: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494" y="131743"/>
                <a:ext cx="7752422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629" t="-1523" b="-45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58237" y="1377872"/>
                <a:ext cx="7860935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u="sng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</a:t>
                </a:r>
                <a:r>
                  <a:rPr lang="ru-RU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𝒃</m:t>
                    </m:r>
                  </m:oMath>
                </a14:m>
                <a:r>
                  <a:rPr lang="en-US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тіктөртбұрыштың ауданы,</a:t>
                </a:r>
                <a:r>
                  <a:rPr lang="en-US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S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квадраттың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ауданы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237" y="1377872"/>
                <a:ext cx="7860935" cy="375552"/>
              </a:xfrm>
              <a:prstGeom prst="rect">
                <a:avLst/>
              </a:prstGeom>
              <a:blipFill rotWithShape="0">
                <a:blip r:embed="rId4"/>
                <a:stretch>
                  <a:fillRect l="-698" t="-6452" b="-241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26014" y="1719693"/>
                <a:ext cx="7893518" cy="2084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Тіктөртбұрыштың қабырғаларын х және у деп алайық.</a:t>
                </a:r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Қабырғасы  хсм болатын екі квадрат, қабырғасы усм болатын екі квадрат салынған. Олардың аудандары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e>
                      <m:sup>
                        <m:r>
                          <a:rPr lang="kk-K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kk-KZ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және  </m:t>
                    </m:r>
                    <m:sSup>
                      <m:sSupPr>
                        <m:ctrlPr>
                          <a:rPr lang="kk-K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p>
                        <m:r>
                          <a:rPr lang="kk-K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болады, сол төрт квадраттың аудандарының қосындысы 122-ге тең.</a:t>
                </a:r>
              </a:p>
              <a:p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Жүйе құрамыз: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kk-KZ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kk-KZ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kk-KZ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d>
                              <m:dPr>
                                <m:ctrlPr>
                                  <a:rPr lang="kk-KZ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kk-KZ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kk-KZ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х</m:t>
                                    </m:r>
                                  </m:e>
                                  <m:sup>
                                    <m:r>
                                      <a:rPr lang="kk-KZ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kk-KZ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kk-KZ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kk-KZ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у</m:t>
                                    </m:r>
                                  </m:e>
                                  <m:sup>
                                    <m:r>
                                      <a:rPr lang="kk-KZ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  <m:r>
                              <a:rPr lang="kk-K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=122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𝑥𝑦</m:t>
                            </m:r>
                            <m:r>
                              <a:rPr lang="kk-K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30</m:t>
                            </m:r>
                          </m:e>
                        </m:eqArr>
                      </m:e>
                    </m:d>
                  </m:oMath>
                </a14:m>
                <a:r>
                  <a:rPr lang="ru-RU" dirty="0" smtClean="0"/>
                  <a:t>   </a:t>
                </a:r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kk-K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kk-KZ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sSup>
                              <m:sSupPr>
                                <m:ctrlPr>
                                  <a:rPr lang="kk-KZ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  <m:sup>
                                <m:r>
                                  <a:rPr lang="kk-KZ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kk-KZ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kk-KZ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у</m:t>
                                </m:r>
                              </m:e>
                              <m:sup>
                                <m:r>
                                  <a:rPr lang="kk-KZ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kk-K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kk-K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61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kk-K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kk-KZ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den>
                            </m:f>
                          </m:e>
                        </m:eqArr>
                      </m:e>
                    </m:d>
                  </m:oMath>
                </a14:m>
                <a:r>
                  <a:rPr lang="ru-RU" dirty="0" smtClean="0"/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kk-KZ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kk-KZ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kk-KZ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</m:num>
                              <m:den>
                                <m:r>
                                  <a:rPr lang="kk-KZ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у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kk-K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kk-KZ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kk-K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у</m:t>
                        </m:r>
                      </m:e>
                      <m:sup>
                        <m:r>
                          <a:rPr lang="kk-K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kk-KZ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−61</m:t>
                    </m:r>
                    <m:r>
                      <a:rPr lang="kk-KZ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014" y="1719693"/>
                <a:ext cx="7893518" cy="2084610"/>
              </a:xfrm>
              <a:prstGeom prst="rect">
                <a:avLst/>
              </a:prstGeom>
              <a:blipFill rotWithShape="0">
                <a:blip r:embed="rId5"/>
                <a:stretch>
                  <a:fillRect l="-695" t="-1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977103" y="3555919"/>
                <a:ext cx="2359044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kk-KZ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у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−61</m:t>
                      </m:r>
                      <m:sSup>
                        <m:sSupPr>
                          <m:ctrlPr>
                            <a:rPr lang="kk-KZ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у</m:t>
                          </m:r>
                        </m:e>
                        <m:sup>
                          <m:r>
                            <a:rPr lang="kk-KZ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+900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kk-KZ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−61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kk-KZ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+900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n-US" dirty="0" smtClean="0"/>
              </a:p>
              <a:p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7103" y="3555919"/>
                <a:ext cx="2359044" cy="120032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8378436" y="3842323"/>
                <a:ext cx="9131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kk-KZ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у</m:t>
                          </m:r>
                        </m:e>
                        <m:sup>
                          <m:r>
                            <a:rPr lang="kk-KZ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8436" y="3842323"/>
                <a:ext cx="913199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956390" y="4191924"/>
                <a:ext cx="58432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61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−4∙900=3721−3600=121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=36,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25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6390" y="4191924"/>
                <a:ext cx="5843266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1461" t="-28889" r="-1566" b="-5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3987013" y="4468923"/>
                <a:ext cx="116967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kk-KZ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у</m:t>
                          </m:r>
                        </m:e>
                        <m:sup>
                          <m:r>
                            <a:rPr lang="kk-KZ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36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 smtClean="0"/>
                  <a:t> 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=±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7013" y="4468923"/>
                <a:ext cx="1169679" cy="646331"/>
              </a:xfrm>
              <a:prstGeom prst="rect">
                <a:avLst/>
              </a:prstGeom>
              <a:blipFill rotWithShape="0">
                <a:blip r:embed="rId9"/>
                <a:stretch>
                  <a:fillRect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293924" y="4467822"/>
                <a:ext cx="116403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kk-KZ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у</m:t>
                          </m:r>
                        </m:e>
                        <m:sup>
                          <m:r>
                            <a:rPr lang="kk-KZ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25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y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=±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3924" y="4467822"/>
                <a:ext cx="1164037" cy="646331"/>
              </a:xfrm>
              <a:prstGeom prst="rect">
                <a:avLst/>
              </a:prstGeom>
              <a:blipFill rotWithShape="0">
                <a:blip r:embed="rId10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6812481" y="4465991"/>
                <a:ext cx="137146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kk-K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2481" y="4465991"/>
                <a:ext cx="1371466" cy="6127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8419172" y="4424155"/>
                <a:ext cx="137146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kk-K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=6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9172" y="4424155"/>
                <a:ext cx="1371466" cy="6127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7541880" y="4983458"/>
            <a:ext cx="19931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Жауабы: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5</a:t>
            </a:r>
            <a:r>
              <a:rPr lang="kk-KZ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см;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6</a:t>
            </a:r>
            <a:r>
              <a:rPr lang="kk-KZ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см 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34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178" y="168743"/>
            <a:ext cx="123040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kk-KZ" sz="2000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0" cap="none" spc="0" dirty="0">
              <a:ln w="0"/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74876" y="168743"/>
            <a:ext cx="84739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бригада ағаш отырғызды. Әр күні бірінші бригада екіншіге қарағанда 40ағаш артық отырғыза жүріп, барлығы 270 ағаш отырғызды. Екінші бригада біріншіге қарағанда 2 күн көп істеп, барлығы 250 ағаш отырғызды. Әр бригада неше күн жұмыс істеді?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92106" y="2703329"/>
                <a:ext cx="1820948" cy="1025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270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250</m:t>
                                  </m:r>
                                </m:num>
                                <m:den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у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e>
                            <m:e>
                              <m:r>
                                <a:rPr lang="kk-KZ" i="1" smtClean="0">
                                  <a:latin typeface="Cambria Math" panose="02040503050406030204" pitchFamily="18" charset="0"/>
                                </a:rPr>
                                <m:t>у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−х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2106" y="2703329"/>
                <a:ext cx="1820948" cy="1025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6631260" y="4816171"/>
            <a:ext cx="21919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Жауабы:3 күн, 5 күн</a:t>
            </a:r>
            <a:endParaRPr lang="ru-RU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391799" y="2774020"/>
                <a:ext cx="2197140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270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250</m:t>
                                  </m:r>
                                </m:num>
                                <m:den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х+2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40     </m:t>
                              </m:r>
                            </m:e>
                            <m:e>
                              <m:r>
                                <a:rPr lang="kk-KZ" i="1" smtClean="0">
                                  <a:latin typeface="Cambria Math" panose="02040503050406030204" pitchFamily="18" charset="0"/>
                                </a:rPr>
                                <m:t>у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х+2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1799" y="2774020"/>
                <a:ext cx="2197140" cy="88428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756662" y="2637949"/>
                <a:ext cx="4009367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 smtClean="0">
                          <a:latin typeface="Cambria Math" panose="02040503050406030204" pitchFamily="18" charset="0"/>
                        </a:rPr>
                        <m:t>270</m:t>
                      </m:r>
                      <m:d>
                        <m:dPr>
                          <m:ctrlPr>
                            <a:rPr lang="kk-KZ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х+2</m:t>
                          </m:r>
                        </m:e>
                      </m:d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−250х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=40</m:t>
                      </m:r>
                      <m:d>
                        <m:dPr>
                          <m:ctrlP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х</m:t>
                              </m:r>
                            </m:e>
                            <m:sup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+2х</m:t>
                          </m:r>
                        </m:e>
                      </m:d>
                    </m:oMath>
                  </m:oMathPara>
                </a14:m>
                <a:endParaRPr lang="ru-RU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 dirty="0" smtClean="0">
                          <a:latin typeface="Cambria Math" panose="02040503050406030204" pitchFamily="18" charset="0"/>
                        </a:rPr>
                        <m:t>270х+540−250х−40</m:t>
                      </m:r>
                      <m:sSup>
                        <m:sSupPr>
                          <m:ctrlPr>
                            <a:rPr lang="kk-KZ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dirty="0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b="0" i="1" dirty="0" smtClean="0">
                          <a:latin typeface="Cambria Math" panose="02040503050406030204" pitchFamily="18" charset="0"/>
                        </a:rPr>
                        <m:t>−80х</m:t>
                      </m:r>
                      <m:r>
                        <a:rPr lang="kk-KZ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kk-KZ" b="0" dirty="0" smtClean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−40</m:t>
                      </m:r>
                      <m:sSup>
                        <m:sSupPr>
                          <m:ctrlPr>
                            <a:rPr lang="kk-K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−60х+540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kk-KZ" b="0" dirty="0" smtClean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kk-K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+3х−27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6662" y="2637949"/>
                <a:ext cx="4009367" cy="120032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631260" y="3879036"/>
                <a:ext cx="3134769" cy="5786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х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−3±</m:t>
                          </m:r>
                          <m:rad>
                            <m:radPr>
                              <m:degHide m:val="on"/>
                              <m:ctrlP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9+216</m:t>
                              </m:r>
                            </m:e>
                          </m:rad>
                        </m:num>
                        <m:den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−3±15</m:t>
                          </m:r>
                        </m:num>
                        <m:den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1260" y="3879036"/>
                <a:ext cx="3134769" cy="5786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631260" y="4498414"/>
                <a:ext cx="36051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х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=3;   х=−4,5  шартына қайшы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1260" y="4498414"/>
                <a:ext cx="3605154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1692" b="-2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693216" y="4539172"/>
                <a:ext cx="22666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 smtClean="0">
                          <a:latin typeface="Cambria Math" panose="02040503050406030204" pitchFamily="18" charset="0"/>
                        </a:rPr>
                        <m:t>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kk-KZ" i="1">
                          <a:latin typeface="Cambria Math" panose="02040503050406030204" pitchFamily="18" charset="0"/>
                        </a:rPr>
                        <m:t>х+2</m:t>
                      </m:r>
                      <m:r>
                        <a:rPr lang="kk-K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3+2=5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3216" y="4539172"/>
                <a:ext cx="2266646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1882" r="-1613" b="-2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277846" y="1283464"/>
                <a:ext cx="9488184" cy="13549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</a:t>
                </a:r>
                <a:r>
                  <a:rPr lang="kk-KZ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kk-KZ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Бірінші </a:t>
                </a:r>
                <a:r>
                  <a:rPr lang="kk-KZ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бригада х күн, ал екінші бригада у күн жұмыс істеді делік. </a:t>
                </a:r>
                <a:r>
                  <a:rPr lang="kk-KZ" dirty="0" smtClean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 </a:t>
                </a:r>
                <a:r>
                  <a:rPr lang="kk-KZ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</a:t>
                </a:r>
                <a14:m>
                  <m:oMath xmlns:m="http://schemas.openxmlformats.org/officeDocument/2006/math">
                    <m:r>
                      <a:rPr lang="kk-KZ"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үн</m:t>
                    </m:r>
                    <m:r>
                      <a:rPr lang="kk-KZ" i="1"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де бірінші </m:t>
                    </m:r>
                  </m:oMath>
                </a14:m>
                <a:endParaRPr lang="kk-KZ" i="1" dirty="0" smtClean="0">
                  <a:latin typeface="Cambria Math" panose="020405030504060302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kk-KZ" i="1"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бригада </m:t>
                    </m:r>
                    <m:f>
                      <m:fPr>
                        <m:ctrlPr>
                          <a:rPr lang="kk-KZ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270</m:t>
                        </m:r>
                      </m:num>
                      <m:den>
                        <m:r>
                          <a:rPr lang="kk-KZ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ағаш , ал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екінші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бригада 1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күнде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250</m:t>
                        </m:r>
                      </m:num>
                      <m:den>
                        <m:r>
                          <a:rPr lang="kk-KZ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у</m:t>
                        </m:r>
                      </m:den>
                    </m:f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ағаш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отырғызады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және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бірінші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бригада </a:t>
                </a:r>
                <a:endPara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40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ағаш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артық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отырғызды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онда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осы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бөлшектердің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айырмасы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40-қа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болады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Екінші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бригада 2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күн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артық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істесе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у−х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айырмасы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-ге тең болады.</a:t>
                </a: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846" y="1283464"/>
                <a:ext cx="9488184" cy="1354986"/>
              </a:xfrm>
              <a:prstGeom prst="rect">
                <a:avLst/>
              </a:prstGeom>
              <a:blipFill rotWithShape="0">
                <a:blip r:embed="rId8"/>
                <a:stretch>
                  <a:fillRect l="-578" t="-2703" b="-63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407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5345</TotalTime>
  <Words>440</Words>
  <Application>Microsoft Office PowerPoint</Application>
  <PresentationFormat>Широкоэкранный</PresentationFormat>
  <Paragraphs>107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Cambria Math</vt:lpstr>
      <vt:lpstr>Tahoma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Екі айнымалысы бар сызықтық емес теңдеулер және олардың жүйелері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*</cp:lastModifiedBy>
  <cp:revision>138</cp:revision>
  <dcterms:created xsi:type="dcterms:W3CDTF">2024-01-30T04:05:03Z</dcterms:created>
  <dcterms:modified xsi:type="dcterms:W3CDTF">2025-09-17T02:19:06Z</dcterms:modified>
</cp:coreProperties>
</file>