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3"/>
  </p:notesMasterIdLst>
  <p:sldIdLst>
    <p:sldId id="260" r:id="rId2"/>
    <p:sldId id="272" r:id="rId3"/>
    <p:sldId id="271" r:id="rId4"/>
    <p:sldId id="262" r:id="rId5"/>
    <p:sldId id="263" r:id="rId6"/>
    <p:sldId id="264" r:id="rId7"/>
    <p:sldId id="265" r:id="rId8"/>
    <p:sldId id="267" r:id="rId9"/>
    <p:sldId id="273" r:id="rId10"/>
    <p:sldId id="274" r:id="rId11"/>
    <p:sldId id="270" r:id="rId1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40" d="100"/>
          <a:sy n="40" d="100"/>
        </p:scale>
        <p:origin x="-1656" y="-6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B54919-2CA2-48F6-96AE-89D6240D518F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094AE-D8F9-48E5-8AFC-2F17A381B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724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 Symbol" panose="020B05020402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 Symbol" panose="020B05020402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 Symbol" panose="020B05020402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 Symbol" panose="020B05020402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 Symbol" panose="020B05020402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ymbol" panose="020B05020402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ymbol" panose="020B05020402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ymbol" panose="020B05020402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ymbol" panose="020B0502040204020203" pitchFamily="34" charset="0"/>
                <a:cs typeface="Arial" panose="020B0604020202020204" pitchFamily="34" charset="0"/>
              </a:defRPr>
            </a:lvl9pPr>
          </a:lstStyle>
          <a:p>
            <a:fld id="{7BBB493F-F362-4557-8194-0B75AB68AFE3}" type="slidenum">
              <a:rPr lang="ru-RU" altLang="ru-RU">
                <a:latin typeface="Calibri" panose="020F0502020204030204" pitchFamily="34" charset="0"/>
              </a:rPr>
              <a:pPr/>
              <a:t>3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851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 Symbol" panose="020B05020402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 Symbol" panose="020B05020402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 Symbol" panose="020B05020402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 Symbol" panose="020B05020402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 Symbol" panose="020B05020402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ymbol" panose="020B05020402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ymbol" panose="020B05020402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ymbol" panose="020B05020402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ymbol" panose="020B0502040204020203" pitchFamily="34" charset="0"/>
                <a:cs typeface="Arial" panose="020B0604020202020204" pitchFamily="34" charset="0"/>
              </a:defRPr>
            </a:lvl9pPr>
          </a:lstStyle>
          <a:p>
            <a:fld id="{8DD0881C-27F1-45E3-A56B-06D63666E7A6}" type="slidenum">
              <a:rPr lang="ru-RU" altLang="ru-RU">
                <a:latin typeface="Calibri" panose="020F0502020204030204" pitchFamily="34" charset="0"/>
              </a:rPr>
              <a:pPr/>
              <a:t>4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954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 Symbol" panose="020B05020402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 Symbol" panose="020B05020402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 Symbol" panose="020B05020402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 Symbol" panose="020B05020402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 Symbol" panose="020B05020402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ymbol" panose="020B05020402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ymbol" panose="020B05020402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ymbol" panose="020B05020402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ymbol" panose="020B0502040204020203" pitchFamily="34" charset="0"/>
                <a:cs typeface="Arial" panose="020B0604020202020204" pitchFamily="34" charset="0"/>
              </a:defRPr>
            </a:lvl9pPr>
          </a:lstStyle>
          <a:p>
            <a:fld id="{20742031-4FEE-42F1-9440-E4C865CFACC9}" type="slidenum">
              <a:rPr lang="ru-RU" altLang="ru-RU">
                <a:latin typeface="Calibri" panose="020F0502020204030204" pitchFamily="34" charset="0"/>
              </a:rPr>
              <a:pPr/>
              <a:t>7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975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86B9-C0A6-4D62-B961-5EDDEE355269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AE2F9-9B92-4691-ADE4-095E745D03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882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86B9-C0A6-4D62-B961-5EDDEE355269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AE2F9-9B92-4691-ADE4-095E745D03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480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86B9-C0A6-4D62-B961-5EDDEE355269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AE2F9-9B92-4691-ADE4-095E745D03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977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3648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86B9-C0A6-4D62-B961-5EDDEE355269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AE2F9-9B92-4691-ADE4-095E745D03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880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86B9-C0A6-4D62-B961-5EDDEE355269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AE2F9-9B92-4691-ADE4-095E745D03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449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86B9-C0A6-4D62-B961-5EDDEE355269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AE2F9-9B92-4691-ADE4-095E745D03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44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86B9-C0A6-4D62-B961-5EDDEE355269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AE2F9-9B92-4691-ADE4-095E745D03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781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86B9-C0A6-4D62-B961-5EDDEE355269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AE2F9-9B92-4691-ADE4-095E745D03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577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0B4B1B-B530-4BC1-B23C-453220D0CF36}" type="datetimeFigureOut">
              <a:rPr lang="en-US" smtClean="0"/>
              <a:pPr>
                <a:defRPr/>
              </a:pPr>
              <a:t>10/29/2025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437D56-7DFD-433F-99DD-3A8A770C8A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732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86B9-C0A6-4D62-B961-5EDDEE355269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AE2F9-9B92-4691-ADE4-095E745D03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90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86B9-C0A6-4D62-B961-5EDDEE355269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AE2F9-9B92-4691-ADE4-095E745D03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11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E86B9-C0A6-4D62-B961-5EDDEE355269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AE2F9-9B92-4691-ADE4-095E745D03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5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4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5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95489"/>
              </p:ext>
            </p:extLst>
          </p:nvPr>
        </p:nvGraphicFramePr>
        <p:xfrm>
          <a:off x="2317532" y="620283"/>
          <a:ext cx="9761552" cy="5976664"/>
        </p:xfrm>
        <a:graphic>
          <a:graphicData uri="http://schemas.openxmlformats.org/drawingml/2006/table">
            <a:tbl>
              <a:tblPr/>
              <a:tblGrid>
                <a:gridCol w="9761552"/>
              </a:tblGrid>
              <a:tr h="5976664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kk-KZ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Заттардың</a:t>
                      </a:r>
                      <a:r>
                        <a:rPr lang="kk-KZ" sz="24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тасымалдануы</a:t>
                      </a:r>
                      <a:endParaRPr lang="kk-KZ" sz="2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kk-KZ" sz="24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Сабақтың тақырыбы: </a:t>
                      </a:r>
                      <a:r>
                        <a:rPr lang="kk-KZ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Ағзаның ішкі ортасы және</a:t>
                      </a:r>
                      <a:r>
                        <a:rPr lang="kk-KZ" sz="24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оның маңызы</a:t>
                      </a:r>
                      <a:endParaRPr lang="kk-KZ" sz="2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kk-KZ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Оқу бағдарламасына сәйкес оқу мақсаты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kk-KZ" sz="24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8.1.3.5 лимфа жүйесін және қан, ұлпа сұйықтығы мен лимфа арасындағы өзара байланысты сипаттау;</a:t>
                      </a:r>
                      <a:endParaRPr lang="kk-KZ" sz="2400" b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kk-KZ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Сабақтың мақсаттары: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kk-KZ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Ағзаның ішкі ортасын құрайтын қан, ұлпа сұйықтығы және лимфаның құрамын сипаттайды;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kk-KZ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Қан, ұлпа сұйықтығы мен лимфа арасындағы байланысты түсіндіреді;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kk-KZ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Гомеостаз ұғымын және оның ағза үшін маңызын түсіндіреді</a:t>
                      </a:r>
                      <a:endParaRPr lang="kk-KZ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67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3"/>
          <a:stretch/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43655" y="467399"/>
            <a:ext cx="104210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Функционалдық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сауаттылық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тапсырмасы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Тапсырма 3.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«Мәселені шеш» әдісі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Мәтін: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i="1" dirty="0">
                <a:latin typeface="Times New Roman" pitchFamily="18" charset="0"/>
                <a:cs typeface="Times New Roman" pitchFamily="18" charset="0"/>
              </a:rPr>
              <a:t>Адам қатты қорыққанда неге жүрегі жиі соғады және терлейді? Бұл гомеостазбен қалай байланысты?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:\Users\UKU\Downloads\Қорқыныш кезіндегі физиологиялық реакциялар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690" y="2597270"/>
            <a:ext cx="7173309" cy="24517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545724" y="5055813"/>
            <a:ext cx="75306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Дескрипторлар: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1) Физиологиялық процесті түсіндіреді – 1 балл;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2) Гомеостаз ұғымымен байланыстырады – 1 балл;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3) Нақты мысалмен дәлелдейді – 2 балл;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439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3"/>
          <a:stretch/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2085" y="1660391"/>
            <a:ext cx="7716253" cy="1325563"/>
          </a:xfrm>
        </p:spPr>
        <p:txBody>
          <a:bodyPr>
            <a:normAutofit fontScale="90000"/>
          </a:bodyPr>
          <a:lstStyle/>
          <a:p>
            <a:r>
              <a:rPr lang="kk-KZ" sz="3600" b="1" u="sng" dirty="0" smtClean="0">
                <a:latin typeface="Times New Roman"/>
                <a:ea typeface="Times New Roman"/>
              </a:rPr>
              <a:t>Кері байланыс</a:t>
            </a:r>
            <a:r>
              <a:rPr lang="kk-KZ" sz="3600" u="sng" dirty="0" smtClean="0">
                <a:latin typeface="Times New Roman"/>
                <a:ea typeface="Times New Roman"/>
              </a:rPr>
              <a:t/>
            </a:r>
            <a:br>
              <a:rPr lang="kk-KZ" sz="3600" u="sng" dirty="0" smtClean="0">
                <a:latin typeface="Times New Roman"/>
                <a:ea typeface="Times New Roman"/>
              </a:rPr>
            </a:br>
            <a:r>
              <a:rPr lang="kk-KZ" sz="3600" u="sng" dirty="0" smtClean="0">
                <a:latin typeface="Times New Roman"/>
                <a:ea typeface="Times New Roman"/>
              </a:rPr>
              <a:t>Оқушылар бүгінгі сабақты қалай меңгергеніне қарай смайлик таңдайды және неге солай таңдағанын қысқаша айтады</a:t>
            </a:r>
            <a:endParaRPr lang="kk-KZ" sz="3600" u="sng" dirty="0">
              <a:latin typeface="Times New Roman"/>
              <a:ea typeface="Times New Roman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3"/>
          <a:srcRect t="29659" b="33859"/>
          <a:stretch/>
        </p:blipFill>
        <p:spPr bwMode="auto">
          <a:xfrm>
            <a:off x="5071242" y="3862551"/>
            <a:ext cx="4998151" cy="20495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6607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5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17531" y="511305"/>
            <a:ext cx="10110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Білімді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белсендіру</a:t>
            </a:r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Сұрақ: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i="1" dirty="0">
                <a:latin typeface="Times New Roman" pitchFamily="18" charset="0"/>
                <a:cs typeface="Times New Roman" pitchFamily="18" charset="0"/>
              </a:rPr>
              <a:t>Қандай жануарларда ең алғаш қан және қан айналым жүйесі пайда болды?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Миға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шабуыл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әдісімен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талқылау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3"/>
          <a:srcRect l="51181" b="28736"/>
          <a:stretch/>
        </p:blipFill>
        <p:spPr bwMode="auto">
          <a:xfrm>
            <a:off x="4193628" y="2323409"/>
            <a:ext cx="5628289" cy="31314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48467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3"/>
          <a:stretch/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4"/>
          <p:cNvGrpSpPr>
            <a:grpSpLocks/>
          </p:cNvGrpSpPr>
          <p:nvPr/>
        </p:nvGrpSpPr>
        <p:grpSpPr bwMode="auto">
          <a:xfrm>
            <a:off x="1847529" y="2479884"/>
            <a:ext cx="3138968" cy="4117471"/>
            <a:chOff x="463449" y="1653658"/>
            <a:chExt cx="2577048" cy="3089368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463449" y="2099389"/>
              <a:ext cx="2577048" cy="2643637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Ұлпа</a:t>
              </a:r>
              <a:r>
                <a:rPr lang="ru-RU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сұйықтығы</a:t>
              </a:r>
              <a:endPara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kk-KZ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түссіз, мөлдір түсті, қанның сұйықтық бөлімінен – плазмадан пайда болады</a:t>
              </a:r>
              <a:endPara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 flipH="1">
              <a:off x="1751973" y="1653658"/>
              <a:ext cx="1288524" cy="445731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16"/>
          <p:cNvGrpSpPr>
            <a:grpSpLocks/>
          </p:cNvGrpSpPr>
          <p:nvPr/>
        </p:nvGrpSpPr>
        <p:grpSpPr bwMode="auto">
          <a:xfrm>
            <a:off x="7385252" y="2376452"/>
            <a:ext cx="3382597" cy="4220903"/>
            <a:chOff x="5848099" y="1683602"/>
            <a:chExt cx="2820522" cy="3555539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6208365" y="2271149"/>
              <a:ext cx="2460256" cy="2967992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Лимфа</a:t>
              </a:r>
              <a:r>
                <a:rPr lang="ru-RU" sz="32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>
                <a:defRPr/>
              </a:pPr>
              <a:r>
                <a:rPr lang="kk-KZ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мөлдір сарғыш түсті сұйықтық, ол ұлпа сұйықтығынан түзіледі.</a:t>
              </a:r>
              <a:endPara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Прямая соединительная линия 12"/>
            <p:cNvCxnSpPr>
              <a:endCxn id="6" idx="0"/>
            </p:cNvCxnSpPr>
            <p:nvPr/>
          </p:nvCxnSpPr>
          <p:spPr>
            <a:xfrm>
              <a:off x="5848099" y="1683602"/>
              <a:ext cx="1590394" cy="587547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15"/>
          <p:cNvGrpSpPr>
            <a:grpSpLocks/>
          </p:cNvGrpSpPr>
          <p:nvPr/>
        </p:nvGrpSpPr>
        <p:grpSpPr bwMode="auto">
          <a:xfrm>
            <a:off x="5213259" y="2261826"/>
            <a:ext cx="2366903" cy="4335527"/>
            <a:chOff x="3622803" y="1479223"/>
            <a:chExt cx="2366523" cy="2020560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>
              <a:off x="4753472" y="1479223"/>
              <a:ext cx="0" cy="1000173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Скругленный прямоугольник 4"/>
            <p:cNvSpPr/>
            <p:nvPr/>
          </p:nvSpPr>
          <p:spPr>
            <a:xfrm>
              <a:off x="3622803" y="2095495"/>
              <a:ext cx="2366523" cy="1404288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Қан</a:t>
              </a:r>
              <a:endPara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ru-RU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Ағзадағы сұйық ортаның бірі</a:t>
              </a:r>
              <a:endPara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Скругленный прямоугольник 2"/>
          <p:cNvSpPr/>
          <p:nvPr/>
        </p:nvSpPr>
        <p:spPr>
          <a:xfrm>
            <a:off x="4461640" y="983117"/>
            <a:ext cx="3529013" cy="149676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Ағзасының ішкі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ортасы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6444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3"/>
          <a:stretch/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0" name="Изображение 1" descr="shutterstock_149230307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165" y="1125536"/>
            <a:ext cx="3368559" cy="4992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4872039" y="3621618"/>
            <a:ext cx="2519363" cy="480483"/>
          </a:xfrm>
          <a:prstGeom prst="line">
            <a:avLst/>
          </a:prstGeom>
          <a:ln w="28575" cmpd="sng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4583117" y="1604438"/>
            <a:ext cx="1368425" cy="1248833"/>
          </a:xfrm>
          <a:prstGeom prst="line">
            <a:avLst/>
          </a:prstGeom>
          <a:ln w="28575" cmpd="sng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7896226" y="3045887"/>
            <a:ext cx="2232223" cy="766233"/>
          </a:xfrm>
          <a:prstGeom prst="roundRect">
            <a:avLst/>
          </a:prstGeom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1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Лимфа капилляры</a:t>
            </a:r>
            <a:endParaRPr lang="ru-RU" sz="1867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4" name="Изображение 15" descr="лимф кпиляр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3141134"/>
            <a:ext cx="1314451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Прямая соединительная линия 18"/>
          <p:cNvCxnSpPr/>
          <p:nvPr/>
        </p:nvCxnSpPr>
        <p:spPr>
          <a:xfrm flipV="1">
            <a:off x="7175504" y="3812122"/>
            <a:ext cx="1368425" cy="768349"/>
          </a:xfrm>
          <a:prstGeom prst="line">
            <a:avLst/>
          </a:prstGeom>
          <a:ln w="28575" cmpd="sng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5016501" y="836088"/>
            <a:ext cx="1727200" cy="768349"/>
          </a:xfrm>
          <a:prstGeom prst="roundRect">
            <a:avLst/>
          </a:prstGeom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1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Лимфа </a:t>
            </a:r>
            <a:r>
              <a:rPr lang="ru-RU" sz="21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түйіні</a:t>
            </a:r>
            <a:endParaRPr lang="ru-RU" sz="1867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608168" y="1268763"/>
            <a:ext cx="2591568" cy="768349"/>
          </a:xfrm>
          <a:prstGeom prst="roundRect">
            <a:avLst/>
          </a:prstGeom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1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Лимфа </a:t>
            </a:r>
            <a:r>
              <a:rPr lang="ru-RU" sz="21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ағысы</a:t>
            </a:r>
            <a:endParaRPr lang="ru-RU" sz="1867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V="1">
            <a:off x="6600824" y="1989667"/>
            <a:ext cx="1150939" cy="1534584"/>
          </a:xfrm>
          <a:prstGeom prst="line">
            <a:avLst/>
          </a:prstGeom>
          <a:ln w="28575" cmpd="sng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" name="Picture 2" descr="Похожее изображени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2" y="1370015"/>
            <a:ext cx="1308141" cy="4690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1670149" y="182884"/>
            <a:ext cx="3057700" cy="768349"/>
          </a:xfrm>
          <a:prstGeom prst="roundRect">
            <a:avLst/>
          </a:prstGeom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Лимфа </a:t>
            </a:r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жүйесі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9101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3"/>
          <a:stretch/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91752" y="892955"/>
            <a:ext cx="3074276" cy="4719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44235" y="1905506"/>
            <a:ext cx="8547517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Лимфа </a:t>
            </a:r>
            <a:r>
              <a:rPr lang="ru-RU" sz="2400" b="1" dirty="0" err="1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тамырларымен</a:t>
            </a:r>
            <a:r>
              <a:rPr lang="ru-RU" sz="2400" b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лимфа тек </a:t>
            </a:r>
            <a:r>
              <a:rPr lang="ru-RU" sz="2400" b="1" dirty="0" err="1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жүрекке</a:t>
            </a:r>
            <a:r>
              <a:rPr lang="ru-RU" sz="2400" b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қарай</a:t>
            </a:r>
            <a:r>
              <a:rPr lang="ru-RU" sz="2400" b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ағады</a:t>
            </a:r>
            <a:r>
              <a:rPr lang="ru-RU" sz="2400" b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b="1" dirty="0">
              <a:solidFill>
                <a:srgbClr val="0000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Лимфа </a:t>
            </a:r>
            <a:r>
              <a:rPr lang="ru-RU" sz="2400" b="1" dirty="0" err="1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жүйесінде</a:t>
            </a:r>
            <a:r>
              <a:rPr lang="ru-RU" sz="2400" b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тамырлар</a:t>
            </a:r>
            <a:r>
              <a:rPr lang="ru-RU" sz="2400" b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болмайды</a:t>
            </a:r>
            <a:r>
              <a:rPr lang="ru-RU" sz="2400" b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тек лимфа </a:t>
            </a:r>
            <a:r>
              <a:rPr lang="ru-RU" sz="2400" b="1" dirty="0" err="1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капиллярлары</a:t>
            </a:r>
            <a:r>
              <a:rPr lang="ru-RU" sz="2400" b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400" b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dirty="0" err="1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Қантамыр</a:t>
            </a:r>
            <a:r>
              <a:rPr lang="ru-RU" sz="2400" b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капиллярларының</a:t>
            </a:r>
            <a:r>
              <a:rPr lang="ru-RU" sz="2400" b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2400" b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ұшы</a:t>
            </a:r>
            <a:r>
              <a:rPr lang="ru-RU" sz="2400" b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400" b="1" dirty="0" err="1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ашық</a:t>
            </a:r>
            <a:r>
              <a:rPr lang="ru-RU" sz="2400" b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sz="2400" b="1" dirty="0">
              <a:solidFill>
                <a:srgbClr val="0000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Лимфа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капиллярларының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400" b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ұшы</a:t>
            </a:r>
            <a:r>
              <a:rPr lang="ru-RU" sz="2400" b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тұйық</a:t>
            </a:r>
            <a:r>
              <a:rPr lang="ru-RU" sz="2400" b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sz="2400" b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жасуша</a:t>
            </a:r>
            <a:r>
              <a:rPr lang="ru-RU" sz="2400" b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арасынан</a:t>
            </a:r>
            <a:r>
              <a:rPr lang="ru-RU" sz="2400" b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басталады</a:t>
            </a:r>
            <a:r>
              <a:rPr lang="ru-RU" sz="2400" b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71376" y="399425"/>
            <a:ext cx="50284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Лимфа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капиллярлары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69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3"/>
          <a:stretch/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2.bp.blogspot.com/-M0OPy-AxhjI/Vue47TqWzrI/AAAAAAAARSk/b61BRqtsxyIPtn0L3Tb-_jFtnxBwaZ_kQ/s1600/lymp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174" y="1147862"/>
            <a:ext cx="3343028" cy="4036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03740" y="1234572"/>
            <a:ext cx="6989377" cy="31085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sz="2800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kk-KZ" sz="2800" b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Лимфа  тамырларының қосылған жерінде шоғырланған жасушалардан түзіледі. </a:t>
            </a:r>
          </a:p>
          <a:p>
            <a:endParaRPr lang="kk-KZ" sz="2800" b="1" dirty="0">
              <a:solidFill>
                <a:srgbClr val="0000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b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Лимфа түйінінде лимфадағы микробтар сүзіліп, ондағы лимфоциттер арқылы жойылады.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63552" y="404665"/>
            <a:ext cx="3384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Лимфа түйіндері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5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3"/>
          <a:stretch/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701345" y="693380"/>
            <a:ext cx="4717879" cy="5232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59071" y="693380"/>
            <a:ext cx="339227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ҰЛПА СҰЙЫҚТЫҒЫ</a:t>
            </a:r>
          </a:p>
        </p:txBody>
      </p:sp>
      <p:pic>
        <p:nvPicPr>
          <p:cNvPr id="27652" name="Picture 2" descr="D:\__Василий\Биология\17\img\Tkanev.zidkos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1DE"/>
              </a:clrFrom>
              <a:clrTo>
                <a:srgbClr val="FFF1D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" t="2251"/>
          <a:stretch>
            <a:fillRect/>
          </a:stretch>
        </p:blipFill>
        <p:spPr bwMode="auto">
          <a:xfrm>
            <a:off x="8926735" y="2682633"/>
            <a:ext cx="2808065" cy="2474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50947" y="1827502"/>
            <a:ext cx="8639936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ҰЛПА СҰЙЫҚТЫҒЫ</a:t>
            </a:r>
            <a:r>
              <a:rPr lang="ru-RU" b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АҒЗАДА ЖАСУШАЛАРДЫҢ АРАСЫН ТОЛТЫРЫП ТҰРАТЫН ҚАН САРЫСУЫНАН ТҮЗІЛЕТІН ТҮССІЗ, МӨЛДІР СҰЙЫҚТЫҚ. </a:t>
            </a:r>
          </a:p>
          <a:p>
            <a:pPr>
              <a:lnSpc>
                <a:spcPct val="150000"/>
              </a:lnSpc>
            </a:pPr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ҰЛПА СҰЙЫҚТЫҒЫ МЕН ҚАНДА ЗАТ АЛМАСУ  КАПИЛЛЯР ҚАБЫРҒАЛАРЫ АРҚЫЛЫ ДИФФУЗИЯ ЖОЛЫМЕН ЖҮРЕДІ.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19536" y="5157192"/>
            <a:ext cx="7871347" cy="13388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ҰЛПА СҰЙЫҚТЫҒЫ</a:t>
            </a:r>
            <a:r>
              <a:rPr lang="ru-RU" b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ЖАСУШАНЫ, ҚАН МЕН ҰЛПАМЕН БАЙЛАНЫСТЫРЫП, ОЛАРДЫҢ </a:t>
            </a:r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АРАСЫНДАҒЫ  </a:t>
            </a:r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 АЛМАСУДЫ ҚАМТАМАСЫЗ ЕТЕДІ.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071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3"/>
          <a:stretch/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94992" y="321146"/>
            <a:ext cx="87183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atin typeface="Times New Roman"/>
                <a:ea typeface="Times New Roman"/>
              </a:rPr>
              <a:t>Тапсырма 1</a:t>
            </a:r>
            <a:r>
              <a:rPr lang="kk-KZ" sz="2400" dirty="0" smtClean="0">
                <a:latin typeface="Times New Roman"/>
                <a:ea typeface="Times New Roman"/>
              </a:rPr>
              <a:t>. </a:t>
            </a:r>
            <a:r>
              <a:rPr lang="kk-KZ" sz="2400" dirty="0">
                <a:latin typeface="Times New Roman"/>
                <a:ea typeface="Times New Roman"/>
              </a:rPr>
              <a:t>Топтық </a:t>
            </a:r>
            <a:r>
              <a:rPr lang="kk-KZ" sz="2400" dirty="0" smtClean="0">
                <a:latin typeface="Times New Roman"/>
                <a:ea typeface="Times New Roman"/>
              </a:rPr>
              <a:t>жұмыс </a:t>
            </a:r>
            <a:endParaRPr lang="kk-KZ" sz="2400" dirty="0">
              <a:latin typeface="Times New Roman"/>
              <a:ea typeface="Times New Roman"/>
            </a:endParaRPr>
          </a:p>
          <a:p>
            <a:r>
              <a:rPr lang="kk-KZ" sz="2400" dirty="0">
                <a:latin typeface="Times New Roman"/>
                <a:ea typeface="Times New Roman"/>
              </a:rPr>
              <a:t>«Қан, ұлпа сұйықтығы және лимфа айналымын сипатта» </a:t>
            </a:r>
          </a:p>
          <a:p>
            <a:r>
              <a:rPr lang="kk-KZ" sz="2400" dirty="0">
                <a:latin typeface="Times New Roman"/>
                <a:ea typeface="Times New Roman"/>
              </a:rPr>
              <a:t>Әр топқа мәтін және суреттер беріледі (оқулықтың 43–46-суреттері). </a:t>
            </a:r>
          </a:p>
          <a:p>
            <a:r>
              <a:rPr lang="kk-KZ" sz="2400" dirty="0">
                <a:latin typeface="Times New Roman"/>
                <a:ea typeface="Times New Roman"/>
              </a:rPr>
              <a:t>1-топ: Қан айналым жүйесі</a:t>
            </a:r>
          </a:p>
          <a:p>
            <a:r>
              <a:rPr lang="kk-KZ" sz="2400" dirty="0">
                <a:latin typeface="Times New Roman"/>
                <a:ea typeface="Times New Roman"/>
              </a:rPr>
              <a:t>2-топ: Ұлпа сұйықтығы</a:t>
            </a:r>
          </a:p>
          <a:p>
            <a:r>
              <a:rPr lang="kk-KZ" sz="2400" dirty="0">
                <a:latin typeface="Times New Roman"/>
                <a:ea typeface="Times New Roman"/>
              </a:rPr>
              <a:t>3-топ: Лимфа айналым жүйесі</a:t>
            </a:r>
            <a:endParaRPr lang="kk-KZ" sz="2400" dirty="0"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87159" y="3617112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Дескрипторлар: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– Негізгі мүшелерін атайды;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– Функцияларын сипаттайды;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– Өзара байланысын түсіндіреді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42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3"/>
          <a:stretch/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43654" y="544022"/>
            <a:ext cx="91912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Жұптық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жұмыс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Тапсырма 2. «Үш сұйықтық байланысы» әдісі арқылы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Жұптарға үш сұйықтықтың (қан, ұлпа сұйықтығы, лимфа) арасындағы байланысты көрсететін сызба беру.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04897" y="4594574"/>
            <a:ext cx="83714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Дескрипторлар: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1) Әр сұйықтықтың құрамын ажыратады – 2 балл;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2) Рөлін және байланысын сипаттайды көрсетеді – 2 балл;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3) Сызбадан өзара бағыт пен айналымды көрсетеді – 2 балл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42641" y="2461681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       ҚАН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↓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ҰЛПА </a:t>
            </a:r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СҰЙЫҚТЫҒЫ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             ↓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          ЛИМФА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1136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607</TotalTime>
  <Words>408</Words>
  <Application>Microsoft Office PowerPoint</Application>
  <PresentationFormat>Произвольный</PresentationFormat>
  <Paragraphs>72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Кері байланыс Оқушылар бүгінгі сабақты қалай меңгергеніне қарай смайлик таңдайды және неге солай таңдағанын қысқаша айтады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Даулет Дукенбай</dc:creator>
  <cp:lastModifiedBy>Леново</cp:lastModifiedBy>
  <cp:revision>18</cp:revision>
  <dcterms:created xsi:type="dcterms:W3CDTF">2020-08-09T07:44:25Z</dcterms:created>
  <dcterms:modified xsi:type="dcterms:W3CDTF">2025-10-29T17:27:32Z</dcterms:modified>
</cp:coreProperties>
</file>