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86" r:id="rId4"/>
    <p:sldId id="289" r:id="rId5"/>
    <p:sldId id="290" r:id="rId6"/>
    <p:sldId id="307" r:id="rId7"/>
    <p:sldId id="297" r:id="rId8"/>
    <p:sldId id="284" r:id="rId9"/>
    <p:sldId id="299" r:id="rId10"/>
    <p:sldId id="305" r:id="rId11"/>
    <p:sldId id="308" r:id="rId12"/>
    <p:sldId id="309" r:id="rId13"/>
    <p:sldId id="285" r:id="rId14"/>
    <p:sldId id="303" r:id="rId15"/>
    <p:sldId id="296" r:id="rId16"/>
    <p:sldId id="256"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00"/>
    <a:srgbClr val="66FF66"/>
    <a:srgbClr val="99CCFF"/>
    <a:srgbClr val="00FFFF"/>
    <a:srgbClr val="FF66FF"/>
    <a:srgbClr val="D60093"/>
    <a:srgbClr val="00CCFF"/>
    <a:srgbClr val="66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47" autoAdjust="0"/>
    <p:restoredTop sz="95256" autoAdjust="0"/>
  </p:normalViewPr>
  <p:slideViewPr>
    <p:cSldViewPr>
      <p:cViewPr varScale="1">
        <p:scale>
          <a:sx n="64" d="100"/>
          <a:sy n="64" d="100"/>
        </p:scale>
        <p:origin x="93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04042107"/>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117188728"/>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44982806"/>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9BE7512E-BEBC-4DEB-9A74-2BA7B452CB66}" type="datetimeFigureOut">
              <a:rPr lang="ru-RU" smtClean="0"/>
              <a:t>12.09.2025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85597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12.09.2025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354667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BE7512E-BEBC-4DEB-9A74-2BA7B452CB66}" type="datetimeFigureOut">
              <a:rPr lang="ru-RU" smtClean="0"/>
              <a:t>12.09.2025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96279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BE7512E-BEBC-4DEB-9A74-2BA7B452CB66}" type="datetimeFigureOut">
              <a:rPr lang="ru-RU" smtClean="0"/>
              <a:t>12.09.2025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34846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BE7512E-BEBC-4DEB-9A74-2BA7B452CB66}" type="datetimeFigureOut">
              <a:rPr lang="ru-RU" smtClean="0"/>
              <a:t>12.09.2025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57291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BE7512E-BEBC-4DEB-9A74-2BA7B452CB66}" type="datetimeFigureOut">
              <a:rPr lang="ru-RU" smtClean="0"/>
              <a:t>12.09.2025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2015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E7512E-BEBC-4DEB-9A74-2BA7B452CB66}" type="datetimeFigureOut">
              <a:rPr lang="ru-RU" smtClean="0"/>
              <a:t>12.09.2025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28868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BE7512E-BEBC-4DEB-9A74-2BA7B452CB66}" type="datetimeFigureOut">
              <a:rPr lang="ru-RU" smtClean="0"/>
              <a:t>12.09.2025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4873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035633871"/>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9BE7512E-BEBC-4DEB-9A74-2BA7B452CB66}" type="datetimeFigureOut">
              <a:rPr lang="ru-RU" smtClean="0"/>
              <a:t>12.09.2025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01233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12.09.2025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1798660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BE7512E-BEBC-4DEB-9A74-2BA7B452CB66}" type="datetimeFigureOut">
              <a:rPr lang="ru-RU" smtClean="0"/>
              <a:t>12.09.2025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018E1D-8AB6-4C35-B9F1-92CADA9544D4}" type="slidenum">
              <a:rPr lang="ru-RU" smtClean="0"/>
              <a:t>‹#›</a:t>
            </a:fld>
            <a:endParaRPr lang="ru-RU"/>
          </a:p>
        </p:txBody>
      </p:sp>
    </p:spTree>
    <p:extLst>
      <p:ext uri="{BB962C8B-B14F-4D97-AF65-F5344CB8AC3E}">
        <p14:creationId xmlns:p14="http://schemas.microsoft.com/office/powerpoint/2010/main" val="28104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122370846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8257620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98667328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353938006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45607924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2730638145"/>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D5EBDE6-7C42-404E-819A-2F2FC27A65C2}" type="datetimeFigureOut">
              <a:rPr lang="es-ES" smtClean="0"/>
              <a:t>12/09/2025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C8A8CD-4243-47D3-85A8-AC03F10504A2}" type="slidenum">
              <a:rPr lang="es-ES" smtClean="0"/>
              <a:t>‹#›</a:t>
            </a:fld>
            <a:endParaRPr lang="es-ES"/>
          </a:p>
        </p:txBody>
      </p:sp>
    </p:spTree>
    <p:extLst>
      <p:ext uri="{BB962C8B-B14F-4D97-AF65-F5344CB8AC3E}">
        <p14:creationId xmlns:p14="http://schemas.microsoft.com/office/powerpoint/2010/main" val="2211984476"/>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EBDE6-7C42-404E-819A-2F2FC27A65C2}" type="datetimeFigureOut">
              <a:rPr lang="es-ES" smtClean="0"/>
              <a:t>12/09/2025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8A8CD-4243-47D3-85A8-AC03F10504A2}" type="slidenum">
              <a:rPr lang="es-ES" smtClean="0"/>
              <a:t>‹#›</a:t>
            </a:fld>
            <a:endParaRPr lang="es-ES"/>
          </a:p>
        </p:txBody>
      </p:sp>
    </p:spTree>
    <p:extLst>
      <p:ext uri="{BB962C8B-B14F-4D97-AF65-F5344CB8AC3E}">
        <p14:creationId xmlns:p14="http://schemas.microsoft.com/office/powerpoint/2010/main" val="76093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E7512E-BEBC-4DEB-9A74-2BA7B452CB66}" type="datetimeFigureOut">
              <a:rPr lang="ru-RU" smtClean="0"/>
              <a:t>12.09.2025</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018E1D-8AB6-4C35-B9F1-92CADA9544D4}" type="slidenum">
              <a:rPr lang="ru-RU" smtClean="0"/>
              <a:t>‹#›</a:t>
            </a:fld>
            <a:endParaRPr lang="ru-RU"/>
          </a:p>
        </p:txBody>
      </p:sp>
    </p:spTree>
    <p:extLst>
      <p:ext uri="{BB962C8B-B14F-4D97-AF65-F5344CB8AC3E}">
        <p14:creationId xmlns:p14="http://schemas.microsoft.com/office/powerpoint/2010/main" val="86666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ew.genially.com/683d3745c6cb217d7a92eff0/interactive-content-kompyuterdi-ishki-zhne-osymsha-rylylar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mSn7iW-Eums?si=wTlDeEvLmxc97Tk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EE2729-2D05-1087-B7D4-535A4DFD15F3}"/>
              </a:ext>
            </a:extLst>
          </p:cNvPr>
          <p:cNvSpPr>
            <a:spLocks noGrp="1"/>
          </p:cNvSpPr>
          <p:nvPr>
            <p:ph type="title"/>
          </p:nvPr>
        </p:nvSpPr>
        <p:spPr/>
        <p:txBody>
          <a:bodyPr/>
          <a:lstStyle/>
          <a:p>
            <a:r>
              <a:rPr lang="kk-KZ" dirty="0">
                <a:solidFill>
                  <a:schemeClr val="bg1"/>
                </a:solidFill>
                <a:latin typeface="Times New Roman" panose="02020603050405020304" pitchFamily="18" charset="0"/>
                <a:cs typeface="Times New Roman" panose="02020603050405020304" pitchFamily="18" charset="0"/>
              </a:rPr>
              <a:t>Психологиялық ахуал </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AD13611D-AFF9-8E9D-0AB0-533FB9DB162B}"/>
              </a:ext>
            </a:extLst>
          </p:cNvPr>
          <p:cNvSpPr>
            <a:spLocks noGrp="1"/>
          </p:cNvSpPr>
          <p:nvPr>
            <p:ph idx="1"/>
          </p:nvPr>
        </p:nvSpPr>
        <p:spPr/>
        <p:txBody>
          <a:bodyPr/>
          <a:lstStyle/>
          <a:p>
            <a:r>
              <a:rPr lang="ru-KZ" dirty="0">
                <a:solidFill>
                  <a:schemeClr val="bg1"/>
                </a:solidFill>
              </a:rPr>
              <a:t>«</a:t>
            </a:r>
            <a:r>
              <a:rPr lang="ru-KZ" dirty="0" err="1">
                <a:solidFill>
                  <a:schemeClr val="bg1"/>
                </a:solidFill>
              </a:rPr>
              <a:t>Жылы</a:t>
            </a:r>
            <a:r>
              <a:rPr lang="ru-KZ" dirty="0">
                <a:solidFill>
                  <a:schemeClr val="bg1"/>
                </a:solidFill>
              </a:rPr>
              <a:t> </a:t>
            </a:r>
            <a:r>
              <a:rPr lang="ru-KZ" dirty="0" err="1">
                <a:solidFill>
                  <a:schemeClr val="bg1"/>
                </a:solidFill>
              </a:rPr>
              <a:t>лебіздер</a:t>
            </a:r>
            <a:r>
              <a:rPr lang="ru-KZ" dirty="0">
                <a:solidFill>
                  <a:schemeClr val="bg1"/>
                </a:solidFill>
              </a:rPr>
              <a:t>»</a:t>
            </a:r>
          </a:p>
          <a:p>
            <a:r>
              <a:rPr lang="ru-KZ" dirty="0">
                <a:solidFill>
                  <a:schemeClr val="bg1"/>
                </a:solidFill>
              </a:rPr>
              <a:t>«</a:t>
            </a:r>
            <a:r>
              <a:rPr lang="ru-KZ" dirty="0" err="1">
                <a:solidFill>
                  <a:schemeClr val="bg1"/>
                </a:solidFill>
              </a:rPr>
              <a:t>Әрқайсымыз</a:t>
            </a:r>
            <a:r>
              <a:rPr lang="ru-KZ" dirty="0">
                <a:solidFill>
                  <a:schemeClr val="bg1"/>
                </a:solidFill>
              </a:rPr>
              <a:t> </a:t>
            </a:r>
            <a:r>
              <a:rPr lang="ru-KZ" dirty="0" err="1">
                <a:solidFill>
                  <a:schemeClr val="bg1"/>
                </a:solidFill>
              </a:rPr>
              <a:t>бүгін</a:t>
            </a:r>
            <a:r>
              <a:rPr lang="ru-KZ" dirty="0">
                <a:solidFill>
                  <a:schemeClr val="bg1"/>
                </a:solidFill>
              </a:rPr>
              <a:t> </a:t>
            </a:r>
            <a:r>
              <a:rPr lang="ru-KZ" dirty="0" err="1">
                <a:solidFill>
                  <a:schemeClr val="bg1"/>
                </a:solidFill>
              </a:rPr>
              <a:t>бір-бірімізге</a:t>
            </a:r>
            <a:r>
              <a:rPr lang="ru-KZ" dirty="0">
                <a:solidFill>
                  <a:schemeClr val="bg1"/>
                </a:solidFill>
              </a:rPr>
              <a:t> </a:t>
            </a:r>
            <a:r>
              <a:rPr lang="ru-KZ" dirty="0" err="1">
                <a:solidFill>
                  <a:schemeClr val="bg1"/>
                </a:solidFill>
              </a:rPr>
              <a:t>сәттілік</a:t>
            </a:r>
            <a:r>
              <a:rPr lang="ru-KZ" dirty="0">
                <a:solidFill>
                  <a:schemeClr val="bg1"/>
                </a:solidFill>
              </a:rPr>
              <a:t> </a:t>
            </a:r>
            <a:r>
              <a:rPr lang="ru-KZ" dirty="0" err="1">
                <a:solidFill>
                  <a:schemeClr val="bg1"/>
                </a:solidFill>
              </a:rPr>
              <a:t>тілейік</a:t>
            </a:r>
            <a:r>
              <a:rPr lang="ru-KZ" dirty="0">
                <a:solidFill>
                  <a:schemeClr val="bg1"/>
                </a:solidFill>
              </a:rPr>
              <a:t>. </a:t>
            </a:r>
            <a:r>
              <a:rPr lang="ru-KZ" dirty="0" err="1">
                <a:solidFill>
                  <a:schemeClr val="bg1"/>
                </a:solidFill>
              </a:rPr>
              <a:t>Сабақта</a:t>
            </a:r>
            <a:r>
              <a:rPr lang="ru-KZ" dirty="0">
                <a:solidFill>
                  <a:schemeClr val="bg1"/>
                </a:solidFill>
              </a:rPr>
              <a:t> </a:t>
            </a:r>
            <a:r>
              <a:rPr lang="ru-KZ" dirty="0" err="1">
                <a:solidFill>
                  <a:schemeClr val="bg1"/>
                </a:solidFill>
              </a:rPr>
              <a:t>біз</a:t>
            </a:r>
            <a:r>
              <a:rPr lang="ru-KZ" dirty="0">
                <a:solidFill>
                  <a:schemeClr val="bg1"/>
                </a:solidFill>
              </a:rPr>
              <a:t> </a:t>
            </a:r>
            <a:r>
              <a:rPr lang="ru-KZ" dirty="0" err="1">
                <a:solidFill>
                  <a:schemeClr val="bg1"/>
                </a:solidFill>
              </a:rPr>
              <a:t>ақпаратты</a:t>
            </a:r>
            <a:r>
              <a:rPr lang="ru-KZ" dirty="0">
                <a:solidFill>
                  <a:schemeClr val="bg1"/>
                </a:solidFill>
              </a:rPr>
              <a:t> </a:t>
            </a:r>
            <a:r>
              <a:rPr lang="ru-KZ" dirty="0" err="1">
                <a:solidFill>
                  <a:schemeClr val="bg1"/>
                </a:solidFill>
              </a:rPr>
              <a:t>сақтаймыз</a:t>
            </a:r>
            <a:r>
              <a:rPr lang="ru-KZ" dirty="0">
                <a:solidFill>
                  <a:schemeClr val="bg1"/>
                </a:solidFill>
              </a:rPr>
              <a:t>, ал </a:t>
            </a:r>
            <a:r>
              <a:rPr lang="ru-KZ" dirty="0" err="1">
                <a:solidFill>
                  <a:schemeClr val="bg1"/>
                </a:solidFill>
              </a:rPr>
              <a:t>жылы</a:t>
            </a:r>
            <a:r>
              <a:rPr lang="ru-KZ" dirty="0">
                <a:solidFill>
                  <a:schemeClr val="bg1"/>
                </a:solidFill>
              </a:rPr>
              <a:t> </a:t>
            </a:r>
            <a:r>
              <a:rPr lang="ru-KZ" dirty="0" err="1">
                <a:solidFill>
                  <a:schemeClr val="bg1"/>
                </a:solidFill>
              </a:rPr>
              <a:t>сөздер</a:t>
            </a:r>
            <a:r>
              <a:rPr lang="ru-KZ" dirty="0">
                <a:solidFill>
                  <a:schemeClr val="bg1"/>
                </a:solidFill>
              </a:rPr>
              <a:t> – </a:t>
            </a:r>
            <a:r>
              <a:rPr lang="ru-KZ" dirty="0" err="1">
                <a:solidFill>
                  <a:schemeClr val="bg1"/>
                </a:solidFill>
              </a:rPr>
              <a:t>жүректе</a:t>
            </a:r>
            <a:r>
              <a:rPr lang="ru-KZ" dirty="0">
                <a:solidFill>
                  <a:schemeClr val="bg1"/>
                </a:solidFill>
              </a:rPr>
              <a:t> </a:t>
            </a:r>
            <a:r>
              <a:rPr lang="ru-KZ" dirty="0" err="1">
                <a:solidFill>
                  <a:schemeClr val="bg1"/>
                </a:solidFill>
              </a:rPr>
              <a:t>сақталатын</a:t>
            </a:r>
            <a:r>
              <a:rPr lang="ru-KZ" dirty="0">
                <a:solidFill>
                  <a:schemeClr val="bg1"/>
                </a:solidFill>
              </a:rPr>
              <a:t> </a:t>
            </a:r>
            <a:r>
              <a:rPr lang="ru-KZ" dirty="0" err="1">
                <a:solidFill>
                  <a:schemeClr val="bg1"/>
                </a:solidFill>
              </a:rPr>
              <a:t>ең</a:t>
            </a:r>
            <a:r>
              <a:rPr lang="ru-KZ" dirty="0">
                <a:solidFill>
                  <a:schemeClr val="bg1"/>
                </a:solidFill>
              </a:rPr>
              <a:t> </a:t>
            </a:r>
            <a:r>
              <a:rPr lang="ru-KZ" dirty="0" err="1">
                <a:solidFill>
                  <a:schemeClr val="bg1"/>
                </a:solidFill>
              </a:rPr>
              <a:t>құнды</a:t>
            </a:r>
            <a:r>
              <a:rPr lang="ru-KZ" dirty="0">
                <a:solidFill>
                  <a:schemeClr val="bg1"/>
                </a:solidFill>
              </a:rPr>
              <a:t> </a:t>
            </a:r>
            <a:r>
              <a:rPr lang="ru-KZ" dirty="0" err="1">
                <a:solidFill>
                  <a:schemeClr val="bg1"/>
                </a:solidFill>
              </a:rPr>
              <a:t>ақпарат</a:t>
            </a:r>
            <a:r>
              <a:rPr lang="ru-KZ" dirty="0">
                <a:solidFill>
                  <a:schemeClr val="bg1"/>
                </a:solidFill>
              </a:rPr>
              <a:t>!»</a:t>
            </a:r>
          </a:p>
          <a:p>
            <a:endParaRPr lang="ru-KZ" dirty="0"/>
          </a:p>
        </p:txBody>
      </p:sp>
    </p:spTree>
    <p:extLst>
      <p:ext uri="{BB962C8B-B14F-4D97-AF65-F5344CB8AC3E}">
        <p14:creationId xmlns:p14="http://schemas.microsoft.com/office/powerpoint/2010/main" val="56979863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37FB-0E4E-AF6B-C2F5-2C9F661512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C43735F-EB3F-0516-F17C-02ADBA72D18B}"/>
              </a:ext>
            </a:extLst>
          </p:cNvPr>
          <p:cNvSpPr txBox="1"/>
          <p:nvPr/>
        </p:nvSpPr>
        <p:spPr>
          <a:xfrm>
            <a:off x="539552" y="4725144"/>
            <a:ext cx="7756463" cy="2031325"/>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       </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-сәйкестікті анықтайды 1 балл;</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349A6683-397C-26DE-5FCE-FAB84ADB31DD}"/>
              </a:ext>
            </a:extLst>
          </p:cNvPr>
          <p:cNvPicPr>
            <a:picLocks noChangeAspect="1"/>
          </p:cNvPicPr>
          <p:nvPr/>
        </p:nvPicPr>
        <p:blipFill>
          <a:blip r:embed="rId2"/>
          <a:stretch>
            <a:fillRect/>
          </a:stretch>
        </p:blipFill>
        <p:spPr>
          <a:xfrm>
            <a:off x="395536" y="620688"/>
            <a:ext cx="7900479" cy="4104456"/>
          </a:xfrm>
          <a:prstGeom prst="rect">
            <a:avLst/>
          </a:prstGeom>
        </p:spPr>
      </p:pic>
    </p:spTree>
    <p:extLst>
      <p:ext uri="{BB962C8B-B14F-4D97-AF65-F5344CB8AC3E}">
        <p14:creationId xmlns:p14="http://schemas.microsoft.com/office/powerpoint/2010/main" val="3776054738"/>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8F62-B138-CAE5-AA53-29AA6123B3E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A29DA00-733C-1580-A4D7-B0EA66E77901}"/>
              </a:ext>
            </a:extLst>
          </p:cNvPr>
          <p:cNvSpPr txBox="1"/>
          <p:nvPr/>
        </p:nvSpPr>
        <p:spPr>
          <a:xfrm>
            <a:off x="503548" y="836712"/>
            <a:ext cx="8136904" cy="5262979"/>
          </a:xfrm>
          <a:prstGeom prst="rect">
            <a:avLst/>
          </a:prstGeom>
          <a:noFill/>
        </p:spPr>
        <p:txBody>
          <a:bodyPr wrap="square">
            <a:spAutoFit/>
          </a:bodyPr>
          <a:lstStyle/>
          <a:p>
            <a:r>
              <a:rPr lang="ru-KZ" sz="2400" dirty="0">
                <a:solidFill>
                  <a:schemeClr val="bg1"/>
                </a:solidFill>
              </a:rPr>
              <a:t>1.Процессор – </a:t>
            </a:r>
            <a:r>
              <a:rPr lang="ru-KZ" sz="2400" dirty="0" err="1">
                <a:solidFill>
                  <a:schemeClr val="bg1"/>
                </a:solidFill>
              </a:rPr>
              <a:t>компьютердің</a:t>
            </a:r>
            <a:r>
              <a:rPr lang="ru-KZ" sz="2400" dirty="0">
                <a:solidFill>
                  <a:schemeClr val="bg1"/>
                </a:solidFill>
              </a:rPr>
              <a:t> «</a:t>
            </a:r>
            <a:r>
              <a:rPr lang="ru-KZ" sz="2400" dirty="0" err="1">
                <a:solidFill>
                  <a:schemeClr val="bg1"/>
                </a:solidFill>
              </a:rPr>
              <a:t>миы</a:t>
            </a:r>
            <a:r>
              <a:rPr lang="ru-KZ" sz="2400" dirty="0">
                <a:solidFill>
                  <a:schemeClr val="bg1"/>
                </a:solidFill>
              </a:rPr>
              <a:t>».</a:t>
            </a:r>
          </a:p>
          <a:p>
            <a:r>
              <a:rPr lang="ru-KZ" sz="2400" dirty="0">
                <a:solidFill>
                  <a:schemeClr val="bg1"/>
                </a:solidFill>
              </a:rPr>
              <a:t>2 </a:t>
            </a:r>
            <a:r>
              <a:rPr lang="ru-KZ" sz="2400" dirty="0" err="1">
                <a:solidFill>
                  <a:schemeClr val="bg1"/>
                </a:solidFill>
              </a:rPr>
              <a:t>Жедел</a:t>
            </a:r>
            <a:r>
              <a:rPr lang="ru-KZ" sz="2400" dirty="0">
                <a:solidFill>
                  <a:schemeClr val="bg1"/>
                </a:solidFill>
              </a:rPr>
              <a:t> </a:t>
            </a:r>
            <a:r>
              <a:rPr lang="ru-KZ" sz="2400" dirty="0" err="1">
                <a:solidFill>
                  <a:schemeClr val="bg1"/>
                </a:solidFill>
              </a:rPr>
              <a:t>жады</a:t>
            </a:r>
            <a:r>
              <a:rPr lang="ru-KZ" sz="2400" dirty="0">
                <a:solidFill>
                  <a:schemeClr val="bg1"/>
                </a:solidFill>
              </a:rPr>
              <a:t> (</a:t>
            </a:r>
            <a:r>
              <a:rPr lang="en-US" sz="2400" dirty="0">
                <a:solidFill>
                  <a:schemeClr val="bg1"/>
                </a:solidFill>
              </a:rPr>
              <a:t>RAM) – </a:t>
            </a:r>
            <a:r>
              <a:rPr lang="ru-KZ" sz="2400" dirty="0" err="1">
                <a:solidFill>
                  <a:schemeClr val="bg1"/>
                </a:solidFill>
              </a:rPr>
              <a:t>мәліметтерді</a:t>
            </a:r>
            <a:r>
              <a:rPr lang="ru-KZ" sz="2400" dirty="0">
                <a:solidFill>
                  <a:schemeClr val="bg1"/>
                </a:solidFill>
              </a:rPr>
              <a:t> </a:t>
            </a:r>
            <a:r>
              <a:rPr lang="ru-KZ" sz="2400" dirty="0" err="1">
                <a:solidFill>
                  <a:schemeClr val="bg1"/>
                </a:solidFill>
              </a:rPr>
              <a:t>ұзақ</a:t>
            </a:r>
            <a:r>
              <a:rPr lang="ru-KZ" sz="2400" dirty="0">
                <a:solidFill>
                  <a:schemeClr val="bg1"/>
                </a:solidFill>
              </a:rPr>
              <a:t> </a:t>
            </a:r>
            <a:r>
              <a:rPr lang="ru-KZ" sz="2400" dirty="0" err="1">
                <a:solidFill>
                  <a:schemeClr val="bg1"/>
                </a:solidFill>
              </a:rPr>
              <a:t>мерзімге</a:t>
            </a:r>
            <a:r>
              <a:rPr lang="ru-KZ" sz="2400" dirty="0">
                <a:solidFill>
                  <a:schemeClr val="bg1"/>
                </a:solidFill>
              </a:rPr>
              <a:t> </a:t>
            </a:r>
            <a:r>
              <a:rPr lang="ru-KZ" sz="2400" dirty="0" err="1">
                <a:solidFill>
                  <a:schemeClr val="bg1"/>
                </a:solidFill>
              </a:rPr>
              <a:t>сақтайды</a:t>
            </a:r>
            <a:r>
              <a:rPr lang="ru-KZ" sz="2400" dirty="0">
                <a:solidFill>
                  <a:schemeClr val="bg1"/>
                </a:solidFill>
              </a:rPr>
              <a:t>.</a:t>
            </a:r>
          </a:p>
          <a:p>
            <a:r>
              <a:rPr lang="ru-KZ" sz="2400" dirty="0">
                <a:solidFill>
                  <a:schemeClr val="bg1"/>
                </a:solidFill>
              </a:rPr>
              <a:t>3. Монитор – </a:t>
            </a:r>
            <a:r>
              <a:rPr lang="ru-KZ" sz="2400" dirty="0" err="1">
                <a:solidFill>
                  <a:schemeClr val="bg1"/>
                </a:solidFill>
              </a:rPr>
              <a:t>қосымша</a:t>
            </a:r>
            <a:r>
              <a:rPr lang="ru-KZ" sz="2400" dirty="0">
                <a:solidFill>
                  <a:schemeClr val="bg1"/>
                </a:solidFill>
              </a:rPr>
              <a:t> </a:t>
            </a:r>
            <a:r>
              <a:rPr lang="ru-KZ" sz="2400" dirty="0" err="1">
                <a:solidFill>
                  <a:schemeClr val="bg1"/>
                </a:solidFill>
              </a:rPr>
              <a:t>құрылғы</a:t>
            </a:r>
            <a:r>
              <a:rPr lang="ru-KZ" sz="2400" dirty="0">
                <a:solidFill>
                  <a:schemeClr val="bg1"/>
                </a:solidFill>
              </a:rPr>
              <a:t>. </a:t>
            </a:r>
          </a:p>
          <a:p>
            <a:r>
              <a:rPr lang="ru-KZ" sz="2400" dirty="0">
                <a:solidFill>
                  <a:schemeClr val="bg1"/>
                </a:solidFill>
              </a:rPr>
              <a:t>4.Процессордың </a:t>
            </a:r>
            <a:r>
              <a:rPr lang="ru-KZ" sz="2400" dirty="0" err="1">
                <a:solidFill>
                  <a:schemeClr val="bg1"/>
                </a:solidFill>
              </a:rPr>
              <a:t>жиілігі</a:t>
            </a:r>
            <a:r>
              <a:rPr lang="ru-KZ" sz="2400" dirty="0">
                <a:solidFill>
                  <a:schemeClr val="bg1"/>
                </a:solidFill>
              </a:rPr>
              <a:t> – </a:t>
            </a:r>
            <a:r>
              <a:rPr lang="ru-KZ" sz="2400" dirty="0" err="1">
                <a:solidFill>
                  <a:schemeClr val="bg1"/>
                </a:solidFill>
              </a:rPr>
              <a:t>оның</a:t>
            </a:r>
            <a:r>
              <a:rPr lang="ru-KZ" sz="2400" dirty="0">
                <a:solidFill>
                  <a:schemeClr val="bg1"/>
                </a:solidFill>
              </a:rPr>
              <a:t> </a:t>
            </a:r>
            <a:r>
              <a:rPr lang="ru-KZ" sz="2400" dirty="0" err="1">
                <a:solidFill>
                  <a:schemeClr val="bg1"/>
                </a:solidFill>
              </a:rPr>
              <a:t>қанша</a:t>
            </a:r>
            <a:r>
              <a:rPr lang="ru-KZ" sz="2400" dirty="0">
                <a:solidFill>
                  <a:schemeClr val="bg1"/>
                </a:solidFill>
              </a:rPr>
              <a:t> </a:t>
            </a:r>
            <a:r>
              <a:rPr lang="ru-KZ" sz="2400" dirty="0" err="1">
                <a:solidFill>
                  <a:schemeClr val="bg1"/>
                </a:solidFill>
              </a:rPr>
              <a:t>операцияны</a:t>
            </a:r>
            <a:r>
              <a:rPr lang="ru-KZ" sz="2400" dirty="0">
                <a:solidFill>
                  <a:schemeClr val="bg1"/>
                </a:solidFill>
              </a:rPr>
              <a:t> </a:t>
            </a:r>
            <a:r>
              <a:rPr lang="ru-KZ" sz="2400" dirty="0" err="1">
                <a:solidFill>
                  <a:schemeClr val="bg1"/>
                </a:solidFill>
              </a:rPr>
              <a:t>орындауын</a:t>
            </a:r>
            <a:r>
              <a:rPr lang="ru-KZ" sz="2400" dirty="0">
                <a:solidFill>
                  <a:schemeClr val="bg1"/>
                </a:solidFill>
              </a:rPr>
              <a:t> </a:t>
            </a:r>
            <a:r>
              <a:rPr lang="ru-KZ" sz="2400" dirty="0" err="1">
                <a:solidFill>
                  <a:schemeClr val="bg1"/>
                </a:solidFill>
              </a:rPr>
              <a:t>көрсетеді</a:t>
            </a:r>
            <a:r>
              <a:rPr lang="ru-KZ" sz="2400" dirty="0">
                <a:solidFill>
                  <a:schemeClr val="bg1"/>
                </a:solidFill>
              </a:rPr>
              <a:t>. </a:t>
            </a:r>
          </a:p>
          <a:p>
            <a:r>
              <a:rPr lang="ru-KZ" sz="2400" dirty="0">
                <a:solidFill>
                  <a:schemeClr val="bg1"/>
                </a:solidFill>
              </a:rPr>
              <a:t>5.Аналық – </a:t>
            </a:r>
            <a:r>
              <a:rPr lang="ru-KZ" sz="2400" dirty="0" err="1">
                <a:solidFill>
                  <a:schemeClr val="bg1"/>
                </a:solidFill>
              </a:rPr>
              <a:t>компьютердің</a:t>
            </a:r>
            <a:r>
              <a:rPr lang="ru-KZ" sz="2400" dirty="0">
                <a:solidFill>
                  <a:schemeClr val="bg1"/>
                </a:solidFill>
              </a:rPr>
              <a:t> </a:t>
            </a:r>
            <a:r>
              <a:rPr lang="ru-KZ" sz="2400" dirty="0" err="1">
                <a:solidFill>
                  <a:schemeClr val="bg1"/>
                </a:solidFill>
              </a:rPr>
              <a:t>барлық</a:t>
            </a:r>
            <a:r>
              <a:rPr lang="ru-KZ" sz="2400" dirty="0">
                <a:solidFill>
                  <a:schemeClr val="bg1"/>
                </a:solidFill>
              </a:rPr>
              <a:t> </a:t>
            </a:r>
            <a:r>
              <a:rPr lang="ru-KZ" sz="2400" dirty="0" err="1">
                <a:solidFill>
                  <a:schemeClr val="bg1"/>
                </a:solidFill>
              </a:rPr>
              <a:t>назарына</a:t>
            </a:r>
            <a:r>
              <a:rPr lang="ru-KZ" sz="2400" dirty="0">
                <a:solidFill>
                  <a:schemeClr val="bg1"/>
                </a:solidFill>
              </a:rPr>
              <a:t> </a:t>
            </a:r>
            <a:r>
              <a:rPr lang="ru-KZ" sz="2400" dirty="0" err="1">
                <a:solidFill>
                  <a:schemeClr val="bg1"/>
                </a:solidFill>
              </a:rPr>
              <a:t>байланыстырады</a:t>
            </a:r>
            <a:r>
              <a:rPr lang="ru-KZ" sz="2400" dirty="0">
                <a:solidFill>
                  <a:schemeClr val="bg1"/>
                </a:solidFill>
              </a:rPr>
              <a:t>. </a:t>
            </a:r>
          </a:p>
          <a:p>
            <a:r>
              <a:rPr lang="ru-KZ" sz="2400" dirty="0">
                <a:solidFill>
                  <a:schemeClr val="bg1"/>
                </a:solidFill>
              </a:rPr>
              <a:t>6. </a:t>
            </a:r>
            <a:r>
              <a:rPr lang="ru-KZ" sz="2400" dirty="0" err="1">
                <a:solidFill>
                  <a:schemeClr val="bg1"/>
                </a:solidFill>
              </a:rPr>
              <a:t>Қатты</a:t>
            </a:r>
            <a:r>
              <a:rPr lang="ru-KZ" sz="2400" dirty="0">
                <a:solidFill>
                  <a:schemeClr val="bg1"/>
                </a:solidFill>
              </a:rPr>
              <a:t> диск (</a:t>
            </a:r>
            <a:r>
              <a:rPr lang="en-US" sz="2400" dirty="0">
                <a:solidFill>
                  <a:schemeClr val="bg1"/>
                </a:solidFill>
              </a:rPr>
              <a:t>HDD/SSD) – </a:t>
            </a:r>
            <a:r>
              <a:rPr lang="ru-KZ" sz="2400" dirty="0" err="1">
                <a:solidFill>
                  <a:schemeClr val="bg1"/>
                </a:solidFill>
              </a:rPr>
              <a:t>компьютердің</a:t>
            </a:r>
            <a:r>
              <a:rPr lang="ru-KZ" sz="2400" dirty="0">
                <a:solidFill>
                  <a:schemeClr val="bg1"/>
                </a:solidFill>
              </a:rPr>
              <a:t> </a:t>
            </a:r>
            <a:r>
              <a:rPr lang="ru-KZ" sz="2400" dirty="0" err="1">
                <a:solidFill>
                  <a:schemeClr val="bg1"/>
                </a:solidFill>
              </a:rPr>
              <a:t>негізгі</a:t>
            </a:r>
            <a:r>
              <a:rPr lang="ru-KZ" sz="2400" dirty="0">
                <a:solidFill>
                  <a:schemeClr val="bg1"/>
                </a:solidFill>
              </a:rPr>
              <a:t> процессоры. </a:t>
            </a:r>
          </a:p>
          <a:p>
            <a:r>
              <a:rPr lang="ru-KZ" sz="2400" dirty="0">
                <a:solidFill>
                  <a:schemeClr val="bg1"/>
                </a:solidFill>
              </a:rPr>
              <a:t>7. </a:t>
            </a:r>
            <a:r>
              <a:rPr lang="ru-KZ" sz="2400" dirty="0" err="1">
                <a:solidFill>
                  <a:schemeClr val="bg1"/>
                </a:solidFill>
              </a:rPr>
              <a:t>Тышқан</a:t>
            </a:r>
            <a:r>
              <a:rPr lang="ru-KZ" sz="2400" dirty="0">
                <a:solidFill>
                  <a:schemeClr val="bg1"/>
                </a:solidFill>
              </a:rPr>
              <a:t> – </a:t>
            </a:r>
            <a:r>
              <a:rPr lang="ru-KZ" sz="2400" dirty="0" err="1">
                <a:solidFill>
                  <a:schemeClr val="bg1"/>
                </a:solidFill>
              </a:rPr>
              <a:t>ішкі</a:t>
            </a:r>
            <a:r>
              <a:rPr lang="ru-KZ" sz="2400" dirty="0">
                <a:solidFill>
                  <a:schemeClr val="bg1"/>
                </a:solidFill>
              </a:rPr>
              <a:t> </a:t>
            </a:r>
            <a:r>
              <a:rPr lang="ru-KZ" sz="2400" dirty="0" err="1">
                <a:solidFill>
                  <a:schemeClr val="bg1"/>
                </a:solidFill>
              </a:rPr>
              <a:t>құрылғы</a:t>
            </a:r>
            <a:r>
              <a:rPr lang="ru-KZ" sz="2400" dirty="0">
                <a:solidFill>
                  <a:schemeClr val="bg1"/>
                </a:solidFill>
              </a:rPr>
              <a:t>.</a:t>
            </a:r>
          </a:p>
          <a:p>
            <a:r>
              <a:rPr lang="ru-KZ" sz="2400" dirty="0">
                <a:solidFill>
                  <a:schemeClr val="bg1"/>
                </a:solidFill>
              </a:rPr>
              <a:t>8.Кеш </a:t>
            </a:r>
            <a:r>
              <a:rPr lang="ru-KZ" sz="2400" dirty="0" err="1">
                <a:solidFill>
                  <a:schemeClr val="bg1"/>
                </a:solidFill>
              </a:rPr>
              <a:t>жады</a:t>
            </a:r>
            <a:r>
              <a:rPr lang="ru-KZ" sz="2400" dirty="0">
                <a:solidFill>
                  <a:schemeClr val="bg1"/>
                </a:solidFill>
              </a:rPr>
              <a:t> – </a:t>
            </a:r>
            <a:r>
              <a:rPr lang="ru-KZ" sz="2400" dirty="0" err="1">
                <a:solidFill>
                  <a:schemeClr val="bg1"/>
                </a:solidFill>
              </a:rPr>
              <a:t>жиі</a:t>
            </a:r>
            <a:r>
              <a:rPr lang="ru-KZ" sz="2400" dirty="0">
                <a:solidFill>
                  <a:schemeClr val="bg1"/>
                </a:solidFill>
              </a:rPr>
              <a:t> </a:t>
            </a:r>
            <a:r>
              <a:rPr lang="ru-KZ" sz="2400" dirty="0" err="1">
                <a:solidFill>
                  <a:schemeClr val="bg1"/>
                </a:solidFill>
              </a:rPr>
              <a:t>қолданылатын</a:t>
            </a:r>
            <a:r>
              <a:rPr lang="ru-KZ" sz="2400" dirty="0">
                <a:solidFill>
                  <a:schemeClr val="bg1"/>
                </a:solidFill>
              </a:rPr>
              <a:t> </a:t>
            </a:r>
            <a:r>
              <a:rPr lang="ru-KZ" sz="2400" dirty="0" err="1">
                <a:solidFill>
                  <a:schemeClr val="bg1"/>
                </a:solidFill>
              </a:rPr>
              <a:t>ақпаратты</a:t>
            </a:r>
            <a:r>
              <a:rPr lang="ru-KZ" sz="2400" dirty="0">
                <a:solidFill>
                  <a:schemeClr val="bg1"/>
                </a:solidFill>
              </a:rPr>
              <a:t> </a:t>
            </a:r>
            <a:r>
              <a:rPr lang="ru-KZ" sz="2400" dirty="0" err="1">
                <a:solidFill>
                  <a:schemeClr val="bg1"/>
                </a:solidFill>
              </a:rPr>
              <a:t>сақтайды</a:t>
            </a:r>
            <a:r>
              <a:rPr lang="ru-KZ" sz="2400" dirty="0">
                <a:solidFill>
                  <a:schemeClr val="bg1"/>
                </a:solidFill>
              </a:rPr>
              <a:t>. </a:t>
            </a:r>
          </a:p>
          <a:p>
            <a:r>
              <a:rPr lang="ru-KZ" sz="2400" dirty="0">
                <a:solidFill>
                  <a:schemeClr val="bg1"/>
                </a:solidFill>
              </a:rPr>
              <a:t>9.Процессор </a:t>
            </a:r>
            <a:r>
              <a:rPr lang="ru-KZ" sz="2400" dirty="0" err="1">
                <a:solidFill>
                  <a:schemeClr val="bg1"/>
                </a:solidFill>
              </a:rPr>
              <a:t>бір</a:t>
            </a:r>
            <a:r>
              <a:rPr lang="ru-KZ" sz="2400" dirty="0">
                <a:solidFill>
                  <a:schemeClr val="bg1"/>
                </a:solidFill>
              </a:rPr>
              <a:t> </a:t>
            </a:r>
            <a:r>
              <a:rPr lang="ru-KZ" sz="2400" dirty="0" err="1">
                <a:solidFill>
                  <a:schemeClr val="bg1"/>
                </a:solidFill>
              </a:rPr>
              <a:t>уақытта</a:t>
            </a:r>
            <a:r>
              <a:rPr lang="ru-KZ" sz="2400" dirty="0">
                <a:solidFill>
                  <a:schemeClr val="bg1"/>
                </a:solidFill>
              </a:rPr>
              <a:t> </a:t>
            </a:r>
            <a:r>
              <a:rPr lang="ru-KZ" sz="2400" dirty="0" err="1">
                <a:solidFill>
                  <a:schemeClr val="bg1"/>
                </a:solidFill>
              </a:rPr>
              <a:t>бірнеше</a:t>
            </a:r>
            <a:r>
              <a:rPr lang="ru-KZ" sz="2400" dirty="0">
                <a:solidFill>
                  <a:schemeClr val="bg1"/>
                </a:solidFill>
              </a:rPr>
              <a:t> </a:t>
            </a:r>
            <a:r>
              <a:rPr lang="ru-KZ" sz="2400" dirty="0" err="1">
                <a:solidFill>
                  <a:schemeClr val="bg1"/>
                </a:solidFill>
              </a:rPr>
              <a:t>тапсырманы</a:t>
            </a:r>
            <a:r>
              <a:rPr lang="ru-KZ" sz="2400" dirty="0">
                <a:solidFill>
                  <a:schemeClr val="bg1"/>
                </a:solidFill>
              </a:rPr>
              <a:t> </a:t>
            </a:r>
            <a:r>
              <a:rPr lang="ru-KZ" sz="2400" dirty="0" err="1">
                <a:solidFill>
                  <a:schemeClr val="bg1"/>
                </a:solidFill>
              </a:rPr>
              <a:t>орындай</a:t>
            </a:r>
            <a:r>
              <a:rPr lang="ru-KZ" sz="2400" dirty="0">
                <a:solidFill>
                  <a:schemeClr val="bg1"/>
                </a:solidFill>
              </a:rPr>
              <a:t> </a:t>
            </a:r>
            <a:r>
              <a:rPr lang="ru-KZ" sz="2400" dirty="0" err="1">
                <a:solidFill>
                  <a:schemeClr val="bg1"/>
                </a:solidFill>
              </a:rPr>
              <a:t>алмайды</a:t>
            </a:r>
            <a:r>
              <a:rPr lang="ru-KZ" sz="2400" dirty="0">
                <a:solidFill>
                  <a:schemeClr val="bg1"/>
                </a:solidFill>
              </a:rPr>
              <a:t>. </a:t>
            </a:r>
          </a:p>
          <a:p>
            <a:r>
              <a:rPr lang="ru-KZ" sz="2400" dirty="0">
                <a:solidFill>
                  <a:schemeClr val="bg1"/>
                </a:solidFill>
              </a:rPr>
              <a:t>10.Принтер – </a:t>
            </a:r>
            <a:r>
              <a:rPr lang="ru-KZ" sz="2400" dirty="0" err="1">
                <a:solidFill>
                  <a:schemeClr val="bg1"/>
                </a:solidFill>
              </a:rPr>
              <a:t>қосымша</a:t>
            </a:r>
            <a:r>
              <a:rPr lang="ru-KZ" sz="2400" dirty="0">
                <a:solidFill>
                  <a:schemeClr val="bg1"/>
                </a:solidFill>
              </a:rPr>
              <a:t> </a:t>
            </a:r>
            <a:r>
              <a:rPr lang="ru-KZ" sz="2400" dirty="0" err="1">
                <a:solidFill>
                  <a:schemeClr val="bg1"/>
                </a:solidFill>
              </a:rPr>
              <a:t>құрылғы</a:t>
            </a:r>
            <a:r>
              <a:rPr lang="ru-KZ" sz="2400" dirty="0"/>
              <a:t>. </a:t>
            </a:r>
          </a:p>
        </p:txBody>
      </p:sp>
      <p:sp>
        <p:nvSpPr>
          <p:cNvPr id="2" name="Прямоугольник 1">
            <a:extLst>
              <a:ext uri="{FF2B5EF4-FFF2-40B4-BE49-F238E27FC236}">
                <a16:creationId xmlns:a16="http://schemas.microsoft.com/office/drawing/2014/main" id="{8972E64F-1E07-8711-197D-76EFAFBA43F9}"/>
              </a:ext>
            </a:extLst>
          </p:cNvPr>
          <p:cNvSpPr/>
          <p:nvPr/>
        </p:nvSpPr>
        <p:spPr>
          <a:xfrm>
            <a:off x="1835696" y="332656"/>
            <a:ext cx="4367779" cy="707886"/>
          </a:xfrm>
          <a:prstGeom prst="rect">
            <a:avLst/>
          </a:prstGeom>
          <a:noFill/>
        </p:spPr>
        <p:txBody>
          <a:bodyPr wrap="square" lIns="91440" tIns="45720" rIns="91440" bIns="45720">
            <a:spAutoFit/>
          </a:bodyPr>
          <a:lstStyle/>
          <a:p>
            <a:pPr algn="ctr"/>
            <a:r>
              <a:rPr lang="ru-RU" sz="4000" b="0" cap="none" spc="0" dirty="0">
                <a:ln w="0"/>
                <a:solidFill>
                  <a:srgbClr val="FFFF00"/>
                </a:solidFill>
                <a:effectLst>
                  <a:outerShdw blurRad="38100" dist="19050" dir="2700000" algn="tl" rotWithShape="0">
                    <a:schemeClr val="dk1">
                      <a:alpha val="40000"/>
                    </a:schemeClr>
                  </a:outerShdw>
                </a:effectLst>
              </a:rPr>
              <a:t>«Ия ,</a:t>
            </a:r>
            <a:r>
              <a:rPr lang="ru-RU" sz="4000" b="0" cap="none" spc="0" dirty="0" err="1">
                <a:ln w="0"/>
                <a:solidFill>
                  <a:srgbClr val="FFFF00"/>
                </a:solidFill>
                <a:effectLst>
                  <a:outerShdw blurRad="38100" dist="19050" dir="2700000" algn="tl" rotWithShape="0">
                    <a:schemeClr val="dk1">
                      <a:alpha val="40000"/>
                    </a:schemeClr>
                  </a:outerShdw>
                </a:effectLst>
              </a:rPr>
              <a:t>жоқ</a:t>
            </a:r>
            <a:r>
              <a:rPr lang="ru-RU" sz="4000" b="0" cap="none" spc="0" dirty="0">
                <a:ln w="0"/>
                <a:solidFill>
                  <a:srgbClr val="FFFF00"/>
                </a:solidFill>
                <a:effectLst>
                  <a:outerShdw blurRad="38100" dist="19050" dir="2700000" algn="tl" rotWithShape="0">
                    <a:schemeClr val="dk1">
                      <a:alpha val="40000"/>
                    </a:schemeClr>
                  </a:outerShdw>
                </a:effectLst>
              </a:rPr>
              <a:t>» </a:t>
            </a:r>
            <a:r>
              <a:rPr lang="ru-RU" sz="4000" b="0" cap="none" spc="0" dirty="0" err="1">
                <a:ln w="0"/>
                <a:solidFill>
                  <a:srgbClr val="FFFF00"/>
                </a:solidFill>
                <a:effectLst>
                  <a:outerShdw blurRad="38100" dist="19050" dir="2700000" algn="tl" rotWithShape="0">
                    <a:schemeClr val="dk1">
                      <a:alpha val="40000"/>
                    </a:schemeClr>
                  </a:outerShdw>
                </a:effectLst>
              </a:rPr>
              <a:t>ойыны</a:t>
            </a:r>
            <a:endParaRPr lang="ru-RU" sz="40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1831352"/>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7DC3F0-64C5-7C07-7B74-10CEEA46149E}"/>
              </a:ext>
            </a:extLst>
          </p:cNvPr>
          <p:cNvSpPr txBox="1"/>
          <p:nvPr/>
        </p:nvSpPr>
        <p:spPr>
          <a:xfrm>
            <a:off x="827584" y="836712"/>
            <a:ext cx="7488832" cy="1938992"/>
          </a:xfrm>
          <a:prstGeom prst="rect">
            <a:avLst/>
          </a:prstGeom>
          <a:noFill/>
        </p:spPr>
        <p:txBody>
          <a:bodyPr wrap="square">
            <a:spAutoFit/>
          </a:bodyPr>
          <a:lstStyle/>
          <a:p>
            <a:pPr>
              <a:buNone/>
            </a:pPr>
            <a:r>
              <a:rPr lang="kk-KZ" sz="2400" dirty="0">
                <a:solidFill>
                  <a:schemeClr val="bg1"/>
                </a:solidFill>
                <a:effectLst/>
                <a:latin typeface="Times New Roman" panose="02020603050405020304" pitchFamily="18" charset="0"/>
                <a:ea typeface="Times New Roman" panose="02020603050405020304" pitchFamily="18" charset="0"/>
              </a:rPr>
              <a:t>5)Сұрақтарға жауап бер: </a:t>
            </a:r>
          </a:p>
          <a:p>
            <a:pPr>
              <a:buNone/>
            </a:pPr>
            <a:r>
              <a:rPr lang="en-US" sz="2400" dirty="0">
                <a:solidFill>
                  <a:schemeClr val="bg1"/>
                </a:solidFill>
                <a:effectLst/>
                <a:latin typeface="Times New Roman" panose="02020603050405020304" pitchFamily="18" charset="0"/>
                <a:ea typeface="Times New Roman" panose="02020603050405020304" pitchFamily="18" charset="0"/>
                <a:hlinkClick r:id="rId2"/>
              </a:rPr>
              <a:t>https://view.genially.com/683d3745c6cb217d7a92eff0/interactive-content-kompyuterdi-ishki-zhne-osymsha-rylylary</a:t>
            </a:r>
            <a:endParaRPr lang="kk-KZ" sz="2400" dirty="0">
              <a:solidFill>
                <a:schemeClr val="bg1"/>
              </a:solidFill>
              <a:effectLst/>
              <a:latin typeface="Times New Roman" panose="02020603050405020304" pitchFamily="18" charset="0"/>
              <a:ea typeface="Times New Roman" panose="02020603050405020304" pitchFamily="18" charset="0"/>
            </a:endParaRPr>
          </a:p>
          <a:p>
            <a:pPr>
              <a:buNone/>
            </a:pPr>
            <a:endParaRPr lang="en-US" sz="2400" dirty="0">
              <a:solidFill>
                <a:schemeClr val="bg1"/>
              </a:solidFill>
              <a:effectLst/>
              <a:latin typeface="Times New Roman" panose="02020603050405020304" pitchFamily="18" charset="0"/>
              <a:ea typeface="Times New Roman" panose="02020603050405020304" pitchFamily="18" charset="0"/>
            </a:endParaRPr>
          </a:p>
          <a:p>
            <a:pPr>
              <a:buNone/>
            </a:pPr>
            <a:endParaRPr lang="ru-KZ" sz="2400" b="1" i="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5FA12862-7EDB-DBBE-85FA-E72CC593B520}"/>
              </a:ext>
            </a:extLst>
          </p:cNvPr>
          <p:cNvPicPr>
            <a:picLocks noChangeAspect="1"/>
          </p:cNvPicPr>
          <p:nvPr/>
        </p:nvPicPr>
        <p:blipFill>
          <a:blip r:embed="rId3"/>
          <a:stretch>
            <a:fillRect/>
          </a:stretch>
        </p:blipFill>
        <p:spPr>
          <a:xfrm>
            <a:off x="1475656" y="2204864"/>
            <a:ext cx="5821031" cy="2664296"/>
          </a:xfrm>
          <a:prstGeom prst="rect">
            <a:avLst/>
          </a:prstGeom>
        </p:spPr>
      </p:pic>
      <p:sp>
        <p:nvSpPr>
          <p:cNvPr id="6" name="TextBox 5">
            <a:extLst>
              <a:ext uri="{FF2B5EF4-FFF2-40B4-BE49-F238E27FC236}">
                <a16:creationId xmlns:a16="http://schemas.microsoft.com/office/drawing/2014/main" id="{0472E56E-B742-6D71-D8D0-9A916A775331}"/>
              </a:ext>
            </a:extLst>
          </p:cNvPr>
          <p:cNvSpPr txBox="1"/>
          <p:nvPr/>
        </p:nvSpPr>
        <p:spPr>
          <a:xfrm>
            <a:off x="850910" y="5218350"/>
            <a:ext cx="7704856" cy="984885"/>
          </a:xfrm>
          <a:prstGeom prst="rect">
            <a:avLst/>
          </a:prstGeom>
          <a:noFill/>
        </p:spPr>
        <p:txBody>
          <a:bodyPr wrap="square">
            <a:spAutoFit/>
          </a:bodyPr>
          <a:lstStyle/>
          <a:p>
            <a:pPr>
              <a:buNone/>
            </a:pPr>
            <a:r>
              <a:rPr lang="kk-KZ" sz="1800" b="1" i="1" dirty="0">
                <a:solidFill>
                  <a:srgbClr val="FF0000"/>
                </a:solidFill>
                <a:effectLst/>
                <a:latin typeface="Times New Roman" panose="02020603050405020304" pitchFamily="18" charset="0"/>
                <a:ea typeface="Times New Roman" panose="02020603050405020304" pitchFamily="18" charset="0"/>
              </a:rPr>
              <a:t>Дескриптор -</a:t>
            </a:r>
            <a:r>
              <a:rPr lang="kk-KZ" sz="1800" dirty="0">
                <a:solidFill>
                  <a:srgbClr val="FF0000"/>
                </a:solidFill>
                <a:effectLst/>
                <a:latin typeface="Times New Roman" panose="02020603050405020304" pitchFamily="18" charset="0"/>
                <a:ea typeface="Times New Roman" panose="02020603050405020304" pitchFamily="18" charset="0"/>
              </a:rPr>
              <a:t> интерактивті тапсырманы орындайды 1 балл</a:t>
            </a:r>
            <a:endParaRPr lang="ru-KZ" sz="1800" dirty="0">
              <a:solidFill>
                <a:srgbClr val="FF0000"/>
              </a:solidFill>
              <a:effectLst/>
              <a:latin typeface="Times New Roman" panose="02020603050405020304" pitchFamily="18" charset="0"/>
              <a:ea typeface="Times New Roman" panose="02020603050405020304" pitchFamily="18" charset="0"/>
            </a:endParaRPr>
          </a:p>
          <a:p>
            <a:pPr>
              <a:buNone/>
            </a:pPr>
            <a:r>
              <a:rPr lang="kk-KZ" sz="2000" dirty="0">
                <a:solidFill>
                  <a:srgbClr val="FF0000"/>
                </a:solidFill>
                <a:effectLst/>
                <a:latin typeface="Times New Roman" panose="02020603050405020304" pitchFamily="18" charset="0"/>
                <a:ea typeface="Calibri" panose="020F0502020204030204" pitchFamily="34" charset="0"/>
              </a:rPr>
              <a:t> </a:t>
            </a:r>
            <a:endParaRPr lang="ru-KZ" sz="1800" dirty="0">
              <a:solidFill>
                <a:srgbClr val="FF0000"/>
              </a:solidFill>
              <a:effectLst/>
              <a:latin typeface="Times New Roman" panose="02020603050405020304" pitchFamily="18" charset="0"/>
              <a:ea typeface="Times New Roman" panose="02020603050405020304" pitchFamily="18" charset="0"/>
            </a:endParaRPr>
          </a:p>
          <a:p>
            <a:pPr>
              <a:buNone/>
            </a:pPr>
            <a:r>
              <a:rPr lang="kk-KZ" sz="2000" dirty="0">
                <a:effectLst/>
                <a:latin typeface="Times New Roman" panose="02020603050405020304" pitchFamily="18" charset="0"/>
                <a:ea typeface="Calibri" panose="020F0502020204030204" pitchFamily="34" charset="0"/>
              </a:rPr>
              <a:t> </a:t>
            </a:r>
            <a:endParaRPr lang="ru-K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887093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8A0D-FE59-0D4E-45FB-5F99E7AA106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0744D-C5BC-0ADC-FCA1-8ED9E6DF2E99}"/>
              </a:ext>
            </a:extLst>
          </p:cNvPr>
          <p:cNvSpPr>
            <a:spLocks noGrp="1"/>
          </p:cNvSpPr>
          <p:nvPr>
            <p:ph type="title"/>
          </p:nvPr>
        </p:nvSpPr>
        <p:spPr>
          <a:xfrm>
            <a:off x="539552" y="764704"/>
            <a:ext cx="7776864" cy="1362075"/>
          </a:xfrm>
        </p:spPr>
        <p:txBody>
          <a:bodyPr>
            <a:normAutofit fontScale="90000"/>
          </a:bodyPr>
          <a:lstStyle/>
          <a:p>
            <a:r>
              <a:rPr lang="kk-KZ" sz="2700" dirty="0">
                <a:solidFill>
                  <a:srgbClr val="FFFF00"/>
                </a:solidFill>
              </a:rPr>
              <a:t>Қорытынды сұрақтар: </a:t>
            </a:r>
            <a:br>
              <a:rPr lang="kk-KZ" sz="2700" dirty="0">
                <a:solidFill>
                  <a:srgbClr val="FFFF00"/>
                </a:solidFill>
              </a:rPr>
            </a:br>
            <a:r>
              <a:rPr lang="kk-KZ" sz="2700" dirty="0">
                <a:solidFill>
                  <a:schemeClr val="bg1"/>
                </a:solidFill>
              </a:rPr>
              <a:t>1. Компьютердің ішкі құрылғыларына не жатады?</a:t>
            </a:r>
            <a:br>
              <a:rPr lang="kk-KZ" sz="2700" dirty="0">
                <a:solidFill>
                  <a:schemeClr val="bg1"/>
                </a:solidFill>
              </a:rPr>
            </a:br>
            <a:r>
              <a:rPr lang="kk-KZ" sz="2700" dirty="0">
                <a:solidFill>
                  <a:schemeClr val="bg1"/>
                </a:solidFill>
              </a:rPr>
              <a:t>2. «Аналық тақша» деген не?</a:t>
            </a:r>
            <a:br>
              <a:rPr lang="kk-KZ" sz="2700" dirty="0">
                <a:solidFill>
                  <a:schemeClr val="bg1"/>
                </a:solidFill>
              </a:rPr>
            </a:br>
            <a:r>
              <a:rPr lang="kk-KZ" sz="2700" dirty="0">
                <a:solidFill>
                  <a:schemeClr val="bg1"/>
                </a:solidFill>
              </a:rPr>
              <a:t>3. Аналық тақшаға қандай құрылғылар жалғанады?</a:t>
            </a:r>
            <a:br>
              <a:rPr lang="kk-KZ" sz="2700" dirty="0">
                <a:solidFill>
                  <a:schemeClr val="bg1"/>
                </a:solidFill>
              </a:rPr>
            </a:br>
            <a:r>
              <a:rPr lang="kk-KZ" sz="2700" dirty="0">
                <a:solidFill>
                  <a:schemeClr val="bg1"/>
                </a:solidFill>
              </a:rPr>
              <a:t>4. Дербес компьютердің қосымша құрылғыларының жалпы қызметі қандай?</a:t>
            </a:r>
            <a:br>
              <a:rPr lang="kk-KZ" sz="2700" dirty="0">
                <a:solidFill>
                  <a:schemeClr val="bg1"/>
                </a:solidFill>
              </a:rPr>
            </a:br>
            <a:r>
              <a:rPr lang="kk-KZ" sz="2700" dirty="0">
                <a:solidFill>
                  <a:schemeClr val="bg1"/>
                </a:solidFill>
              </a:rPr>
              <a:t>5. «Процессор» деген не?</a:t>
            </a:r>
            <a:br>
              <a:rPr lang="kk-KZ" sz="2700" dirty="0">
                <a:solidFill>
                  <a:schemeClr val="bg1"/>
                </a:solidFill>
              </a:rPr>
            </a:br>
            <a:r>
              <a:rPr lang="kk-KZ" sz="2700" dirty="0">
                <a:solidFill>
                  <a:schemeClr val="bg1"/>
                </a:solidFill>
              </a:rPr>
              <a:t>6. </a:t>
            </a:r>
            <a:r>
              <a:rPr lang="kk-KZ" sz="2700" dirty="0" err="1">
                <a:solidFill>
                  <a:schemeClr val="bg1"/>
                </a:solidFill>
              </a:rPr>
              <a:t>Бейнекарта</a:t>
            </a:r>
            <a:r>
              <a:rPr lang="kk-KZ" sz="2700" dirty="0">
                <a:solidFill>
                  <a:schemeClr val="bg1"/>
                </a:solidFill>
              </a:rPr>
              <a:t> жадының атқаратын қызметі қандай?</a:t>
            </a:r>
            <a:br>
              <a:rPr lang="kk-KZ" sz="2700" dirty="0">
                <a:solidFill>
                  <a:schemeClr val="bg1"/>
                </a:solidFill>
              </a:rPr>
            </a:br>
            <a:r>
              <a:rPr lang="kk-KZ" sz="2700" dirty="0">
                <a:solidFill>
                  <a:schemeClr val="bg1"/>
                </a:solidFill>
              </a:rPr>
              <a:t>7. Компьютерде қандай қосымша </a:t>
            </a:r>
            <a:r>
              <a:rPr lang="kk-KZ" sz="2700" dirty="0" err="1">
                <a:solidFill>
                  <a:schemeClr val="bg1"/>
                </a:solidFill>
              </a:rPr>
              <a:t>тақшалар</a:t>
            </a:r>
            <a:r>
              <a:rPr lang="kk-KZ" sz="2700" dirty="0">
                <a:solidFill>
                  <a:schemeClr val="bg1"/>
                </a:solidFill>
              </a:rPr>
              <a:t> бар?</a:t>
            </a:r>
            <a:br>
              <a:rPr lang="kk-KZ" sz="2700" dirty="0">
                <a:solidFill>
                  <a:schemeClr val="bg1"/>
                </a:solidFill>
              </a:rPr>
            </a:br>
            <a:r>
              <a:rPr lang="kk-KZ" sz="2700" dirty="0">
                <a:solidFill>
                  <a:schemeClr val="bg1"/>
                </a:solidFill>
              </a:rPr>
              <a:t>8. Жүйелік блоктың енгізу-шығару порттарына қандай құрылғылар жалғанады?</a:t>
            </a:r>
            <a:br>
              <a:rPr lang="kk-KZ" sz="2700" dirty="0">
                <a:solidFill>
                  <a:schemeClr val="bg1"/>
                </a:solidFill>
              </a:rPr>
            </a:br>
            <a:endParaRPr lang="ru-KZ" dirty="0">
              <a:solidFill>
                <a:schemeClr val="bg1"/>
              </a:solidFill>
            </a:endParaRPr>
          </a:p>
        </p:txBody>
      </p:sp>
    </p:spTree>
    <p:extLst>
      <p:ext uri="{BB962C8B-B14F-4D97-AF65-F5344CB8AC3E}">
        <p14:creationId xmlns:p14="http://schemas.microsoft.com/office/powerpoint/2010/main" val="3421706362"/>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6887-2C62-0D58-AEB0-819C571F711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C3C6C-BB4C-ADD4-CB49-DE3C103A1B55}"/>
              </a:ext>
            </a:extLst>
          </p:cNvPr>
          <p:cNvSpPr>
            <a:spLocks noGrp="1"/>
          </p:cNvSpPr>
          <p:nvPr>
            <p:ph type="title"/>
          </p:nvPr>
        </p:nvSpPr>
        <p:spPr>
          <a:xfrm>
            <a:off x="539552" y="1052736"/>
            <a:ext cx="7776864" cy="753046"/>
          </a:xfrm>
        </p:spPr>
        <p:txBody>
          <a:bodyPr>
            <a:normAutofit fontScale="90000"/>
          </a:bodyPr>
          <a:lstStyle/>
          <a:p>
            <a:pPr algn="ctr">
              <a:buNone/>
            </a:pPr>
            <a:r>
              <a:rPr lang="kk-KZ" sz="4400" dirty="0">
                <a:solidFill>
                  <a:srgbClr val="FFFF00"/>
                </a:solidFill>
              </a:rPr>
              <a:t>Үйге тапсырма: </a:t>
            </a:r>
            <a:br>
              <a:rPr lang="kk-KZ" sz="2700" dirty="0">
                <a:solidFill>
                  <a:schemeClr val="bg1"/>
                </a:solidFill>
              </a:rPr>
            </a:br>
            <a:br>
              <a:rPr lang="kk-KZ" sz="2700" dirty="0">
                <a:solidFill>
                  <a:schemeClr val="bg1"/>
                </a:solidFill>
              </a:rPr>
            </a:br>
            <a:r>
              <a:rPr lang="ru-RU" sz="4000" dirty="0" err="1">
                <a:solidFill>
                  <a:schemeClr val="bg1"/>
                </a:solidFill>
                <a:effectLst/>
                <a:latin typeface="Times New Roman" panose="02020603050405020304" pitchFamily="18" charset="0"/>
                <a:ea typeface="Times New Roman" panose="02020603050405020304" pitchFamily="18" charset="0"/>
              </a:rPr>
              <a:t>Адамзат</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өркениетінде</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қағазға</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жазу</a:t>
            </a:r>
            <a:r>
              <a:rPr lang="ru-RU" sz="4000" dirty="0">
                <a:solidFill>
                  <a:schemeClr val="bg1"/>
                </a:solidFill>
                <a:effectLst/>
                <a:latin typeface="Times New Roman" panose="02020603050405020304" pitchFamily="18" charset="0"/>
                <a:ea typeface="Times New Roman" panose="02020603050405020304" pitchFamily="18" charset="0"/>
              </a:rPr>
              <a:t> мен </a:t>
            </a:r>
            <a:r>
              <a:rPr lang="ru-RU" sz="4000" dirty="0" err="1">
                <a:solidFill>
                  <a:schemeClr val="bg1"/>
                </a:solidFill>
                <a:effectLst/>
                <a:latin typeface="Times New Roman" panose="02020603050405020304" pitchFamily="18" charset="0"/>
                <a:ea typeface="Times New Roman" panose="02020603050405020304" pitchFamily="18" charset="0"/>
              </a:rPr>
              <a:t>басудың</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ежелден</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келе</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жатқан</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қандай</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құралдарын</a:t>
            </a:r>
            <a:r>
              <a:rPr lang="ru-RU" sz="4000" dirty="0">
                <a:solidFill>
                  <a:schemeClr val="bg1"/>
                </a:solidFill>
                <a:effectLst/>
                <a:latin typeface="Times New Roman" panose="02020603050405020304" pitchFamily="18" charset="0"/>
                <a:ea typeface="Times New Roman" panose="02020603050405020304" pitchFamily="18" charset="0"/>
              </a:rPr>
              <a:t> </a:t>
            </a:r>
            <a:r>
              <a:rPr lang="ru-RU" sz="4000" dirty="0" err="1">
                <a:solidFill>
                  <a:schemeClr val="bg1"/>
                </a:solidFill>
                <a:effectLst/>
                <a:latin typeface="Times New Roman" panose="02020603050405020304" pitchFamily="18" charset="0"/>
                <a:ea typeface="Times New Roman" panose="02020603050405020304" pitchFamily="18" charset="0"/>
              </a:rPr>
              <a:t>білесің</a:t>
            </a:r>
            <a:r>
              <a:rPr lang="ru-RU" sz="4000" dirty="0">
                <a:solidFill>
                  <a:schemeClr val="bg1"/>
                </a:solidFill>
                <a:effectLst/>
                <a:latin typeface="Times New Roman" panose="02020603050405020304" pitchFamily="18" charset="0"/>
                <a:ea typeface="Times New Roman" panose="02020603050405020304" pitchFamily="18" charset="0"/>
              </a:rPr>
              <a:t>?</a:t>
            </a:r>
            <a:endParaRPr lang="ru-KZ" dirty="0"/>
          </a:p>
        </p:txBody>
      </p:sp>
    </p:spTree>
    <p:extLst>
      <p:ext uri="{BB962C8B-B14F-4D97-AF65-F5344CB8AC3E}">
        <p14:creationId xmlns:p14="http://schemas.microsoft.com/office/powerpoint/2010/main" val="2717153637"/>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40030" y="4402836"/>
            <a:ext cx="2516791" cy="13381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Барлығы түсінікті болды!</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1028" name="Picture 4" descr="Picture backgroun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3667" r="90000"/>
                    </a14:imgEffect>
                  </a14:imgLayer>
                </a14:imgProps>
              </a:ext>
              <a:ext uri="{28A0092B-C50C-407E-A947-70E740481C1C}">
                <a14:useLocalDpi xmlns:a14="http://schemas.microsoft.com/office/drawing/2010/main" val="0"/>
              </a:ext>
            </a:extLst>
          </a:blip>
          <a:srcRect/>
          <a:stretch>
            <a:fillRect/>
          </a:stretch>
        </p:blipFill>
        <p:spPr bwMode="auto">
          <a:xfrm>
            <a:off x="572154" y="3707893"/>
            <a:ext cx="1042415" cy="694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131989" y="3684853"/>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53772" y="3783751"/>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9"/>
          <a:stretch>
            <a:fillRect/>
          </a:stretch>
        </p:blipFill>
        <p:spPr>
          <a:xfrm>
            <a:off x="1303953" y="3648565"/>
            <a:ext cx="1042506" cy="695004"/>
          </a:xfrm>
          <a:prstGeom prst="rect">
            <a:avLst/>
          </a:prstGeom>
        </p:spPr>
      </p:pic>
      <p:pic>
        <p:nvPicPr>
          <p:cNvPr id="6" name="Рисунок 5"/>
          <p:cNvPicPr>
            <a:picLocks noChangeAspect="1"/>
          </p:cNvPicPr>
          <p:nvPr/>
        </p:nvPicPr>
        <p:blipFill>
          <a:blip r:embed="rId9"/>
          <a:stretch>
            <a:fillRect/>
          </a:stretch>
        </p:blipFill>
        <p:spPr>
          <a:xfrm>
            <a:off x="-17590" y="3137546"/>
            <a:ext cx="1042506" cy="695004"/>
          </a:xfrm>
          <a:prstGeom prst="rect">
            <a:avLst/>
          </a:prstGeom>
        </p:spPr>
      </p:pic>
      <p:pic>
        <p:nvPicPr>
          <p:cNvPr id="7" name="Рисунок 6"/>
          <p:cNvPicPr>
            <a:picLocks noChangeAspect="1"/>
          </p:cNvPicPr>
          <p:nvPr/>
        </p:nvPicPr>
        <p:blipFill>
          <a:blip r:embed="rId9"/>
          <a:stretch>
            <a:fillRect/>
          </a:stretch>
        </p:blipFill>
        <p:spPr>
          <a:xfrm>
            <a:off x="782700" y="2991818"/>
            <a:ext cx="1042506" cy="695004"/>
          </a:xfrm>
          <a:prstGeom prst="rect">
            <a:avLst/>
          </a:prstGeom>
        </p:spPr>
      </p:pic>
      <p:pic>
        <p:nvPicPr>
          <p:cNvPr id="8" name="Рисунок 7"/>
          <p:cNvPicPr>
            <a:picLocks noChangeAspect="1"/>
          </p:cNvPicPr>
          <p:nvPr/>
        </p:nvPicPr>
        <p:blipFill>
          <a:blip r:embed="rId9"/>
          <a:stretch>
            <a:fillRect/>
          </a:stretch>
        </p:blipFill>
        <p:spPr>
          <a:xfrm>
            <a:off x="1582412" y="2838683"/>
            <a:ext cx="1042506" cy="695004"/>
          </a:xfrm>
          <a:prstGeom prst="rect">
            <a:avLst/>
          </a:prstGeom>
        </p:spPr>
      </p:pic>
      <p:pic>
        <p:nvPicPr>
          <p:cNvPr id="9" name="Рисунок 8"/>
          <p:cNvPicPr>
            <a:picLocks noChangeAspect="1"/>
          </p:cNvPicPr>
          <p:nvPr/>
        </p:nvPicPr>
        <p:blipFill>
          <a:blip r:embed="rId9"/>
          <a:stretch>
            <a:fillRect/>
          </a:stretch>
        </p:blipFill>
        <p:spPr>
          <a:xfrm>
            <a:off x="195390" y="2400858"/>
            <a:ext cx="1042506" cy="695004"/>
          </a:xfrm>
          <a:prstGeom prst="rect">
            <a:avLst/>
          </a:prstGeom>
        </p:spPr>
      </p:pic>
      <p:pic>
        <p:nvPicPr>
          <p:cNvPr id="12" name="Рисунок 11"/>
          <p:cNvPicPr>
            <a:picLocks noChangeAspect="1"/>
          </p:cNvPicPr>
          <p:nvPr/>
        </p:nvPicPr>
        <p:blipFill>
          <a:blip r:embed="rId9"/>
          <a:stretch>
            <a:fillRect/>
          </a:stretch>
        </p:blipFill>
        <p:spPr>
          <a:xfrm>
            <a:off x="977172" y="2338499"/>
            <a:ext cx="1042506" cy="695004"/>
          </a:xfrm>
          <a:prstGeom prst="rect">
            <a:avLst/>
          </a:prstGeom>
        </p:spPr>
      </p:pic>
      <p:pic>
        <p:nvPicPr>
          <p:cNvPr id="13" name="Рисунок 12"/>
          <p:cNvPicPr>
            <a:picLocks noChangeAspect="1"/>
          </p:cNvPicPr>
          <p:nvPr/>
        </p:nvPicPr>
        <p:blipFill>
          <a:blip r:embed="rId9"/>
          <a:stretch>
            <a:fillRect/>
          </a:stretch>
        </p:blipFill>
        <p:spPr>
          <a:xfrm>
            <a:off x="2091721" y="3259832"/>
            <a:ext cx="1042506" cy="695004"/>
          </a:xfrm>
          <a:prstGeom prst="rect">
            <a:avLst/>
          </a:prstGeom>
        </p:spPr>
      </p:pic>
      <p:pic>
        <p:nvPicPr>
          <p:cNvPr id="19" name="Рисунок 18"/>
          <p:cNvPicPr>
            <a:picLocks noChangeAspect="1"/>
          </p:cNvPicPr>
          <p:nvPr/>
        </p:nvPicPr>
        <p:blipFill>
          <a:blip r:embed="rId9"/>
          <a:stretch>
            <a:fillRect/>
          </a:stretch>
        </p:blipFill>
        <p:spPr>
          <a:xfrm>
            <a:off x="844670" y="1258720"/>
            <a:ext cx="1042506" cy="695004"/>
          </a:xfrm>
          <a:prstGeom prst="rect">
            <a:avLst/>
          </a:prstGeom>
        </p:spPr>
      </p:pic>
      <p:pic>
        <p:nvPicPr>
          <p:cNvPr id="20" name="Рисунок 19"/>
          <p:cNvPicPr>
            <a:picLocks noChangeAspect="1"/>
          </p:cNvPicPr>
          <p:nvPr/>
        </p:nvPicPr>
        <p:blipFill>
          <a:blip r:embed="rId9"/>
          <a:stretch>
            <a:fillRect/>
          </a:stretch>
        </p:blipFill>
        <p:spPr>
          <a:xfrm>
            <a:off x="1768982" y="2222267"/>
            <a:ext cx="1042506" cy="695004"/>
          </a:xfrm>
          <a:prstGeom prst="rect">
            <a:avLst/>
          </a:prstGeom>
        </p:spPr>
      </p:pic>
      <p:pic>
        <p:nvPicPr>
          <p:cNvPr id="21" name="Рисунок 20"/>
          <p:cNvPicPr>
            <a:picLocks noChangeAspect="1"/>
          </p:cNvPicPr>
          <p:nvPr/>
        </p:nvPicPr>
        <p:blipFill>
          <a:blip r:embed="rId9"/>
          <a:stretch>
            <a:fillRect/>
          </a:stretch>
        </p:blipFill>
        <p:spPr>
          <a:xfrm>
            <a:off x="358683" y="1750574"/>
            <a:ext cx="1042506" cy="695004"/>
          </a:xfrm>
          <a:prstGeom prst="rect">
            <a:avLst/>
          </a:prstGeom>
        </p:spPr>
      </p:pic>
      <p:pic>
        <p:nvPicPr>
          <p:cNvPr id="22" name="Рисунок 21"/>
          <p:cNvPicPr>
            <a:picLocks noChangeAspect="1"/>
          </p:cNvPicPr>
          <p:nvPr/>
        </p:nvPicPr>
        <p:blipFill>
          <a:blip r:embed="rId9"/>
          <a:stretch>
            <a:fillRect/>
          </a:stretch>
        </p:blipFill>
        <p:spPr>
          <a:xfrm>
            <a:off x="1201619" y="1730204"/>
            <a:ext cx="1042506" cy="695004"/>
          </a:xfrm>
          <a:prstGeom prst="rect">
            <a:avLst/>
          </a:prstGeom>
        </p:spPr>
      </p:pic>
      <p:pic>
        <p:nvPicPr>
          <p:cNvPr id="23" name="Рисунок 22"/>
          <p:cNvPicPr>
            <a:picLocks noChangeAspect="1"/>
          </p:cNvPicPr>
          <p:nvPr/>
        </p:nvPicPr>
        <p:blipFill>
          <a:blip r:embed="rId9"/>
          <a:stretch>
            <a:fillRect/>
          </a:stretch>
        </p:blipFill>
        <p:spPr>
          <a:xfrm>
            <a:off x="-166858" y="1469534"/>
            <a:ext cx="1042506" cy="695004"/>
          </a:xfrm>
          <a:prstGeom prst="rect">
            <a:avLst/>
          </a:prstGeom>
        </p:spPr>
      </p:pic>
      <p:pic>
        <p:nvPicPr>
          <p:cNvPr id="24" name="Рисунок 23"/>
          <p:cNvPicPr>
            <a:picLocks noChangeAspect="1"/>
          </p:cNvPicPr>
          <p:nvPr/>
        </p:nvPicPr>
        <p:blipFill>
          <a:blip r:embed="rId9"/>
          <a:stretch>
            <a:fillRect/>
          </a:stretch>
        </p:blipFill>
        <p:spPr>
          <a:xfrm>
            <a:off x="1794958" y="1440782"/>
            <a:ext cx="1042506" cy="695004"/>
          </a:xfrm>
          <a:prstGeom prst="rect">
            <a:avLst/>
          </a:prstGeom>
        </p:spPr>
      </p:pic>
      <p:sp>
        <p:nvSpPr>
          <p:cNvPr id="25" name="Скругленный прямоугольник 24"/>
          <p:cNvSpPr/>
          <p:nvPr/>
        </p:nvSpPr>
        <p:spPr>
          <a:xfrm>
            <a:off x="3088944" y="4402836"/>
            <a:ext cx="2516791" cy="13381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Менің бірнеше сұрағым бар...</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26"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815707" y="3684853"/>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543644" y="360041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537099" y="3033504"/>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844653" y="2320839"/>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088944" y="2603710"/>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195253" y="306190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916739" y="1644566"/>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3264797" y="1837717"/>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656667" y="2381812"/>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948754" y="3018959"/>
            <a:ext cx="1063264" cy="7088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Picture background"/>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89" l="0" r="98348"/>
                    </a14:imgEffect>
                  </a14:imgLayer>
                </a14:imgProps>
              </a:ext>
              <a:ext uri="{28A0092B-C50C-407E-A947-70E740481C1C}">
                <a14:useLocalDpi xmlns:a14="http://schemas.microsoft.com/office/drawing/2010/main" val="0"/>
              </a:ext>
            </a:extLst>
          </a:blip>
          <a:srcRect/>
          <a:stretch>
            <a:fillRect/>
          </a:stretch>
        </p:blipFill>
        <p:spPr bwMode="auto">
          <a:xfrm>
            <a:off x="4625244" y="1579392"/>
            <a:ext cx="1063264" cy="708842"/>
          </a:xfrm>
          <a:prstGeom prst="rect">
            <a:avLst/>
          </a:prstGeom>
          <a:noFill/>
          <a:extLst>
            <a:ext uri="{909E8E84-426E-40DD-AFC4-6F175D3DCCD1}">
              <a14:hiddenFill xmlns:a14="http://schemas.microsoft.com/office/drawing/2010/main">
                <a:solidFill>
                  <a:srgbClr val="FFFFFF"/>
                </a:solidFill>
              </a14:hiddenFill>
            </a:ext>
          </a:extLst>
        </p:spPr>
      </p:pic>
      <p:sp>
        <p:nvSpPr>
          <p:cNvPr id="37" name="Скругленный прямоугольник 36"/>
          <p:cNvSpPr/>
          <p:nvPr/>
        </p:nvSpPr>
        <p:spPr>
          <a:xfrm>
            <a:off x="6079406" y="4402836"/>
            <a:ext cx="2516791" cy="133814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kk-KZ" dirty="0">
                <a:solidFill>
                  <a:prstClr val="white"/>
                </a:solidFill>
                <a:effectLst>
                  <a:glow rad="101600">
                    <a:prstClr val="black">
                      <a:alpha val="60000"/>
                    </a:prstClr>
                  </a:glow>
                </a:effectLst>
                <a:latin typeface="KZ Cooper" panose="02000503000000020004" pitchFamily="2" charset="0"/>
              </a:rPr>
              <a:t>Маған сабақ қиын болды!</a:t>
            </a:r>
            <a:endParaRPr lang="ru-RU" dirty="0">
              <a:solidFill>
                <a:prstClr val="white"/>
              </a:solidFill>
              <a:effectLst>
                <a:glow rad="101600">
                  <a:prstClr val="black">
                    <a:alpha val="60000"/>
                  </a:prstClr>
                </a:glow>
              </a:effectLst>
              <a:latin typeface="KZ Cooper" panose="02000503000000020004" pitchFamily="2" charset="0"/>
            </a:endParaRPr>
          </a:p>
        </p:txBody>
      </p:sp>
      <p:pic>
        <p:nvPicPr>
          <p:cNvPr id="38"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822938" y="3248695"/>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337801" y="3695020"/>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65017" y="2713639"/>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977020" y="2532457"/>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562390" y="3086176"/>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7657410" y="1933813"/>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887927" y="2246080"/>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904620" y="1469535"/>
            <a:ext cx="639219" cy="5196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Picture backgroun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441" l="2300" r="100000"/>
                    </a14:imgEffect>
                  </a14:imgLayer>
                </a14:imgProps>
              </a:ext>
              <a:ext uri="{28A0092B-C50C-407E-A947-70E740481C1C}">
                <a14:useLocalDpi xmlns:a14="http://schemas.microsoft.com/office/drawing/2010/main" val="0"/>
              </a:ext>
            </a:extLst>
          </a:blip>
          <a:srcRect b="9474"/>
          <a:stretch/>
        </p:blipFill>
        <p:spPr bwMode="auto">
          <a:xfrm>
            <a:off x="6237600" y="1837717"/>
            <a:ext cx="639219" cy="51963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921669" y="829744"/>
            <a:ext cx="3341942" cy="692497"/>
          </a:xfrm>
          <a:prstGeom prst="rect">
            <a:avLst/>
          </a:prstGeom>
          <a:noFill/>
        </p:spPr>
        <p:txBody>
          <a:bodyPr wrap="none" lIns="68580" tIns="34290" rIns="68580" bIns="34290">
            <a:spAutoFit/>
          </a:bodyPr>
          <a:lstStyle/>
          <a:p>
            <a:pPr algn="ctr" defTabSz="685800"/>
            <a:r>
              <a:rPr lang="ru-RU" sz="4050" dirty="0" err="1">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Кері</a:t>
            </a:r>
            <a:r>
              <a:rPr lang="ru-RU" sz="4050" dirty="0">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 </a:t>
            </a:r>
            <a:r>
              <a:rPr lang="ru-RU" sz="4050" dirty="0" err="1">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rPr>
              <a:t>байланыс</a:t>
            </a:r>
            <a:endParaRPr lang="ru-RU" sz="4050" dirty="0">
              <a:ln w="0">
                <a:solidFill>
                  <a:sysClr val="windowText" lastClr="000000"/>
                </a:solidFill>
              </a:ln>
              <a:solidFill>
                <a:srgbClr val="FF0000"/>
              </a:solidFill>
              <a:effectLst>
                <a:outerShdw blurRad="38100" dist="19050" dir="2700000" algn="tl" rotWithShape="0">
                  <a:prstClr val="black">
                    <a:alpha val="40000"/>
                  </a:prstClr>
                </a:outerShdw>
              </a:effectLst>
              <a:latin typeface="KZ Cooper" panose="02000503000000020004" pitchFamily="2" charset="0"/>
            </a:endParaRPr>
          </a:p>
        </p:txBody>
      </p:sp>
      <p:pic>
        <p:nvPicPr>
          <p:cNvPr id="48" name="Рисунок 47"/>
          <p:cNvPicPr>
            <a:picLocks noChangeAspect="1"/>
          </p:cNvPicPr>
          <p:nvPr/>
        </p:nvPicPr>
        <p:blipFill>
          <a:blip r:embed="rId9"/>
          <a:stretch>
            <a:fillRect/>
          </a:stretch>
        </p:blipFill>
        <p:spPr>
          <a:xfrm>
            <a:off x="-189559" y="2028271"/>
            <a:ext cx="1042506" cy="695004"/>
          </a:xfrm>
          <a:prstGeom prst="rect">
            <a:avLst/>
          </a:prstGeom>
        </p:spPr>
      </p:pic>
      <p:pic>
        <p:nvPicPr>
          <p:cNvPr id="49" name="Рисунок 48"/>
          <p:cNvPicPr>
            <a:picLocks noChangeAspect="1"/>
          </p:cNvPicPr>
          <p:nvPr/>
        </p:nvPicPr>
        <p:blipFill>
          <a:blip r:embed="rId9"/>
          <a:stretch>
            <a:fillRect/>
          </a:stretch>
        </p:blipFill>
        <p:spPr>
          <a:xfrm>
            <a:off x="261447" y="1005370"/>
            <a:ext cx="1042506" cy="695004"/>
          </a:xfrm>
          <a:prstGeom prst="rect">
            <a:avLst/>
          </a:prstGeom>
        </p:spPr>
      </p:pic>
      <p:pic>
        <p:nvPicPr>
          <p:cNvPr id="50" name="Рисунок 49"/>
          <p:cNvPicPr>
            <a:picLocks noChangeAspect="1"/>
          </p:cNvPicPr>
          <p:nvPr/>
        </p:nvPicPr>
        <p:blipFill>
          <a:blip r:embed="rId9"/>
          <a:stretch>
            <a:fillRect/>
          </a:stretch>
        </p:blipFill>
        <p:spPr>
          <a:xfrm>
            <a:off x="1928516" y="3785169"/>
            <a:ext cx="1042506" cy="695004"/>
          </a:xfrm>
          <a:prstGeom prst="rect">
            <a:avLst/>
          </a:prstGeom>
        </p:spPr>
      </p:pic>
      <p:pic>
        <p:nvPicPr>
          <p:cNvPr id="51" name="Рисунок 50"/>
          <p:cNvPicPr>
            <a:picLocks noChangeAspect="1"/>
          </p:cNvPicPr>
          <p:nvPr/>
        </p:nvPicPr>
        <p:blipFill>
          <a:blip r:embed="rId9"/>
          <a:stretch>
            <a:fillRect/>
          </a:stretch>
        </p:blipFill>
        <p:spPr>
          <a:xfrm>
            <a:off x="-82746" y="3806618"/>
            <a:ext cx="1042506" cy="695004"/>
          </a:xfrm>
          <a:prstGeom prst="rect">
            <a:avLst/>
          </a:prstGeom>
        </p:spPr>
      </p:pic>
      <p:pic>
        <p:nvPicPr>
          <p:cNvPr id="52" name="Рисунок 51"/>
          <p:cNvPicPr>
            <a:picLocks noChangeAspect="1"/>
          </p:cNvPicPr>
          <p:nvPr/>
        </p:nvPicPr>
        <p:blipFill>
          <a:blip r:embed="rId9"/>
          <a:stretch>
            <a:fillRect/>
          </a:stretch>
        </p:blipFill>
        <p:spPr>
          <a:xfrm>
            <a:off x="2210714" y="2714405"/>
            <a:ext cx="1042506" cy="695004"/>
          </a:xfrm>
          <a:prstGeom prst="rect">
            <a:avLst/>
          </a:prstGeom>
        </p:spPr>
      </p:pic>
      <p:pic>
        <p:nvPicPr>
          <p:cNvPr id="53" name="Рисунок 52"/>
          <p:cNvPicPr>
            <a:picLocks noChangeAspect="1"/>
          </p:cNvPicPr>
          <p:nvPr/>
        </p:nvPicPr>
        <p:blipFill>
          <a:blip r:embed="rId9"/>
          <a:stretch>
            <a:fillRect/>
          </a:stretch>
        </p:blipFill>
        <p:spPr>
          <a:xfrm>
            <a:off x="1370941" y="1080355"/>
            <a:ext cx="1042506" cy="695004"/>
          </a:xfrm>
          <a:prstGeom prst="rect">
            <a:avLst/>
          </a:prstGeom>
        </p:spPr>
      </p:pic>
    </p:spTree>
    <p:extLst>
      <p:ext uri="{BB962C8B-B14F-4D97-AF65-F5344CB8AC3E}">
        <p14:creationId xmlns:p14="http://schemas.microsoft.com/office/powerpoint/2010/main" val="119739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childTnLst>
              </p:cTn>
              <p:nextCondLst>
                <p:cond evt="onClick" delay="0">
                  <p:tgtEl>
                    <p:spTgt spid="4"/>
                  </p:tgtEl>
                </p:cond>
              </p:nextCondLst>
            </p:seq>
            <p:seq concurrent="1" nextAc="seek">
              <p:cTn id="103" restart="whenNotActive" fill="hold" evtFilter="cancelBubble" nodeType="interactiveSeq">
                <p:stCondLst>
                  <p:cond evt="onClick" delay="0">
                    <p:tgtEl>
                      <p:spTgt spid="25"/>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032"/>
                                        </p:tgtEl>
                                        <p:attrNameLst>
                                          <p:attrName>style.visibility</p:attrName>
                                        </p:attrNameLst>
                                      </p:cBhvr>
                                      <p:to>
                                        <p:strVal val="visible"/>
                                      </p:to>
                                    </p:set>
                                    <p:animEffect transition="in" filter="fade">
                                      <p:cBhvr>
                                        <p:cTn id="108" dur="500"/>
                                        <p:tgtEl>
                                          <p:spTgt spid="103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00"/>
                                        <p:tgtEl>
                                          <p:spTgt spid="3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500"/>
                                        <p:tgtEl>
                                          <p:spTgt spid="3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500"/>
                                        <p:tgtEl>
                                          <p:spTgt spid="35"/>
                                        </p:tgtEl>
                                      </p:cBhvr>
                                    </p:animEffect>
                                  </p:childTnLst>
                                </p:cTn>
                              </p:par>
                            </p:childTnLst>
                          </p:cTn>
                        </p:par>
                      </p:childTnLst>
                    </p:cTn>
                  </p:par>
                </p:childTnLst>
              </p:cTn>
              <p:nextCondLst>
                <p:cond evt="onClick" delay="0">
                  <p:tgtEl>
                    <p:spTgt spid="25"/>
                  </p:tgtEl>
                </p:cond>
              </p:nextCondLst>
            </p:seq>
            <p:seq concurrent="1" nextAc="seek">
              <p:cTn id="164" restart="whenNotActive" fill="hold" evtFilter="cancelBubble" nodeType="interactiveSeq">
                <p:stCondLst>
                  <p:cond evt="onClick" delay="0">
                    <p:tgtEl>
                      <p:spTgt spid="37"/>
                    </p:tgtEl>
                  </p:cond>
                </p:stCondLst>
                <p:endSync evt="end" delay="0">
                  <p:rtn val="all"/>
                </p:endSync>
                <p:childTnLst>
                  <p:par>
                    <p:cTn id="165" fill="hold">
                      <p:stCondLst>
                        <p:cond delay="0"/>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fade">
                                      <p:cBhvr>
                                        <p:cTn id="169" dur="500"/>
                                        <p:tgtEl>
                                          <p:spTgt spid="103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39"/>
                                        </p:tgtEl>
                                        <p:attrNameLst>
                                          <p:attrName>style.visibility</p:attrName>
                                        </p:attrNameLst>
                                      </p:cBhvr>
                                      <p:to>
                                        <p:strVal val="visible"/>
                                      </p:to>
                                    </p:set>
                                    <p:animEffect transition="in" filter="fade">
                                      <p:cBhvr>
                                        <p:cTn id="174" dur="500"/>
                                        <p:tgtEl>
                                          <p:spTgt spid="39"/>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500"/>
                                        <p:tgtEl>
                                          <p:spTgt spid="3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500"/>
                                        <p:tgtEl>
                                          <p:spTgt spid="40"/>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fade">
                                      <p:cBhvr>
                                        <p:cTn id="189" dur="500"/>
                                        <p:tgtEl>
                                          <p:spTgt spid="4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fade">
                                      <p:cBhvr>
                                        <p:cTn id="194" dur="500"/>
                                        <p:tgtEl>
                                          <p:spTgt spid="4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500"/>
                                        <p:tgtEl>
                                          <p:spTgt spid="43"/>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500"/>
                                        <p:tgtEl>
                                          <p:spTgt spid="44"/>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45"/>
                                        </p:tgtEl>
                                        <p:attrNameLst>
                                          <p:attrName>style.visibility</p:attrName>
                                        </p:attrNameLst>
                                      </p:cBhvr>
                                      <p:to>
                                        <p:strVal val="visible"/>
                                      </p:to>
                                    </p:set>
                                    <p:animEffect transition="in" filter="fade">
                                      <p:cBhvr>
                                        <p:cTn id="209" dur="500"/>
                                        <p:tgtEl>
                                          <p:spTgt spid="45"/>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46"/>
                                        </p:tgtEl>
                                        <p:attrNameLst>
                                          <p:attrName>style.visibility</p:attrName>
                                        </p:attrNameLst>
                                      </p:cBhvr>
                                      <p:to>
                                        <p:strVal val="visible"/>
                                      </p:to>
                                    </p:set>
                                    <p:animEffect transition="in" filter="fade">
                                      <p:cBhvr>
                                        <p:cTn id="214" dur="500"/>
                                        <p:tgtEl>
                                          <p:spTgt spid="46"/>
                                        </p:tgtEl>
                                      </p:cBhvr>
                                    </p:animEffect>
                                  </p:childTnLst>
                                </p:cTn>
                              </p:par>
                            </p:childTnLst>
                          </p:cTn>
                        </p:par>
                      </p:childTnLst>
                    </p:cTn>
                  </p:par>
                </p:childTnLst>
              </p:cTn>
              <p:nextCondLst>
                <p:cond evt="onClick" delay="0">
                  <p:tgtEl>
                    <p:spTgt spid="3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2F2A76-F41B-F9E8-31A5-40FE43B30DC4}"/>
              </a:ext>
            </a:extLst>
          </p:cNvPr>
          <p:cNvSpPr>
            <a:spLocks noGrp="1"/>
          </p:cNvSpPr>
          <p:nvPr>
            <p:ph type="ctrTitle"/>
          </p:nvPr>
        </p:nvSpPr>
        <p:spPr>
          <a:xfrm>
            <a:off x="596280" y="1700808"/>
            <a:ext cx="7772400" cy="1470025"/>
          </a:xfrm>
        </p:spPr>
        <p:txBody>
          <a:bodyPr>
            <a:normAutofit fontScale="90000"/>
          </a:bodyPr>
          <a:lstStyle/>
          <a:p>
            <a:r>
              <a:rPr lang="kk-KZ" b="1" i="1" dirty="0">
                <a:solidFill>
                  <a:schemeClr val="bg1"/>
                </a:solidFill>
                <a:latin typeface="Times New Roman" panose="02020603050405020304" pitchFamily="18" charset="0"/>
                <a:cs typeface="Times New Roman" panose="02020603050405020304" pitchFamily="18" charset="0"/>
              </a:rPr>
              <a:t>   Компьютердің ішкі құрылымы мен қосымша құрылғылары</a:t>
            </a:r>
            <a:endParaRPr lang="ru-KZ" b="1" i="1"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B5A682F0-E187-677B-517E-A786BAA1D826}"/>
              </a:ext>
            </a:extLst>
          </p:cNvPr>
          <p:cNvSpPr>
            <a:spLocks noGrp="1"/>
          </p:cNvSpPr>
          <p:nvPr>
            <p:ph type="subTitle" idx="1"/>
          </p:nvPr>
        </p:nvSpPr>
        <p:spPr>
          <a:xfrm>
            <a:off x="1066056" y="3573016"/>
            <a:ext cx="6832848" cy="1752600"/>
          </a:xfrm>
        </p:spPr>
        <p:txBody>
          <a:bodyPr>
            <a:normAutofit/>
          </a:bodyPr>
          <a:lstStyle/>
          <a:p>
            <a:r>
              <a:rPr lang="ru-KZ" sz="2400" dirty="0">
                <a:solidFill>
                  <a:schemeClr val="bg1"/>
                </a:solidFill>
                <a:latin typeface="Times New Roman" panose="02020603050405020304" pitchFamily="18" charset="0"/>
                <a:cs typeface="Times New Roman" panose="02020603050405020304" pitchFamily="18" charset="0"/>
              </a:rPr>
              <a:t>-</a:t>
            </a:r>
            <a:r>
              <a:rPr lang="ru-KZ" sz="2400" dirty="0" err="1">
                <a:solidFill>
                  <a:schemeClr val="bg1"/>
                </a:solidFill>
                <a:latin typeface="Times New Roman" panose="02020603050405020304" pitchFamily="18" charset="0"/>
                <a:cs typeface="Times New Roman" panose="02020603050405020304" pitchFamily="18" charset="0"/>
              </a:rPr>
              <a:t>Процессордың</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ерекшеліктерін</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қарапайым</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түсіну</a:t>
            </a:r>
            <a:r>
              <a:rPr lang="ru-KZ" sz="2400" dirty="0">
                <a:solidFill>
                  <a:schemeClr val="bg1"/>
                </a:solidFill>
                <a:latin typeface="Times New Roman" panose="02020603050405020304" pitchFamily="18" charset="0"/>
                <a:cs typeface="Times New Roman" panose="02020603050405020304" pitchFamily="18" charset="0"/>
              </a:rPr>
              <a:t>.</a:t>
            </a:r>
          </a:p>
          <a:p>
            <a:r>
              <a:rPr lang="ru-KZ" sz="2400" dirty="0">
                <a:solidFill>
                  <a:schemeClr val="bg1"/>
                </a:solidFill>
                <a:latin typeface="Times New Roman" panose="02020603050405020304" pitchFamily="18" charset="0"/>
                <a:cs typeface="Times New Roman" panose="02020603050405020304" pitchFamily="18" charset="0"/>
              </a:rPr>
              <a:t>-</a:t>
            </a:r>
            <a:r>
              <a:rPr lang="ru-KZ" sz="2400" dirty="0" err="1">
                <a:solidFill>
                  <a:schemeClr val="bg1"/>
                </a:solidFill>
                <a:latin typeface="Times New Roman" panose="02020603050405020304" pitchFamily="18" charset="0"/>
                <a:cs typeface="Times New Roman" panose="02020603050405020304" pitchFamily="18" charset="0"/>
              </a:rPr>
              <a:t>Компьютердің</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ішкі</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құрылғылары</a:t>
            </a:r>
            <a:r>
              <a:rPr lang="ru-KZ" sz="2400" dirty="0">
                <a:solidFill>
                  <a:schemeClr val="bg1"/>
                </a:solidFill>
                <a:latin typeface="Times New Roman" panose="02020603050405020304" pitchFamily="18" charset="0"/>
                <a:cs typeface="Times New Roman" panose="02020603050405020304" pitchFamily="18" charset="0"/>
              </a:rPr>
              <a:t> мен </a:t>
            </a:r>
            <a:r>
              <a:rPr lang="ru-KZ" sz="2400" dirty="0" err="1">
                <a:solidFill>
                  <a:schemeClr val="bg1"/>
                </a:solidFill>
                <a:latin typeface="Times New Roman" panose="02020603050405020304" pitchFamily="18" charset="0"/>
                <a:cs typeface="Times New Roman" panose="02020603050405020304" pitchFamily="18" charset="0"/>
              </a:rPr>
              <a:t>қосымша</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құрылғыларын</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ажырата</a:t>
            </a:r>
            <a:r>
              <a:rPr lang="ru-KZ" sz="2400" dirty="0">
                <a:solidFill>
                  <a:schemeClr val="bg1"/>
                </a:solidFill>
                <a:latin typeface="Times New Roman" panose="02020603050405020304" pitchFamily="18" charset="0"/>
                <a:cs typeface="Times New Roman" panose="02020603050405020304" pitchFamily="18" charset="0"/>
              </a:rPr>
              <a:t> </a:t>
            </a:r>
            <a:r>
              <a:rPr lang="ru-KZ" sz="2400" dirty="0" err="1">
                <a:solidFill>
                  <a:schemeClr val="bg1"/>
                </a:solidFill>
                <a:latin typeface="Times New Roman" panose="02020603050405020304" pitchFamily="18" charset="0"/>
                <a:cs typeface="Times New Roman" panose="02020603050405020304" pitchFamily="18" charset="0"/>
              </a:rPr>
              <a:t>білу</a:t>
            </a:r>
            <a:r>
              <a:rPr lang="ru-KZ"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272440"/>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4551A-F64C-0214-76C3-9491A4241BC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2894BB-01E8-B656-A3C6-4DCEF99867F6}"/>
              </a:ext>
            </a:extLst>
          </p:cNvPr>
          <p:cNvSpPr>
            <a:spLocks noGrp="1"/>
          </p:cNvSpPr>
          <p:nvPr>
            <p:ph type="title"/>
          </p:nvPr>
        </p:nvSpPr>
        <p:spPr>
          <a:xfrm>
            <a:off x="755576" y="980728"/>
            <a:ext cx="7270576" cy="1362075"/>
          </a:xfrm>
        </p:spPr>
        <p:txBody>
          <a:bodyPr>
            <a:normAutofit fontScale="90000"/>
          </a:bodyPr>
          <a:lstStyle/>
          <a:p>
            <a:pPr>
              <a:buNone/>
            </a:pPr>
            <a:r>
              <a:rPr lang="kk-KZ" sz="3200" b="1" dirty="0">
                <a:solidFill>
                  <a:srgbClr val="FFFF00"/>
                </a:solidFill>
                <a:effectLst/>
                <a:latin typeface="Times New Roman" panose="02020603050405020304" pitchFamily="18" charset="0"/>
                <a:ea typeface="Times New Roman" panose="02020603050405020304" pitchFamily="18" charset="0"/>
              </a:rPr>
              <a:t>Өткенді қайталау: </a:t>
            </a:r>
            <a:br>
              <a:rPr lang="ru-KZ" sz="2800" dirty="0">
                <a:solidFill>
                  <a:srgbClr val="FFFF00"/>
                </a:solidFill>
                <a:effectLst/>
                <a:latin typeface="Times New Roman" panose="02020603050405020304" pitchFamily="18" charset="0"/>
                <a:ea typeface="Times New Roman" panose="02020603050405020304" pitchFamily="18" charset="0"/>
              </a:rPr>
            </a:br>
            <a:br>
              <a:rPr lang="ru-KZ" sz="3600" dirty="0">
                <a:effectLst/>
                <a:latin typeface="Times New Roman" panose="02020603050405020304" pitchFamily="18" charset="0"/>
                <a:ea typeface="Times New Roman" panose="02020603050405020304" pitchFamily="18" charset="0"/>
              </a:rPr>
            </a:br>
            <a:r>
              <a:rPr lang="ru-KZ" sz="2700" dirty="0">
                <a:solidFill>
                  <a:schemeClr val="bg1"/>
                </a:solidFill>
                <a:effectLst/>
                <a:latin typeface="Times New Roman" panose="02020603050405020304" pitchFamily="18" charset="0"/>
                <a:ea typeface="Times New Roman" panose="02020603050405020304" pitchFamily="18" charset="0"/>
              </a:rPr>
              <a:t>1.Ақпарат </a:t>
            </a:r>
            <a:r>
              <a:rPr lang="ru-KZ" sz="2700" dirty="0" err="1">
                <a:solidFill>
                  <a:schemeClr val="bg1"/>
                </a:solidFill>
                <a:effectLst/>
                <a:latin typeface="Times New Roman" panose="02020603050405020304" pitchFamily="18" charset="0"/>
                <a:ea typeface="Times New Roman" panose="02020603050405020304" pitchFamily="18" charset="0"/>
              </a:rPr>
              <a:t>көлемін</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анықтауда</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ықтималдық</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амалы</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дегеніміз</a:t>
            </a:r>
            <a:r>
              <a:rPr lang="ru-KZ" sz="2700" dirty="0">
                <a:solidFill>
                  <a:schemeClr val="bg1"/>
                </a:solidFill>
                <a:effectLst/>
                <a:latin typeface="Times New Roman" panose="02020603050405020304" pitchFamily="18" charset="0"/>
                <a:ea typeface="Times New Roman" panose="02020603050405020304" pitchFamily="18" charset="0"/>
              </a:rPr>
              <a:t> не? </a:t>
            </a:r>
            <a:br>
              <a:rPr lang="ru-KZ" sz="2700" dirty="0">
                <a:solidFill>
                  <a:schemeClr val="bg1"/>
                </a:solidFill>
                <a:effectLst/>
                <a:latin typeface="Times New Roman" panose="02020603050405020304" pitchFamily="18" charset="0"/>
                <a:ea typeface="Times New Roman" panose="02020603050405020304" pitchFamily="18" charset="0"/>
              </a:rPr>
            </a:br>
            <a:r>
              <a:rPr lang="ru-KZ" sz="2700" dirty="0">
                <a:solidFill>
                  <a:schemeClr val="bg1"/>
                </a:solidFill>
                <a:effectLst/>
                <a:latin typeface="Times New Roman" panose="02020603050405020304" pitchFamily="18" charset="0"/>
                <a:ea typeface="Times New Roman" panose="02020603050405020304" pitchFamily="18" charset="0"/>
              </a:rPr>
              <a:t>2. </a:t>
            </a:r>
            <a:r>
              <a:rPr lang="ru-KZ" sz="2700" dirty="0" err="1">
                <a:solidFill>
                  <a:schemeClr val="bg1"/>
                </a:solidFill>
                <a:effectLst/>
                <a:latin typeface="Times New Roman" panose="02020603050405020304" pitchFamily="18" charset="0"/>
                <a:ea typeface="Times New Roman" panose="02020603050405020304" pitchFamily="18" charset="0"/>
              </a:rPr>
              <a:t>Ақпарат</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көлемін</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анықтауда</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алфавиттік</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амалы</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дегеніміз</a:t>
            </a:r>
            <a:r>
              <a:rPr lang="ru-KZ" sz="2700" dirty="0">
                <a:solidFill>
                  <a:schemeClr val="bg1"/>
                </a:solidFill>
                <a:effectLst/>
                <a:latin typeface="Times New Roman" panose="02020603050405020304" pitchFamily="18" charset="0"/>
                <a:ea typeface="Times New Roman" panose="02020603050405020304" pitchFamily="18" charset="0"/>
              </a:rPr>
              <a:t> не? </a:t>
            </a:r>
            <a:br>
              <a:rPr lang="ru-KZ" sz="2700" dirty="0">
                <a:solidFill>
                  <a:schemeClr val="bg1"/>
                </a:solidFill>
                <a:effectLst/>
                <a:latin typeface="Times New Roman" panose="02020603050405020304" pitchFamily="18" charset="0"/>
                <a:ea typeface="Times New Roman" panose="02020603050405020304" pitchFamily="18" charset="0"/>
              </a:rPr>
            </a:br>
            <a:r>
              <a:rPr lang="ru-KZ" sz="2700" dirty="0">
                <a:solidFill>
                  <a:schemeClr val="bg1"/>
                </a:solidFill>
                <a:effectLst/>
                <a:latin typeface="Times New Roman" panose="02020603050405020304" pitchFamily="18" charset="0"/>
                <a:ea typeface="Times New Roman" panose="02020603050405020304" pitchFamily="18" charset="0"/>
              </a:rPr>
              <a:t>3.Ең </a:t>
            </a:r>
            <a:r>
              <a:rPr lang="ru-KZ" sz="2700" dirty="0" err="1">
                <a:solidFill>
                  <a:schemeClr val="bg1"/>
                </a:solidFill>
                <a:effectLst/>
                <a:latin typeface="Times New Roman" panose="02020603050405020304" pitchFamily="18" charset="0"/>
                <a:ea typeface="Times New Roman" panose="02020603050405020304" pitchFamily="18" charset="0"/>
              </a:rPr>
              <a:t>кші</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өлшем</a:t>
            </a:r>
            <a:r>
              <a:rPr lang="ru-KZ" sz="2700" dirty="0">
                <a:solidFill>
                  <a:schemeClr val="bg1"/>
                </a:solidFill>
                <a:effectLst/>
                <a:latin typeface="Times New Roman" panose="02020603050405020304" pitchFamily="18" charset="0"/>
                <a:ea typeface="Times New Roman" panose="02020603050405020304" pitchFamily="18" charset="0"/>
              </a:rPr>
              <a:t> </a:t>
            </a:r>
            <a:r>
              <a:rPr lang="ru-KZ" sz="2700" dirty="0" err="1">
                <a:solidFill>
                  <a:schemeClr val="bg1"/>
                </a:solidFill>
                <a:effectLst/>
                <a:latin typeface="Times New Roman" panose="02020603050405020304" pitchFamily="18" charset="0"/>
                <a:ea typeface="Times New Roman" panose="02020603050405020304" pitchFamily="18" charset="0"/>
              </a:rPr>
              <a:t>бірлік</a:t>
            </a:r>
            <a:r>
              <a:rPr lang="ru-KZ" sz="2700" dirty="0">
                <a:solidFill>
                  <a:schemeClr val="bg1"/>
                </a:solidFill>
                <a:effectLst/>
                <a:latin typeface="Times New Roman" panose="02020603050405020304" pitchFamily="18" charset="0"/>
                <a:ea typeface="Times New Roman" panose="02020603050405020304" pitchFamily="18" charset="0"/>
              </a:rPr>
              <a:t>?</a:t>
            </a:r>
            <a:br>
              <a:rPr lang="ru-KZ" sz="2700" dirty="0">
                <a:solidFill>
                  <a:schemeClr val="bg1"/>
                </a:solidFill>
                <a:effectLst/>
                <a:latin typeface="Times New Roman" panose="02020603050405020304" pitchFamily="18" charset="0"/>
                <a:ea typeface="Times New Roman" panose="02020603050405020304" pitchFamily="18" charset="0"/>
              </a:rPr>
            </a:br>
            <a:r>
              <a:rPr lang="ru-KZ" sz="2700" dirty="0">
                <a:solidFill>
                  <a:schemeClr val="bg1"/>
                </a:solidFill>
                <a:effectLst/>
                <a:latin typeface="Times New Roman" panose="02020603050405020304" pitchFamily="18" charset="0"/>
                <a:ea typeface="Times New Roman" panose="02020603050405020304" pitchFamily="18" charset="0"/>
              </a:rPr>
              <a:t>4. 1 бит </a:t>
            </a:r>
            <a:r>
              <a:rPr lang="ru-KZ" sz="2700" dirty="0" err="1">
                <a:solidFill>
                  <a:schemeClr val="bg1"/>
                </a:solidFill>
                <a:effectLst/>
                <a:latin typeface="Times New Roman" panose="02020603050405020304" pitchFamily="18" charset="0"/>
                <a:ea typeface="Times New Roman" panose="02020603050405020304" pitchFamily="18" charset="0"/>
              </a:rPr>
              <a:t>құрамы</a:t>
            </a:r>
            <a:r>
              <a:rPr lang="ru-KZ" sz="2700" dirty="0">
                <a:solidFill>
                  <a:schemeClr val="bg1"/>
                </a:solidFill>
                <a:effectLst/>
                <a:latin typeface="Times New Roman" panose="02020603050405020304" pitchFamily="18" charset="0"/>
                <a:ea typeface="Times New Roman" panose="02020603050405020304" pitchFamily="18" charset="0"/>
              </a:rPr>
              <a:t>? </a:t>
            </a:r>
            <a:br>
              <a:rPr lang="ru-KZ" sz="3600" dirty="0">
                <a:effectLst/>
                <a:latin typeface="Times New Roman" panose="02020603050405020304" pitchFamily="18" charset="0"/>
                <a:ea typeface="Times New Roman" panose="02020603050405020304" pitchFamily="18" charset="0"/>
              </a:rPr>
            </a:br>
            <a:endParaRPr lang="ru-KZ" dirty="0"/>
          </a:p>
        </p:txBody>
      </p:sp>
    </p:spTree>
    <p:extLst>
      <p:ext uri="{BB962C8B-B14F-4D97-AF65-F5344CB8AC3E}">
        <p14:creationId xmlns:p14="http://schemas.microsoft.com/office/powerpoint/2010/main" val="195285796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443DB-3DBD-E856-80F4-9E2249BF0B5C}"/>
              </a:ext>
            </a:extLst>
          </p:cNvPr>
          <p:cNvSpPr>
            <a:spLocks noGrp="1"/>
          </p:cNvSpPr>
          <p:nvPr>
            <p:ph type="title"/>
          </p:nvPr>
        </p:nvSpPr>
        <p:spPr>
          <a:xfrm>
            <a:off x="457200" y="404664"/>
            <a:ext cx="8229600" cy="1143000"/>
          </a:xfrm>
        </p:spPr>
        <p:txBody>
          <a:bodyPr>
            <a:normAutofit fontScale="90000"/>
          </a:bodyPr>
          <a:lstStyle/>
          <a:p>
            <a:br>
              <a:rPr lang="kk-KZ" dirty="0">
                <a:solidFill>
                  <a:schemeClr val="bg1"/>
                </a:solidFill>
                <a:latin typeface="Times New Roman" panose="02020603050405020304" pitchFamily="18" charset="0"/>
                <a:cs typeface="Times New Roman" panose="02020603050405020304" pitchFamily="18" charset="0"/>
              </a:rPr>
            </a:br>
            <a:br>
              <a:rPr lang="kk-KZ" dirty="0">
                <a:solidFill>
                  <a:schemeClr val="bg1"/>
                </a:solidFill>
                <a:latin typeface="Times New Roman" panose="02020603050405020304" pitchFamily="18" charset="0"/>
                <a:cs typeface="Times New Roman" panose="02020603050405020304" pitchFamily="18" charset="0"/>
              </a:rPr>
            </a:br>
            <a:br>
              <a:rPr lang="kk-KZ" dirty="0">
                <a:solidFill>
                  <a:schemeClr val="bg1"/>
                </a:solidFill>
                <a:latin typeface="Times New Roman" panose="02020603050405020304" pitchFamily="18" charset="0"/>
                <a:cs typeface="Times New Roman" panose="02020603050405020304" pitchFamily="18" charset="0"/>
              </a:rPr>
            </a:br>
            <a:r>
              <a:rPr lang="kk-KZ" dirty="0">
                <a:solidFill>
                  <a:schemeClr val="bg1"/>
                </a:solidFill>
                <a:latin typeface="Times New Roman" panose="02020603050405020304" pitchFamily="18" charset="0"/>
                <a:cs typeface="Times New Roman" panose="02020603050405020304" pitchFamily="18" charset="0"/>
              </a:rPr>
              <a:t>Жаңа материалды меңгеру</a:t>
            </a:r>
            <a:br>
              <a:rPr lang="kk-KZ" dirty="0">
                <a:solidFill>
                  <a:schemeClr val="bg1"/>
                </a:solidFill>
                <a:latin typeface="Times New Roman" panose="02020603050405020304" pitchFamily="18" charset="0"/>
                <a:cs typeface="Times New Roman" panose="02020603050405020304" pitchFamily="18" charset="0"/>
              </a:rPr>
            </a:br>
            <a:r>
              <a:rPr lang="en-US" sz="3100" dirty="0">
                <a:hlinkClick r:id="rId2"/>
              </a:rPr>
              <a:t>https://youtu.be/mSn7iW-Eums?si=wTlDeEvLmxc97TkW</a:t>
            </a:r>
            <a:br>
              <a:rPr lang="kk-KZ" dirty="0"/>
            </a:b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75088C71-3310-01AA-0DFF-7A1B33FA8E47}"/>
              </a:ext>
            </a:extLst>
          </p:cNvPr>
          <p:cNvSpPr>
            <a:spLocks noGrp="1"/>
          </p:cNvSpPr>
          <p:nvPr>
            <p:ph idx="1"/>
          </p:nvPr>
        </p:nvSpPr>
        <p:spPr>
          <a:xfrm>
            <a:off x="611560" y="2492896"/>
            <a:ext cx="7704856" cy="4525963"/>
          </a:xfrm>
        </p:spPr>
        <p:txBody>
          <a:bodyPr/>
          <a:lstStyle/>
          <a:p>
            <a:pPr>
              <a:buNone/>
            </a:pPr>
            <a:endParaRPr lang="ru-KZ" sz="2800" dirty="0">
              <a:solidFill>
                <a:schemeClr val="bg1"/>
              </a:solidFill>
              <a:effectLst/>
              <a:latin typeface="Times New Roman" panose="02020603050405020304" pitchFamily="18" charset="0"/>
              <a:ea typeface="Times New Roman" panose="02020603050405020304" pitchFamily="18" charset="0"/>
            </a:endParaRPr>
          </a:p>
          <a:p>
            <a:endParaRPr lang="ru-KZ" dirty="0"/>
          </a:p>
        </p:txBody>
      </p:sp>
      <p:pic>
        <p:nvPicPr>
          <p:cNvPr id="4" name="Рисунок 3">
            <a:extLst>
              <a:ext uri="{FF2B5EF4-FFF2-40B4-BE49-F238E27FC236}">
                <a16:creationId xmlns:a16="http://schemas.microsoft.com/office/drawing/2014/main" id="{DA6A4307-7F47-CB19-08B7-A6D3881F0456}"/>
              </a:ext>
            </a:extLst>
          </p:cNvPr>
          <p:cNvPicPr>
            <a:picLocks noChangeAspect="1"/>
          </p:cNvPicPr>
          <p:nvPr/>
        </p:nvPicPr>
        <p:blipFill>
          <a:blip r:embed="rId3"/>
          <a:stretch>
            <a:fillRect/>
          </a:stretch>
        </p:blipFill>
        <p:spPr>
          <a:xfrm>
            <a:off x="1986644" y="2470178"/>
            <a:ext cx="5170711" cy="3377304"/>
          </a:xfrm>
          <a:prstGeom prst="rect">
            <a:avLst/>
          </a:prstGeom>
        </p:spPr>
      </p:pic>
    </p:spTree>
    <p:extLst>
      <p:ext uri="{BB962C8B-B14F-4D97-AF65-F5344CB8AC3E}">
        <p14:creationId xmlns:p14="http://schemas.microsoft.com/office/powerpoint/2010/main" val="1267773530"/>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BFB39-552D-5D03-C493-82813818D2E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E315E6-CAE9-CA55-9B95-CB5E45EC1A62}"/>
              </a:ext>
            </a:extLst>
          </p:cNvPr>
          <p:cNvSpPr>
            <a:spLocks noGrp="1"/>
          </p:cNvSpPr>
          <p:nvPr>
            <p:ph type="title"/>
          </p:nvPr>
        </p:nvSpPr>
        <p:spPr>
          <a:xfrm>
            <a:off x="611560" y="2060848"/>
            <a:ext cx="8229600" cy="1143000"/>
          </a:xfrm>
        </p:spPr>
        <p:txBody>
          <a:bodyPr>
            <a:normAutofit fontScale="90000"/>
          </a:bodyPr>
          <a:lstStyle/>
          <a:p>
            <a:pPr algn="l"/>
            <a:br>
              <a:rPr lang="kk-KZ" dirty="0">
                <a:solidFill>
                  <a:schemeClr val="bg1"/>
                </a:solidFill>
                <a:latin typeface="Times New Roman" panose="02020603050405020304" pitchFamily="18" charset="0"/>
                <a:cs typeface="Times New Roman" panose="02020603050405020304" pitchFamily="18" charset="0"/>
              </a:rPr>
            </a:br>
            <a:br>
              <a:rPr lang="kk-KZ" dirty="0">
                <a:solidFill>
                  <a:schemeClr val="bg1"/>
                </a:solidFill>
                <a:latin typeface="Times New Roman" panose="02020603050405020304" pitchFamily="18" charset="0"/>
                <a:cs typeface="Times New Roman" panose="02020603050405020304" pitchFamily="18" charset="0"/>
              </a:rPr>
            </a:br>
            <a:br>
              <a:rPr lang="kk-KZ" dirty="0">
                <a:solidFill>
                  <a:schemeClr val="bg1"/>
                </a:solidFill>
                <a:latin typeface="Times New Roman" panose="02020603050405020304" pitchFamily="18" charset="0"/>
                <a:cs typeface="Times New Roman" panose="02020603050405020304" pitchFamily="18" charset="0"/>
              </a:rPr>
            </a:br>
            <a:r>
              <a:rPr lang="kk-KZ" dirty="0">
                <a:solidFill>
                  <a:srgbClr val="FFFF00"/>
                </a:solidFill>
                <a:latin typeface="Times New Roman" panose="02020603050405020304" pitchFamily="18" charset="0"/>
                <a:cs typeface="Times New Roman" panose="02020603050405020304" pitchFamily="18" charset="0"/>
              </a:rPr>
              <a:t>Жаңа материалды меңгеру</a:t>
            </a:r>
            <a:br>
              <a:rPr lang="kk-KZ"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 </a:t>
            </a:r>
            <a:r>
              <a:rPr lang="kk-KZ" sz="2700" dirty="0">
                <a:solidFill>
                  <a:srgbClr val="FFFF00"/>
                </a:solidFill>
                <a:latin typeface="Times New Roman" panose="02020603050405020304" pitchFamily="18" charset="0"/>
                <a:cs typeface="Times New Roman" panose="02020603050405020304" pitchFamily="18" charset="0"/>
              </a:rPr>
              <a:t>Процессор</a:t>
            </a:r>
            <a:r>
              <a:rPr lang="kk-KZ" sz="2700" dirty="0">
                <a:solidFill>
                  <a:schemeClr val="bg1"/>
                </a:solidFill>
                <a:latin typeface="Times New Roman" panose="02020603050405020304" pitchFamily="18" charset="0"/>
                <a:cs typeface="Times New Roman" panose="02020603050405020304" pitchFamily="18" charset="0"/>
              </a:rPr>
              <a:t> (</a:t>
            </a:r>
            <a:r>
              <a:rPr lang="en-US" sz="2700" dirty="0">
                <a:solidFill>
                  <a:schemeClr val="bg1"/>
                </a:solidFill>
                <a:latin typeface="Times New Roman" panose="02020603050405020304" pitchFamily="18" charset="0"/>
                <a:cs typeface="Times New Roman" panose="02020603050405020304" pitchFamily="18" charset="0"/>
              </a:rPr>
              <a:t>CPU) – </a:t>
            </a:r>
            <a:r>
              <a:rPr lang="kk-KZ" sz="2700" dirty="0">
                <a:solidFill>
                  <a:schemeClr val="bg1"/>
                </a:solidFill>
                <a:latin typeface="Times New Roman" panose="02020603050405020304" pitchFamily="18" charset="0"/>
                <a:cs typeface="Times New Roman" panose="02020603050405020304" pitchFamily="18" charset="0"/>
              </a:rPr>
              <a:t>компьютердің «миы», барлық өңдеулерді басқару.</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rgbClr val="FFFF00"/>
                </a:solidFill>
                <a:latin typeface="Times New Roman" panose="02020603050405020304" pitchFamily="18" charset="0"/>
                <a:cs typeface="Times New Roman" panose="02020603050405020304" pitchFamily="18" charset="0"/>
              </a:rPr>
              <a:t>  Функциялары:</a:t>
            </a:r>
            <a:br>
              <a:rPr lang="kk-KZ" sz="2700" dirty="0">
                <a:solidFill>
                  <a:srgbClr val="FFFF00"/>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-Деректерді өңдеу;</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-Командаларды орындау;</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-Компьютердің барлық құрылғыларын басқару.</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rgbClr val="FFFF00"/>
                </a:solidFill>
                <a:latin typeface="Times New Roman" panose="02020603050405020304" pitchFamily="18" charset="0"/>
                <a:cs typeface="Times New Roman" panose="02020603050405020304" pitchFamily="18" charset="0"/>
              </a:rPr>
              <a:t>Компьютердің ішкі құрылғылары</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-Жедел жады (</a:t>
            </a:r>
            <a:r>
              <a:rPr lang="en-US" sz="2700" dirty="0">
                <a:solidFill>
                  <a:schemeClr val="bg1"/>
                </a:solidFill>
                <a:latin typeface="Times New Roman" panose="02020603050405020304" pitchFamily="18" charset="0"/>
                <a:cs typeface="Times New Roman" panose="02020603050405020304" pitchFamily="18" charset="0"/>
              </a:rPr>
              <a:t>RAM)</a:t>
            </a:r>
            <a:br>
              <a:rPr lang="en-US" sz="2700" dirty="0">
                <a:solidFill>
                  <a:schemeClr val="bg1"/>
                </a:solidFill>
                <a:latin typeface="Times New Roman" panose="02020603050405020304" pitchFamily="18" charset="0"/>
                <a:cs typeface="Times New Roman" panose="02020603050405020304" pitchFamily="18" charset="0"/>
              </a:rPr>
            </a:br>
            <a:r>
              <a:rPr lang="en-US" sz="2700" dirty="0">
                <a:solidFill>
                  <a:schemeClr val="bg1"/>
                </a:solidFill>
                <a:latin typeface="Times New Roman" panose="02020603050405020304" pitchFamily="18" charset="0"/>
                <a:cs typeface="Times New Roman" panose="02020603050405020304" pitchFamily="18" charset="0"/>
              </a:rPr>
              <a:t>-</a:t>
            </a:r>
            <a:r>
              <a:rPr lang="kk-KZ" sz="2700" dirty="0">
                <a:solidFill>
                  <a:schemeClr val="bg1"/>
                </a:solidFill>
                <a:latin typeface="Times New Roman" panose="02020603050405020304" pitchFamily="18" charset="0"/>
                <a:cs typeface="Times New Roman" panose="02020603050405020304" pitchFamily="18" charset="0"/>
              </a:rPr>
              <a:t>Қатты диск (</a:t>
            </a:r>
            <a:r>
              <a:rPr lang="en-US" sz="2700" dirty="0">
                <a:solidFill>
                  <a:schemeClr val="bg1"/>
                </a:solidFill>
                <a:latin typeface="Times New Roman" panose="02020603050405020304" pitchFamily="18" charset="0"/>
                <a:cs typeface="Times New Roman" panose="02020603050405020304" pitchFamily="18" charset="0"/>
              </a:rPr>
              <a:t>HDD/SSD)</a:t>
            </a:r>
            <a:br>
              <a:rPr lang="en-US" sz="2700" dirty="0">
                <a:solidFill>
                  <a:schemeClr val="bg1"/>
                </a:solidFill>
                <a:latin typeface="Times New Roman" panose="02020603050405020304" pitchFamily="18" charset="0"/>
                <a:cs typeface="Times New Roman" panose="02020603050405020304" pitchFamily="18" charset="0"/>
              </a:rPr>
            </a:br>
            <a:r>
              <a:rPr lang="en-US" sz="2700" dirty="0">
                <a:solidFill>
                  <a:schemeClr val="bg1"/>
                </a:solidFill>
                <a:latin typeface="Times New Roman" panose="02020603050405020304" pitchFamily="18" charset="0"/>
                <a:cs typeface="Times New Roman" panose="02020603050405020304" pitchFamily="18" charset="0"/>
              </a:rPr>
              <a:t>-</a:t>
            </a:r>
            <a:r>
              <a:rPr lang="kk-KZ" sz="2700" dirty="0">
                <a:solidFill>
                  <a:schemeClr val="bg1"/>
                </a:solidFill>
                <a:latin typeface="Times New Roman" panose="02020603050405020304" pitchFamily="18" charset="0"/>
                <a:cs typeface="Times New Roman" panose="02020603050405020304" pitchFamily="18" charset="0"/>
              </a:rPr>
              <a:t>Аналық тақша (аналық плата)</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rgbClr val="FFFF00"/>
                </a:solidFill>
                <a:latin typeface="Times New Roman" panose="02020603050405020304" pitchFamily="18" charset="0"/>
                <a:cs typeface="Times New Roman" panose="02020603050405020304" pitchFamily="18" charset="0"/>
              </a:rPr>
              <a:t>қосымша құрылғылар</a:t>
            </a:r>
            <a:br>
              <a:rPr lang="kk-KZ" sz="2700" dirty="0">
                <a:solidFill>
                  <a:schemeClr val="bg1"/>
                </a:solidFill>
                <a:latin typeface="Times New Roman" panose="02020603050405020304" pitchFamily="18" charset="0"/>
                <a:cs typeface="Times New Roman" panose="02020603050405020304" pitchFamily="18" charset="0"/>
              </a:rPr>
            </a:br>
            <a:r>
              <a:rPr lang="kk-KZ" sz="2700" dirty="0">
                <a:solidFill>
                  <a:schemeClr val="bg1"/>
                </a:solidFill>
                <a:latin typeface="Times New Roman" panose="02020603050405020304" pitchFamily="18" charset="0"/>
                <a:cs typeface="Times New Roman" panose="02020603050405020304" pitchFamily="18" charset="0"/>
              </a:rPr>
              <a:t>-Монитор, пернетақта, тышқан, принтер</a:t>
            </a:r>
            <a:br>
              <a:rPr lang="kk-KZ" sz="2700" dirty="0">
                <a:solidFill>
                  <a:schemeClr val="bg1"/>
                </a:solidFill>
                <a:latin typeface="Times New Roman" panose="02020603050405020304" pitchFamily="18" charset="0"/>
                <a:cs typeface="Times New Roman" panose="02020603050405020304" pitchFamily="18" charset="0"/>
              </a:rPr>
            </a:br>
            <a:endParaRPr lang="ru-KZ"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E34207ED-F003-E0C8-3E3A-5187B6359524}"/>
              </a:ext>
            </a:extLst>
          </p:cNvPr>
          <p:cNvSpPr>
            <a:spLocks noGrp="1"/>
          </p:cNvSpPr>
          <p:nvPr>
            <p:ph idx="1"/>
          </p:nvPr>
        </p:nvSpPr>
        <p:spPr>
          <a:xfrm>
            <a:off x="611560" y="1052736"/>
            <a:ext cx="7704856" cy="5966123"/>
          </a:xfrm>
        </p:spPr>
        <p:txBody>
          <a:bodyPr/>
          <a:lstStyle/>
          <a:p>
            <a:pPr>
              <a:buNone/>
            </a:pPr>
            <a:endParaRPr lang="ru-KZ" sz="2800" dirty="0">
              <a:solidFill>
                <a:schemeClr val="bg1"/>
              </a:solidFill>
              <a:effectLst/>
              <a:latin typeface="Times New Roman" panose="02020603050405020304" pitchFamily="18" charset="0"/>
              <a:ea typeface="Times New Roman" panose="02020603050405020304" pitchFamily="18" charset="0"/>
            </a:endParaRPr>
          </a:p>
          <a:p>
            <a:endParaRPr lang="ru-KZ" dirty="0"/>
          </a:p>
        </p:txBody>
      </p:sp>
    </p:spTree>
    <p:extLst>
      <p:ext uri="{BB962C8B-B14F-4D97-AF65-F5344CB8AC3E}">
        <p14:creationId xmlns:p14="http://schemas.microsoft.com/office/powerpoint/2010/main" val="3761416386"/>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F1BB43-1E2E-E346-5A7F-DABFC908BE5B}"/>
              </a:ext>
            </a:extLst>
          </p:cNvPr>
          <p:cNvSpPr>
            <a:spLocks noGrp="1"/>
          </p:cNvSpPr>
          <p:nvPr>
            <p:ph type="title"/>
          </p:nvPr>
        </p:nvSpPr>
        <p:spPr>
          <a:xfrm>
            <a:off x="107504" y="332656"/>
            <a:ext cx="8229600" cy="1143000"/>
          </a:xfrm>
        </p:spPr>
        <p:txBody>
          <a:bodyPr>
            <a:normAutofit/>
          </a:bodyPr>
          <a:lstStyle/>
          <a:p>
            <a:r>
              <a:rPr lang="kk-KZ" sz="4000" dirty="0">
                <a:solidFill>
                  <a:schemeClr val="bg1"/>
                </a:solidFill>
                <a:latin typeface="Times New Roman" panose="02020603050405020304" pitchFamily="18" charset="0"/>
                <a:cs typeface="Times New Roman" panose="02020603050405020304" pitchFamily="18" charset="0"/>
              </a:rPr>
              <a:t>Топтық тапсырма</a:t>
            </a:r>
            <a:endParaRPr lang="ru-KZ" sz="4000" dirty="0">
              <a:solidFill>
                <a:schemeClr val="bg1"/>
              </a:solidFill>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69054438-B4D4-02B3-5274-633B85106848}"/>
              </a:ext>
            </a:extLst>
          </p:cNvPr>
          <p:cNvSpPr>
            <a:spLocks noGrp="1"/>
          </p:cNvSpPr>
          <p:nvPr>
            <p:ph idx="1"/>
          </p:nvPr>
        </p:nvSpPr>
        <p:spPr>
          <a:xfrm>
            <a:off x="683568" y="1412776"/>
            <a:ext cx="8229600" cy="4525963"/>
          </a:xfrm>
        </p:spPr>
        <p:txBody>
          <a:bodyPr>
            <a:normAutofit fontScale="85000" lnSpcReduction="20000"/>
          </a:bodyPr>
          <a:lstStyle/>
          <a:p>
            <a:r>
              <a:rPr lang="ru-KZ" i="1" dirty="0">
                <a:solidFill>
                  <a:srgbClr val="FFFF00"/>
                </a:solidFill>
              </a:rPr>
              <a:t> «Компьютер </a:t>
            </a:r>
            <a:r>
              <a:rPr lang="ru-KZ" i="1" dirty="0" err="1">
                <a:solidFill>
                  <a:srgbClr val="FFFF00"/>
                </a:solidFill>
              </a:rPr>
              <a:t>құрылғыларын</a:t>
            </a:r>
            <a:r>
              <a:rPr lang="ru-KZ" i="1" dirty="0">
                <a:solidFill>
                  <a:srgbClr val="FFFF00"/>
                </a:solidFill>
              </a:rPr>
              <a:t> </a:t>
            </a:r>
            <a:r>
              <a:rPr lang="ru-KZ" i="1" dirty="0" err="1">
                <a:solidFill>
                  <a:srgbClr val="FFFF00"/>
                </a:solidFill>
              </a:rPr>
              <a:t>зерттеу</a:t>
            </a:r>
            <a:r>
              <a:rPr lang="ru-KZ" i="1" dirty="0">
                <a:solidFill>
                  <a:srgbClr val="FFFF00"/>
                </a:solidFill>
              </a:rPr>
              <a:t>»</a:t>
            </a:r>
          </a:p>
          <a:p>
            <a:r>
              <a:rPr lang="ru-KZ" i="1" dirty="0">
                <a:solidFill>
                  <a:schemeClr val="bg1"/>
                </a:solidFill>
              </a:rPr>
              <a:t>1 топ: </a:t>
            </a:r>
            <a:r>
              <a:rPr lang="ru-KZ" i="1" dirty="0" err="1">
                <a:solidFill>
                  <a:schemeClr val="bg1"/>
                </a:solidFill>
              </a:rPr>
              <a:t>ішкі</a:t>
            </a:r>
            <a:r>
              <a:rPr lang="ru-KZ" i="1" dirty="0">
                <a:solidFill>
                  <a:schemeClr val="bg1"/>
                </a:solidFill>
              </a:rPr>
              <a:t> </a:t>
            </a:r>
            <a:r>
              <a:rPr lang="ru-KZ" i="1" dirty="0" err="1">
                <a:solidFill>
                  <a:schemeClr val="bg1"/>
                </a:solidFill>
              </a:rPr>
              <a:t>құрылғыларды</a:t>
            </a:r>
            <a:r>
              <a:rPr lang="ru-KZ" i="1" dirty="0">
                <a:solidFill>
                  <a:schemeClr val="bg1"/>
                </a:solidFill>
              </a:rPr>
              <a:t> </a:t>
            </a:r>
            <a:r>
              <a:rPr lang="ru-KZ" i="1" dirty="0" err="1">
                <a:solidFill>
                  <a:schemeClr val="bg1"/>
                </a:solidFill>
              </a:rPr>
              <a:t>зерттеу</a:t>
            </a:r>
            <a:r>
              <a:rPr lang="ru-KZ" i="1" dirty="0">
                <a:solidFill>
                  <a:schemeClr val="bg1"/>
                </a:solidFill>
              </a:rPr>
              <a:t>:</a:t>
            </a:r>
          </a:p>
          <a:p>
            <a:r>
              <a:rPr lang="ru-KZ" i="1" dirty="0" err="1">
                <a:solidFill>
                  <a:srgbClr val="FFFF00"/>
                </a:solidFill>
              </a:rPr>
              <a:t>Тапсырма</a:t>
            </a:r>
            <a:r>
              <a:rPr lang="ru-KZ" i="1" dirty="0">
                <a:solidFill>
                  <a:srgbClr val="FFFF00"/>
                </a:solidFill>
              </a:rPr>
              <a:t>: </a:t>
            </a:r>
          </a:p>
          <a:p>
            <a:r>
              <a:rPr lang="ru-KZ" i="1" dirty="0">
                <a:solidFill>
                  <a:schemeClr val="bg1"/>
                </a:solidFill>
              </a:rPr>
              <a:t>Топ </a:t>
            </a:r>
            <a:r>
              <a:rPr lang="ru-KZ" i="1" dirty="0" err="1">
                <a:solidFill>
                  <a:schemeClr val="bg1"/>
                </a:solidFill>
              </a:rPr>
              <a:t>ішкі</a:t>
            </a:r>
            <a:r>
              <a:rPr lang="ru-KZ" i="1" dirty="0">
                <a:solidFill>
                  <a:schemeClr val="bg1"/>
                </a:solidFill>
              </a:rPr>
              <a:t> </a:t>
            </a:r>
            <a:r>
              <a:rPr lang="ru-KZ" i="1" dirty="0" err="1">
                <a:solidFill>
                  <a:schemeClr val="bg1"/>
                </a:solidFill>
              </a:rPr>
              <a:t>құрылғылардың</a:t>
            </a:r>
            <a:r>
              <a:rPr lang="ru-KZ" i="1" dirty="0">
                <a:solidFill>
                  <a:schemeClr val="bg1"/>
                </a:solidFill>
              </a:rPr>
              <a:t> </a:t>
            </a:r>
            <a:r>
              <a:rPr lang="ru-KZ" i="1" dirty="0" err="1">
                <a:solidFill>
                  <a:schemeClr val="bg1"/>
                </a:solidFill>
              </a:rPr>
              <a:t>тізімі</a:t>
            </a:r>
            <a:r>
              <a:rPr lang="ru-KZ" i="1" dirty="0">
                <a:solidFill>
                  <a:schemeClr val="bg1"/>
                </a:solidFill>
              </a:rPr>
              <a:t> </a:t>
            </a:r>
            <a:r>
              <a:rPr lang="ru-KZ" i="1" dirty="0" err="1">
                <a:solidFill>
                  <a:schemeClr val="bg1"/>
                </a:solidFill>
              </a:rPr>
              <a:t>жасайды</a:t>
            </a:r>
            <a:endParaRPr lang="ru-KZ" i="1" dirty="0">
              <a:solidFill>
                <a:schemeClr val="bg1"/>
              </a:solidFill>
            </a:endParaRPr>
          </a:p>
          <a:p>
            <a:r>
              <a:rPr lang="ru-KZ" i="1" dirty="0" err="1">
                <a:solidFill>
                  <a:schemeClr val="bg1"/>
                </a:solidFill>
              </a:rPr>
              <a:t>Әр</a:t>
            </a:r>
            <a:r>
              <a:rPr lang="ru-KZ" i="1" dirty="0">
                <a:solidFill>
                  <a:schemeClr val="bg1"/>
                </a:solidFill>
              </a:rPr>
              <a:t> </a:t>
            </a:r>
            <a:r>
              <a:rPr lang="ru-KZ" i="1" dirty="0" err="1">
                <a:solidFill>
                  <a:schemeClr val="bg1"/>
                </a:solidFill>
              </a:rPr>
              <a:t>құрылғының</a:t>
            </a:r>
            <a:r>
              <a:rPr lang="ru-KZ" i="1" dirty="0">
                <a:solidFill>
                  <a:schemeClr val="bg1"/>
                </a:solidFill>
              </a:rPr>
              <a:t> </a:t>
            </a:r>
            <a:r>
              <a:rPr lang="ru-KZ" i="1" dirty="0" err="1">
                <a:solidFill>
                  <a:schemeClr val="bg1"/>
                </a:solidFill>
              </a:rPr>
              <a:t>негізгі</a:t>
            </a:r>
            <a:r>
              <a:rPr lang="ru-KZ" i="1" dirty="0">
                <a:solidFill>
                  <a:schemeClr val="bg1"/>
                </a:solidFill>
              </a:rPr>
              <a:t> </a:t>
            </a:r>
            <a:r>
              <a:rPr lang="ru-KZ" i="1" dirty="0" err="1">
                <a:solidFill>
                  <a:schemeClr val="bg1"/>
                </a:solidFill>
              </a:rPr>
              <a:t>функцияларын</a:t>
            </a:r>
            <a:r>
              <a:rPr lang="ru-KZ" i="1" dirty="0">
                <a:solidFill>
                  <a:schemeClr val="bg1"/>
                </a:solidFill>
              </a:rPr>
              <a:t> </a:t>
            </a:r>
            <a:r>
              <a:rPr lang="ru-KZ" i="1" dirty="0" err="1">
                <a:solidFill>
                  <a:schemeClr val="bg1"/>
                </a:solidFill>
              </a:rPr>
              <a:t>және</a:t>
            </a:r>
            <a:r>
              <a:rPr lang="ru-KZ" i="1" dirty="0">
                <a:solidFill>
                  <a:schemeClr val="bg1"/>
                </a:solidFill>
              </a:rPr>
              <a:t> </a:t>
            </a:r>
            <a:r>
              <a:rPr lang="ru-KZ" i="1" dirty="0" err="1">
                <a:solidFill>
                  <a:schemeClr val="bg1"/>
                </a:solidFill>
              </a:rPr>
              <a:t>оның</a:t>
            </a:r>
            <a:r>
              <a:rPr lang="ru-KZ" i="1" dirty="0">
                <a:solidFill>
                  <a:schemeClr val="bg1"/>
                </a:solidFill>
              </a:rPr>
              <a:t> </a:t>
            </a:r>
            <a:r>
              <a:rPr lang="ru-KZ" i="1" dirty="0" err="1">
                <a:solidFill>
                  <a:schemeClr val="bg1"/>
                </a:solidFill>
              </a:rPr>
              <a:t>қысқаша</a:t>
            </a:r>
            <a:r>
              <a:rPr lang="ru-KZ" i="1" dirty="0">
                <a:solidFill>
                  <a:schemeClr val="bg1"/>
                </a:solidFill>
              </a:rPr>
              <a:t> </a:t>
            </a:r>
            <a:r>
              <a:rPr lang="ru-KZ" i="1" dirty="0" err="1">
                <a:solidFill>
                  <a:schemeClr val="bg1"/>
                </a:solidFill>
              </a:rPr>
              <a:t>сипаттайды</a:t>
            </a:r>
            <a:endParaRPr lang="ru-KZ" i="1" dirty="0">
              <a:solidFill>
                <a:schemeClr val="bg1"/>
              </a:solidFill>
            </a:endParaRPr>
          </a:p>
          <a:p>
            <a:r>
              <a:rPr lang="ru-KZ" i="1" dirty="0">
                <a:solidFill>
                  <a:schemeClr val="bg1"/>
                </a:solidFill>
              </a:rPr>
              <a:t>2 топ: </a:t>
            </a:r>
            <a:r>
              <a:rPr lang="ru-KZ" i="1" dirty="0" err="1">
                <a:solidFill>
                  <a:schemeClr val="bg1"/>
                </a:solidFill>
              </a:rPr>
              <a:t>сыртқы</a:t>
            </a:r>
            <a:r>
              <a:rPr lang="ru-KZ" i="1" dirty="0">
                <a:solidFill>
                  <a:schemeClr val="bg1"/>
                </a:solidFill>
              </a:rPr>
              <a:t> </a:t>
            </a:r>
            <a:r>
              <a:rPr lang="ru-KZ" i="1" dirty="0" err="1">
                <a:solidFill>
                  <a:schemeClr val="bg1"/>
                </a:solidFill>
              </a:rPr>
              <a:t>құрылғыларды</a:t>
            </a:r>
            <a:r>
              <a:rPr lang="ru-KZ" i="1" dirty="0">
                <a:solidFill>
                  <a:schemeClr val="bg1"/>
                </a:solidFill>
              </a:rPr>
              <a:t> </a:t>
            </a:r>
            <a:r>
              <a:rPr lang="ru-KZ" i="1" dirty="0" err="1">
                <a:solidFill>
                  <a:schemeClr val="bg1"/>
                </a:solidFill>
              </a:rPr>
              <a:t>зерттеу</a:t>
            </a:r>
            <a:r>
              <a:rPr lang="ru-KZ" i="1" dirty="0">
                <a:solidFill>
                  <a:schemeClr val="bg1"/>
                </a:solidFill>
              </a:rPr>
              <a:t>:</a:t>
            </a:r>
          </a:p>
          <a:p>
            <a:r>
              <a:rPr lang="ru-KZ" i="1" dirty="0" err="1">
                <a:solidFill>
                  <a:srgbClr val="FFFF00"/>
                </a:solidFill>
              </a:rPr>
              <a:t>Тапсырма</a:t>
            </a:r>
            <a:r>
              <a:rPr lang="ru-KZ" i="1" dirty="0">
                <a:solidFill>
                  <a:srgbClr val="FFFF00"/>
                </a:solidFill>
              </a:rPr>
              <a:t>: </a:t>
            </a:r>
          </a:p>
          <a:p>
            <a:r>
              <a:rPr lang="ru-KZ" i="1" dirty="0">
                <a:solidFill>
                  <a:schemeClr val="bg1"/>
                </a:solidFill>
              </a:rPr>
              <a:t>Топ </a:t>
            </a:r>
            <a:r>
              <a:rPr lang="ru-KZ" i="1" dirty="0" err="1">
                <a:solidFill>
                  <a:schemeClr val="bg1"/>
                </a:solidFill>
              </a:rPr>
              <a:t>сыртқы</a:t>
            </a:r>
            <a:r>
              <a:rPr lang="ru-KZ" i="1" dirty="0">
                <a:solidFill>
                  <a:schemeClr val="bg1"/>
                </a:solidFill>
              </a:rPr>
              <a:t> </a:t>
            </a:r>
            <a:r>
              <a:rPr lang="ru-KZ" i="1" dirty="0" err="1">
                <a:solidFill>
                  <a:schemeClr val="bg1"/>
                </a:solidFill>
              </a:rPr>
              <a:t>құрылғылардың</a:t>
            </a:r>
            <a:r>
              <a:rPr lang="ru-KZ" i="1" dirty="0">
                <a:solidFill>
                  <a:schemeClr val="bg1"/>
                </a:solidFill>
              </a:rPr>
              <a:t> </a:t>
            </a:r>
            <a:r>
              <a:rPr lang="ru-KZ" i="1" dirty="0" err="1">
                <a:solidFill>
                  <a:schemeClr val="bg1"/>
                </a:solidFill>
              </a:rPr>
              <a:t>тізімі</a:t>
            </a:r>
            <a:r>
              <a:rPr lang="ru-KZ" i="1" dirty="0">
                <a:solidFill>
                  <a:schemeClr val="bg1"/>
                </a:solidFill>
              </a:rPr>
              <a:t> </a:t>
            </a:r>
            <a:r>
              <a:rPr lang="ru-KZ" i="1" dirty="0" err="1">
                <a:solidFill>
                  <a:schemeClr val="bg1"/>
                </a:solidFill>
              </a:rPr>
              <a:t>жасайды</a:t>
            </a:r>
            <a:endParaRPr lang="ru-KZ" i="1" dirty="0">
              <a:solidFill>
                <a:schemeClr val="bg1"/>
              </a:solidFill>
            </a:endParaRPr>
          </a:p>
          <a:p>
            <a:r>
              <a:rPr lang="ru-KZ" i="1" dirty="0" err="1">
                <a:solidFill>
                  <a:schemeClr val="bg1"/>
                </a:solidFill>
              </a:rPr>
              <a:t>Әр</a:t>
            </a:r>
            <a:r>
              <a:rPr lang="ru-KZ" i="1" dirty="0">
                <a:solidFill>
                  <a:schemeClr val="bg1"/>
                </a:solidFill>
              </a:rPr>
              <a:t> </a:t>
            </a:r>
            <a:r>
              <a:rPr lang="ru-KZ" i="1" dirty="0" err="1">
                <a:solidFill>
                  <a:schemeClr val="bg1"/>
                </a:solidFill>
              </a:rPr>
              <a:t>құрылғының</a:t>
            </a:r>
            <a:r>
              <a:rPr lang="ru-KZ" i="1" dirty="0">
                <a:solidFill>
                  <a:schemeClr val="bg1"/>
                </a:solidFill>
              </a:rPr>
              <a:t> </a:t>
            </a:r>
            <a:r>
              <a:rPr lang="ru-KZ" i="1" dirty="0" err="1">
                <a:solidFill>
                  <a:schemeClr val="bg1"/>
                </a:solidFill>
              </a:rPr>
              <a:t>негізгі</a:t>
            </a:r>
            <a:r>
              <a:rPr lang="ru-KZ" i="1" dirty="0">
                <a:solidFill>
                  <a:schemeClr val="bg1"/>
                </a:solidFill>
              </a:rPr>
              <a:t> </a:t>
            </a:r>
            <a:r>
              <a:rPr lang="ru-KZ" i="1" dirty="0" err="1">
                <a:solidFill>
                  <a:schemeClr val="bg1"/>
                </a:solidFill>
              </a:rPr>
              <a:t>функцияларын</a:t>
            </a:r>
            <a:r>
              <a:rPr lang="ru-KZ" i="1" dirty="0">
                <a:solidFill>
                  <a:schemeClr val="bg1"/>
                </a:solidFill>
              </a:rPr>
              <a:t> </a:t>
            </a:r>
            <a:r>
              <a:rPr lang="ru-KZ" i="1" dirty="0" err="1">
                <a:solidFill>
                  <a:schemeClr val="bg1"/>
                </a:solidFill>
              </a:rPr>
              <a:t>және</a:t>
            </a:r>
            <a:r>
              <a:rPr lang="ru-KZ" i="1" dirty="0">
                <a:solidFill>
                  <a:schemeClr val="bg1"/>
                </a:solidFill>
              </a:rPr>
              <a:t> </a:t>
            </a:r>
            <a:r>
              <a:rPr lang="ru-KZ" i="1" dirty="0" err="1">
                <a:solidFill>
                  <a:schemeClr val="bg1"/>
                </a:solidFill>
              </a:rPr>
              <a:t>оның</a:t>
            </a:r>
            <a:r>
              <a:rPr lang="ru-KZ" i="1" dirty="0">
                <a:solidFill>
                  <a:schemeClr val="bg1"/>
                </a:solidFill>
              </a:rPr>
              <a:t> </a:t>
            </a:r>
            <a:r>
              <a:rPr lang="ru-KZ" i="1" dirty="0" err="1">
                <a:solidFill>
                  <a:schemeClr val="bg1"/>
                </a:solidFill>
              </a:rPr>
              <a:t>қысқаша</a:t>
            </a:r>
            <a:r>
              <a:rPr lang="ru-KZ" i="1" dirty="0">
                <a:solidFill>
                  <a:schemeClr val="bg1"/>
                </a:solidFill>
              </a:rPr>
              <a:t> </a:t>
            </a:r>
            <a:r>
              <a:rPr lang="ru-KZ" i="1" dirty="0" err="1">
                <a:solidFill>
                  <a:schemeClr val="bg1"/>
                </a:solidFill>
              </a:rPr>
              <a:t>сипаттайды</a:t>
            </a:r>
            <a:endParaRPr lang="ru-KZ" i="1" dirty="0">
              <a:solidFill>
                <a:schemeClr val="bg1"/>
              </a:solidFill>
            </a:endParaRPr>
          </a:p>
          <a:p>
            <a:endParaRPr lang="ru-KZ" dirty="0"/>
          </a:p>
        </p:txBody>
      </p:sp>
    </p:spTree>
    <p:extLst>
      <p:ext uri="{BB962C8B-B14F-4D97-AF65-F5344CB8AC3E}">
        <p14:creationId xmlns:p14="http://schemas.microsoft.com/office/powerpoint/2010/main" val="81549779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user\AppData\Local\Microsoft\Windows\INetCache\Content.MSO\BEA26559.tmp">
            <a:extLst>
              <a:ext uri="{FF2B5EF4-FFF2-40B4-BE49-F238E27FC236}">
                <a16:creationId xmlns:a16="http://schemas.microsoft.com/office/drawing/2014/main" id="{8C824B79-86F4-128F-4ADA-1CE3C2F753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1158"/>
            <a:ext cx="7478098" cy="4466113"/>
          </a:xfrm>
          <a:prstGeom prst="rect">
            <a:avLst/>
          </a:prstGeom>
          <a:noFill/>
          <a:ln>
            <a:noFill/>
          </a:ln>
        </p:spPr>
      </p:pic>
      <p:sp>
        <p:nvSpPr>
          <p:cNvPr id="5" name="Прямоугольник 4">
            <a:extLst>
              <a:ext uri="{FF2B5EF4-FFF2-40B4-BE49-F238E27FC236}">
                <a16:creationId xmlns:a16="http://schemas.microsoft.com/office/drawing/2014/main" id="{8DF557CE-6CFC-10FE-C63F-85ACBACBA791}"/>
              </a:ext>
            </a:extLst>
          </p:cNvPr>
          <p:cNvSpPr/>
          <p:nvPr/>
        </p:nvSpPr>
        <p:spPr>
          <a:xfrm>
            <a:off x="2117189" y="476672"/>
            <a:ext cx="3619902" cy="923330"/>
          </a:xfrm>
          <a:prstGeom prst="rect">
            <a:avLst/>
          </a:prstGeom>
          <a:noFill/>
        </p:spPr>
        <p:txBody>
          <a:bodyPr wrap="none" lIns="91440" tIns="45720" rIns="91440" bIns="45720">
            <a:spAutoFit/>
          </a:bodyPr>
          <a:lstStyle/>
          <a:p>
            <a:pPr algn="ctr"/>
            <a:r>
              <a:rPr lang="ru-RU" sz="5400" b="0" cap="none" spc="0" dirty="0" err="1">
                <a:ln w="0"/>
                <a:solidFill>
                  <a:schemeClr val="bg1"/>
                </a:solidFill>
                <a:effectLst>
                  <a:outerShdw blurRad="38100" dist="19050" dir="2700000" algn="tl" rotWithShape="0">
                    <a:schemeClr val="dk1">
                      <a:alpha val="40000"/>
                    </a:schemeClr>
                  </a:outerShdw>
                </a:effectLst>
              </a:rPr>
              <a:t>Сергіту</a:t>
            </a:r>
            <a:r>
              <a:rPr lang="ru-RU" sz="5400" b="0" cap="none" spc="0" dirty="0">
                <a:ln w="0"/>
                <a:solidFill>
                  <a:schemeClr val="bg1"/>
                </a:solidFill>
                <a:effectLst>
                  <a:outerShdw blurRad="38100" dist="19050" dir="2700000" algn="tl" rotWithShape="0">
                    <a:schemeClr val="dk1">
                      <a:alpha val="40000"/>
                    </a:schemeClr>
                  </a:outerShdw>
                </a:effectLst>
              </a:rPr>
              <a:t>  </a:t>
            </a:r>
            <a:r>
              <a:rPr lang="ru-RU" sz="5400" b="0" cap="none" spc="0" dirty="0" err="1">
                <a:ln w="0"/>
                <a:solidFill>
                  <a:schemeClr val="bg1"/>
                </a:solidFill>
                <a:effectLst>
                  <a:outerShdw blurRad="38100" dist="19050" dir="2700000" algn="tl" rotWithShape="0">
                    <a:schemeClr val="dk1">
                      <a:alpha val="40000"/>
                    </a:schemeClr>
                  </a:outerShdw>
                </a:effectLst>
              </a:rPr>
              <a:t>сәті</a:t>
            </a:r>
            <a:endParaRPr lang="ru-RU"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5503605"/>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F9E1F-64E5-48C1-3705-6A74F0021B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7480018-53EC-13AB-2089-C3C053C66FDA}"/>
              </a:ext>
            </a:extLst>
          </p:cNvPr>
          <p:cNvSpPr txBox="1"/>
          <p:nvPr/>
        </p:nvSpPr>
        <p:spPr>
          <a:xfrm>
            <a:off x="457808" y="4437112"/>
            <a:ext cx="9001001" cy="1477328"/>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       </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-құрылғыларды пайдалану ережелерін құрастырады 2 балл; </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 ЖИ пайдаланады, 1балл</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53B66425-C002-CD73-E7E1-482225D7AFF9}"/>
              </a:ext>
            </a:extLst>
          </p:cNvPr>
          <p:cNvPicPr>
            <a:picLocks noChangeAspect="1"/>
          </p:cNvPicPr>
          <p:nvPr/>
        </p:nvPicPr>
        <p:blipFill>
          <a:blip r:embed="rId2"/>
          <a:stretch>
            <a:fillRect/>
          </a:stretch>
        </p:blipFill>
        <p:spPr>
          <a:xfrm>
            <a:off x="463285" y="620688"/>
            <a:ext cx="7853131" cy="4104456"/>
          </a:xfrm>
          <a:prstGeom prst="rect">
            <a:avLst/>
          </a:prstGeom>
        </p:spPr>
      </p:pic>
    </p:spTree>
    <p:extLst>
      <p:ext uri="{BB962C8B-B14F-4D97-AF65-F5344CB8AC3E}">
        <p14:creationId xmlns:p14="http://schemas.microsoft.com/office/powerpoint/2010/main" val="119849355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EBFF-27F0-133E-D16F-8C874D516B2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AE69941-146D-FE7A-DFDD-3CCCDDAF6188}"/>
              </a:ext>
            </a:extLst>
          </p:cNvPr>
          <p:cNvSpPr txBox="1"/>
          <p:nvPr/>
        </p:nvSpPr>
        <p:spPr>
          <a:xfrm>
            <a:off x="539552" y="4725144"/>
            <a:ext cx="7756463" cy="2031325"/>
          </a:xfrm>
          <a:prstGeom prst="rect">
            <a:avLst/>
          </a:prstGeom>
          <a:noFill/>
        </p:spPr>
        <p:txBody>
          <a:bodyPr wrap="square">
            <a:spAutoFit/>
          </a:bodyPr>
          <a:lstStyle/>
          <a:p>
            <a:endParaRPr lang="ru-KZ" dirty="0"/>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Дескриптор:       </a:t>
            </a:r>
          </a:p>
          <a:p>
            <a:pPr indent="87630" algn="just">
              <a:buNone/>
            </a:pPr>
            <a:r>
              <a:rPr lang="kk-KZ" b="1" i="1" dirty="0">
                <a:solidFill>
                  <a:srgbClr val="FF0000"/>
                </a:solidFill>
                <a:effectLst/>
                <a:latin typeface="Times New Roman" panose="02020603050405020304" pitchFamily="18" charset="0"/>
                <a:ea typeface="Times New Roman" panose="02020603050405020304" pitchFamily="18" charset="0"/>
              </a:rPr>
              <a:t>-сәйкестікті анықтайды 1 балл;</a:t>
            </a: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a:p>
            <a:pPr indent="87630" algn="just">
              <a:buNone/>
            </a:pPr>
            <a:endParaRPr lang="kk-KZ" b="1" i="1" dirty="0">
              <a:solidFill>
                <a:srgbClr val="FF0000"/>
              </a:solidFill>
              <a:effectLst/>
              <a:latin typeface="Times New Roman" panose="02020603050405020304" pitchFamily="18" charset="0"/>
              <a:ea typeface="Times New Roman" panose="02020603050405020304" pitchFamily="18" charset="0"/>
            </a:endParaRPr>
          </a:p>
        </p:txBody>
      </p:sp>
      <p:pic>
        <p:nvPicPr>
          <p:cNvPr id="2" name="Рисунок 1">
            <a:extLst>
              <a:ext uri="{FF2B5EF4-FFF2-40B4-BE49-F238E27FC236}">
                <a16:creationId xmlns:a16="http://schemas.microsoft.com/office/drawing/2014/main" id="{BA08A54C-5188-FFE2-1F86-D1AB6D8E5729}"/>
              </a:ext>
            </a:extLst>
          </p:cNvPr>
          <p:cNvPicPr>
            <a:picLocks noChangeAspect="1"/>
          </p:cNvPicPr>
          <p:nvPr/>
        </p:nvPicPr>
        <p:blipFill>
          <a:blip r:embed="rId2"/>
          <a:stretch>
            <a:fillRect/>
          </a:stretch>
        </p:blipFill>
        <p:spPr>
          <a:xfrm>
            <a:off x="370476" y="476672"/>
            <a:ext cx="7925539" cy="4429656"/>
          </a:xfrm>
          <a:prstGeom prst="rect">
            <a:avLst/>
          </a:prstGeom>
        </p:spPr>
      </p:pic>
    </p:spTree>
    <p:extLst>
      <p:ext uri="{BB962C8B-B14F-4D97-AF65-F5344CB8AC3E}">
        <p14:creationId xmlns:p14="http://schemas.microsoft.com/office/powerpoint/2010/main" val="2252181639"/>
      </p:ext>
    </p:extLst>
  </p:cSld>
  <p:clrMapOvr>
    <a:masterClrMapping/>
  </p:clrMapOvr>
  <p:transition spd="slow">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1052</TotalTime>
  <Words>526</Words>
  <Application>Microsoft Office PowerPoint</Application>
  <PresentationFormat>Экран (4:3)</PresentationFormat>
  <Paragraphs>56</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15</vt:i4>
      </vt:variant>
    </vt:vector>
  </HeadingPairs>
  <TitlesOfParts>
    <vt:vector size="22" baseType="lpstr">
      <vt:lpstr>Arial</vt:lpstr>
      <vt:lpstr>Calibri</vt:lpstr>
      <vt:lpstr>Calibri Light</vt:lpstr>
      <vt:lpstr>KZ Cooper</vt:lpstr>
      <vt:lpstr>Times New Roman</vt:lpstr>
      <vt:lpstr>Tema de Office</vt:lpstr>
      <vt:lpstr>Тема Office</vt:lpstr>
      <vt:lpstr>Психологиялық ахуал </vt:lpstr>
      <vt:lpstr>   Компьютердің ішкі құрылымы мен қосымша құрылғылары</vt:lpstr>
      <vt:lpstr>Өткенді қайталау:   1.Ақпарат көлемін анықтауда «ықтималдық амалы» дегеніміз не?  2. Ақпарат көлемін анықтауда «алфавиттік амалы» дегеніміз не?  3.Ең кші өлшем бірлік? 4. 1 бит құрамы?  </vt:lpstr>
      <vt:lpstr>   Жаңа материалды меңгеру https://youtu.be/mSn7iW-Eums?si=wTlDeEvLmxc97TkW </vt:lpstr>
      <vt:lpstr>   Жаңа материалды меңгеру - Процессор (CPU) – компьютердің «миы», барлық өңдеулерді басқару.   Функциялары: -Деректерді өңдеу; -Командаларды орындау; -Компьютердің барлық құрылғыларын басқару. Компьютердің ішкі құрылғылары -Жедел жады (RAM) -Қатты диск (HDD/SSD) -Аналық тақша (аналық плата) қосымша құрылғылар -Монитор, пернетақта, тышқан, принтер </vt:lpstr>
      <vt:lpstr>Топтық тапсырма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 сұрақтар:  1. Компьютердің ішкі құрылғыларына не жатады? 2. «Аналық тақша» деген не? 3. Аналық тақшаға қандай құрылғылар жалғанады? 4. Дербес компьютердің қосымша құрылғыларының жалпы қызметі қандай? 5. «Процессор» деген не? 6. Бейнекарта жадының атқаратын қызметі қандай? 7. Компьютерде қандай қосымша тақшалар бар? 8. Жүйелік блоктың енгізу-шығару порттарына қандай құрылғылар жалғанады? </vt:lpstr>
      <vt:lpstr>Үйге тапсырма:   Адамзат өркениетінде қағазға жазу мен басудың ежелден келе жатқан қандай құралдарын білесің?</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PACKARD</dc:creator>
  <cp:lastModifiedBy>Arys JOBBM</cp:lastModifiedBy>
  <cp:revision>123</cp:revision>
  <dcterms:created xsi:type="dcterms:W3CDTF">2014-11-12T21:23:29Z</dcterms:created>
  <dcterms:modified xsi:type="dcterms:W3CDTF">2025-09-12T16:48:15Z</dcterms:modified>
</cp:coreProperties>
</file>