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2" r:id="rId2"/>
  </p:sldMasterIdLst>
  <p:notesMasterIdLst>
    <p:notesMasterId r:id="rId13"/>
  </p:notesMasterIdLst>
  <p:sldIdLst>
    <p:sldId id="263" r:id="rId3"/>
    <p:sldId id="256" r:id="rId4"/>
    <p:sldId id="279" r:id="rId5"/>
    <p:sldId id="270" r:id="rId6"/>
    <p:sldId id="272" r:id="rId7"/>
    <p:sldId id="280" r:id="rId8"/>
    <p:sldId id="277" r:id="rId9"/>
    <p:sldId id="266" r:id="rId10"/>
    <p:sldId id="269" r:id="rId11"/>
    <p:sldId id="281" r:id="rId12"/>
  </p:sldIdLst>
  <p:sldSz cx="18288000" cy="10287000"/>
  <p:notesSz cx="6858000" cy="9144000"/>
  <p:embeddedFontLst>
    <p:embeddedFont>
      <p:font typeface="Bebas Neue Cyrillic" panose="020B0604020202020204" charset="0"/>
      <p:regular r:id="rId14"/>
    </p:embeddedFont>
    <p:embeddedFont>
      <p:font typeface="Raleway" pitchFamily="2" charset="-52"/>
      <p:regular r:id="rId15"/>
      <p:bold r:id="rId16"/>
      <p:italic r:id="rId17"/>
      <p:boldItalic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ys JOBBM" initials="AJ" lastIdx="1" clrIdx="0">
    <p:extLst>
      <p:ext uri="{19B8F6BF-5375-455C-9EA6-DF929625EA0E}">
        <p15:presenceInfo xmlns:p15="http://schemas.microsoft.com/office/powerpoint/2012/main" userId="Arys JOBBM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5676" autoAdjust="0"/>
  </p:normalViewPr>
  <p:slideViewPr>
    <p:cSldViewPr>
      <p:cViewPr varScale="1">
        <p:scale>
          <a:sx n="36" d="100"/>
          <a:sy n="36" d="100"/>
        </p:scale>
        <p:origin x="1068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5-09-28T15:59:25.616" idx="1">
    <p:pos x="10080" y="484"/>
    <p:text/>
    <p:extLst>
      <p:ext uri="{C676402C-5697-4E1C-873F-D02D1690AC5C}">
        <p15:threadingInfo xmlns:p15="http://schemas.microsoft.com/office/powerpoint/2012/main" timeZoneBias="-36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KZ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32948E-0780-499E-AFA8-AEFFBF2F79F4}" type="datetimeFigureOut">
              <a:rPr lang="ru-KZ" smtClean="0"/>
              <a:t>28.09.2025</a:t>
            </a:fld>
            <a:endParaRPr lang="ru-KZ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KZ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KZ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6DEE15-C3E1-4FAF-AD79-18F14BE57944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317726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KZ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6DEE15-C3E1-4FAF-AD79-18F14BE57944}" type="slidenum">
              <a:rPr lang="ru-KZ" smtClean="0"/>
              <a:t>8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51954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0B0A1-5710-DA0B-EA6E-5CFDFC9CF2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61B39A9-A8DE-18C7-1F74-F2AA8DA200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20D871-014A-DABE-819E-6976E2403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E2D54-46BC-445E-99DF-200679482EE1}" type="datetimeFigureOut">
              <a:rPr lang="ru-RU" smtClean="0"/>
              <a:t>28.09.2025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D5A475-C936-7D62-06F1-94DB04FA7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6BB0BB9-798B-E36F-66CA-7CD5F3A80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E8A60-9A83-471D-A173-6EFEB1D62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21547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E5212B-10B5-DBAD-3F0D-797121587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0B3B39-2F8F-289B-FC1E-D848B3F60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1D03252-013C-2DB6-56E3-E28BDEBBF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E2D54-46BC-445E-99DF-200679482EE1}" type="datetimeFigureOut">
              <a:rPr lang="ru-RU" smtClean="0"/>
              <a:t>28.09.2025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5AB782-394E-C94F-52E3-53FC13348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8F5DB2-5C72-D5D5-A589-79D58B2FB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E8A60-9A83-471D-A173-6EFEB1D62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46683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7A800D-506D-257E-CCB5-F79F62448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E2CF9A0-6AD8-8E0F-3E01-473E940029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82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82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82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11636D-0EA4-0F2F-ABF3-D209FECC3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E2D54-46BC-445E-99DF-200679482EE1}" type="datetimeFigureOut">
              <a:rPr lang="ru-RU" smtClean="0"/>
              <a:t>28.09.2025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2414D1-A80A-7810-189A-287B126E3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ED23E7-4EBE-F7AC-24A1-D57A4C23A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E8A60-9A83-471D-A173-6EFEB1D62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82600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2C5911-8552-146F-787E-33BBE09BF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470E32-8A13-9514-BC95-5AD843436A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61051A9-CBB2-2163-AA71-EC8DB6AD82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A1DE68D-44CD-4AB7-2C4E-EF301EC81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E2D54-46BC-445E-99DF-200679482EE1}" type="datetimeFigureOut">
              <a:rPr lang="ru-RU" smtClean="0"/>
              <a:t>28.09.2025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C20956-F4CE-BB03-67A2-5474E6D34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E88887E-9942-EDBC-1FEB-5A44A2555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E8A60-9A83-471D-A173-6EFEB1D62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82019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7AD4E1-F1B2-7669-EC67-3DCC6490B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00B7D0C-FDA2-5D08-3343-83252B0F7E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5FF74EE-FC18-D2AE-E640-5AF15E86C6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08ACDBC-D147-45EB-17D2-70FBE10061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B9C14D7-CCAD-D5B7-5C19-DD022C603B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7097855-53F1-F0EA-485D-3E46841BE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E2D54-46BC-445E-99DF-200679482EE1}" type="datetimeFigureOut">
              <a:rPr lang="ru-RU" smtClean="0"/>
              <a:t>28.09.2025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BC14D94-96EB-1A48-361A-657C93706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807B7A3-C5CE-AE7C-1B3A-74271EB92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E8A60-9A83-471D-A173-6EFEB1D62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20372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F3B029-D888-6F7C-2EE9-2B36D0B7A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DBADA58-BF40-6A06-C1EB-C56C34B50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E2D54-46BC-445E-99DF-200679482EE1}" type="datetimeFigureOut">
              <a:rPr lang="ru-RU" smtClean="0"/>
              <a:t>28.09.2025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489BA00-4976-DC05-5076-A2B4F134C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86BC611-AC08-6152-0228-3C94E1F7A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E8A60-9A83-471D-A173-6EFEB1D62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15668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8BADDA0-9E9D-712A-AE25-25044B273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E2D54-46BC-445E-99DF-200679482EE1}" type="datetimeFigureOut">
              <a:rPr lang="ru-RU" smtClean="0"/>
              <a:t>28.09.2025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8C5F2ED-9399-610D-A544-A6F629A84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BB85A11-6855-6E3E-0089-F513B8761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E8A60-9A83-471D-A173-6EFEB1D62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73708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06834-9BD4-D0A6-BA6D-8EF0CE2EB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73EC12D-CA38-3DFA-92B9-FCFC96982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7D11FD2-C6DE-FF6C-97CD-2FC9A15C9F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A195997-7790-6146-1E09-D273EB07B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E2D54-46BC-445E-99DF-200679482EE1}" type="datetimeFigureOut">
              <a:rPr lang="ru-RU" smtClean="0"/>
              <a:t>28.09.2025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D6BB733-F37C-943B-1B67-D84F42A50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844E7D1-3776-DA48-7C5F-15A9E13B6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E8A60-9A83-471D-A173-6EFEB1D62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0806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8DB6D4-9DE5-2C40-2BCA-6E4A7498D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B3B8C9C-54A6-E4E5-73E0-5E5FAE2633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BF7A18C-4789-2BDC-45C9-C627BCE806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AF92B93-4CC0-0715-21FA-56713A6A4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E2D54-46BC-445E-99DF-200679482EE1}" type="datetimeFigureOut">
              <a:rPr lang="ru-RU" smtClean="0"/>
              <a:t>28.09.2025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D6042E5-7DCD-D1D1-452A-2069275AE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4B94A63-F892-3461-4772-4F5CD350F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E8A60-9A83-471D-A173-6EFEB1D62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5084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085092-B06C-931A-D066-6BD7626C5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29F2434-DB27-AE47-EB85-370C97054F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77B4DC-6AD5-B33B-9EDE-6B8E83FE6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E2D54-46BC-445E-99DF-200679482EE1}" type="datetimeFigureOut">
              <a:rPr lang="ru-RU" smtClean="0"/>
              <a:t>28.09.2025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2FE5D4-40FB-90E1-A7F0-E98E18625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B52BAE-919F-8506-CE1A-266930C6D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E8A60-9A83-471D-A173-6EFEB1D62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09303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88D222F-9FF7-8BD9-288C-A942A82C22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0BE821B-E2D9-FC46-CF2A-541B8F94C3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029E3BC-1BA2-E06F-ADF9-11711871C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E2D54-46BC-445E-99DF-200679482EE1}" type="datetimeFigureOut">
              <a:rPr lang="ru-RU" smtClean="0"/>
              <a:t>28.09.2025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B2888D8-9297-3817-3937-B74EB1955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0C110E-F53D-873A-27FB-0D665AD41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E8A60-9A83-471D-A173-6EFEB1D62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6227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C51057-2D35-70A4-C8BF-CDCF866F2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B5E4335-9AA4-73D6-9B16-35B86D1C0D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8D3003-B189-4C09-2D58-B0C1D3E671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2BE2D54-46BC-445E-99DF-200679482EE1}" type="datetimeFigureOut">
              <a:rPr lang="ru-RU" smtClean="0"/>
              <a:t>28.09.2025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297AB2-BACF-DDA5-9D2C-DDE96F476D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C02DE1-24C1-6CBB-5F00-975C681551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BFE8A60-9A83-471D-A173-6EFEB1D62F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1466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padlet.com/suppaevanagima98/padlet-meadtxc1qor0u9wp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youtu.be/bPwSqyNdYac?si=g14RzPf_puFpJk3C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learningapps.org/view2425015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ling_20250916_Image_to_Video_A_Disney_P_3706_0">
            <a:hlinkClick r:id="" action="ppaction://media"/>
            <a:extLst>
              <a:ext uri="{FF2B5EF4-FFF2-40B4-BE49-F238E27FC236}">
                <a16:creationId xmlns:a16="http://schemas.microsoft.com/office/drawing/2014/main" id="{22283096-FD42-457E-1D28-1FA048577D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07329" y="428762"/>
            <a:ext cx="9131910" cy="9684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55796BC6-B6C8-1B36-13D7-4D430656F7EE}"/>
              </a:ext>
            </a:extLst>
          </p:cNvPr>
          <p:cNvGrpSpPr/>
          <p:nvPr/>
        </p:nvGrpSpPr>
        <p:grpSpPr>
          <a:xfrm>
            <a:off x="1" y="0"/>
            <a:ext cx="3155174" cy="2667000"/>
            <a:chOff x="565523" y="0"/>
            <a:chExt cx="2665356" cy="2422475"/>
          </a:xfrm>
        </p:grpSpPr>
        <p:pic>
          <p:nvPicPr>
            <p:cNvPr id="6" name="Рисунок 5" descr="Изображение выглядит как сердце, День святого Валентин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C1F3D53-29C6-FDE1-EBF5-CC7E1BD759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523" y="0"/>
              <a:ext cx="2665356" cy="2422475"/>
            </a:xfrm>
            <a:prstGeom prst="rect">
              <a:avLst/>
            </a:prstGeom>
          </p:spPr>
        </p:pic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CB361D0B-3B2D-C4BA-B310-95A20E23DA56}"/>
                </a:ext>
              </a:extLst>
            </p:cNvPr>
            <p:cNvSpPr/>
            <p:nvPr/>
          </p:nvSpPr>
          <p:spPr>
            <a:xfrm>
              <a:off x="1211784" y="742295"/>
              <a:ext cx="1372835" cy="796740"/>
            </a:xfrm>
            <a:prstGeom prst="rect">
              <a:avLst/>
            </a:prstGeom>
            <a:noFill/>
          </p:spPr>
          <p:txBody>
            <a:bodyPr wrap="none" lIns="137160" tIns="68580" rIns="137160" bIns="68580">
              <a:spAutoFit/>
            </a:bodyPr>
            <a:lstStyle/>
            <a:p>
              <a:pPr algn="ctr" defTabSz="1371600"/>
              <a:r>
                <a:rPr lang="kk-KZ" sz="48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ptos" panose="02110004020202020204"/>
                </a:rPr>
                <a:t>тілек</a:t>
              </a:r>
              <a:endParaRPr lang="ru-RU" sz="4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endParaRPr>
            </a:p>
          </p:txBody>
        </p: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2CB1D01E-5A86-02B1-0B42-F2278DD7E8D1}"/>
              </a:ext>
            </a:extLst>
          </p:cNvPr>
          <p:cNvGrpSpPr/>
          <p:nvPr/>
        </p:nvGrpSpPr>
        <p:grpSpPr>
          <a:xfrm>
            <a:off x="2287357" y="1727567"/>
            <a:ext cx="2803217" cy="2667000"/>
            <a:chOff x="565523" y="0"/>
            <a:chExt cx="2665356" cy="2422475"/>
          </a:xfrm>
        </p:grpSpPr>
        <p:pic>
          <p:nvPicPr>
            <p:cNvPr id="10" name="Рисунок 9" descr="Изображение выглядит как сердце, День святого Валентин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4AB32ED-0A70-B0B2-B868-41A7B23BA63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523" y="0"/>
              <a:ext cx="2665356" cy="2422475"/>
            </a:xfrm>
            <a:prstGeom prst="rect">
              <a:avLst/>
            </a:prstGeom>
          </p:spPr>
        </p:pic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E84786F9-2D34-21EA-3D9C-F0135AEBEA52}"/>
                </a:ext>
              </a:extLst>
            </p:cNvPr>
            <p:cNvSpPr/>
            <p:nvPr/>
          </p:nvSpPr>
          <p:spPr>
            <a:xfrm>
              <a:off x="1125601" y="742295"/>
              <a:ext cx="1545201" cy="796740"/>
            </a:xfrm>
            <a:prstGeom prst="rect">
              <a:avLst/>
            </a:prstGeom>
            <a:noFill/>
          </p:spPr>
          <p:txBody>
            <a:bodyPr wrap="none" lIns="137160" tIns="68580" rIns="137160" bIns="68580">
              <a:spAutoFit/>
            </a:bodyPr>
            <a:lstStyle/>
            <a:p>
              <a:pPr algn="ctr" defTabSz="1371600"/>
              <a:r>
                <a:rPr lang="kk-KZ" sz="48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ptos" panose="02110004020202020204"/>
                </a:rPr>
                <a:t>тілек</a:t>
              </a:r>
              <a:endParaRPr lang="ru-RU" sz="4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endParaRPr>
            </a:p>
          </p:txBody>
        </p: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9C7EC73C-1633-A11A-4BAC-406621BBDFC2}"/>
              </a:ext>
            </a:extLst>
          </p:cNvPr>
          <p:cNvGrpSpPr/>
          <p:nvPr/>
        </p:nvGrpSpPr>
        <p:grpSpPr>
          <a:xfrm>
            <a:off x="0" y="3498947"/>
            <a:ext cx="3155175" cy="2825724"/>
            <a:chOff x="618818" y="-25514"/>
            <a:chExt cx="2665356" cy="2422475"/>
          </a:xfrm>
        </p:grpSpPr>
        <p:pic>
          <p:nvPicPr>
            <p:cNvPr id="13" name="Рисунок 12" descr="Изображение выглядит как сердце, День святого Валентин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A548305-C747-F9C6-ED79-3230CD1494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818" y="-25514"/>
              <a:ext cx="2665356" cy="2422475"/>
            </a:xfrm>
            <a:prstGeom prst="rect">
              <a:avLst/>
            </a:prstGeom>
          </p:spPr>
        </p:pic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2421597B-5D77-CDE7-8447-BEEC98CAC30D}"/>
                </a:ext>
              </a:extLst>
            </p:cNvPr>
            <p:cNvSpPr/>
            <p:nvPr/>
          </p:nvSpPr>
          <p:spPr>
            <a:xfrm>
              <a:off x="1211784" y="742295"/>
              <a:ext cx="1372835" cy="751986"/>
            </a:xfrm>
            <a:prstGeom prst="rect">
              <a:avLst/>
            </a:prstGeom>
            <a:noFill/>
          </p:spPr>
          <p:txBody>
            <a:bodyPr wrap="none" lIns="137160" tIns="68580" rIns="137160" bIns="68580">
              <a:spAutoFit/>
            </a:bodyPr>
            <a:lstStyle/>
            <a:p>
              <a:pPr algn="ctr" defTabSz="1371600"/>
              <a:r>
                <a:rPr lang="kk-KZ" sz="48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ptos" panose="02110004020202020204"/>
                </a:rPr>
                <a:t>тілек</a:t>
              </a:r>
              <a:endParaRPr lang="ru-RU" sz="4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endParaRPr>
            </a:p>
          </p:txBody>
        </p: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C8AAA484-121D-5683-2DEE-65483F13E43F}"/>
              </a:ext>
            </a:extLst>
          </p:cNvPr>
          <p:cNvGrpSpPr/>
          <p:nvPr/>
        </p:nvGrpSpPr>
        <p:grpSpPr>
          <a:xfrm>
            <a:off x="1812452" y="5873121"/>
            <a:ext cx="3018234" cy="3011718"/>
            <a:chOff x="565523" y="0"/>
            <a:chExt cx="2665356" cy="2422475"/>
          </a:xfrm>
        </p:grpSpPr>
        <p:pic>
          <p:nvPicPr>
            <p:cNvPr id="16" name="Рисунок 15" descr="Изображение выглядит как сердце, День святого Валентин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6DF3DB5-274C-4D14-674A-9C077C59EBD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523" y="0"/>
              <a:ext cx="2665356" cy="2422475"/>
            </a:xfrm>
            <a:prstGeom prst="rect">
              <a:avLst/>
            </a:prstGeom>
          </p:spPr>
        </p:pic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74C83E97-7106-4BB6-05E0-FC5B85254E43}"/>
                </a:ext>
              </a:extLst>
            </p:cNvPr>
            <p:cNvSpPr/>
            <p:nvPr/>
          </p:nvSpPr>
          <p:spPr>
            <a:xfrm>
              <a:off x="1180642" y="742295"/>
              <a:ext cx="1435122" cy="705546"/>
            </a:xfrm>
            <a:prstGeom prst="rect">
              <a:avLst/>
            </a:prstGeom>
            <a:noFill/>
          </p:spPr>
          <p:txBody>
            <a:bodyPr wrap="none" lIns="137160" tIns="68580" rIns="137160" bIns="68580">
              <a:spAutoFit/>
            </a:bodyPr>
            <a:lstStyle/>
            <a:p>
              <a:pPr algn="ctr" defTabSz="1371600"/>
              <a:r>
                <a:rPr lang="kk-KZ" sz="48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ptos" panose="02110004020202020204"/>
                </a:rPr>
                <a:t>тілек</a:t>
              </a:r>
              <a:endParaRPr lang="ru-RU" sz="4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endParaRPr>
            </a:p>
          </p:txBody>
        </p: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FA7B2909-8EB4-9969-5875-93D2D52CDF57}"/>
              </a:ext>
            </a:extLst>
          </p:cNvPr>
          <p:cNvGrpSpPr/>
          <p:nvPr/>
        </p:nvGrpSpPr>
        <p:grpSpPr>
          <a:xfrm>
            <a:off x="-211894" y="7757505"/>
            <a:ext cx="2803217" cy="2667000"/>
            <a:chOff x="565523" y="0"/>
            <a:chExt cx="2665356" cy="2422475"/>
          </a:xfrm>
        </p:grpSpPr>
        <p:pic>
          <p:nvPicPr>
            <p:cNvPr id="19" name="Рисунок 18" descr="Изображение выглядит как сердце, День святого Валентин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127785B-29BD-9366-603A-40F116CDDE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523" y="0"/>
              <a:ext cx="2665356" cy="2422475"/>
            </a:xfrm>
            <a:prstGeom prst="rect">
              <a:avLst/>
            </a:prstGeom>
          </p:spPr>
        </p:pic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33D53F58-4175-C57F-89BD-75DF99F21FC2}"/>
                </a:ext>
              </a:extLst>
            </p:cNvPr>
            <p:cNvSpPr/>
            <p:nvPr/>
          </p:nvSpPr>
          <p:spPr>
            <a:xfrm>
              <a:off x="1125601" y="742295"/>
              <a:ext cx="1545201" cy="796740"/>
            </a:xfrm>
            <a:prstGeom prst="rect">
              <a:avLst/>
            </a:prstGeom>
            <a:noFill/>
          </p:spPr>
          <p:txBody>
            <a:bodyPr wrap="none" lIns="137160" tIns="68580" rIns="137160" bIns="68580">
              <a:spAutoFit/>
            </a:bodyPr>
            <a:lstStyle/>
            <a:p>
              <a:pPr algn="ctr" defTabSz="1371600"/>
              <a:r>
                <a:rPr lang="kk-KZ" sz="48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ptos" panose="02110004020202020204"/>
                </a:rPr>
                <a:t>тілек</a:t>
              </a:r>
              <a:endParaRPr lang="ru-RU" sz="4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endParaRP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1D5C67EF-0780-D783-BEB2-ED1B2B13CD52}"/>
              </a:ext>
            </a:extLst>
          </p:cNvPr>
          <p:cNvGrpSpPr/>
          <p:nvPr/>
        </p:nvGrpSpPr>
        <p:grpSpPr>
          <a:xfrm>
            <a:off x="13767436" y="0"/>
            <a:ext cx="2803217" cy="2667000"/>
            <a:chOff x="565523" y="0"/>
            <a:chExt cx="2665356" cy="2422475"/>
          </a:xfrm>
        </p:grpSpPr>
        <p:pic>
          <p:nvPicPr>
            <p:cNvPr id="22" name="Рисунок 21" descr="Изображение выглядит как сердце, День святого Валентин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063B2C0-AC1B-DAAF-E8F5-2401AED3A4A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523" y="0"/>
              <a:ext cx="2665356" cy="2422475"/>
            </a:xfrm>
            <a:prstGeom prst="rect">
              <a:avLst/>
            </a:prstGeom>
          </p:spPr>
        </p:pic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D0CC2C98-AB9B-0212-0A5C-E155C923F52B}"/>
                </a:ext>
              </a:extLst>
            </p:cNvPr>
            <p:cNvSpPr/>
            <p:nvPr/>
          </p:nvSpPr>
          <p:spPr>
            <a:xfrm>
              <a:off x="1125601" y="742295"/>
              <a:ext cx="1545201" cy="796740"/>
            </a:xfrm>
            <a:prstGeom prst="rect">
              <a:avLst/>
            </a:prstGeom>
            <a:noFill/>
          </p:spPr>
          <p:txBody>
            <a:bodyPr wrap="none" lIns="137160" tIns="68580" rIns="137160" bIns="68580">
              <a:spAutoFit/>
            </a:bodyPr>
            <a:lstStyle/>
            <a:p>
              <a:pPr algn="ctr" defTabSz="1371600"/>
              <a:r>
                <a:rPr lang="kk-KZ" sz="48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ptos" panose="02110004020202020204"/>
                </a:rPr>
                <a:t>тілек</a:t>
              </a:r>
              <a:endParaRPr lang="ru-RU" sz="4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endParaRPr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44D60BD0-3E33-6E6F-A793-067D4CB79E20}"/>
              </a:ext>
            </a:extLst>
          </p:cNvPr>
          <p:cNvGrpSpPr/>
          <p:nvPr/>
        </p:nvGrpSpPr>
        <p:grpSpPr>
          <a:xfrm>
            <a:off x="15484784" y="2078418"/>
            <a:ext cx="2803217" cy="2667000"/>
            <a:chOff x="565523" y="115834"/>
            <a:chExt cx="2665356" cy="2422475"/>
          </a:xfrm>
        </p:grpSpPr>
        <p:pic>
          <p:nvPicPr>
            <p:cNvPr id="25" name="Рисунок 24" descr="Изображение выглядит как сердце, День святого Валентин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D3F273B-83D9-E17A-7428-93C680B0A5F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523" y="115834"/>
              <a:ext cx="2665356" cy="2422475"/>
            </a:xfrm>
            <a:prstGeom prst="rect">
              <a:avLst/>
            </a:prstGeom>
          </p:spPr>
        </p:pic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FDBAF0AF-2828-3405-612B-3974956CA196}"/>
                </a:ext>
              </a:extLst>
            </p:cNvPr>
            <p:cNvSpPr/>
            <p:nvPr/>
          </p:nvSpPr>
          <p:spPr>
            <a:xfrm>
              <a:off x="1125601" y="742294"/>
              <a:ext cx="1545201" cy="796740"/>
            </a:xfrm>
            <a:prstGeom prst="rect">
              <a:avLst/>
            </a:prstGeom>
            <a:noFill/>
          </p:spPr>
          <p:txBody>
            <a:bodyPr wrap="none" lIns="137160" tIns="68580" rIns="137160" bIns="68580">
              <a:spAutoFit/>
            </a:bodyPr>
            <a:lstStyle/>
            <a:p>
              <a:pPr algn="ctr" defTabSz="1371600"/>
              <a:r>
                <a:rPr lang="kk-KZ" sz="48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ptos" panose="02110004020202020204"/>
                </a:rPr>
                <a:t>тілек</a:t>
              </a:r>
              <a:endParaRPr lang="ru-RU" sz="4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endParaRPr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CC398480-7D5B-4A4B-E6B9-7AC49C24A280}"/>
              </a:ext>
            </a:extLst>
          </p:cNvPr>
          <p:cNvGrpSpPr/>
          <p:nvPr/>
        </p:nvGrpSpPr>
        <p:grpSpPr>
          <a:xfrm>
            <a:off x="13322083" y="3810000"/>
            <a:ext cx="2803217" cy="2667000"/>
            <a:chOff x="565523" y="0"/>
            <a:chExt cx="2665356" cy="2422475"/>
          </a:xfrm>
        </p:grpSpPr>
        <p:pic>
          <p:nvPicPr>
            <p:cNvPr id="28" name="Рисунок 27" descr="Изображение выглядит как сердце, День святого Валентин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4DF3504-195D-3704-0B35-21E22D04056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523" y="0"/>
              <a:ext cx="2665356" cy="2422475"/>
            </a:xfrm>
            <a:prstGeom prst="rect">
              <a:avLst/>
            </a:prstGeom>
          </p:spPr>
        </p:pic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16A43B39-228A-D698-3A7B-577C658E46D1}"/>
                </a:ext>
              </a:extLst>
            </p:cNvPr>
            <p:cNvSpPr/>
            <p:nvPr/>
          </p:nvSpPr>
          <p:spPr>
            <a:xfrm>
              <a:off x="1125601" y="742295"/>
              <a:ext cx="1545201" cy="796740"/>
            </a:xfrm>
            <a:prstGeom prst="rect">
              <a:avLst/>
            </a:prstGeom>
            <a:noFill/>
          </p:spPr>
          <p:txBody>
            <a:bodyPr wrap="none" lIns="137160" tIns="68580" rIns="137160" bIns="68580">
              <a:spAutoFit/>
            </a:bodyPr>
            <a:lstStyle/>
            <a:p>
              <a:pPr algn="ctr" defTabSz="1371600"/>
              <a:r>
                <a:rPr lang="kk-KZ" sz="48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ptos" panose="02110004020202020204"/>
                </a:rPr>
                <a:t>тілек</a:t>
              </a:r>
              <a:endParaRPr lang="ru-RU" sz="4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endParaRPr>
            </a:p>
          </p:txBody>
        </p:sp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A3314E45-25EF-2E1B-C19C-2064A0B7421F}"/>
              </a:ext>
            </a:extLst>
          </p:cNvPr>
          <p:cNvGrpSpPr/>
          <p:nvPr/>
        </p:nvGrpSpPr>
        <p:grpSpPr>
          <a:xfrm>
            <a:off x="15484784" y="5490336"/>
            <a:ext cx="2803217" cy="2667000"/>
            <a:chOff x="565523" y="0"/>
            <a:chExt cx="2665356" cy="2422475"/>
          </a:xfrm>
        </p:grpSpPr>
        <p:pic>
          <p:nvPicPr>
            <p:cNvPr id="31" name="Рисунок 30" descr="Изображение выглядит как сердце, День святого Валентин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EC0208B-DCED-E9A4-7C43-564BAE27F6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523" y="0"/>
              <a:ext cx="2665356" cy="2422475"/>
            </a:xfrm>
            <a:prstGeom prst="rect">
              <a:avLst/>
            </a:prstGeom>
          </p:spPr>
        </p:pic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72D1F310-64C0-7791-3C9E-F8FC72D71360}"/>
                </a:ext>
              </a:extLst>
            </p:cNvPr>
            <p:cNvSpPr/>
            <p:nvPr/>
          </p:nvSpPr>
          <p:spPr>
            <a:xfrm>
              <a:off x="1125601" y="742295"/>
              <a:ext cx="1545201" cy="796740"/>
            </a:xfrm>
            <a:prstGeom prst="rect">
              <a:avLst/>
            </a:prstGeom>
            <a:noFill/>
          </p:spPr>
          <p:txBody>
            <a:bodyPr wrap="none" lIns="137160" tIns="68580" rIns="137160" bIns="68580">
              <a:spAutoFit/>
            </a:bodyPr>
            <a:lstStyle/>
            <a:p>
              <a:pPr algn="ctr" defTabSz="1371600"/>
              <a:r>
                <a:rPr lang="kk-KZ" sz="48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ptos" panose="02110004020202020204"/>
                </a:rPr>
                <a:t>тілек</a:t>
              </a:r>
              <a:endParaRPr lang="ru-RU" sz="4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endParaRPr>
            </a:p>
          </p:txBody>
        </p: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E552D06A-B1AC-CF33-30F4-2C8496267ED6}"/>
              </a:ext>
            </a:extLst>
          </p:cNvPr>
          <p:cNvGrpSpPr/>
          <p:nvPr/>
        </p:nvGrpSpPr>
        <p:grpSpPr>
          <a:xfrm>
            <a:off x="13298725" y="7714364"/>
            <a:ext cx="2803217" cy="2667000"/>
            <a:chOff x="565523" y="0"/>
            <a:chExt cx="2665356" cy="2422475"/>
          </a:xfrm>
        </p:grpSpPr>
        <p:pic>
          <p:nvPicPr>
            <p:cNvPr id="34" name="Рисунок 33" descr="Изображение выглядит как сердце, День святого Валентин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EE6C8F1-8D4F-2C6F-C0B5-F85DEB90A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523" y="0"/>
              <a:ext cx="2665356" cy="2422475"/>
            </a:xfrm>
            <a:prstGeom prst="rect">
              <a:avLst/>
            </a:prstGeom>
          </p:spPr>
        </p:pic>
        <p:sp>
          <p:nvSpPr>
            <p:cNvPr id="35" name="Прямоугольник 34">
              <a:extLst>
                <a:ext uri="{FF2B5EF4-FFF2-40B4-BE49-F238E27FC236}">
                  <a16:creationId xmlns:a16="http://schemas.microsoft.com/office/drawing/2014/main" id="{AE838AD7-DD02-049C-96F6-8BB1601B66BE}"/>
                </a:ext>
              </a:extLst>
            </p:cNvPr>
            <p:cNvSpPr/>
            <p:nvPr/>
          </p:nvSpPr>
          <p:spPr>
            <a:xfrm>
              <a:off x="1125601" y="742295"/>
              <a:ext cx="1545201" cy="796740"/>
            </a:xfrm>
            <a:prstGeom prst="rect">
              <a:avLst/>
            </a:prstGeom>
            <a:noFill/>
          </p:spPr>
          <p:txBody>
            <a:bodyPr wrap="none" lIns="137160" tIns="68580" rIns="137160" bIns="68580">
              <a:spAutoFit/>
            </a:bodyPr>
            <a:lstStyle/>
            <a:p>
              <a:pPr algn="ctr" defTabSz="1371600"/>
              <a:r>
                <a:rPr lang="kk-KZ" sz="48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ptos" panose="02110004020202020204"/>
                </a:rPr>
                <a:t>тілек</a:t>
              </a:r>
              <a:endParaRPr lang="ru-RU" sz="4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ptos" panose="021100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3408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5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25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25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75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500"/>
                            </p:stCondLst>
                            <p:childTnLst>
                              <p:par>
                                <p:cTn id="63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8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BEA772-C55B-E412-413E-B745724757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6CF396F-882F-7FD4-51EE-425A133E79BF}"/>
              </a:ext>
            </a:extLst>
          </p:cNvPr>
          <p:cNvSpPr/>
          <p:nvPr/>
        </p:nvSpPr>
        <p:spPr>
          <a:xfrm>
            <a:off x="990600" y="578227"/>
            <a:ext cx="8915400" cy="40318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7200" b="1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Рефлексия</a:t>
            </a:r>
          </a:p>
          <a:p>
            <a:pPr algn="ctr"/>
            <a:r>
              <a:rPr lang="en-US" sz="4400" b="1" cap="none" spc="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linkClick r:id="rId2"/>
              </a:rPr>
              <a:t>https://padlet.com/suppaevanagima98/padlet-meadtxc1qor0u9wp</a:t>
            </a:r>
            <a:endParaRPr lang="kk-KZ" sz="4400" b="1" cap="none" spc="0" dirty="0">
              <a:ln w="0"/>
              <a:solidFill>
                <a:schemeClr val="tx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ru-RU" sz="8800" b="1" cap="none" spc="0" dirty="0">
              <a:ln w="0"/>
              <a:solidFill>
                <a:schemeClr val="tx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C83ADE6-E4F2-A124-2032-DDAC820498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39600" y="4610100"/>
            <a:ext cx="4653131" cy="4693951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59280DB-F1CB-6C6F-34BB-1EFCEED5FC69}"/>
              </a:ext>
            </a:extLst>
          </p:cNvPr>
          <p:cNvSpPr/>
          <p:nvPr/>
        </p:nvSpPr>
        <p:spPr>
          <a:xfrm>
            <a:off x="10439400" y="2626817"/>
            <a:ext cx="714977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Кюар</a:t>
            </a:r>
            <a:r>
              <a:rPr lang="ru-RU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кодтты</a:t>
            </a:r>
            <a:r>
              <a:rPr lang="ru-RU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сканерлап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ru-RU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кері</a:t>
            </a:r>
            <a:r>
              <a:rPr lang="ru-RU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байланыс</a:t>
            </a:r>
            <a:r>
              <a:rPr lang="ru-RU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қалдыр</a:t>
            </a:r>
            <a:endParaRPr lang="ru-KZ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CEC094B-0541-30DF-DB9E-DC9C9710C2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7300" y="3754844"/>
            <a:ext cx="8915400" cy="277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1864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72546" y="-535802"/>
            <a:ext cx="2176243" cy="11337939"/>
            <a:chOff x="0" y="0"/>
            <a:chExt cx="573167" cy="29861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3167" cy="2986124"/>
            </a:xfrm>
            <a:custGeom>
              <a:avLst/>
              <a:gdLst/>
              <a:ahLst/>
              <a:cxnLst/>
              <a:rect l="l" t="t" r="r" b="b"/>
              <a:pathLst>
                <a:path w="573167" h="2986124">
                  <a:moveTo>
                    <a:pt x="0" y="0"/>
                  </a:moveTo>
                  <a:lnTo>
                    <a:pt x="573167" y="0"/>
                  </a:lnTo>
                  <a:lnTo>
                    <a:pt x="573167" y="2986124"/>
                  </a:lnTo>
                  <a:lnTo>
                    <a:pt x="0" y="2986124"/>
                  </a:lnTo>
                  <a:close/>
                </a:path>
              </a:pathLst>
            </a:custGeom>
            <a:solidFill>
              <a:srgbClr val="171D4B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73167" cy="30242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714500" y="3884006"/>
            <a:ext cx="14859000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ru-RU" sz="9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Компьютерлік</a:t>
            </a:r>
            <a:r>
              <a:rPr lang="ru-RU" sz="9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96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желілер</a:t>
            </a:r>
            <a:r>
              <a:rPr lang="ru-RU" sz="96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БЖБ №1</a:t>
            </a:r>
            <a:endParaRPr lang="en-US" sz="22031" dirty="0">
              <a:solidFill>
                <a:srgbClr val="0070C0"/>
              </a:solidFill>
              <a:latin typeface="Bebas Neue Cyrillic"/>
              <a:ea typeface="Bebas Neue Cyrillic"/>
              <a:cs typeface="Bebas Neue Cyrillic"/>
              <a:sym typeface="Bebas Neue Cyrillic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637535" y="7848243"/>
            <a:ext cx="14859000" cy="24006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ru-RU" sz="4400" dirty="0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-</a:t>
            </a:r>
            <a:r>
              <a:rPr lang="ru-RU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Желінің</a:t>
            </a:r>
            <a:r>
              <a:rPr lang="ru-RU" sz="4000" dirty="0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 </a:t>
            </a:r>
            <a:r>
              <a:rPr lang="ru-RU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өткізу</a:t>
            </a:r>
            <a:r>
              <a:rPr lang="ru-RU" sz="4000" dirty="0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 </a:t>
            </a:r>
            <a:r>
              <a:rPr lang="ru-RU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қабілеті</a:t>
            </a:r>
            <a:r>
              <a:rPr lang="ru-RU" sz="4000" dirty="0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 </a:t>
            </a:r>
            <a:r>
              <a:rPr lang="ru-RU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ұғымын</a:t>
            </a:r>
            <a:r>
              <a:rPr lang="ru-RU" sz="4000" dirty="0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 </a:t>
            </a:r>
            <a:r>
              <a:rPr lang="ru-RU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түсінеді</a:t>
            </a:r>
            <a:r>
              <a:rPr lang="ru-RU" sz="4000" dirty="0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 (</a:t>
            </a:r>
            <a:r>
              <a:rPr lang="ru-RU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қосылу</a:t>
            </a:r>
            <a:r>
              <a:rPr lang="ru-RU" sz="4000" dirty="0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 </a:t>
            </a:r>
            <a:r>
              <a:rPr lang="ru-RU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жылдамдығы</a:t>
            </a:r>
            <a:r>
              <a:rPr lang="ru-RU" sz="4000" dirty="0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, </a:t>
            </a:r>
            <a:r>
              <a:rPr lang="ru-RU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деректерді</a:t>
            </a:r>
            <a:r>
              <a:rPr lang="ru-RU" sz="4000" dirty="0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 беру </a:t>
            </a:r>
            <a:r>
              <a:rPr lang="ru-RU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көлемі</a:t>
            </a:r>
            <a:r>
              <a:rPr lang="ru-RU" sz="4000" dirty="0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).</a:t>
            </a:r>
          </a:p>
          <a:p>
            <a:pPr algn="l"/>
            <a:r>
              <a:rPr lang="ru-RU" sz="4000" dirty="0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-</a:t>
            </a:r>
            <a:r>
              <a:rPr lang="ru-RU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Желінің</a:t>
            </a:r>
            <a:r>
              <a:rPr lang="ru-RU" sz="4000" dirty="0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 </a:t>
            </a:r>
            <a:r>
              <a:rPr lang="ru-RU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өткізу</a:t>
            </a:r>
            <a:r>
              <a:rPr lang="ru-RU" sz="4000" dirty="0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 </a:t>
            </a:r>
            <a:r>
              <a:rPr lang="ru-RU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қабілетін</a:t>
            </a:r>
            <a:r>
              <a:rPr lang="ru-RU" sz="4000" dirty="0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 </a:t>
            </a:r>
            <a:r>
              <a:rPr lang="ru-RU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өлшеу</a:t>
            </a:r>
            <a:r>
              <a:rPr lang="ru-RU" sz="4000" dirty="0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 </a:t>
            </a:r>
            <a:r>
              <a:rPr lang="ru-RU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тәсілдерін</a:t>
            </a:r>
            <a:r>
              <a:rPr lang="ru-RU" sz="4000" dirty="0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 </a:t>
            </a:r>
            <a:r>
              <a:rPr lang="ru-RU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меңгереді</a:t>
            </a:r>
            <a:r>
              <a:rPr lang="ru-RU" sz="4000" dirty="0">
                <a:solidFill>
                  <a:srgbClr val="000000"/>
                </a:solidFill>
                <a:latin typeface="Times New Roman" panose="02020603050405020304" pitchFamily="18" charset="0"/>
                <a:ea typeface="Bebas Neue"/>
                <a:cs typeface="Times New Roman" panose="02020603050405020304" pitchFamily="18" charset="0"/>
                <a:sym typeface="Bebas Neue"/>
              </a:rPr>
              <a:t>.</a:t>
            </a:r>
          </a:p>
          <a:p>
            <a:pPr algn="l"/>
            <a:endParaRPr lang="ru-RU" sz="3200" dirty="0">
              <a:solidFill>
                <a:srgbClr val="000000"/>
              </a:solidFill>
              <a:latin typeface="Times New Roman" panose="02020603050405020304" pitchFamily="18" charset="0"/>
              <a:ea typeface="Bebas Neue"/>
              <a:cs typeface="Times New Roman" panose="02020603050405020304" pitchFamily="18" charset="0"/>
              <a:sym typeface="Bebas Neue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447800" y="2327586"/>
            <a:ext cx="6933152" cy="4537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218"/>
              </a:lnSpc>
            </a:pPr>
            <a:r>
              <a:rPr lang="kk-KZ" sz="4400" b="1" dirty="0">
                <a:solidFill>
                  <a:srgbClr val="002060"/>
                </a:solidFill>
                <a:latin typeface="Times New Roman" panose="02020603050405020304" pitchFamily="18" charset="0"/>
                <a:ea typeface="Raleway"/>
                <a:cs typeface="Times New Roman" panose="02020603050405020304" pitchFamily="18" charset="0"/>
                <a:sym typeface="Raleway"/>
              </a:rPr>
              <a:t>Сабақтың тақырыбы: 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ea typeface="Raleway"/>
              <a:cs typeface="Times New Roman" panose="02020603050405020304" pitchFamily="18" charset="0"/>
              <a:sym typeface="Raleway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839C33-C6C9-A24B-E341-D06F3F2C7D41}"/>
              </a:ext>
            </a:extLst>
          </p:cNvPr>
          <p:cNvSpPr txBox="1"/>
          <p:nvPr/>
        </p:nvSpPr>
        <p:spPr>
          <a:xfrm>
            <a:off x="1698458" y="7213766"/>
            <a:ext cx="6933152" cy="4537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218"/>
              </a:lnSpc>
            </a:pPr>
            <a:r>
              <a:rPr lang="kk-KZ" sz="4400" b="1" dirty="0">
                <a:solidFill>
                  <a:srgbClr val="002060"/>
                </a:solidFill>
                <a:latin typeface="Times New Roman" panose="02020603050405020304" pitchFamily="18" charset="0"/>
                <a:ea typeface="Raleway"/>
                <a:cs typeface="Times New Roman" panose="02020603050405020304" pitchFamily="18" charset="0"/>
                <a:sym typeface="Raleway"/>
              </a:rPr>
              <a:t>Сабақтың мақсаты</a:t>
            </a:r>
            <a:r>
              <a:rPr lang="kk-KZ" sz="4400" b="1" dirty="0">
                <a:solidFill>
                  <a:srgbClr val="002060"/>
                </a:solidFill>
                <a:latin typeface="Raleway"/>
                <a:ea typeface="Raleway"/>
                <a:cs typeface="Raleway"/>
                <a:sym typeface="Raleway"/>
              </a:rPr>
              <a:t>: </a:t>
            </a:r>
            <a:endParaRPr lang="en-US" sz="4400" b="1" dirty="0">
              <a:solidFill>
                <a:srgbClr val="00206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3" name="Freeform 9">
            <a:extLst>
              <a:ext uri="{FF2B5EF4-FFF2-40B4-BE49-F238E27FC236}">
                <a16:creationId xmlns:a16="http://schemas.microsoft.com/office/drawing/2014/main" id="{8F3A1919-6418-A73D-B6B7-9D86128E4AD1}"/>
              </a:ext>
            </a:extLst>
          </p:cNvPr>
          <p:cNvSpPr/>
          <p:nvPr/>
        </p:nvSpPr>
        <p:spPr>
          <a:xfrm>
            <a:off x="14935200" y="266700"/>
            <a:ext cx="3122671" cy="3856536"/>
          </a:xfrm>
          <a:custGeom>
            <a:avLst/>
            <a:gdLst/>
            <a:ahLst/>
            <a:cxnLst/>
            <a:rect l="l" t="t" r="r" b="b"/>
            <a:pathLst>
              <a:path w="2292768" h="2948898">
                <a:moveTo>
                  <a:pt x="0" y="0"/>
                </a:moveTo>
                <a:lnTo>
                  <a:pt x="2292768" y="0"/>
                </a:lnTo>
                <a:lnTo>
                  <a:pt x="2292768" y="2948898"/>
                </a:lnTo>
                <a:lnTo>
                  <a:pt x="0" y="29488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0B400FC-287B-32AA-EB81-1D76DFBA20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6">
            <a:extLst>
              <a:ext uri="{FF2B5EF4-FFF2-40B4-BE49-F238E27FC236}">
                <a16:creationId xmlns:a16="http://schemas.microsoft.com/office/drawing/2014/main" id="{8BF60396-D600-049F-1EAE-F8448E58B133}"/>
              </a:ext>
            </a:extLst>
          </p:cNvPr>
          <p:cNvSpPr txBox="1"/>
          <p:nvPr/>
        </p:nvSpPr>
        <p:spPr>
          <a:xfrm>
            <a:off x="457200" y="803850"/>
            <a:ext cx="17068800" cy="81253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endParaRPr lang="ru-RU" sz="4800" b="1" dirty="0">
              <a:solidFill>
                <a:schemeClr val="tx2"/>
              </a:solidFill>
              <a:latin typeface="Times New Roman" panose="02020603050405020304" pitchFamily="18" charset="0"/>
              <a:ea typeface="Bebas Neue Cyrillic"/>
              <a:cs typeface="Times New Roman" panose="02020603050405020304" pitchFamily="18" charset="0"/>
              <a:sym typeface="Bebas Neue Cyrillic"/>
            </a:endParaRPr>
          </a:p>
          <a:p>
            <a:r>
              <a:rPr lang="ru-RU" sz="60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Ойлан</a:t>
            </a:r>
            <a:r>
              <a:rPr lang="ru-RU" sz="60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:</a:t>
            </a:r>
          </a:p>
          <a:p>
            <a:endParaRPr lang="ru-RU" sz="6000" b="1" dirty="0">
              <a:solidFill>
                <a:schemeClr val="tx2"/>
              </a:solidFill>
              <a:latin typeface="Times New Roman" panose="02020603050405020304" pitchFamily="18" charset="0"/>
              <a:ea typeface="Bebas Neue Cyrillic"/>
              <a:cs typeface="Times New Roman" panose="02020603050405020304" pitchFamily="18" charset="0"/>
              <a:sym typeface="Bebas Neue Cyrillic"/>
            </a:endParaRPr>
          </a:p>
          <a:p>
            <a:r>
              <a:rPr lang="ru-RU" sz="60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60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Компьютерлік</a:t>
            </a:r>
            <a:r>
              <a:rPr lang="ru-RU" sz="60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60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желілер</a:t>
            </a:r>
            <a:r>
              <a:rPr lang="ru-RU" sz="60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60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қандай</a:t>
            </a:r>
            <a:r>
              <a:rPr lang="ru-RU" sz="60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60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негізгі</a:t>
            </a:r>
            <a:r>
              <a:rPr lang="ru-RU" sz="60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60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параметрлермен</a:t>
            </a:r>
            <a:r>
              <a:rPr lang="ru-RU" sz="60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60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бағаланады</a:t>
            </a:r>
            <a:r>
              <a:rPr lang="ru-RU" sz="60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? </a:t>
            </a:r>
          </a:p>
          <a:p>
            <a:r>
              <a:rPr lang="ru-RU" sz="60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Компьютерлік</a:t>
            </a:r>
            <a:r>
              <a:rPr lang="ru-RU" sz="60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60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желілерді</a:t>
            </a:r>
            <a:r>
              <a:rPr lang="ru-RU" sz="60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60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құру</a:t>
            </a:r>
            <a:r>
              <a:rPr lang="ru-RU" sz="60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60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үшін</a:t>
            </a:r>
            <a:r>
              <a:rPr lang="ru-RU" sz="60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60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қандай</a:t>
            </a:r>
            <a:r>
              <a:rPr lang="ru-RU" sz="60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60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құрылғылар</a:t>
            </a:r>
            <a:r>
              <a:rPr lang="ru-RU" sz="60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ru-RU" sz="6000" b="1" dirty="0" err="1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қажет</a:t>
            </a:r>
            <a:r>
              <a:rPr lang="ru-RU" sz="60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?</a:t>
            </a:r>
          </a:p>
          <a:p>
            <a:endParaRPr lang="ru-RU" sz="6000" b="1" dirty="0">
              <a:solidFill>
                <a:schemeClr val="tx2"/>
              </a:solidFill>
              <a:latin typeface="Times New Roman" panose="02020603050405020304" pitchFamily="18" charset="0"/>
              <a:ea typeface="Bebas Neue Cyrillic"/>
              <a:cs typeface="Times New Roman" panose="02020603050405020304" pitchFamily="18" charset="0"/>
              <a:sym typeface="Bebas Neue Cyrillic"/>
            </a:endParaRPr>
          </a:p>
          <a:p>
            <a:endParaRPr lang="ru-RU" sz="6000" b="1" dirty="0">
              <a:solidFill>
                <a:schemeClr val="tx2"/>
              </a:solidFill>
              <a:latin typeface="Times New Roman" panose="02020603050405020304" pitchFamily="18" charset="0"/>
              <a:ea typeface="Bebas Neue Cyrillic"/>
              <a:cs typeface="Times New Roman" panose="02020603050405020304" pitchFamily="18" charset="0"/>
              <a:sym typeface="Bebas Neue Cyrillic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3D4202D-1762-9786-2512-09B60C7FA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0" y="5143500"/>
            <a:ext cx="3810000" cy="3948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6427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0EBE231-A0F9-9506-0C09-A84942A529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27AF595F-4FC2-3D4B-2358-A103EA657C12}"/>
              </a:ext>
            </a:extLst>
          </p:cNvPr>
          <p:cNvSpPr txBox="1"/>
          <p:nvPr/>
        </p:nvSpPr>
        <p:spPr>
          <a:xfrm>
            <a:off x="609600" y="1579233"/>
            <a:ext cx="17194642" cy="23243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80"/>
              </a:lnSpc>
            </a:pPr>
            <a:r>
              <a:rPr lang="kk-KZ" sz="4000" b="1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lang="kk-KZ" sz="3600"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3680"/>
              </a:lnSpc>
            </a:pPr>
            <a:endParaRPr lang="kk-KZ" sz="3600"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3680"/>
              </a:lnSpc>
            </a:pPr>
            <a:endParaRPr lang="kk-KZ" sz="3600"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3680"/>
              </a:lnSpc>
            </a:pPr>
            <a:endParaRPr lang="kk-KZ" sz="3600"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3680"/>
              </a:lnSpc>
            </a:pPr>
            <a:endParaRPr lang="en-US" sz="2300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47610F76-2F28-CE09-84AD-8749FC89FEC1}"/>
              </a:ext>
            </a:extLst>
          </p:cNvPr>
          <p:cNvSpPr txBox="1"/>
          <p:nvPr/>
        </p:nvSpPr>
        <p:spPr>
          <a:xfrm>
            <a:off x="633427" y="644297"/>
            <a:ext cx="14908642" cy="3259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47"/>
              </a:lnSpc>
            </a:pPr>
            <a:r>
              <a:rPr lang="kk-KZ" sz="5400" b="1" dirty="0">
                <a:solidFill>
                  <a:srgbClr val="000000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Жаңа сабақты меңгеру</a:t>
            </a:r>
          </a:p>
          <a:p>
            <a:pPr algn="l">
              <a:lnSpc>
                <a:spcPts val="4247"/>
              </a:lnSpc>
            </a:pP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  <a:hlinkClick r:id="rId2"/>
              </a:rPr>
              <a:t>https://youtu.be/bPwSqyNdYac?si=g14RzPf_puFpJk3C</a:t>
            </a:r>
            <a:endParaRPr lang="kk-KZ" sz="4400" b="1" dirty="0">
              <a:solidFill>
                <a:srgbClr val="000000"/>
              </a:solidFill>
              <a:latin typeface="Times New Roman" panose="02020603050405020304" pitchFamily="18" charset="0"/>
              <a:ea typeface="Bebas Neue Cyrillic"/>
              <a:cs typeface="Times New Roman" panose="02020603050405020304" pitchFamily="18" charset="0"/>
              <a:sym typeface="Bebas Neue Cyrillic"/>
            </a:endParaRPr>
          </a:p>
          <a:p>
            <a:pPr algn="l">
              <a:lnSpc>
                <a:spcPts val="4247"/>
              </a:lnSpc>
            </a:pPr>
            <a:endParaRPr lang="kk-KZ" sz="5400" b="1" dirty="0">
              <a:solidFill>
                <a:srgbClr val="000000"/>
              </a:solidFill>
              <a:latin typeface="Times New Roman" panose="02020603050405020304" pitchFamily="18" charset="0"/>
              <a:ea typeface="Bebas Neue Cyrillic"/>
              <a:cs typeface="Times New Roman" panose="02020603050405020304" pitchFamily="18" charset="0"/>
              <a:sym typeface="Bebas Neue Cyrillic"/>
            </a:endParaRPr>
          </a:p>
          <a:p>
            <a:pPr algn="l">
              <a:lnSpc>
                <a:spcPts val="4247"/>
              </a:lnSpc>
            </a:pPr>
            <a:r>
              <a:rPr lang="kk-KZ" sz="5400" b="1" dirty="0">
                <a:solidFill>
                  <a:srgbClr val="000000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                            </a:t>
            </a:r>
          </a:p>
          <a:p>
            <a:pPr algn="l">
              <a:lnSpc>
                <a:spcPts val="4247"/>
              </a:lnSpc>
            </a:pPr>
            <a:endParaRPr lang="kk-KZ" sz="5400" b="1" dirty="0">
              <a:solidFill>
                <a:srgbClr val="000000"/>
              </a:solidFill>
              <a:latin typeface="Times New Roman" panose="02020603050405020304" pitchFamily="18" charset="0"/>
              <a:ea typeface="Bebas Neue Cyrillic"/>
              <a:cs typeface="Times New Roman" panose="02020603050405020304" pitchFamily="18" charset="0"/>
              <a:sym typeface="Bebas Neue Cyrillic"/>
            </a:endParaRPr>
          </a:p>
          <a:p>
            <a:pPr algn="l">
              <a:lnSpc>
                <a:spcPts val="4247"/>
              </a:lnSpc>
            </a:pPr>
            <a:endParaRPr lang="en-US" sz="5400" b="1" dirty="0">
              <a:solidFill>
                <a:srgbClr val="000000"/>
              </a:solidFill>
              <a:latin typeface="Times New Roman" panose="02020603050405020304" pitchFamily="18" charset="0"/>
              <a:ea typeface="Bebas Neue Cyrillic"/>
              <a:cs typeface="Times New Roman" panose="02020603050405020304" pitchFamily="18" charset="0"/>
              <a:sym typeface="Bebas Neue Cyrillic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DA54605-D231-74F4-CEC5-94B56D358A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9946" y="171323"/>
            <a:ext cx="2105286" cy="232435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D24147F-E5A4-11CD-8AC3-DF08D7870B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1913983"/>
            <a:ext cx="15776738" cy="820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7791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192AAD2-EE04-AF53-2CCD-9595DBE82B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04D01395-1699-6117-904B-42B4F99E83D7}"/>
              </a:ext>
            </a:extLst>
          </p:cNvPr>
          <p:cNvSpPr txBox="1"/>
          <p:nvPr/>
        </p:nvSpPr>
        <p:spPr>
          <a:xfrm>
            <a:off x="609600" y="1579233"/>
            <a:ext cx="17194642" cy="23243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80"/>
              </a:lnSpc>
            </a:pPr>
            <a:r>
              <a:rPr lang="kk-KZ" sz="4000" b="1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lang="kk-KZ" sz="3600"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3680"/>
              </a:lnSpc>
            </a:pPr>
            <a:endParaRPr lang="kk-KZ" sz="3600"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3680"/>
              </a:lnSpc>
            </a:pPr>
            <a:endParaRPr lang="kk-KZ" sz="3600"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3680"/>
              </a:lnSpc>
            </a:pPr>
            <a:endParaRPr lang="kk-KZ" sz="3600"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3680"/>
              </a:lnSpc>
            </a:pPr>
            <a:endParaRPr lang="en-US" sz="2300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18A6D6-4425-772F-54DF-6D2224E4FECB}"/>
              </a:ext>
            </a:extLst>
          </p:cNvPr>
          <p:cNvSpPr txBox="1"/>
          <p:nvPr/>
        </p:nvSpPr>
        <p:spPr>
          <a:xfrm>
            <a:off x="381000" y="8372762"/>
            <a:ext cx="1718261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Дескриптор: </a:t>
            </a:r>
          </a:p>
          <a:p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есепті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дұрыс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шығарады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балл; </a:t>
            </a:r>
          </a:p>
          <a:p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D9F0A8-EE39-CB8D-C50D-9DFF003F92D7}"/>
              </a:ext>
            </a:extLst>
          </p:cNvPr>
          <p:cNvSpPr txBox="1"/>
          <p:nvPr/>
        </p:nvSpPr>
        <p:spPr>
          <a:xfrm>
            <a:off x="546679" y="333971"/>
            <a:ext cx="17194642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KZ" dirty="0"/>
          </a:p>
          <a:p>
            <a:r>
              <a:rPr lang="ru-KZ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</a:t>
            </a:r>
            <a:endParaRPr lang="kk-KZ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63C2E98-82DF-7A8E-C98E-2DE1BC8C8B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356383"/>
            <a:ext cx="10439400" cy="912661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2FAB6F7-4CDC-7003-21A2-4D1D0976C2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2933700"/>
            <a:ext cx="4264805" cy="389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3986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6B0E98-F679-8CD8-9D7F-5F406A98B1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846F5C03-11B6-C415-A781-6FA1BDCC72F5}"/>
              </a:ext>
            </a:extLst>
          </p:cNvPr>
          <p:cNvSpPr txBox="1"/>
          <p:nvPr/>
        </p:nvSpPr>
        <p:spPr>
          <a:xfrm>
            <a:off x="609600" y="1579233"/>
            <a:ext cx="17194642" cy="23243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80"/>
              </a:lnSpc>
            </a:pPr>
            <a:r>
              <a:rPr lang="kk-KZ" sz="4000" b="1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lang="kk-KZ" sz="3600"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3680"/>
              </a:lnSpc>
            </a:pPr>
            <a:endParaRPr lang="kk-KZ" sz="3600"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3680"/>
              </a:lnSpc>
            </a:pPr>
            <a:endParaRPr lang="kk-KZ" sz="3600"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3680"/>
              </a:lnSpc>
            </a:pPr>
            <a:endParaRPr lang="kk-KZ" sz="3600" b="1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3680"/>
              </a:lnSpc>
            </a:pPr>
            <a:endParaRPr lang="en-US" sz="2300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A652D7-EFC1-3511-1C0B-5B44F9929CD3}"/>
              </a:ext>
            </a:extLst>
          </p:cNvPr>
          <p:cNvSpPr txBox="1"/>
          <p:nvPr/>
        </p:nvSpPr>
        <p:spPr>
          <a:xfrm>
            <a:off x="381000" y="8372762"/>
            <a:ext cx="1718261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Дескриптор: </a:t>
            </a:r>
          </a:p>
          <a:p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есепті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дұрыс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шығарады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балл; </a:t>
            </a:r>
          </a:p>
          <a:p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A0650A-D8AA-B943-0ECD-16F8446C1255}"/>
              </a:ext>
            </a:extLst>
          </p:cNvPr>
          <p:cNvSpPr txBox="1"/>
          <p:nvPr/>
        </p:nvSpPr>
        <p:spPr>
          <a:xfrm>
            <a:off x="546679" y="333971"/>
            <a:ext cx="17194642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KZ" dirty="0"/>
          </a:p>
          <a:p>
            <a:r>
              <a:rPr lang="ru-KZ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</a:t>
            </a:r>
            <a:endParaRPr lang="kk-KZ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9038497-06AA-B14F-19BA-9FB63F6D1B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500877"/>
            <a:ext cx="13258801" cy="863159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4642930-5C96-84F8-89CD-8E7F51A043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012" y="3521823"/>
            <a:ext cx="3276600" cy="2996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603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EC1986E-6698-C8FA-5BB4-D8C1B3F33B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>
            <a:extLst>
              <a:ext uri="{FF2B5EF4-FFF2-40B4-BE49-F238E27FC236}">
                <a16:creationId xmlns:a16="http://schemas.microsoft.com/office/drawing/2014/main" id="{81C7BAFA-84B1-3B86-B3C9-2B343C418CFA}"/>
              </a:ext>
            </a:extLst>
          </p:cNvPr>
          <p:cNvSpPr txBox="1"/>
          <p:nvPr/>
        </p:nvSpPr>
        <p:spPr>
          <a:xfrm>
            <a:off x="434295" y="713119"/>
            <a:ext cx="15924642" cy="2430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47"/>
              </a:lnSpc>
            </a:pPr>
            <a:r>
              <a:rPr lang="ru-RU" sz="5400" b="1" dirty="0">
                <a:solidFill>
                  <a:schemeClr val="tx2"/>
                </a:solidFill>
                <a:latin typeface="Times New Roman" panose="02020603050405020304" pitchFamily="18" charset="0"/>
                <a:ea typeface="Bebas Neue Cyrillic"/>
                <a:cs typeface="Times New Roman" panose="02020603050405020304" pitchFamily="18" charset="0"/>
                <a:sym typeface="Bebas Neue Cyrillic"/>
              </a:rPr>
              <a:t>3.</a:t>
            </a:r>
            <a:r>
              <a:rPr lang="kk-KZ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kk-KZ" sz="54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Сұрақтарға жауап беріңдер</a:t>
            </a:r>
          </a:p>
          <a:p>
            <a:pPr algn="l">
              <a:lnSpc>
                <a:spcPts val="4247"/>
              </a:lnSpc>
            </a:pPr>
            <a:endParaRPr lang="ru-KZ" sz="4400" b="1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1115"/>
              </a:spcAft>
              <a:buNone/>
            </a:pPr>
            <a:r>
              <a:rPr lang="kk-KZ" sz="40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https://learningapps.org/view2425015</a:t>
            </a:r>
            <a:endParaRPr lang="ru-KZ" sz="4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l">
              <a:lnSpc>
                <a:spcPts val="4247"/>
              </a:lnSpc>
            </a:pPr>
            <a:endParaRPr lang="ru-RU" sz="5400" b="1" dirty="0">
              <a:solidFill>
                <a:srgbClr val="000000"/>
              </a:solidFill>
              <a:latin typeface="Times New Roman" panose="02020603050405020304" pitchFamily="18" charset="0"/>
              <a:ea typeface="Bebas Neue Cyrillic"/>
              <a:cs typeface="Times New Roman" panose="02020603050405020304" pitchFamily="18" charset="0"/>
              <a:sym typeface="Bebas Neue Cyrillic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8ABFE3-94DE-BEFF-D151-E8BD68E6090B}"/>
              </a:ext>
            </a:extLst>
          </p:cNvPr>
          <p:cNvSpPr txBox="1"/>
          <p:nvPr/>
        </p:nvSpPr>
        <p:spPr>
          <a:xfrm>
            <a:off x="434295" y="7964659"/>
            <a:ext cx="13182600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FF0000"/>
                </a:solidFill>
              </a:rPr>
              <a:t>Дескриптор:</a:t>
            </a:r>
          </a:p>
          <a:p>
            <a:r>
              <a:rPr lang="ru-RU" sz="2400" dirty="0">
                <a:solidFill>
                  <a:srgbClr val="FF0000"/>
                </a:solidFill>
              </a:rPr>
              <a:t>- </a:t>
            </a:r>
            <a:r>
              <a:rPr lang="ru-RU" sz="2400" dirty="0" err="1">
                <a:solidFill>
                  <a:srgbClr val="FF0000"/>
                </a:solidFill>
              </a:rPr>
              <a:t>Сұрақтарға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 err="1">
                <a:solidFill>
                  <a:srgbClr val="FF0000"/>
                </a:solidFill>
              </a:rPr>
              <a:t>жауап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 err="1">
                <a:solidFill>
                  <a:srgbClr val="FF0000"/>
                </a:solidFill>
              </a:rPr>
              <a:t>береді</a:t>
            </a:r>
            <a:r>
              <a:rPr lang="ru-RU" sz="2400" dirty="0">
                <a:solidFill>
                  <a:srgbClr val="FF0000"/>
                </a:solidFill>
              </a:rPr>
              <a:t>  2 балл;</a:t>
            </a:r>
          </a:p>
          <a:p>
            <a:endParaRPr lang="ru-RU" sz="2400" dirty="0">
              <a:solidFill>
                <a:srgbClr val="FF0000"/>
              </a:solidFill>
            </a:endParaRPr>
          </a:p>
          <a:p>
            <a:endParaRPr lang="ru-RU" sz="2400" dirty="0">
              <a:solidFill>
                <a:srgbClr val="FF0000"/>
              </a:solidFill>
            </a:endParaRPr>
          </a:p>
          <a:p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783C32D-5232-C0C7-9CD1-69D08ED6B8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7400" y="1638300"/>
            <a:ext cx="7346238" cy="6717586"/>
          </a:xfrm>
          <a:prstGeom prst="rect">
            <a:avLst/>
          </a:prstGeom>
        </p:spPr>
      </p:pic>
      <p:sp>
        <p:nvSpPr>
          <p:cNvPr id="2" name="Freeform 5">
            <a:extLst>
              <a:ext uri="{FF2B5EF4-FFF2-40B4-BE49-F238E27FC236}">
                <a16:creationId xmlns:a16="http://schemas.microsoft.com/office/drawing/2014/main" id="{184F7353-854F-C7C6-0569-2FC74708E41F}"/>
              </a:ext>
            </a:extLst>
          </p:cNvPr>
          <p:cNvSpPr/>
          <p:nvPr/>
        </p:nvSpPr>
        <p:spPr>
          <a:xfrm>
            <a:off x="4571999" y="3771900"/>
            <a:ext cx="3815651" cy="4681027"/>
          </a:xfrm>
          <a:custGeom>
            <a:avLst/>
            <a:gdLst/>
            <a:ahLst/>
            <a:cxnLst/>
            <a:rect l="l" t="t" r="r" b="b"/>
            <a:pathLst>
              <a:path w="1775782" h="2209371">
                <a:moveTo>
                  <a:pt x="0" y="0"/>
                </a:moveTo>
                <a:lnTo>
                  <a:pt x="1775782" y="0"/>
                </a:lnTo>
                <a:lnTo>
                  <a:pt x="1775782" y="2209371"/>
                </a:lnTo>
                <a:lnTo>
                  <a:pt x="0" y="22093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KZ" dirty="0"/>
          </a:p>
        </p:txBody>
      </p:sp>
    </p:spTree>
    <p:extLst>
      <p:ext uri="{BB962C8B-B14F-4D97-AF65-F5344CB8AC3E}">
        <p14:creationId xmlns:p14="http://schemas.microsoft.com/office/powerpoint/2010/main" val="41787223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661552-099E-FE25-5B18-EB70EC5494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70EA5C5-FE5E-59A0-0F9C-3F45C9D19F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9870" y="6134100"/>
            <a:ext cx="4326762" cy="39565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8ABABD-3531-5388-9C87-CF055CD09987}"/>
              </a:ext>
            </a:extLst>
          </p:cNvPr>
          <p:cNvSpPr txBox="1"/>
          <p:nvPr/>
        </p:nvSpPr>
        <p:spPr>
          <a:xfrm>
            <a:off x="521368" y="760393"/>
            <a:ext cx="16078200" cy="70788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kk-KZ" sz="5400" b="1" i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Қорытынды сұрақтар: </a:t>
            </a:r>
            <a:endParaRPr lang="ru-KZ" sz="4800" b="1" i="1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buNone/>
            </a:pPr>
            <a:r>
              <a:rPr lang="kk-KZ" sz="4000" b="1" i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1.«Компьютерлік желі» деген не?</a:t>
            </a:r>
          </a:p>
          <a:p>
            <a:pPr>
              <a:buNone/>
            </a:pPr>
            <a:r>
              <a:rPr lang="kk-KZ" sz="4000" b="1" i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Компьютерде желіні ұйымдастыру үшін қандай құрылғылар</a:t>
            </a:r>
          </a:p>
          <a:p>
            <a:pPr>
              <a:buNone/>
            </a:pPr>
            <a:r>
              <a:rPr lang="kk-KZ" sz="4000" b="1" i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керек?</a:t>
            </a:r>
          </a:p>
          <a:p>
            <a:pPr>
              <a:buNone/>
            </a:pPr>
            <a:r>
              <a:rPr lang="kk-KZ" sz="4000" b="1" i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Желілік коммутатордың қызметі қандай?</a:t>
            </a:r>
          </a:p>
          <a:p>
            <a:pPr>
              <a:buNone/>
            </a:pPr>
            <a:r>
              <a:rPr lang="kk-KZ" sz="4000" b="1" i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4. «Патч-корд» деген не?</a:t>
            </a:r>
          </a:p>
          <a:p>
            <a:pPr>
              <a:buNone/>
            </a:pPr>
            <a:r>
              <a:rPr lang="kk-KZ" sz="4000" b="1" i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5. Тасымалданған ақпарат көлемі қандай формуламен есептеледі?</a:t>
            </a:r>
          </a:p>
          <a:p>
            <a:pPr>
              <a:buNone/>
            </a:pPr>
            <a:r>
              <a:rPr lang="kk-KZ" sz="4000" b="1" i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6. Компьютер желісінің тиімді жұмысы қандай параметрлермен</a:t>
            </a:r>
          </a:p>
          <a:p>
            <a:pPr>
              <a:buNone/>
            </a:pPr>
            <a:r>
              <a:rPr lang="kk-KZ" sz="4000" b="1" i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өлшенеді?</a:t>
            </a:r>
          </a:p>
          <a:p>
            <a:pPr>
              <a:buNone/>
            </a:pPr>
            <a:r>
              <a:rPr lang="kk-KZ" sz="4000" b="1" i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7. Желінің өткізу қабілетінде қолданылатын кабельдер қанша-</a:t>
            </a:r>
          </a:p>
          <a:p>
            <a:pPr>
              <a:buNone/>
            </a:pPr>
            <a:r>
              <a:rPr lang="kk-KZ" sz="4000" b="1" i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лықты маңызды?</a:t>
            </a:r>
          </a:p>
        </p:txBody>
      </p:sp>
    </p:spTree>
    <p:extLst>
      <p:ext uri="{BB962C8B-B14F-4D97-AF65-F5344CB8AC3E}">
        <p14:creationId xmlns:p14="http://schemas.microsoft.com/office/powerpoint/2010/main" val="23809847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E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F0BBE2-D4D1-BEDC-6F7A-76731D9545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40189ED-B965-6489-0E53-C4524865112E}"/>
              </a:ext>
            </a:extLst>
          </p:cNvPr>
          <p:cNvSpPr/>
          <p:nvPr/>
        </p:nvSpPr>
        <p:spPr>
          <a:xfrm>
            <a:off x="990600" y="1197531"/>
            <a:ext cx="15011400" cy="64325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7200" b="1" cap="none" spc="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Үй</a:t>
            </a:r>
            <a:r>
              <a:rPr lang="ru-RU" sz="7200" b="1" cap="none" spc="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7200" b="1" cap="none" spc="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тапсырмасы</a:t>
            </a:r>
            <a:r>
              <a:rPr lang="ru-RU" sz="8800" b="1" cap="none" spc="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</a:p>
          <a:p>
            <a:pPr algn="ctr"/>
            <a:r>
              <a:rPr lang="ru-RU" sz="5400" b="1" cap="none" spc="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Компьютерде</a:t>
            </a:r>
            <a:r>
              <a:rPr lang="ru-RU" sz="5400" b="1" cap="none" spc="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5400" b="1" cap="none" spc="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терілген</a:t>
            </a:r>
            <a:r>
              <a:rPr lang="ru-RU" sz="5400" b="1" cap="none" spc="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5400" b="1" cap="none" spc="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кітаптың</a:t>
            </a:r>
            <a:r>
              <a:rPr lang="ru-RU" sz="5400" b="1" cap="none" spc="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128 </a:t>
            </a:r>
            <a:r>
              <a:rPr lang="ru-RU" sz="5400" b="1" cap="none" spc="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беті</a:t>
            </a:r>
            <a:r>
              <a:rPr lang="ru-RU" sz="5400" b="1" cap="none" spc="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ru-RU" sz="5400" b="1" cap="none" spc="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әр</a:t>
            </a:r>
            <a:r>
              <a:rPr lang="ru-RU" sz="5400" b="1" cap="none" spc="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бетте 32 </a:t>
            </a:r>
            <a:r>
              <a:rPr lang="ru-RU" sz="5400" b="1" cap="none" spc="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қатар</a:t>
            </a:r>
            <a:r>
              <a:rPr lang="ru-RU" sz="5400" b="1" cap="none" spc="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ru-RU" sz="5400" b="1" cap="none" spc="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әр</a:t>
            </a:r>
            <a:r>
              <a:rPr lang="ru-RU" sz="5400" b="1" cap="none" spc="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5400" b="1" cap="none" spc="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қатарда</a:t>
            </a:r>
            <a:r>
              <a:rPr lang="ru-RU" sz="5400" b="1" cap="none" spc="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64 символ бар. </a:t>
            </a:r>
            <a:r>
              <a:rPr lang="ru-RU" sz="5400" b="1" cap="none" spc="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Компьютерде</a:t>
            </a:r>
            <a:r>
              <a:rPr lang="ru-RU" sz="5400" b="1" cap="none" spc="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256 </a:t>
            </a:r>
            <a:r>
              <a:rPr lang="ru-RU" sz="5400" b="1" cap="none" spc="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символдық</a:t>
            </a:r>
            <a:r>
              <a:rPr lang="ru-RU" sz="5400" b="1" cap="none" spc="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алфавит </a:t>
            </a:r>
            <a:r>
              <a:rPr lang="ru-RU" sz="5400" b="1" cap="none" spc="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қолданылады</a:t>
            </a:r>
            <a:r>
              <a:rPr lang="ru-RU" sz="5400" b="1" cap="none" spc="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Осы </a:t>
            </a:r>
            <a:r>
              <a:rPr lang="ru-RU" sz="5400" b="1" cap="none" spc="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кітаптағы</a:t>
            </a:r>
            <a:r>
              <a:rPr lang="ru-RU" sz="5400" b="1" cap="none" spc="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5400" b="1" cap="none" spc="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ақпарат</a:t>
            </a:r>
            <a:r>
              <a:rPr lang="ru-RU" sz="5400" b="1" cap="none" spc="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5400" b="1" cap="none" spc="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көлемін</a:t>
            </a:r>
            <a:r>
              <a:rPr lang="ru-RU" sz="5400" b="1" cap="none" spc="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2 минут 8 </a:t>
            </a:r>
            <a:r>
              <a:rPr lang="ru-RU" sz="5400" b="1" cap="none" spc="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секундта</a:t>
            </a:r>
            <a:r>
              <a:rPr lang="ru-RU" sz="5400" b="1" cap="none" spc="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5400" b="1" cap="none" spc="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тасымалдаған</a:t>
            </a:r>
            <a:r>
              <a:rPr lang="ru-RU" sz="5400" b="1" cap="none" spc="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5400" b="1" cap="none" spc="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тасымалдаушы</a:t>
            </a:r>
            <a:r>
              <a:rPr lang="ru-RU" sz="5400" b="1" cap="none" spc="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5400" b="1" cap="none" spc="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құрылғының</a:t>
            </a:r>
            <a:r>
              <a:rPr lang="ru-RU" sz="5400" b="1" cap="none" spc="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5400" b="1" cap="none" spc="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жылдамдығын</a:t>
            </a:r>
            <a:r>
              <a:rPr lang="ru-RU" sz="5400" b="1" cap="none" spc="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5400" b="1" cap="none" spc="0" dirty="0" err="1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анықта</a:t>
            </a:r>
            <a:r>
              <a:rPr lang="ru-RU" sz="5400" b="1" cap="none" spc="0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id="{3D65D109-3FA3-F2DC-37E1-68C86BD5B075}"/>
              </a:ext>
            </a:extLst>
          </p:cNvPr>
          <p:cNvSpPr/>
          <p:nvPr/>
        </p:nvSpPr>
        <p:spPr>
          <a:xfrm>
            <a:off x="14935200" y="6515100"/>
            <a:ext cx="3048000" cy="3771900"/>
          </a:xfrm>
          <a:custGeom>
            <a:avLst/>
            <a:gdLst/>
            <a:ahLst/>
            <a:cxnLst/>
            <a:rect l="l" t="t" r="r" b="b"/>
            <a:pathLst>
              <a:path w="1775782" h="2209371">
                <a:moveTo>
                  <a:pt x="0" y="0"/>
                </a:moveTo>
                <a:lnTo>
                  <a:pt x="1775782" y="0"/>
                </a:lnTo>
                <a:lnTo>
                  <a:pt x="1775782" y="2209371"/>
                </a:lnTo>
                <a:lnTo>
                  <a:pt x="0" y="22093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KZ" dirty="0"/>
          </a:p>
        </p:txBody>
      </p:sp>
    </p:spTree>
    <p:extLst>
      <p:ext uri="{BB962C8B-B14F-4D97-AF65-F5344CB8AC3E}">
        <p14:creationId xmlns:p14="http://schemas.microsoft.com/office/powerpoint/2010/main" val="843081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248</Words>
  <Application>Microsoft Office PowerPoint</Application>
  <PresentationFormat>Произвольный</PresentationFormat>
  <Paragraphs>65</Paragraphs>
  <Slides>10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10</vt:i4>
      </vt:variant>
    </vt:vector>
  </HeadingPairs>
  <TitlesOfParts>
    <vt:vector size="19" baseType="lpstr">
      <vt:lpstr>Times New Roman</vt:lpstr>
      <vt:lpstr>Bebas Neue Cyrillic</vt:lpstr>
      <vt:lpstr>Calibri</vt:lpstr>
      <vt:lpstr>Arial</vt:lpstr>
      <vt:lpstr>Aptos Display</vt:lpstr>
      <vt:lpstr>Aptos</vt:lpstr>
      <vt:lpstr>Raleway</vt:lpstr>
      <vt:lpstr>Office Theme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Arys JOBBM</cp:lastModifiedBy>
  <cp:revision>9</cp:revision>
  <dcterms:created xsi:type="dcterms:W3CDTF">2006-08-16T00:00:00Z</dcterms:created>
  <dcterms:modified xsi:type="dcterms:W3CDTF">2025-09-28T10:05:44Z</dcterms:modified>
  <dc:identifier>DAG0FNvNS_o</dc:identifier>
</cp:coreProperties>
</file>