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287" r:id="rId3"/>
    <p:sldId id="286" r:id="rId4"/>
    <p:sldId id="289" r:id="rId5"/>
    <p:sldId id="290" r:id="rId6"/>
    <p:sldId id="297" r:id="rId7"/>
    <p:sldId id="284" r:id="rId8"/>
    <p:sldId id="299" r:id="rId9"/>
    <p:sldId id="305" r:id="rId10"/>
    <p:sldId id="308" r:id="rId11"/>
    <p:sldId id="309" r:id="rId12"/>
    <p:sldId id="285" r:id="rId13"/>
    <p:sldId id="296" r:id="rId14"/>
    <p:sldId id="256" r:id="rId15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FFFF"/>
    <a:srgbClr val="00CC00"/>
    <a:srgbClr val="66FF66"/>
    <a:srgbClr val="99CCFF"/>
    <a:srgbClr val="00FFFF"/>
    <a:srgbClr val="FF66FF"/>
    <a:srgbClr val="D60093"/>
    <a:srgbClr val="00CCFF"/>
    <a:srgbClr val="6600CC"/>
    <a:srgbClr val="FF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4347" autoAdjust="0"/>
    <p:restoredTop sz="95256" autoAdjust="0"/>
  </p:normalViewPr>
  <p:slideViewPr>
    <p:cSldViewPr>
      <p:cViewPr varScale="1">
        <p:scale>
          <a:sx n="64" d="100"/>
          <a:sy n="64" d="100"/>
        </p:scale>
        <p:origin x="936" y="4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5EBDE6-7C42-404E-819A-2F2FC27A65C2}" type="datetimeFigureOut">
              <a:rPr lang="es-ES" smtClean="0"/>
              <a:t>13/09/2025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C8A8CD-4243-47D3-85A8-AC03F10504A2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4042107"/>
      </p:ext>
    </p:extLst>
  </p:cSld>
  <p:clrMapOvr>
    <a:masterClrMapping/>
  </p:clrMapOvr>
  <p:transition spd="slow">
    <p:wipe dir="d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5EBDE6-7C42-404E-819A-2F2FC27A65C2}" type="datetimeFigureOut">
              <a:rPr lang="es-ES" smtClean="0"/>
              <a:t>13/09/2025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C8A8CD-4243-47D3-85A8-AC03F10504A2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17188728"/>
      </p:ext>
    </p:extLst>
  </p:cSld>
  <p:clrMapOvr>
    <a:masterClrMapping/>
  </p:clrMapOvr>
  <p:transition spd="slow">
    <p:wipe dir="d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5EBDE6-7C42-404E-819A-2F2FC27A65C2}" type="datetimeFigureOut">
              <a:rPr lang="es-ES" smtClean="0"/>
              <a:t>13/09/2025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C8A8CD-4243-47D3-85A8-AC03F10504A2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4982806"/>
      </p:ext>
    </p:extLst>
  </p:cSld>
  <p:clrMapOvr>
    <a:masterClrMapping/>
  </p:clrMapOvr>
  <p:transition spd="slow">
    <p:wipe dir="d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E7512E-BEBC-4DEB-9A74-2BA7B452CB66}" type="datetimeFigureOut">
              <a:rPr lang="ru-RU" smtClean="0"/>
              <a:t>13.09.2025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018E1D-8AB6-4C35-B9F1-92CADA9544D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5597328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E7512E-BEBC-4DEB-9A74-2BA7B452CB66}" type="datetimeFigureOut">
              <a:rPr lang="ru-RU" smtClean="0"/>
              <a:t>13.09.2025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018E1D-8AB6-4C35-B9F1-92CADA9544D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4667406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E7512E-BEBC-4DEB-9A74-2BA7B452CB66}" type="datetimeFigureOut">
              <a:rPr lang="ru-RU" smtClean="0"/>
              <a:t>13.09.2025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018E1D-8AB6-4C35-B9F1-92CADA9544D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6279202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E7512E-BEBC-4DEB-9A74-2BA7B452CB66}" type="datetimeFigureOut">
              <a:rPr lang="ru-RU" smtClean="0"/>
              <a:t>13.09.2025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018E1D-8AB6-4C35-B9F1-92CADA9544D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4846514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E7512E-BEBC-4DEB-9A74-2BA7B452CB66}" type="datetimeFigureOut">
              <a:rPr lang="ru-RU" smtClean="0"/>
              <a:t>13.09.2025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018E1D-8AB6-4C35-B9F1-92CADA9544D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291972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E7512E-BEBC-4DEB-9A74-2BA7B452CB66}" type="datetimeFigureOut">
              <a:rPr lang="ru-RU" smtClean="0"/>
              <a:t>13.09.2025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018E1D-8AB6-4C35-B9F1-92CADA9544D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015787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E7512E-BEBC-4DEB-9A74-2BA7B452CB66}" type="datetimeFigureOut">
              <a:rPr lang="ru-RU" smtClean="0"/>
              <a:t>13.09.2025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018E1D-8AB6-4C35-B9F1-92CADA9544D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8868850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E7512E-BEBC-4DEB-9A74-2BA7B452CB66}" type="datetimeFigureOut">
              <a:rPr lang="ru-RU" smtClean="0"/>
              <a:t>13.09.2025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018E1D-8AB6-4C35-B9F1-92CADA9544D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87394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5EBDE6-7C42-404E-819A-2F2FC27A65C2}" type="datetimeFigureOut">
              <a:rPr lang="es-ES" smtClean="0"/>
              <a:t>13/09/2025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C8A8CD-4243-47D3-85A8-AC03F10504A2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35633871"/>
      </p:ext>
    </p:extLst>
  </p:cSld>
  <p:clrMapOvr>
    <a:masterClrMapping/>
  </p:clrMapOvr>
  <p:transition spd="slow">
    <p:wipe dir="d"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E7512E-BEBC-4DEB-9A74-2BA7B452CB66}" type="datetimeFigureOut">
              <a:rPr lang="ru-RU" smtClean="0"/>
              <a:t>13.09.2025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018E1D-8AB6-4C35-B9F1-92CADA9544D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1233433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E7512E-BEBC-4DEB-9A74-2BA7B452CB66}" type="datetimeFigureOut">
              <a:rPr lang="ru-RU" smtClean="0"/>
              <a:t>13.09.2025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018E1D-8AB6-4C35-B9F1-92CADA9544D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9866016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E7512E-BEBC-4DEB-9A74-2BA7B452CB66}" type="datetimeFigureOut">
              <a:rPr lang="ru-RU" smtClean="0"/>
              <a:t>13.09.2025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018E1D-8AB6-4C35-B9F1-92CADA9544D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104162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5EBDE6-7C42-404E-819A-2F2FC27A65C2}" type="datetimeFigureOut">
              <a:rPr lang="es-ES" smtClean="0"/>
              <a:t>13/09/2025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C8A8CD-4243-47D3-85A8-AC03F10504A2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23708464"/>
      </p:ext>
    </p:extLst>
  </p:cSld>
  <p:clrMapOvr>
    <a:masterClrMapping/>
  </p:clrMapOvr>
  <p:transition spd="slow">
    <p:wipe dir="d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5EBDE6-7C42-404E-819A-2F2FC27A65C2}" type="datetimeFigureOut">
              <a:rPr lang="es-ES" smtClean="0"/>
              <a:t>13/09/2025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C8A8CD-4243-47D3-85A8-AC03F10504A2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2576202"/>
      </p:ext>
    </p:extLst>
  </p:cSld>
  <p:clrMapOvr>
    <a:masterClrMapping/>
  </p:clrMapOvr>
  <p:transition spd="slow">
    <p:wipe dir="d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5EBDE6-7C42-404E-819A-2F2FC27A65C2}" type="datetimeFigureOut">
              <a:rPr lang="es-ES" smtClean="0"/>
              <a:t>13/09/2025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C8A8CD-4243-47D3-85A8-AC03F10504A2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86673281"/>
      </p:ext>
    </p:extLst>
  </p:cSld>
  <p:clrMapOvr>
    <a:masterClrMapping/>
  </p:clrMapOvr>
  <p:transition spd="slow">
    <p:wipe dir="d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5EBDE6-7C42-404E-819A-2F2FC27A65C2}" type="datetimeFigureOut">
              <a:rPr lang="es-ES" smtClean="0"/>
              <a:t>13/09/2025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C8A8CD-4243-47D3-85A8-AC03F10504A2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39380068"/>
      </p:ext>
    </p:extLst>
  </p:cSld>
  <p:clrMapOvr>
    <a:masterClrMapping/>
  </p:clrMapOvr>
  <p:transition spd="slow">
    <p:wipe dir="d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5EBDE6-7C42-404E-819A-2F2FC27A65C2}" type="datetimeFigureOut">
              <a:rPr lang="es-ES" smtClean="0"/>
              <a:t>13/09/2025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C8A8CD-4243-47D3-85A8-AC03F10504A2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56079247"/>
      </p:ext>
    </p:extLst>
  </p:cSld>
  <p:clrMapOvr>
    <a:masterClrMapping/>
  </p:clrMapOvr>
  <p:transition spd="slow">
    <p:wipe dir="d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5EBDE6-7C42-404E-819A-2F2FC27A65C2}" type="datetimeFigureOut">
              <a:rPr lang="es-ES" smtClean="0"/>
              <a:t>13/09/2025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C8A8CD-4243-47D3-85A8-AC03F10504A2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30638145"/>
      </p:ext>
    </p:extLst>
  </p:cSld>
  <p:clrMapOvr>
    <a:masterClrMapping/>
  </p:clrMapOvr>
  <p:transition spd="slow">
    <p:wipe dir="d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5EBDE6-7C42-404E-819A-2F2FC27A65C2}" type="datetimeFigureOut">
              <a:rPr lang="es-ES" smtClean="0"/>
              <a:t>13/09/2025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C8A8CD-4243-47D3-85A8-AC03F10504A2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11984476"/>
      </p:ext>
    </p:extLst>
  </p:cSld>
  <p:clrMapOvr>
    <a:masterClrMapping/>
  </p:clrMapOvr>
  <p:transition spd="slow">
    <p:wipe dir="d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b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5EBDE6-7C42-404E-819A-2F2FC27A65C2}" type="datetimeFigureOut">
              <a:rPr lang="es-ES" smtClean="0"/>
              <a:t>13/09/2025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C8A8CD-4243-47D3-85A8-AC03F10504A2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609383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wipe dir="d"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E7512E-BEBC-4DEB-9A74-2BA7B452CB66}" type="datetimeFigureOut">
              <a:rPr lang="ru-RU" smtClean="0"/>
              <a:t>13.09.2025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018E1D-8AB6-4C35-B9F1-92CADA9544D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666620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hyperlink" Target="https://view.genially.com/683d3745c6cb217d7a92eff0/interactive-content-kompyuterdi-ishki-zhne-osymsha-rylylary" TargetMode="Externa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3" Type="http://schemas.openxmlformats.org/officeDocument/2006/relationships/image" Target="../media/image9.png"/><Relationship Id="rId7" Type="http://schemas.openxmlformats.org/officeDocument/2006/relationships/image" Target="../media/image11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2.xml"/><Relationship Id="rId6" Type="http://schemas.microsoft.com/office/2007/relationships/hdphoto" Target="../media/hdphoto2.wdp"/><Relationship Id="rId5" Type="http://schemas.openxmlformats.org/officeDocument/2006/relationships/image" Target="../media/image10.png"/><Relationship Id="rId4" Type="http://schemas.microsoft.com/office/2007/relationships/hdphoto" Target="../media/hdphoto1.wdp"/><Relationship Id="rId9" Type="http://schemas.openxmlformats.org/officeDocument/2006/relationships/image" Target="../media/image12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s://wordwall.net/resource/81298050" TargetMode="Externa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forms.gle/4HkAegWX81vUMtxeA" TargetMode="Externa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CEE2729-2D05-1087-B7D4-535A4DFD15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k-KZ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Психологиялық ахуал </a:t>
            </a:r>
            <a:endParaRPr lang="ru-KZ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Объект 4">
            <a:extLst>
              <a:ext uri="{FF2B5EF4-FFF2-40B4-BE49-F238E27FC236}">
                <a16:creationId xmlns:a16="http://schemas.microsoft.com/office/drawing/2014/main" id="{AD13611D-AFF9-8E9D-0AB0-533FB9DB162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KZ" dirty="0">
                <a:solidFill>
                  <a:schemeClr val="bg1"/>
                </a:solidFill>
              </a:rPr>
              <a:t>«</a:t>
            </a:r>
            <a:r>
              <a:rPr lang="ru-KZ" dirty="0" err="1">
                <a:solidFill>
                  <a:schemeClr val="bg1"/>
                </a:solidFill>
              </a:rPr>
              <a:t>Жылы</a:t>
            </a:r>
            <a:r>
              <a:rPr lang="ru-KZ" dirty="0">
                <a:solidFill>
                  <a:schemeClr val="bg1"/>
                </a:solidFill>
              </a:rPr>
              <a:t> </a:t>
            </a:r>
            <a:r>
              <a:rPr lang="ru-KZ" dirty="0" err="1">
                <a:solidFill>
                  <a:schemeClr val="bg1"/>
                </a:solidFill>
              </a:rPr>
              <a:t>лебіздер</a:t>
            </a:r>
            <a:r>
              <a:rPr lang="ru-KZ" dirty="0">
                <a:solidFill>
                  <a:schemeClr val="bg1"/>
                </a:solidFill>
              </a:rPr>
              <a:t>»</a:t>
            </a:r>
          </a:p>
          <a:p>
            <a:r>
              <a:rPr lang="ru-KZ" dirty="0">
                <a:solidFill>
                  <a:schemeClr val="bg1"/>
                </a:solidFill>
              </a:rPr>
              <a:t>«</a:t>
            </a:r>
            <a:r>
              <a:rPr lang="ru-KZ" dirty="0" err="1">
                <a:solidFill>
                  <a:schemeClr val="bg1"/>
                </a:solidFill>
              </a:rPr>
              <a:t>Әрқайсымыз</a:t>
            </a:r>
            <a:r>
              <a:rPr lang="ru-KZ" dirty="0">
                <a:solidFill>
                  <a:schemeClr val="bg1"/>
                </a:solidFill>
              </a:rPr>
              <a:t> </a:t>
            </a:r>
            <a:r>
              <a:rPr lang="ru-KZ" dirty="0" err="1">
                <a:solidFill>
                  <a:schemeClr val="bg1"/>
                </a:solidFill>
              </a:rPr>
              <a:t>бүгін</a:t>
            </a:r>
            <a:r>
              <a:rPr lang="ru-KZ" dirty="0">
                <a:solidFill>
                  <a:schemeClr val="bg1"/>
                </a:solidFill>
              </a:rPr>
              <a:t> </a:t>
            </a:r>
            <a:r>
              <a:rPr lang="ru-KZ" dirty="0" err="1">
                <a:solidFill>
                  <a:schemeClr val="bg1"/>
                </a:solidFill>
              </a:rPr>
              <a:t>бір-бірімізге</a:t>
            </a:r>
            <a:r>
              <a:rPr lang="ru-KZ" dirty="0">
                <a:solidFill>
                  <a:schemeClr val="bg1"/>
                </a:solidFill>
              </a:rPr>
              <a:t> </a:t>
            </a:r>
            <a:r>
              <a:rPr lang="ru-KZ" dirty="0" err="1">
                <a:solidFill>
                  <a:schemeClr val="bg1"/>
                </a:solidFill>
              </a:rPr>
              <a:t>сәттілік</a:t>
            </a:r>
            <a:r>
              <a:rPr lang="ru-KZ" dirty="0">
                <a:solidFill>
                  <a:schemeClr val="bg1"/>
                </a:solidFill>
              </a:rPr>
              <a:t> </a:t>
            </a:r>
            <a:r>
              <a:rPr lang="ru-KZ" dirty="0" err="1">
                <a:solidFill>
                  <a:schemeClr val="bg1"/>
                </a:solidFill>
              </a:rPr>
              <a:t>тілейік</a:t>
            </a:r>
            <a:r>
              <a:rPr lang="ru-KZ" dirty="0">
                <a:solidFill>
                  <a:schemeClr val="bg1"/>
                </a:solidFill>
              </a:rPr>
              <a:t>. </a:t>
            </a:r>
            <a:r>
              <a:rPr lang="ru-KZ" dirty="0" err="1">
                <a:solidFill>
                  <a:schemeClr val="bg1"/>
                </a:solidFill>
              </a:rPr>
              <a:t>Сабақта</a:t>
            </a:r>
            <a:r>
              <a:rPr lang="ru-KZ" dirty="0">
                <a:solidFill>
                  <a:schemeClr val="bg1"/>
                </a:solidFill>
              </a:rPr>
              <a:t> </a:t>
            </a:r>
            <a:r>
              <a:rPr lang="ru-KZ" dirty="0" err="1">
                <a:solidFill>
                  <a:schemeClr val="bg1"/>
                </a:solidFill>
              </a:rPr>
              <a:t>біз</a:t>
            </a:r>
            <a:r>
              <a:rPr lang="ru-KZ" dirty="0">
                <a:solidFill>
                  <a:schemeClr val="bg1"/>
                </a:solidFill>
              </a:rPr>
              <a:t> </a:t>
            </a:r>
            <a:r>
              <a:rPr lang="ru-KZ" dirty="0" err="1">
                <a:solidFill>
                  <a:schemeClr val="bg1"/>
                </a:solidFill>
              </a:rPr>
              <a:t>ақпаратты</a:t>
            </a:r>
            <a:r>
              <a:rPr lang="ru-KZ" dirty="0">
                <a:solidFill>
                  <a:schemeClr val="bg1"/>
                </a:solidFill>
              </a:rPr>
              <a:t> </a:t>
            </a:r>
            <a:r>
              <a:rPr lang="ru-KZ" dirty="0" err="1">
                <a:solidFill>
                  <a:schemeClr val="bg1"/>
                </a:solidFill>
              </a:rPr>
              <a:t>сақтаймыз</a:t>
            </a:r>
            <a:r>
              <a:rPr lang="ru-KZ" dirty="0">
                <a:solidFill>
                  <a:schemeClr val="bg1"/>
                </a:solidFill>
              </a:rPr>
              <a:t>, ал </a:t>
            </a:r>
            <a:r>
              <a:rPr lang="ru-KZ" dirty="0" err="1">
                <a:solidFill>
                  <a:schemeClr val="bg1"/>
                </a:solidFill>
              </a:rPr>
              <a:t>жылы</a:t>
            </a:r>
            <a:r>
              <a:rPr lang="ru-KZ" dirty="0">
                <a:solidFill>
                  <a:schemeClr val="bg1"/>
                </a:solidFill>
              </a:rPr>
              <a:t> </a:t>
            </a:r>
            <a:r>
              <a:rPr lang="ru-KZ" dirty="0" err="1">
                <a:solidFill>
                  <a:schemeClr val="bg1"/>
                </a:solidFill>
              </a:rPr>
              <a:t>сөздер</a:t>
            </a:r>
            <a:r>
              <a:rPr lang="ru-KZ" dirty="0">
                <a:solidFill>
                  <a:schemeClr val="bg1"/>
                </a:solidFill>
              </a:rPr>
              <a:t> – </a:t>
            </a:r>
            <a:r>
              <a:rPr lang="ru-KZ" dirty="0" err="1">
                <a:solidFill>
                  <a:schemeClr val="bg1"/>
                </a:solidFill>
              </a:rPr>
              <a:t>жүректе</a:t>
            </a:r>
            <a:r>
              <a:rPr lang="ru-KZ" dirty="0">
                <a:solidFill>
                  <a:schemeClr val="bg1"/>
                </a:solidFill>
              </a:rPr>
              <a:t> </a:t>
            </a:r>
            <a:r>
              <a:rPr lang="ru-KZ" dirty="0" err="1">
                <a:solidFill>
                  <a:schemeClr val="bg1"/>
                </a:solidFill>
              </a:rPr>
              <a:t>сақталатын</a:t>
            </a:r>
            <a:r>
              <a:rPr lang="ru-KZ" dirty="0">
                <a:solidFill>
                  <a:schemeClr val="bg1"/>
                </a:solidFill>
              </a:rPr>
              <a:t> </a:t>
            </a:r>
            <a:r>
              <a:rPr lang="ru-KZ" dirty="0" err="1">
                <a:solidFill>
                  <a:schemeClr val="bg1"/>
                </a:solidFill>
              </a:rPr>
              <a:t>ең</a:t>
            </a:r>
            <a:r>
              <a:rPr lang="ru-KZ" dirty="0">
                <a:solidFill>
                  <a:schemeClr val="bg1"/>
                </a:solidFill>
              </a:rPr>
              <a:t> </a:t>
            </a:r>
            <a:r>
              <a:rPr lang="ru-KZ" dirty="0" err="1">
                <a:solidFill>
                  <a:schemeClr val="bg1"/>
                </a:solidFill>
              </a:rPr>
              <a:t>құнды</a:t>
            </a:r>
            <a:r>
              <a:rPr lang="ru-KZ" dirty="0">
                <a:solidFill>
                  <a:schemeClr val="bg1"/>
                </a:solidFill>
              </a:rPr>
              <a:t> </a:t>
            </a:r>
            <a:r>
              <a:rPr lang="ru-KZ" dirty="0" err="1">
                <a:solidFill>
                  <a:schemeClr val="bg1"/>
                </a:solidFill>
              </a:rPr>
              <a:t>ақпарат</a:t>
            </a:r>
            <a:r>
              <a:rPr lang="ru-KZ" dirty="0">
                <a:solidFill>
                  <a:schemeClr val="bg1"/>
                </a:solidFill>
              </a:rPr>
              <a:t>!»</a:t>
            </a:r>
          </a:p>
          <a:p>
            <a:endParaRPr lang="ru-KZ" dirty="0"/>
          </a:p>
        </p:txBody>
      </p:sp>
    </p:spTree>
    <p:extLst>
      <p:ext uri="{BB962C8B-B14F-4D97-AF65-F5344CB8AC3E}">
        <p14:creationId xmlns:p14="http://schemas.microsoft.com/office/powerpoint/2010/main" val="569798632"/>
      </p:ext>
    </p:extLst>
  </p:cSld>
  <p:clrMapOvr>
    <a:masterClrMapping/>
  </p:clrMapOvr>
  <p:transition spd="slow">
    <p:wipe dir="d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5198F62-B138-CAE5-AA53-29AA6123B3E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AA29DA00-733C-1580-A4D7-B0EA66E77901}"/>
              </a:ext>
            </a:extLst>
          </p:cNvPr>
          <p:cNvSpPr txBox="1"/>
          <p:nvPr/>
        </p:nvSpPr>
        <p:spPr>
          <a:xfrm>
            <a:off x="323528" y="1268760"/>
            <a:ext cx="8136904" cy="45243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KZ" sz="2400" dirty="0" err="1">
                <a:solidFill>
                  <a:schemeClr val="bg1"/>
                </a:solidFill>
              </a:rPr>
              <a:t>Қорыту</a:t>
            </a:r>
            <a:r>
              <a:rPr lang="ru-KZ" sz="2400" dirty="0">
                <a:solidFill>
                  <a:schemeClr val="bg1"/>
                </a:solidFill>
              </a:rPr>
              <a:t> </a:t>
            </a:r>
            <a:r>
              <a:rPr lang="ru-KZ" sz="2400" dirty="0" err="1">
                <a:solidFill>
                  <a:schemeClr val="bg1"/>
                </a:solidFill>
              </a:rPr>
              <a:t>сұрақтары</a:t>
            </a:r>
            <a:r>
              <a:rPr lang="ru-KZ" sz="2400" dirty="0">
                <a:solidFill>
                  <a:schemeClr val="bg1"/>
                </a:solidFill>
              </a:rPr>
              <a:t>: </a:t>
            </a:r>
          </a:p>
          <a:p>
            <a:r>
              <a:rPr lang="ru-KZ" sz="2400" dirty="0">
                <a:solidFill>
                  <a:schemeClr val="bg1"/>
                </a:solidFill>
              </a:rPr>
              <a:t>1. </a:t>
            </a:r>
            <a:r>
              <a:rPr lang="en-US" sz="2400" dirty="0">
                <a:solidFill>
                  <a:schemeClr val="bg1"/>
                </a:solidFill>
              </a:rPr>
              <a:t>Google Docs </a:t>
            </a:r>
            <a:r>
              <a:rPr lang="ru-KZ" sz="2400" dirty="0" err="1">
                <a:solidFill>
                  <a:schemeClr val="bg1"/>
                </a:solidFill>
              </a:rPr>
              <a:t>қызметі</a:t>
            </a:r>
            <a:r>
              <a:rPr lang="ru-KZ" sz="2400" dirty="0">
                <a:solidFill>
                  <a:schemeClr val="bg1"/>
                </a:solidFill>
              </a:rPr>
              <a:t> </a:t>
            </a:r>
            <a:r>
              <a:rPr lang="ru-KZ" sz="2400" dirty="0" err="1">
                <a:solidFill>
                  <a:schemeClr val="bg1"/>
                </a:solidFill>
              </a:rPr>
              <a:t>қандай</a:t>
            </a:r>
            <a:r>
              <a:rPr lang="ru-KZ" sz="2400" dirty="0">
                <a:solidFill>
                  <a:schemeClr val="bg1"/>
                </a:solidFill>
              </a:rPr>
              <a:t> </a:t>
            </a:r>
            <a:r>
              <a:rPr lang="ru-KZ" sz="2400" dirty="0" err="1">
                <a:solidFill>
                  <a:schemeClr val="bg1"/>
                </a:solidFill>
              </a:rPr>
              <a:t>бұлттық</a:t>
            </a:r>
            <a:r>
              <a:rPr lang="ru-KZ" sz="2400" dirty="0">
                <a:solidFill>
                  <a:schemeClr val="bg1"/>
                </a:solidFill>
              </a:rPr>
              <a:t> </a:t>
            </a:r>
            <a:r>
              <a:rPr lang="ru-KZ" sz="2400" dirty="0" err="1">
                <a:solidFill>
                  <a:schemeClr val="bg1"/>
                </a:solidFill>
              </a:rPr>
              <a:t>қызметтер</a:t>
            </a:r>
            <a:r>
              <a:rPr lang="ru-KZ" sz="2400" dirty="0">
                <a:solidFill>
                  <a:schemeClr val="bg1"/>
                </a:solidFill>
              </a:rPr>
              <a:t> </a:t>
            </a:r>
            <a:r>
              <a:rPr lang="ru-KZ" sz="2400" dirty="0" err="1">
                <a:solidFill>
                  <a:schemeClr val="bg1"/>
                </a:solidFill>
              </a:rPr>
              <a:t>ұсына</a:t>
            </a:r>
            <a:r>
              <a:rPr lang="ru-KZ" sz="2400" dirty="0">
                <a:solidFill>
                  <a:schemeClr val="bg1"/>
                </a:solidFill>
              </a:rPr>
              <a:t> </a:t>
            </a:r>
            <a:r>
              <a:rPr lang="ru-KZ" sz="2400" dirty="0" err="1">
                <a:solidFill>
                  <a:schemeClr val="bg1"/>
                </a:solidFill>
              </a:rPr>
              <a:t>алады</a:t>
            </a:r>
            <a:r>
              <a:rPr lang="ru-KZ" sz="2400" dirty="0">
                <a:solidFill>
                  <a:schemeClr val="bg1"/>
                </a:solidFill>
              </a:rPr>
              <a:t>?</a:t>
            </a:r>
          </a:p>
          <a:p>
            <a:r>
              <a:rPr lang="ru-KZ" sz="2400" dirty="0">
                <a:solidFill>
                  <a:schemeClr val="bg1"/>
                </a:solidFill>
              </a:rPr>
              <a:t>2. </a:t>
            </a:r>
            <a:r>
              <a:rPr lang="en-US" sz="2400" dirty="0">
                <a:solidFill>
                  <a:schemeClr val="bg1"/>
                </a:solidFill>
              </a:rPr>
              <a:t>Google Drive </a:t>
            </a:r>
            <a:r>
              <a:rPr lang="ru-KZ" sz="2400" dirty="0" err="1">
                <a:solidFill>
                  <a:schemeClr val="bg1"/>
                </a:solidFill>
              </a:rPr>
              <a:t>бұлтын</a:t>
            </a:r>
            <a:r>
              <a:rPr lang="ru-KZ" sz="2400" dirty="0">
                <a:solidFill>
                  <a:schemeClr val="bg1"/>
                </a:solidFill>
              </a:rPr>
              <a:t> </a:t>
            </a:r>
            <a:r>
              <a:rPr lang="ru-KZ" sz="2400" dirty="0" err="1">
                <a:solidFill>
                  <a:schemeClr val="bg1"/>
                </a:solidFill>
              </a:rPr>
              <a:t>пайдалану</a:t>
            </a:r>
            <a:r>
              <a:rPr lang="ru-KZ" sz="2400" dirty="0">
                <a:solidFill>
                  <a:schemeClr val="bg1"/>
                </a:solidFill>
              </a:rPr>
              <a:t> </a:t>
            </a:r>
            <a:r>
              <a:rPr lang="ru-KZ" sz="2400" dirty="0" err="1">
                <a:solidFill>
                  <a:schemeClr val="bg1"/>
                </a:solidFill>
              </a:rPr>
              <a:t>қандай</a:t>
            </a:r>
            <a:r>
              <a:rPr lang="ru-KZ" sz="2400" dirty="0">
                <a:solidFill>
                  <a:schemeClr val="bg1"/>
                </a:solidFill>
              </a:rPr>
              <a:t> </a:t>
            </a:r>
            <a:r>
              <a:rPr lang="ru-KZ" sz="2400" dirty="0" err="1">
                <a:solidFill>
                  <a:schemeClr val="bg1"/>
                </a:solidFill>
              </a:rPr>
              <a:t>алгоритмдерден</a:t>
            </a:r>
            <a:r>
              <a:rPr lang="ru-KZ" sz="2400" dirty="0">
                <a:solidFill>
                  <a:schemeClr val="bg1"/>
                </a:solidFill>
              </a:rPr>
              <a:t> </a:t>
            </a:r>
            <a:r>
              <a:rPr lang="ru-KZ" sz="2400" dirty="0" err="1">
                <a:solidFill>
                  <a:schemeClr val="bg1"/>
                </a:solidFill>
              </a:rPr>
              <a:t>тұрады</a:t>
            </a:r>
            <a:r>
              <a:rPr lang="ru-KZ" sz="2400" dirty="0">
                <a:solidFill>
                  <a:schemeClr val="bg1"/>
                </a:solidFill>
              </a:rPr>
              <a:t>?</a:t>
            </a:r>
          </a:p>
          <a:p>
            <a:r>
              <a:rPr lang="ru-KZ" sz="2400" dirty="0">
                <a:solidFill>
                  <a:schemeClr val="bg1"/>
                </a:solidFill>
              </a:rPr>
              <a:t>3. </a:t>
            </a:r>
            <a:r>
              <a:rPr lang="ru-KZ" sz="2400" dirty="0" err="1">
                <a:solidFill>
                  <a:schemeClr val="bg1"/>
                </a:solidFill>
              </a:rPr>
              <a:t>Құжат</a:t>
            </a:r>
            <a:r>
              <a:rPr lang="ru-KZ" sz="2400" dirty="0">
                <a:solidFill>
                  <a:schemeClr val="bg1"/>
                </a:solidFill>
              </a:rPr>
              <a:t> </a:t>
            </a:r>
            <a:r>
              <a:rPr lang="ru-KZ" sz="2400" dirty="0" err="1">
                <a:solidFill>
                  <a:schemeClr val="bg1"/>
                </a:solidFill>
              </a:rPr>
              <a:t>барлық</a:t>
            </a:r>
            <a:r>
              <a:rPr lang="ru-KZ" sz="2400" dirty="0">
                <a:solidFill>
                  <a:schemeClr val="bg1"/>
                </a:solidFill>
              </a:rPr>
              <a:t> Интернет </a:t>
            </a:r>
            <a:r>
              <a:rPr lang="ru-KZ" sz="2400" dirty="0" err="1">
                <a:solidFill>
                  <a:schemeClr val="bg1"/>
                </a:solidFill>
              </a:rPr>
              <a:t>қолданушыларға</a:t>
            </a:r>
            <a:r>
              <a:rPr lang="ru-KZ" sz="2400" dirty="0">
                <a:solidFill>
                  <a:schemeClr val="bg1"/>
                </a:solidFill>
              </a:rPr>
              <a:t> </a:t>
            </a:r>
            <a:r>
              <a:rPr lang="ru-KZ" sz="2400" dirty="0" err="1">
                <a:solidFill>
                  <a:schemeClr val="bg1"/>
                </a:solidFill>
              </a:rPr>
              <a:t>қолжетімді</a:t>
            </a:r>
            <a:r>
              <a:rPr lang="ru-KZ" sz="2400" dirty="0">
                <a:solidFill>
                  <a:schemeClr val="bg1"/>
                </a:solidFill>
              </a:rPr>
              <a:t> болу </a:t>
            </a:r>
            <a:r>
              <a:rPr lang="ru-KZ" sz="2400" dirty="0" err="1">
                <a:solidFill>
                  <a:schemeClr val="bg1"/>
                </a:solidFill>
              </a:rPr>
              <a:t>үшін</a:t>
            </a:r>
            <a:r>
              <a:rPr lang="ru-KZ" sz="2400" dirty="0">
                <a:solidFill>
                  <a:schemeClr val="bg1"/>
                </a:solidFill>
              </a:rPr>
              <a:t> </a:t>
            </a:r>
            <a:r>
              <a:rPr lang="ru-KZ" sz="2400" dirty="0" err="1">
                <a:solidFill>
                  <a:schemeClr val="bg1"/>
                </a:solidFill>
              </a:rPr>
              <a:t>қандай</a:t>
            </a:r>
            <a:r>
              <a:rPr lang="ru-KZ" sz="2400" dirty="0">
                <a:solidFill>
                  <a:schemeClr val="bg1"/>
                </a:solidFill>
              </a:rPr>
              <a:t> </a:t>
            </a:r>
            <a:r>
              <a:rPr lang="ru-KZ" sz="2400" dirty="0" err="1">
                <a:solidFill>
                  <a:schemeClr val="bg1"/>
                </a:solidFill>
              </a:rPr>
              <a:t>командаларды</a:t>
            </a:r>
            <a:r>
              <a:rPr lang="ru-KZ" sz="2400" dirty="0">
                <a:solidFill>
                  <a:schemeClr val="bg1"/>
                </a:solidFill>
              </a:rPr>
              <a:t> </a:t>
            </a:r>
            <a:r>
              <a:rPr lang="ru-KZ" sz="2400" dirty="0" err="1">
                <a:solidFill>
                  <a:schemeClr val="bg1"/>
                </a:solidFill>
              </a:rPr>
              <a:t>орындау</a:t>
            </a:r>
            <a:r>
              <a:rPr lang="ru-KZ" sz="2400" dirty="0">
                <a:solidFill>
                  <a:schemeClr val="bg1"/>
                </a:solidFill>
              </a:rPr>
              <a:t> керек?</a:t>
            </a:r>
          </a:p>
          <a:p>
            <a:endParaRPr lang="kk-KZ" sz="2400" dirty="0"/>
          </a:p>
          <a:p>
            <a:endParaRPr lang="kk-KZ" sz="2400" dirty="0"/>
          </a:p>
          <a:p>
            <a:r>
              <a:rPr lang="ru-KZ" sz="2400" u="sng" dirty="0">
                <a:solidFill>
                  <a:srgbClr val="FF0000"/>
                </a:solidFill>
              </a:rPr>
              <a:t>Дескриптор:</a:t>
            </a:r>
          </a:p>
          <a:p>
            <a:r>
              <a:rPr lang="ru-KZ" sz="2400" u="sng" dirty="0">
                <a:solidFill>
                  <a:srgbClr val="FF0000"/>
                </a:solidFill>
              </a:rPr>
              <a:t>-</a:t>
            </a:r>
            <a:r>
              <a:rPr lang="ru-KZ" sz="2400" u="sng" dirty="0" err="1">
                <a:solidFill>
                  <a:srgbClr val="FF0000"/>
                </a:solidFill>
              </a:rPr>
              <a:t>сұрақтарға</a:t>
            </a:r>
            <a:r>
              <a:rPr lang="ru-KZ" sz="2400" u="sng" dirty="0">
                <a:solidFill>
                  <a:srgbClr val="FF0000"/>
                </a:solidFill>
              </a:rPr>
              <a:t> </a:t>
            </a:r>
            <a:r>
              <a:rPr lang="ru-KZ" sz="2400" u="sng" dirty="0" err="1">
                <a:solidFill>
                  <a:srgbClr val="FF0000"/>
                </a:solidFill>
              </a:rPr>
              <a:t>жауап</a:t>
            </a:r>
            <a:r>
              <a:rPr lang="ru-KZ" sz="2400" u="sng" dirty="0">
                <a:solidFill>
                  <a:srgbClr val="FF0000"/>
                </a:solidFill>
              </a:rPr>
              <a:t> </a:t>
            </a:r>
            <a:r>
              <a:rPr lang="ru-KZ" sz="2400" u="sng" dirty="0" err="1">
                <a:solidFill>
                  <a:srgbClr val="FF0000"/>
                </a:solidFill>
              </a:rPr>
              <a:t>береді</a:t>
            </a:r>
            <a:endParaRPr lang="ru-KZ" sz="2400" u="sng" dirty="0">
              <a:solidFill>
                <a:srgbClr val="FF0000"/>
              </a:solidFill>
            </a:endParaRPr>
          </a:p>
          <a:p>
            <a:endParaRPr lang="ru-KZ" sz="2400" dirty="0"/>
          </a:p>
        </p:txBody>
      </p:sp>
    </p:spTree>
    <p:extLst>
      <p:ext uri="{BB962C8B-B14F-4D97-AF65-F5344CB8AC3E}">
        <p14:creationId xmlns:p14="http://schemas.microsoft.com/office/powerpoint/2010/main" val="2001831352"/>
      </p:ext>
    </p:extLst>
  </p:cSld>
  <p:clrMapOvr>
    <a:masterClrMapping/>
  </p:clrMapOvr>
  <p:transition spd="slow">
    <p:wipe dir="d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C57DC3F0-64C5-7C07-7B74-10CEEA46149E}"/>
              </a:ext>
            </a:extLst>
          </p:cNvPr>
          <p:cNvSpPr txBox="1"/>
          <p:nvPr/>
        </p:nvSpPr>
        <p:spPr>
          <a:xfrm>
            <a:off x="827584" y="836712"/>
            <a:ext cx="7488832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None/>
            </a:pPr>
            <a:r>
              <a:rPr lang="kk-KZ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5)Сұрақтарға жауап бер: </a:t>
            </a:r>
          </a:p>
          <a:p>
            <a:pPr>
              <a:buNone/>
            </a:pP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hlinkClick r:id="rId2"/>
              </a:rPr>
              <a:t>https://view.genially.com/683d3745c6cb217d7a92eff0/interactive-content-kompyuterdi-ishki-zhne-osymsha-rylylary</a:t>
            </a:r>
            <a:endParaRPr lang="kk-KZ" sz="2400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buNone/>
            </a:pPr>
            <a:endParaRPr lang="en-US" sz="2400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buNone/>
            </a:pPr>
            <a:endParaRPr lang="ru-KZ" sz="2400" b="1" i="1" dirty="0">
              <a:solidFill>
                <a:schemeClr val="bg1"/>
              </a:solidFill>
              <a:effectLst/>
              <a:latin typeface="Calibri Light" panose="020F03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5FA12862-7EDB-DBBE-85FA-E72CC593B52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75656" y="2204864"/>
            <a:ext cx="5821031" cy="2664296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0472E56E-B742-6D71-D8D0-9A916A775331}"/>
              </a:ext>
            </a:extLst>
          </p:cNvPr>
          <p:cNvSpPr txBox="1"/>
          <p:nvPr/>
        </p:nvSpPr>
        <p:spPr>
          <a:xfrm>
            <a:off x="850910" y="5218350"/>
            <a:ext cx="7704856" cy="98488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None/>
            </a:pPr>
            <a:r>
              <a:rPr lang="kk-KZ" sz="1800" b="1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Дескриптор -</a:t>
            </a:r>
            <a:r>
              <a:rPr lang="kk-KZ" sz="1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интерактивті тапсырманы орындайды 1 балл</a:t>
            </a:r>
            <a:endParaRPr lang="ru-KZ" sz="1800" dirty="0">
              <a:solidFill>
                <a:srgbClr val="FF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buNone/>
            </a:pPr>
            <a:r>
              <a:rPr lang="kk-KZ" sz="20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 </a:t>
            </a:r>
            <a:endParaRPr lang="ru-KZ" sz="1800" dirty="0">
              <a:solidFill>
                <a:srgbClr val="FF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buNone/>
            </a:pPr>
            <a:r>
              <a:rPr lang="kk-KZ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 </a:t>
            </a:r>
            <a:endParaRPr lang="ru-KZ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68870936"/>
      </p:ext>
    </p:extLst>
  </p:cSld>
  <p:clrMapOvr>
    <a:masterClrMapping/>
  </p:clrMapOvr>
  <p:transition spd="slow">
    <p:wipe dir="d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1596887-2C62-0D58-AEB0-819C571F711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DEC3C6C-BB4C-ADD4-CB49-DE3C103A1B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552" y="1052736"/>
            <a:ext cx="7776864" cy="753046"/>
          </a:xfrm>
        </p:spPr>
        <p:txBody>
          <a:bodyPr>
            <a:normAutofit fontScale="90000"/>
          </a:bodyPr>
          <a:lstStyle/>
          <a:p>
            <a:pPr algn="ctr">
              <a:buNone/>
            </a:pPr>
            <a:r>
              <a:rPr lang="kk-KZ" sz="4400" dirty="0">
                <a:solidFill>
                  <a:srgbClr val="FFFF00"/>
                </a:solidFill>
              </a:rPr>
              <a:t>Үйге тапсырма: </a:t>
            </a:r>
            <a:br>
              <a:rPr lang="kk-KZ" sz="2700" dirty="0">
                <a:solidFill>
                  <a:schemeClr val="bg1"/>
                </a:solidFill>
              </a:rPr>
            </a:br>
            <a:br>
              <a:rPr lang="kk-KZ" sz="2700" dirty="0">
                <a:solidFill>
                  <a:schemeClr val="bg1"/>
                </a:solidFill>
              </a:rPr>
            </a:br>
            <a:r>
              <a:rPr lang="en-US" sz="4400" dirty="0">
                <a:solidFill>
                  <a:schemeClr val="bg1"/>
                </a:solidFill>
              </a:rPr>
              <a:t>Google Docs-</a:t>
            </a:r>
            <a:r>
              <a:rPr lang="kk-KZ" sz="4400" dirty="0">
                <a:solidFill>
                  <a:schemeClr val="bg1"/>
                </a:solidFill>
              </a:rPr>
              <a:t>та </a:t>
            </a:r>
            <a:br>
              <a:rPr lang="kk-KZ" sz="4400" dirty="0">
                <a:solidFill>
                  <a:schemeClr val="bg1"/>
                </a:solidFill>
              </a:rPr>
            </a:br>
            <a:r>
              <a:rPr lang="kk-KZ" sz="4400" dirty="0">
                <a:solidFill>
                  <a:schemeClr val="bg1"/>
                </a:solidFill>
              </a:rPr>
              <a:t>«Менің достарым»</a:t>
            </a:r>
            <a:br>
              <a:rPr lang="kk-KZ" sz="4400" dirty="0">
                <a:solidFill>
                  <a:schemeClr val="bg1"/>
                </a:solidFill>
              </a:rPr>
            </a:br>
            <a:r>
              <a:rPr lang="kk-KZ" sz="4400" dirty="0">
                <a:solidFill>
                  <a:schemeClr val="bg1"/>
                </a:solidFill>
              </a:rPr>
              <a:t> тақырыбында эссе жазу 7-8 сөйлем</a:t>
            </a:r>
            <a:endParaRPr lang="ru-KZ" dirty="0"/>
          </a:p>
        </p:txBody>
      </p:sp>
    </p:spTree>
    <p:extLst>
      <p:ext uri="{BB962C8B-B14F-4D97-AF65-F5344CB8AC3E}">
        <p14:creationId xmlns:p14="http://schemas.microsoft.com/office/powerpoint/2010/main" val="2717153637"/>
      </p:ext>
    </p:extLst>
  </p:cSld>
  <p:clrMapOvr>
    <a:masterClrMapping/>
  </p:clrMapOvr>
  <p:transition spd="slow">
    <p:wipe dir="d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240030" y="4402836"/>
            <a:ext cx="2516791" cy="1338143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r>
              <a:rPr lang="kk-KZ" dirty="0"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</a:effectLst>
                <a:latin typeface="KZ Cooper" panose="02000503000000020004" pitchFamily="2" charset="0"/>
              </a:rPr>
              <a:t>Барлығы түсінікті болды!</a:t>
            </a:r>
            <a:endParaRPr lang="ru-RU" dirty="0">
              <a:solidFill>
                <a:prstClr val="white"/>
              </a:solidFill>
              <a:effectLst>
                <a:glow rad="101600">
                  <a:prstClr val="black">
                    <a:alpha val="60000"/>
                  </a:prstClr>
                </a:glow>
              </a:effectLst>
              <a:latin typeface="KZ Cooper" panose="02000503000000020004" pitchFamily="2" charset="0"/>
            </a:endParaRPr>
          </a:p>
        </p:txBody>
      </p:sp>
      <p:pic>
        <p:nvPicPr>
          <p:cNvPr id="1028" name="Picture 4" descr="Picture background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0000" l="3667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154" y="3707893"/>
            <a:ext cx="1042415" cy="6949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Picture background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98889" l="0" r="9834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989" y="3684853"/>
            <a:ext cx="1063264" cy="7088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Picture background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98441" l="230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9474"/>
          <a:stretch/>
        </p:blipFill>
        <p:spPr bwMode="auto">
          <a:xfrm>
            <a:off x="6253772" y="3783751"/>
            <a:ext cx="639219" cy="5196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303953" y="3648565"/>
            <a:ext cx="1042506" cy="695004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-17590" y="3137546"/>
            <a:ext cx="1042506" cy="695004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82700" y="2991818"/>
            <a:ext cx="1042506" cy="695004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582412" y="2838683"/>
            <a:ext cx="1042506" cy="695004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95390" y="2400858"/>
            <a:ext cx="1042506" cy="695004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77172" y="2338499"/>
            <a:ext cx="1042506" cy="695004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091721" y="3259832"/>
            <a:ext cx="1042506" cy="695004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44670" y="1258720"/>
            <a:ext cx="1042506" cy="695004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768982" y="2222267"/>
            <a:ext cx="1042506" cy="695004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58683" y="1750574"/>
            <a:ext cx="1042506" cy="695004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201619" y="1730204"/>
            <a:ext cx="1042506" cy="695004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-166858" y="1469534"/>
            <a:ext cx="1042506" cy="695004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794958" y="1440782"/>
            <a:ext cx="1042506" cy="695004"/>
          </a:xfrm>
          <a:prstGeom prst="rect">
            <a:avLst/>
          </a:prstGeom>
        </p:spPr>
      </p:pic>
      <p:sp>
        <p:nvSpPr>
          <p:cNvPr id="25" name="Скругленный прямоугольник 24"/>
          <p:cNvSpPr/>
          <p:nvPr/>
        </p:nvSpPr>
        <p:spPr>
          <a:xfrm>
            <a:off x="3088944" y="4402836"/>
            <a:ext cx="2516791" cy="1338143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r>
              <a:rPr lang="kk-KZ" dirty="0"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</a:effectLst>
                <a:latin typeface="KZ Cooper" panose="02000503000000020004" pitchFamily="2" charset="0"/>
              </a:rPr>
              <a:t>Менің бірнеше сұрағым бар...</a:t>
            </a:r>
            <a:endParaRPr lang="ru-RU" dirty="0">
              <a:solidFill>
                <a:prstClr val="white"/>
              </a:solidFill>
              <a:effectLst>
                <a:glow rad="101600">
                  <a:prstClr val="black">
                    <a:alpha val="60000"/>
                  </a:prstClr>
                </a:glow>
              </a:effectLst>
              <a:latin typeface="KZ Cooper" panose="02000503000000020004" pitchFamily="2" charset="0"/>
            </a:endParaRPr>
          </a:p>
        </p:txBody>
      </p:sp>
      <p:pic>
        <p:nvPicPr>
          <p:cNvPr id="26" name="Picture 8" descr="Picture background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98889" l="0" r="9834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5707" y="3684853"/>
            <a:ext cx="1063264" cy="7088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8" descr="Picture background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98889" l="0" r="9834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3644" y="3600417"/>
            <a:ext cx="1063264" cy="7088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8" descr="Picture background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98889" l="0" r="9834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37099" y="3033504"/>
            <a:ext cx="1063264" cy="7088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8" descr="Picture background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98889" l="0" r="9834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4653" y="2320839"/>
            <a:ext cx="1063264" cy="7088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8" descr="Picture background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98889" l="0" r="9834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8944" y="2603710"/>
            <a:ext cx="1063264" cy="7088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8" descr="Picture background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98889" l="0" r="9834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5253" y="3061907"/>
            <a:ext cx="1063264" cy="7088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Picture 8" descr="Picture background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98889" l="0" r="9834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16739" y="1644566"/>
            <a:ext cx="1063264" cy="7088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Picture 8" descr="Picture background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98889" l="0" r="9834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4797" y="1837717"/>
            <a:ext cx="1063264" cy="7088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" name="Picture 8" descr="Picture background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98889" l="0" r="9834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6667" y="2381812"/>
            <a:ext cx="1063264" cy="7088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" name="Picture 8" descr="Picture background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98889" l="0" r="9834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8754" y="3018959"/>
            <a:ext cx="1063264" cy="7088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" name="Picture 8" descr="Picture background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98889" l="0" r="9834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5244" y="1579392"/>
            <a:ext cx="1063264" cy="7088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7" name="Скругленный прямоугольник 36"/>
          <p:cNvSpPr/>
          <p:nvPr/>
        </p:nvSpPr>
        <p:spPr>
          <a:xfrm>
            <a:off x="6079406" y="4402836"/>
            <a:ext cx="2516791" cy="1338143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r>
              <a:rPr lang="kk-KZ" dirty="0"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</a:effectLst>
                <a:latin typeface="KZ Cooper" panose="02000503000000020004" pitchFamily="2" charset="0"/>
              </a:rPr>
              <a:t>Маған сабақ қиын болды!</a:t>
            </a:r>
            <a:endParaRPr lang="ru-RU" dirty="0">
              <a:solidFill>
                <a:prstClr val="white"/>
              </a:solidFill>
              <a:effectLst>
                <a:glow rad="101600">
                  <a:prstClr val="black">
                    <a:alpha val="60000"/>
                  </a:prstClr>
                </a:glow>
              </a:effectLst>
              <a:latin typeface="KZ Cooper" panose="02000503000000020004" pitchFamily="2" charset="0"/>
            </a:endParaRPr>
          </a:p>
        </p:txBody>
      </p:sp>
      <p:pic>
        <p:nvPicPr>
          <p:cNvPr id="38" name="Picture 10" descr="Picture background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98441" l="230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9474"/>
          <a:stretch/>
        </p:blipFill>
        <p:spPr bwMode="auto">
          <a:xfrm>
            <a:off x="6822938" y="3248695"/>
            <a:ext cx="639219" cy="5196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" name="Picture 10" descr="Picture background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98441" l="230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9474"/>
          <a:stretch/>
        </p:blipFill>
        <p:spPr bwMode="auto">
          <a:xfrm>
            <a:off x="7337801" y="3695020"/>
            <a:ext cx="639219" cy="5196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" name="Picture 10" descr="Picture background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98441" l="230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9474"/>
          <a:stretch/>
        </p:blipFill>
        <p:spPr bwMode="auto">
          <a:xfrm>
            <a:off x="6265017" y="2713639"/>
            <a:ext cx="639219" cy="5196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" name="Picture 10" descr="Picture background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98441" l="230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9474"/>
          <a:stretch/>
        </p:blipFill>
        <p:spPr bwMode="auto">
          <a:xfrm>
            <a:off x="7977020" y="2532457"/>
            <a:ext cx="639219" cy="5196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2" name="Picture 10" descr="Picture background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98441" l="230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9474"/>
          <a:stretch/>
        </p:blipFill>
        <p:spPr bwMode="auto">
          <a:xfrm>
            <a:off x="7562390" y="3086176"/>
            <a:ext cx="639219" cy="5196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3" name="Picture 10" descr="Picture background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98441" l="230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9474"/>
          <a:stretch/>
        </p:blipFill>
        <p:spPr bwMode="auto">
          <a:xfrm>
            <a:off x="7657410" y="1933813"/>
            <a:ext cx="639219" cy="5196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4" name="Picture 10" descr="Picture background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98441" l="230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9474"/>
          <a:stretch/>
        </p:blipFill>
        <p:spPr bwMode="auto">
          <a:xfrm>
            <a:off x="6887927" y="2246080"/>
            <a:ext cx="639219" cy="5196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5" name="Picture 10" descr="Picture background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98441" l="230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9474"/>
          <a:stretch/>
        </p:blipFill>
        <p:spPr bwMode="auto">
          <a:xfrm>
            <a:off x="6904620" y="1469535"/>
            <a:ext cx="639219" cy="5196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6" name="Picture 10" descr="Picture background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98441" l="230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9474"/>
          <a:stretch/>
        </p:blipFill>
        <p:spPr bwMode="auto">
          <a:xfrm>
            <a:off x="6237600" y="1837717"/>
            <a:ext cx="639219" cy="5196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Прямоугольник 13"/>
          <p:cNvSpPr/>
          <p:nvPr/>
        </p:nvSpPr>
        <p:spPr>
          <a:xfrm>
            <a:off x="2921669" y="829744"/>
            <a:ext cx="3341942" cy="692497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 algn="ctr" defTabSz="685800"/>
            <a:r>
              <a:rPr lang="ru-RU" sz="4050" dirty="0" err="1">
                <a:ln w="0"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KZ Cooper" panose="02000503000000020004" pitchFamily="2" charset="0"/>
              </a:rPr>
              <a:t>Кері</a:t>
            </a:r>
            <a:r>
              <a:rPr lang="ru-RU" sz="4050" dirty="0">
                <a:ln w="0"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KZ Cooper" panose="02000503000000020004" pitchFamily="2" charset="0"/>
              </a:rPr>
              <a:t> </a:t>
            </a:r>
            <a:r>
              <a:rPr lang="ru-RU" sz="4050" dirty="0" err="1">
                <a:ln w="0"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KZ Cooper" panose="02000503000000020004" pitchFamily="2" charset="0"/>
              </a:rPr>
              <a:t>байланыс</a:t>
            </a:r>
            <a:endParaRPr lang="ru-RU" sz="4050" dirty="0">
              <a:ln w="0">
                <a:solidFill>
                  <a:sysClr val="windowText" lastClr="000000"/>
                </a:solidFill>
              </a:ln>
              <a:solidFill>
                <a:srgbClr val="FF0000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latin typeface="KZ Cooper" panose="02000503000000020004" pitchFamily="2" charset="0"/>
            </a:endParaRPr>
          </a:p>
        </p:txBody>
      </p:sp>
      <p:pic>
        <p:nvPicPr>
          <p:cNvPr id="48" name="Рисунок 47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-189559" y="2028271"/>
            <a:ext cx="1042506" cy="695004"/>
          </a:xfrm>
          <a:prstGeom prst="rect">
            <a:avLst/>
          </a:prstGeom>
        </p:spPr>
      </p:pic>
      <p:pic>
        <p:nvPicPr>
          <p:cNvPr id="49" name="Рисунок 48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61447" y="1005370"/>
            <a:ext cx="1042506" cy="695004"/>
          </a:xfrm>
          <a:prstGeom prst="rect">
            <a:avLst/>
          </a:prstGeom>
        </p:spPr>
      </p:pic>
      <p:pic>
        <p:nvPicPr>
          <p:cNvPr id="50" name="Рисунок 49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928516" y="3785169"/>
            <a:ext cx="1042506" cy="695004"/>
          </a:xfrm>
          <a:prstGeom prst="rect">
            <a:avLst/>
          </a:prstGeom>
        </p:spPr>
      </p:pic>
      <p:pic>
        <p:nvPicPr>
          <p:cNvPr id="51" name="Рисунок 50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-82746" y="3806618"/>
            <a:ext cx="1042506" cy="695004"/>
          </a:xfrm>
          <a:prstGeom prst="rect">
            <a:avLst/>
          </a:prstGeom>
        </p:spPr>
      </p:pic>
      <p:pic>
        <p:nvPicPr>
          <p:cNvPr id="52" name="Рисунок 51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210714" y="2714405"/>
            <a:ext cx="1042506" cy="695004"/>
          </a:xfrm>
          <a:prstGeom prst="rect">
            <a:avLst/>
          </a:prstGeom>
        </p:spPr>
      </p:pic>
      <p:pic>
        <p:nvPicPr>
          <p:cNvPr id="53" name="Рисунок 52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370941" y="1080355"/>
            <a:ext cx="1042506" cy="6950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73957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03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4" fill="hold">
                      <p:stCondLst>
                        <p:cond delay="0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>
                      <p:stCondLst>
                        <p:cond delay="indefinite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>
                      <p:stCondLst>
                        <p:cond delay="indefinite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4" fill="hold">
                      <p:stCondLst>
                        <p:cond delay="indefinite"/>
                      </p:stCondLst>
                      <p:childTnLst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" fill="hold">
                      <p:stCondLst>
                        <p:cond delay="indefinite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164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5" fill="hold">
                      <p:stCondLst>
                        <p:cond delay="0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9" dur="500"/>
                                        <p:tgtEl>
                                          <p:spTgt spid="1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0" fill="hold">
                      <p:stCondLst>
                        <p:cond delay="indefinite"/>
                      </p:stCondLst>
                      <p:childTnLst>
                        <p:par>
                          <p:cTn id="171" fill="hold">
                            <p:stCondLst>
                              <p:cond delay="0"/>
                            </p:stCondLst>
                            <p:childTnLst>
                              <p:par>
                                <p:cTn id="17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4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5" fill="hold">
                      <p:stCondLst>
                        <p:cond delay="indefinite"/>
                      </p:stCondLst>
                      <p:childTnLst>
                        <p:par>
                          <p:cTn id="176" fill="hold">
                            <p:stCondLst>
                              <p:cond delay="0"/>
                            </p:stCondLst>
                            <p:childTnLst>
                              <p:par>
                                <p:cTn id="17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0" fill="hold">
                      <p:stCondLst>
                        <p:cond delay="indefinite"/>
                      </p:stCondLst>
                      <p:childTnLst>
                        <p:par>
                          <p:cTn id="181" fill="hold">
                            <p:stCondLst>
                              <p:cond delay="0"/>
                            </p:stCondLst>
                            <p:childTnLst>
                              <p:par>
                                <p:cTn id="18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5" fill="hold">
                      <p:stCondLst>
                        <p:cond delay="indefinite"/>
                      </p:stCondLst>
                      <p:childTnLst>
                        <p:par>
                          <p:cTn id="186" fill="hold">
                            <p:stCondLst>
                              <p:cond delay="0"/>
                            </p:stCondLst>
                            <p:childTnLst>
                              <p:par>
                                <p:cTn id="18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0" fill="hold">
                      <p:stCondLst>
                        <p:cond delay="indefinite"/>
                      </p:stCondLst>
                      <p:childTnLst>
                        <p:par>
                          <p:cTn id="191" fill="hold">
                            <p:stCondLst>
                              <p:cond delay="0"/>
                            </p:stCondLst>
                            <p:childTnLst>
                              <p:par>
                                <p:cTn id="19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5" fill="hold">
                      <p:stCondLst>
                        <p:cond delay="indefinite"/>
                      </p:stCondLst>
                      <p:childTnLst>
                        <p:par>
                          <p:cTn id="196" fill="hold">
                            <p:stCondLst>
                              <p:cond delay="0"/>
                            </p:stCondLst>
                            <p:childTnLst>
                              <p:par>
                                <p:cTn id="19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9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0" fill="hold">
                      <p:stCondLst>
                        <p:cond delay="indefinite"/>
                      </p:stCondLst>
                      <p:childTnLst>
                        <p:par>
                          <p:cTn id="201" fill="hold">
                            <p:stCondLst>
                              <p:cond delay="0"/>
                            </p:stCondLst>
                            <p:childTnLst>
                              <p:par>
                                <p:cTn id="20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4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5" fill="hold">
                      <p:stCondLst>
                        <p:cond delay="indefinite"/>
                      </p:stCondLst>
                      <p:childTnLst>
                        <p:par>
                          <p:cTn id="206" fill="hold">
                            <p:stCondLst>
                              <p:cond delay="0"/>
                            </p:stCondLst>
                            <p:childTnLst>
                              <p:par>
                                <p:cTn id="20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9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0" fill="hold">
                      <p:stCondLst>
                        <p:cond delay="indefinite"/>
                      </p:stCondLst>
                      <p:childTnLst>
                        <p:par>
                          <p:cTn id="211" fill="hold">
                            <p:stCondLst>
                              <p:cond delay="0"/>
                            </p:stCondLst>
                            <p:childTnLst>
                              <p:par>
                                <p:cTn id="2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4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B2F2A76-F41B-F9E8-31A5-40FE43B30DC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96280" y="1700808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kk-KZ" sz="27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Сабақтың тақырыбы:    </a:t>
            </a:r>
            <a:br>
              <a:rPr lang="kk-KZ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Google drive-</a:t>
            </a:r>
            <a:r>
              <a:rPr lang="kk-KZ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 құжатты </a:t>
            </a:r>
            <a:r>
              <a:rPr lang="kk-KZ" b="1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бірдесіп</a:t>
            </a:r>
            <a:r>
              <a:rPr lang="kk-KZ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жұмыс істеу қызметін пайдалану</a:t>
            </a:r>
            <a:endParaRPr lang="ru-KZ" b="1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B5A682F0-E187-677B-517E-A786BAA1D82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73155" y="3789040"/>
            <a:ext cx="8064896" cy="1638448"/>
          </a:xfrm>
        </p:spPr>
        <p:txBody>
          <a:bodyPr>
            <a:normAutofit/>
          </a:bodyPr>
          <a:lstStyle/>
          <a:p>
            <a:r>
              <a:rPr lang="ru-RU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Сабақтың</a:t>
            </a:r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мақсаты</a:t>
            </a:r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-Google Drive-</a:t>
            </a:r>
            <a:r>
              <a:rPr lang="ru-KZ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 </a:t>
            </a:r>
            <a:r>
              <a:rPr lang="ru-KZ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құжатпен</a:t>
            </a:r>
            <a:r>
              <a:rPr lang="ru-KZ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KZ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бірлесе</a:t>
            </a:r>
            <a:r>
              <a:rPr lang="ru-KZ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KZ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жұмыс</a:t>
            </a:r>
            <a:r>
              <a:rPr lang="ru-KZ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KZ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істеуді</a:t>
            </a:r>
            <a:r>
              <a:rPr lang="ru-KZ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KZ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үйренеді</a:t>
            </a:r>
            <a:r>
              <a:rPr lang="ru-KZ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r>
              <a:rPr lang="ru-KZ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ru-KZ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Бұлтты</a:t>
            </a:r>
            <a:r>
              <a:rPr lang="ru-KZ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KZ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технологиялардың</a:t>
            </a:r>
            <a:r>
              <a:rPr lang="ru-KZ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KZ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артықшылықтарын</a:t>
            </a:r>
            <a:r>
              <a:rPr lang="ru-KZ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KZ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түсінеді</a:t>
            </a:r>
            <a:r>
              <a:rPr lang="ru-KZ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</p:txBody>
      </p:sp>
    </p:spTree>
    <p:extLst>
      <p:ext uri="{BB962C8B-B14F-4D97-AF65-F5344CB8AC3E}">
        <p14:creationId xmlns:p14="http://schemas.microsoft.com/office/powerpoint/2010/main" val="49272440"/>
      </p:ext>
    </p:extLst>
  </p:cSld>
  <p:clrMapOvr>
    <a:masterClrMapping/>
  </p:clrMapOvr>
  <p:transition spd="slow">
    <p:wipe dir="d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804551A-F64C-0214-76C3-9491A4241BC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82894BB-01E8-B656-A3C6-4DCEF99867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5576" y="980728"/>
            <a:ext cx="7270576" cy="1362075"/>
          </a:xfrm>
        </p:spPr>
        <p:txBody>
          <a:bodyPr>
            <a:normAutofit fontScale="90000"/>
          </a:bodyPr>
          <a:lstStyle/>
          <a:p>
            <a:pPr>
              <a:buNone/>
            </a:pPr>
            <a:r>
              <a:rPr lang="kk-KZ" sz="3200" b="1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Өткенді қайталау: </a:t>
            </a:r>
            <a:br>
              <a:rPr lang="ru-KZ" sz="2800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en-US" sz="2800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hlinkClick r:id="rId2"/>
              </a:rPr>
              <a:t>https://wordwall.net/resource/81298050</a:t>
            </a:r>
            <a:br>
              <a:rPr lang="kk-KZ" sz="2800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br>
              <a:rPr lang="ru-KZ" sz="3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endParaRPr lang="ru-KZ" dirty="0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FE012554-3FE0-4AE5-99A8-DD64FA2F0FB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7544" y="2708920"/>
            <a:ext cx="7718132" cy="2592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2857963"/>
      </p:ext>
    </p:extLst>
  </p:cSld>
  <p:clrMapOvr>
    <a:masterClrMapping/>
  </p:clrMapOvr>
  <p:transition spd="slow">
    <p:wipe dir="d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A6443DB-3DBD-E856-80F4-9E2249BF0B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9188" y="2708920"/>
            <a:ext cx="8229600" cy="1143000"/>
          </a:xfrm>
        </p:spPr>
        <p:txBody>
          <a:bodyPr>
            <a:normAutofit fontScale="90000"/>
          </a:bodyPr>
          <a:lstStyle/>
          <a:p>
            <a:pPr algn="l"/>
            <a:br>
              <a:rPr lang="kk-KZ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kk-KZ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Топтық тапсырма</a:t>
            </a:r>
            <a:br>
              <a:rPr lang="kk-KZ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kk-KZ" sz="27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"Бірлескен жоба" тапсырмасы</a:t>
            </a:r>
            <a:br>
              <a:rPr lang="kk-KZ" sz="27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kk-KZ" sz="27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Оқушыларды топқа бірігіп </a:t>
            </a:r>
            <a:r>
              <a:rPr lang="en-US" sz="27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Google Docs-</a:t>
            </a:r>
            <a:r>
              <a:rPr lang="kk-KZ" sz="27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 бір құжат ашып бірлескен жоба жасайды.</a:t>
            </a:r>
            <a:br>
              <a:rPr lang="kk-KZ" sz="27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kk-KZ" sz="27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Әр топқа бір ортақ тақырып </a:t>
            </a:r>
            <a:br>
              <a:rPr lang="kk-KZ" sz="27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kk-KZ" sz="27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топ: «Жасанды интеллект артықшылықтары»</a:t>
            </a:r>
            <a:br>
              <a:rPr lang="kk-KZ" sz="27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kk-KZ" sz="27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топ:  «Қоршаған ортаны қорғау»,</a:t>
            </a:r>
            <a:br>
              <a:rPr lang="kk-KZ" sz="27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kk-KZ" sz="27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Топ: «Цифрлық қауіпсіздік»</a:t>
            </a:r>
            <a:br>
              <a:rPr lang="kk-KZ" sz="27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kk-KZ" sz="27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kk-KZ" sz="27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Барлығы бір құжатты бөлісіп, өз бөлімін жазады, өзгелердің мәтінін толықтырады.</a:t>
            </a:r>
            <a:br>
              <a:rPr lang="kk-KZ" sz="27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kk-KZ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KZ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Объект 4">
            <a:extLst>
              <a:ext uri="{FF2B5EF4-FFF2-40B4-BE49-F238E27FC236}">
                <a16:creationId xmlns:a16="http://schemas.microsoft.com/office/drawing/2014/main" id="{75088C71-3310-01AA-0DFF-7A1B33FA8E4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1560" y="2924944"/>
            <a:ext cx="7704856" cy="4525963"/>
          </a:xfrm>
        </p:spPr>
        <p:txBody>
          <a:bodyPr/>
          <a:lstStyle/>
          <a:p>
            <a:pPr>
              <a:buNone/>
            </a:pPr>
            <a:endParaRPr lang="ru-KZ" sz="2800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ru-KZ" dirty="0"/>
          </a:p>
        </p:txBody>
      </p:sp>
    </p:spTree>
    <p:extLst>
      <p:ext uri="{BB962C8B-B14F-4D97-AF65-F5344CB8AC3E}">
        <p14:creationId xmlns:p14="http://schemas.microsoft.com/office/powerpoint/2010/main" val="1267773530"/>
      </p:ext>
    </p:extLst>
  </p:cSld>
  <p:clrMapOvr>
    <a:masterClrMapping/>
  </p:clrMapOvr>
  <p:transition spd="slow">
    <p:wipe dir="d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5F1BB43-1E2E-E346-5A7F-DABFC908BE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504" y="332656"/>
            <a:ext cx="8229600" cy="1143000"/>
          </a:xfrm>
        </p:spPr>
        <p:txBody>
          <a:bodyPr>
            <a:normAutofit/>
          </a:bodyPr>
          <a:lstStyle/>
          <a:p>
            <a:r>
              <a:rPr lang="kk-KZ" sz="4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Практикалық жұмыс </a:t>
            </a:r>
            <a:endParaRPr lang="ru-KZ" sz="4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69054438-B4D4-02B3-5274-633B8510684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9552" y="1412776"/>
            <a:ext cx="7653536" cy="4525963"/>
          </a:xfrm>
        </p:spPr>
        <p:txBody>
          <a:bodyPr>
            <a:normAutofit/>
          </a:bodyPr>
          <a:lstStyle/>
          <a:p>
            <a:r>
              <a:rPr lang="ru-KZ" i="1" dirty="0">
                <a:solidFill>
                  <a:srgbClr val="FFFF00"/>
                </a:solidFill>
              </a:rPr>
              <a:t>Ситуация </a:t>
            </a:r>
            <a:r>
              <a:rPr lang="ru-KZ" i="1" dirty="0" err="1">
                <a:solidFill>
                  <a:srgbClr val="FFFF00"/>
                </a:solidFill>
              </a:rPr>
              <a:t>беріледі</a:t>
            </a:r>
            <a:r>
              <a:rPr lang="ru-KZ" i="1" dirty="0">
                <a:solidFill>
                  <a:srgbClr val="FFFF00"/>
                </a:solidFill>
              </a:rPr>
              <a:t>: </a:t>
            </a:r>
            <a:r>
              <a:rPr lang="ru-KZ" i="1" dirty="0">
                <a:solidFill>
                  <a:schemeClr val="bg1"/>
                </a:solidFill>
              </a:rPr>
              <a:t>«</a:t>
            </a:r>
            <a:r>
              <a:rPr lang="ru-KZ" i="1" dirty="0" err="1">
                <a:solidFill>
                  <a:schemeClr val="bg1"/>
                </a:solidFill>
              </a:rPr>
              <a:t>Сынып</a:t>
            </a:r>
            <a:r>
              <a:rPr lang="ru-KZ" i="1" dirty="0">
                <a:solidFill>
                  <a:schemeClr val="bg1"/>
                </a:solidFill>
              </a:rPr>
              <a:t> </a:t>
            </a:r>
            <a:r>
              <a:rPr lang="ru-KZ" i="1" dirty="0" err="1">
                <a:solidFill>
                  <a:schemeClr val="bg1"/>
                </a:solidFill>
              </a:rPr>
              <a:t>жиналысында</a:t>
            </a:r>
            <a:r>
              <a:rPr lang="ru-KZ" i="1" dirty="0">
                <a:solidFill>
                  <a:schemeClr val="bg1"/>
                </a:solidFill>
              </a:rPr>
              <a:t> </a:t>
            </a:r>
            <a:r>
              <a:rPr lang="ru-KZ" i="1" dirty="0" err="1">
                <a:solidFill>
                  <a:schemeClr val="bg1"/>
                </a:solidFill>
              </a:rPr>
              <a:t>сынып</a:t>
            </a:r>
            <a:r>
              <a:rPr lang="ru-KZ" i="1" dirty="0">
                <a:solidFill>
                  <a:schemeClr val="bg1"/>
                </a:solidFill>
              </a:rPr>
              <a:t> </a:t>
            </a:r>
            <a:r>
              <a:rPr lang="ru-KZ" i="1" dirty="0" err="1">
                <a:solidFill>
                  <a:schemeClr val="bg1"/>
                </a:solidFill>
              </a:rPr>
              <a:t>ережесін</a:t>
            </a:r>
            <a:r>
              <a:rPr lang="ru-KZ" i="1" dirty="0">
                <a:solidFill>
                  <a:schemeClr val="bg1"/>
                </a:solidFill>
              </a:rPr>
              <a:t> </a:t>
            </a:r>
            <a:r>
              <a:rPr lang="ru-KZ" i="1" dirty="0" err="1">
                <a:solidFill>
                  <a:schemeClr val="bg1"/>
                </a:solidFill>
              </a:rPr>
              <a:t>қабылдау</a:t>
            </a:r>
            <a:r>
              <a:rPr lang="ru-KZ" i="1" dirty="0">
                <a:solidFill>
                  <a:schemeClr val="bg1"/>
                </a:solidFill>
              </a:rPr>
              <a:t> керек. </a:t>
            </a:r>
            <a:r>
              <a:rPr lang="ru-KZ" i="1" dirty="0" err="1">
                <a:solidFill>
                  <a:schemeClr val="bg1"/>
                </a:solidFill>
              </a:rPr>
              <a:t>Бірақ</a:t>
            </a:r>
            <a:r>
              <a:rPr lang="ru-KZ" i="1" dirty="0">
                <a:solidFill>
                  <a:schemeClr val="bg1"/>
                </a:solidFill>
              </a:rPr>
              <a:t> оны </a:t>
            </a:r>
            <a:r>
              <a:rPr lang="ru-KZ" i="1" dirty="0" err="1">
                <a:solidFill>
                  <a:schemeClr val="bg1"/>
                </a:solidFill>
              </a:rPr>
              <a:t>қағазға</a:t>
            </a:r>
            <a:r>
              <a:rPr lang="ru-KZ" i="1" dirty="0">
                <a:solidFill>
                  <a:schemeClr val="bg1"/>
                </a:solidFill>
              </a:rPr>
              <a:t> </a:t>
            </a:r>
            <a:r>
              <a:rPr lang="ru-KZ" i="1" dirty="0" err="1">
                <a:solidFill>
                  <a:schemeClr val="bg1"/>
                </a:solidFill>
              </a:rPr>
              <a:t>емес</a:t>
            </a:r>
            <a:r>
              <a:rPr lang="ru-KZ" i="1" dirty="0">
                <a:solidFill>
                  <a:schemeClr val="bg1"/>
                </a:solidFill>
              </a:rPr>
              <a:t>, </a:t>
            </a:r>
            <a:r>
              <a:rPr lang="en-US" i="1" dirty="0">
                <a:solidFill>
                  <a:schemeClr val="bg1"/>
                </a:solidFill>
              </a:rPr>
              <a:t>Google Docs-</a:t>
            </a:r>
            <a:r>
              <a:rPr lang="ru-KZ" i="1" dirty="0">
                <a:solidFill>
                  <a:schemeClr val="bg1"/>
                </a:solidFill>
              </a:rPr>
              <a:t>та </a:t>
            </a:r>
            <a:r>
              <a:rPr lang="ru-KZ" i="1" dirty="0" err="1">
                <a:solidFill>
                  <a:schemeClr val="bg1"/>
                </a:solidFill>
              </a:rPr>
              <a:t>бірлесіп</a:t>
            </a:r>
            <a:r>
              <a:rPr lang="ru-KZ" i="1" dirty="0">
                <a:solidFill>
                  <a:schemeClr val="bg1"/>
                </a:solidFill>
              </a:rPr>
              <a:t> </a:t>
            </a:r>
            <a:r>
              <a:rPr lang="ru-KZ" i="1" dirty="0" err="1">
                <a:solidFill>
                  <a:schemeClr val="bg1"/>
                </a:solidFill>
              </a:rPr>
              <a:t>жазасыңдар</a:t>
            </a:r>
            <a:r>
              <a:rPr lang="ru-KZ" i="1" dirty="0">
                <a:solidFill>
                  <a:schemeClr val="bg1"/>
                </a:solidFill>
              </a:rPr>
              <a:t>».</a:t>
            </a:r>
          </a:p>
          <a:p>
            <a:r>
              <a:rPr lang="ru-KZ" i="1" dirty="0" err="1">
                <a:solidFill>
                  <a:srgbClr val="FFFF00"/>
                </a:solidFill>
              </a:rPr>
              <a:t>Әр</a:t>
            </a:r>
            <a:r>
              <a:rPr lang="ru-KZ" i="1" dirty="0">
                <a:solidFill>
                  <a:srgbClr val="FFFF00"/>
                </a:solidFill>
              </a:rPr>
              <a:t> </a:t>
            </a:r>
            <a:r>
              <a:rPr lang="ru-KZ" i="1" dirty="0" err="1">
                <a:solidFill>
                  <a:srgbClr val="FFFF00"/>
                </a:solidFill>
              </a:rPr>
              <a:t>оқушы</a:t>
            </a:r>
            <a:r>
              <a:rPr lang="ru-KZ" i="1" dirty="0">
                <a:solidFill>
                  <a:srgbClr val="FFFF00"/>
                </a:solidFill>
              </a:rPr>
              <a:t> </a:t>
            </a:r>
            <a:r>
              <a:rPr lang="ru-KZ" i="1" dirty="0" err="1">
                <a:solidFill>
                  <a:srgbClr val="FFFF00"/>
                </a:solidFill>
              </a:rPr>
              <a:t>құжатқа</a:t>
            </a:r>
            <a:r>
              <a:rPr lang="ru-KZ" i="1" dirty="0">
                <a:solidFill>
                  <a:srgbClr val="FFFF00"/>
                </a:solidFill>
              </a:rPr>
              <a:t> </a:t>
            </a:r>
            <a:r>
              <a:rPr lang="ru-KZ" i="1" dirty="0" err="1">
                <a:solidFill>
                  <a:srgbClr val="FFFF00"/>
                </a:solidFill>
              </a:rPr>
              <a:t>өз</a:t>
            </a:r>
            <a:r>
              <a:rPr lang="ru-KZ" i="1" dirty="0">
                <a:solidFill>
                  <a:srgbClr val="FFFF00"/>
                </a:solidFill>
              </a:rPr>
              <a:t> </a:t>
            </a:r>
            <a:r>
              <a:rPr lang="ru-KZ" i="1" dirty="0" err="1">
                <a:solidFill>
                  <a:srgbClr val="FFFF00"/>
                </a:solidFill>
              </a:rPr>
              <a:t>ұсынысын</a:t>
            </a:r>
            <a:r>
              <a:rPr lang="ru-KZ" i="1" dirty="0">
                <a:solidFill>
                  <a:srgbClr val="FFFF00"/>
                </a:solidFill>
              </a:rPr>
              <a:t> </a:t>
            </a:r>
            <a:r>
              <a:rPr lang="ru-KZ" i="1" dirty="0" err="1">
                <a:solidFill>
                  <a:srgbClr val="FFFF00"/>
                </a:solidFill>
              </a:rPr>
              <a:t>енгізеді</a:t>
            </a:r>
            <a:r>
              <a:rPr lang="ru-KZ" i="1" dirty="0">
                <a:solidFill>
                  <a:srgbClr val="FFFF00"/>
                </a:solidFill>
              </a:rPr>
              <a:t> </a:t>
            </a:r>
          </a:p>
          <a:p>
            <a:endParaRPr lang="ru-KZ" dirty="0"/>
          </a:p>
        </p:txBody>
      </p:sp>
    </p:spTree>
    <p:extLst>
      <p:ext uri="{BB962C8B-B14F-4D97-AF65-F5344CB8AC3E}">
        <p14:creationId xmlns:p14="http://schemas.microsoft.com/office/powerpoint/2010/main" val="815497792"/>
      </p:ext>
    </p:extLst>
  </p:cSld>
  <p:clrMapOvr>
    <a:masterClrMapping/>
  </p:clrMapOvr>
  <p:transition spd="slow">
    <p:wipe dir="d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C:\Users\user\AppData\Local\Microsoft\Windows\INetCache\Content.MSO\BEA26559.tmp">
            <a:extLst>
              <a:ext uri="{FF2B5EF4-FFF2-40B4-BE49-F238E27FC236}">
                <a16:creationId xmlns:a16="http://schemas.microsoft.com/office/drawing/2014/main" id="{8C824B79-86F4-128F-4ADA-1CE3C2F753B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411158"/>
            <a:ext cx="7478098" cy="4466113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8DF557CE-6CFC-10FE-C63F-85ACBACBA791}"/>
              </a:ext>
            </a:extLst>
          </p:cNvPr>
          <p:cNvSpPr/>
          <p:nvPr/>
        </p:nvSpPr>
        <p:spPr>
          <a:xfrm>
            <a:off x="2117189" y="476672"/>
            <a:ext cx="361990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0" cap="none" spc="0" dirty="0" err="1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Сергіту</a:t>
            </a:r>
            <a:r>
              <a:rPr lang="ru-RU" sz="5400" b="0" cap="none" spc="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 </a:t>
            </a:r>
            <a:r>
              <a:rPr lang="ru-RU" sz="5400" b="0" cap="none" spc="0" dirty="0" err="1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сәті</a:t>
            </a:r>
            <a:endParaRPr lang="ru-RU" sz="5400" b="0" cap="none" spc="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145503605"/>
      </p:ext>
    </p:extLst>
  </p:cSld>
  <p:clrMapOvr>
    <a:masterClrMapping/>
  </p:clrMapOvr>
  <p:transition spd="slow">
    <p:wipe dir="d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8BF9E1F-64E5-48C1-3705-6A74F0021B4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17480018-53EC-13AB-2089-C3C053C66FDA}"/>
              </a:ext>
            </a:extLst>
          </p:cNvPr>
          <p:cNvSpPr txBox="1"/>
          <p:nvPr/>
        </p:nvSpPr>
        <p:spPr>
          <a:xfrm>
            <a:off x="457808" y="4437112"/>
            <a:ext cx="9001001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ru-KZ" dirty="0"/>
          </a:p>
          <a:p>
            <a:pPr indent="87630" algn="just">
              <a:buNone/>
            </a:pPr>
            <a:r>
              <a:rPr lang="kk-KZ" b="1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Дескриптор:</a:t>
            </a:r>
          </a:p>
          <a:p>
            <a:pPr indent="87630" algn="just">
              <a:buNone/>
            </a:pPr>
            <a:r>
              <a:rPr lang="kk-KZ" b="1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 Кестені толтырады;</a:t>
            </a:r>
          </a:p>
          <a:p>
            <a:pPr indent="87630" algn="just">
              <a:buNone/>
            </a:pPr>
            <a:r>
              <a:rPr lang="kk-KZ" b="1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-Екі құралдың ұқсастығы мен айырмашылығын ажыратады;</a:t>
            </a:r>
          </a:p>
          <a:p>
            <a:pPr indent="87630" algn="just">
              <a:buNone/>
            </a:pPr>
            <a:r>
              <a:rPr lang="kk-KZ" b="1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Артықшылықтарды анықтай алады. 1 балл</a:t>
            </a:r>
          </a:p>
          <a:p>
            <a:pPr indent="87630" algn="just">
              <a:buNone/>
            </a:pPr>
            <a:r>
              <a:rPr lang="kk-KZ" b="1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EB6ABF65-4470-6CC3-4F7B-3133C92DF56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808" y="404664"/>
            <a:ext cx="7776864" cy="42388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8493553"/>
      </p:ext>
    </p:extLst>
  </p:cSld>
  <p:clrMapOvr>
    <a:masterClrMapping/>
  </p:clrMapOvr>
  <p:transition spd="slow">
    <p:wipe dir="d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79CEBFF-27F0-133E-D16F-8C874D516B2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0AE69941-146D-FE7A-DFDD-3CCCDDAF6188}"/>
              </a:ext>
            </a:extLst>
          </p:cNvPr>
          <p:cNvSpPr txBox="1"/>
          <p:nvPr/>
        </p:nvSpPr>
        <p:spPr>
          <a:xfrm>
            <a:off x="539552" y="4725144"/>
            <a:ext cx="7756463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ru-KZ" dirty="0"/>
          </a:p>
          <a:p>
            <a:pPr indent="87630" algn="just">
              <a:buNone/>
            </a:pPr>
            <a:r>
              <a:rPr lang="kk-KZ" b="1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Дескриптор:</a:t>
            </a:r>
          </a:p>
          <a:p>
            <a:pPr indent="87630" algn="just">
              <a:buNone/>
            </a:pPr>
            <a:r>
              <a:rPr lang="kk-KZ" b="1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-сәйкестікті орнатады; 2 ұпай</a:t>
            </a:r>
          </a:p>
          <a:p>
            <a:pPr indent="87630" algn="just">
              <a:buNone/>
            </a:pPr>
            <a:endParaRPr lang="kk-KZ" b="1" i="1" dirty="0">
              <a:solidFill>
                <a:srgbClr val="FF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87630" algn="just">
              <a:buNone/>
            </a:pPr>
            <a:endParaRPr lang="kk-KZ" b="1" i="1" dirty="0">
              <a:solidFill>
                <a:srgbClr val="FF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87630" algn="just">
              <a:buNone/>
            </a:pPr>
            <a:endParaRPr lang="kk-KZ" b="1" i="1" dirty="0">
              <a:solidFill>
                <a:srgbClr val="FF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87630" algn="just">
              <a:buNone/>
            </a:pPr>
            <a:endParaRPr lang="kk-KZ" b="1" i="1" dirty="0">
              <a:solidFill>
                <a:srgbClr val="FF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87630" algn="just">
              <a:buNone/>
            </a:pPr>
            <a:endParaRPr lang="kk-KZ" b="1" i="1" dirty="0">
              <a:solidFill>
                <a:srgbClr val="FF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D1851B84-D766-4CF3-4543-5830C90E331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4968" y="704741"/>
            <a:ext cx="7743865" cy="42364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2181639"/>
      </p:ext>
    </p:extLst>
  </p:cSld>
  <p:clrMapOvr>
    <a:masterClrMapping/>
  </p:clrMapOvr>
  <p:transition spd="slow">
    <p:wipe dir="d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EB137FB-0E4E-AF6B-C2F5-2C9F6615124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BC43735F-EB3F-0516-F17C-02ADBA72D18B}"/>
              </a:ext>
            </a:extLst>
          </p:cNvPr>
          <p:cNvSpPr txBox="1"/>
          <p:nvPr/>
        </p:nvSpPr>
        <p:spPr>
          <a:xfrm>
            <a:off x="539552" y="4725144"/>
            <a:ext cx="7756463" cy="20313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ru-KZ" dirty="0"/>
          </a:p>
          <a:p>
            <a:pPr indent="87630" algn="just">
              <a:buNone/>
            </a:pPr>
            <a:r>
              <a:rPr lang="ru-RU" b="1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Дескриптор: </a:t>
            </a:r>
          </a:p>
          <a:p>
            <a:pPr indent="87630" algn="just">
              <a:buNone/>
            </a:pPr>
            <a:r>
              <a:rPr lang="ru-RU" b="1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 </a:t>
            </a:r>
            <a:r>
              <a:rPr lang="ru-RU" b="1" i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интерактивті</a:t>
            </a:r>
            <a:r>
              <a:rPr lang="ru-RU" b="1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b="1" i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тапсырманы</a:t>
            </a:r>
            <a:r>
              <a:rPr lang="ru-RU" b="1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b="1" i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орындайды</a:t>
            </a:r>
            <a:r>
              <a:rPr lang="ru-RU" b="1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1б </a:t>
            </a:r>
          </a:p>
          <a:p>
            <a:pPr indent="87630" algn="just">
              <a:buNone/>
            </a:pPr>
            <a:endParaRPr lang="ru-RU" b="1" i="1" dirty="0">
              <a:solidFill>
                <a:srgbClr val="FF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87630" algn="just">
              <a:buNone/>
            </a:pPr>
            <a:endParaRPr lang="kk-KZ" b="1" i="1" dirty="0">
              <a:solidFill>
                <a:srgbClr val="FF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87630" algn="just">
              <a:buNone/>
            </a:pPr>
            <a:endParaRPr lang="kk-KZ" b="1" i="1" dirty="0">
              <a:solidFill>
                <a:srgbClr val="FF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87630" algn="just">
              <a:buNone/>
            </a:pPr>
            <a:endParaRPr lang="kk-KZ" b="1" i="1" dirty="0">
              <a:solidFill>
                <a:srgbClr val="FF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411D90FA-4930-0756-EB70-CA2177CD254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5616" y="878507"/>
            <a:ext cx="5292517" cy="3154139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E27BFF63-62AA-23AD-4680-D37E29BD6773}"/>
              </a:ext>
            </a:extLst>
          </p:cNvPr>
          <p:cNvSpPr txBox="1"/>
          <p:nvPr/>
        </p:nvSpPr>
        <p:spPr>
          <a:xfrm>
            <a:off x="1259632" y="3946439"/>
            <a:ext cx="457200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ru-RU" dirty="0"/>
          </a:p>
          <a:p>
            <a:r>
              <a:rPr lang="ru-RU" dirty="0">
                <a:hlinkClick r:id="rId3"/>
              </a:rPr>
              <a:t>https://forms.gle/4HkAegWX81vUMtxeA</a:t>
            </a:r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76054738"/>
      </p:ext>
    </p:extLst>
  </p:cSld>
  <p:clrMapOvr>
    <a:masterClrMapping/>
  </p:clrMapOvr>
  <p:transition spd="slow">
    <p:wipe dir="d"/>
  </p:transition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Technic</Template>
  <TotalTime>1070</TotalTime>
  <Words>330</Words>
  <Application>Microsoft Office PowerPoint</Application>
  <PresentationFormat>Экран (4:3)</PresentationFormat>
  <Paragraphs>50</Paragraphs>
  <Slides>13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13</vt:i4>
      </vt:variant>
    </vt:vector>
  </HeadingPairs>
  <TitlesOfParts>
    <vt:vector size="20" baseType="lpstr">
      <vt:lpstr>Arial</vt:lpstr>
      <vt:lpstr>Calibri</vt:lpstr>
      <vt:lpstr>Calibri Light</vt:lpstr>
      <vt:lpstr>KZ Cooper</vt:lpstr>
      <vt:lpstr>Times New Roman</vt:lpstr>
      <vt:lpstr>Tema de Office</vt:lpstr>
      <vt:lpstr>Тема Office</vt:lpstr>
      <vt:lpstr>Психологиялық ахуал </vt:lpstr>
      <vt:lpstr>Сабақтың тақырыбы:     Google drive-та құжатты бірдесіп жұмыс істеу қызметін пайдалану</vt:lpstr>
      <vt:lpstr>Өткенді қайталау:  https://wordwall.net/resource/81298050  </vt:lpstr>
      <vt:lpstr>                     Топтық тапсырма "Бірлескен жоба" тапсырмасы Оқушыларды топқа бірігіп Google Docs-та бір құжат ашып бірлескен жоба жасайды. Әр топқа бір ортақ тақырып  1 топ: «Жасанды интеллект артықшылықтары» 2 топ:  «Қоршаған ортаны қорғау», 3. Топ: «Цифрлық қауіпсіздік»  Барлығы бір құжатты бөлісіп, өз бөлімін жазады, өзгелердің мәтінін толықтырады.  </vt:lpstr>
      <vt:lpstr>Практикалық жұмыс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Үйге тапсырма:   Google Docs-та  «Менің достарым»  тақырыбында эссе жазу 7-8 сөйлем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PACKARD</dc:creator>
  <cp:lastModifiedBy>Arys JOBBM</cp:lastModifiedBy>
  <cp:revision>124</cp:revision>
  <dcterms:created xsi:type="dcterms:W3CDTF">2014-11-12T21:23:29Z</dcterms:created>
  <dcterms:modified xsi:type="dcterms:W3CDTF">2025-09-13T08:19:21Z</dcterms:modified>
</cp:coreProperties>
</file>