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7"/>
  </p:notesMasterIdLst>
  <p:sldIdLst>
    <p:sldId id="263" r:id="rId3"/>
    <p:sldId id="256" r:id="rId4"/>
    <p:sldId id="279" r:id="rId5"/>
    <p:sldId id="282" r:id="rId6"/>
    <p:sldId id="270" r:id="rId7"/>
    <p:sldId id="277" r:id="rId8"/>
    <p:sldId id="283" r:id="rId9"/>
    <p:sldId id="272" r:id="rId10"/>
    <p:sldId id="280" r:id="rId11"/>
    <p:sldId id="284" r:id="rId12"/>
    <p:sldId id="266" r:id="rId13"/>
    <p:sldId id="285" r:id="rId14"/>
    <p:sldId id="269" r:id="rId15"/>
    <p:sldId id="281" r:id="rId16"/>
  </p:sldIdLst>
  <p:sldSz cx="18288000" cy="10287000"/>
  <p:notesSz cx="6858000" cy="9144000"/>
  <p:embeddedFontLst>
    <p:embeddedFont>
      <p:font typeface="Bebas Neue Cyrillic" panose="020B0604020202020204" charset="0"/>
      <p:regular r:id="rId18"/>
    </p:embeddedFont>
    <p:embeddedFont>
      <p:font typeface="Raleway" pitchFamily="2" charset="-52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ys JOBBM" initials="AJ" lastIdx="1" clrIdx="0">
    <p:extLst>
      <p:ext uri="{19B8F6BF-5375-455C-9EA6-DF929625EA0E}">
        <p15:presenceInfo xmlns:p15="http://schemas.microsoft.com/office/powerpoint/2012/main" userId="Arys JOBB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676" autoAdjust="0"/>
  </p:normalViewPr>
  <p:slideViewPr>
    <p:cSldViewPr>
      <p:cViewPr varScale="1">
        <p:scale>
          <a:sx n="36" d="100"/>
          <a:sy n="36" d="100"/>
        </p:scale>
        <p:origin x="106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48E-0780-499E-AFA8-AEFFBF2F79F4}" type="datetimeFigureOut">
              <a:rPr lang="ru-KZ" smtClean="0"/>
              <a:t>28.09.2025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EE15-C3E1-4FAF-AD79-18F14BE5794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7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11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1954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C2482-189C-ADAB-A7DC-9DE19D2A7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2E1CB01-E6D7-1CA3-66BE-E18DBEB274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7F8953D-54D9-DD84-9017-8711AFD3D4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033C04-5A27-B1C3-ED55-EE8F2ED484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12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3050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0B0A1-5710-DA0B-EA6E-5CFDFC9C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39A9-A8DE-18C7-1F74-F2AA8DA20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871-014A-DABE-819E-6976E240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5A475-C936-7D62-06F1-94DB04F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0BB9-798B-E36F-66CA-7CD5F3A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212B-10B5-DBAD-3F0D-7971215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B39-2F8F-289B-FC1E-D848B3F6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3252-013C-2DB6-56E3-E28BDEBB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AB782-394E-C94F-52E3-53FC1334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F5DB2-5C72-D5D5-A589-79D58B2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6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A800D-506D-257E-CCB5-F79F6244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CF9A0-6AD8-8E0F-3E01-473E9400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636D-0EA4-0F2F-ABF3-D209FEC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14D1-A80A-7810-189A-287B126E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D23E7-4EBE-F7AC-24A1-D57A4C2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60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C5911-8552-146F-787E-33BBE09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70E32-8A13-9514-BC95-5AD84343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051A9-CBB2-2163-AA71-EC8DB6AD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DE68D-44CD-4AB7-2C4E-EF301EC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20956-F4CE-BB03-67A2-5474E6D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8887E-9942-EDBC-1FEB-5A44A25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1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AD4E1-F1B2-7669-EC67-3DCC6490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B7D0C-FDA2-5D08-3343-83252B0F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F74EE-FC18-D2AE-E640-5AF15E86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8ACDBC-D147-45EB-17D2-70FBE1006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9C14D7-CCAD-D5B7-5C19-DD022C603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97855-53F1-F0EA-485D-3E46841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C14D94-96EB-1A48-361A-657C9370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7B7A3-C5CE-AE7C-1B3A-74271EB9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7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3B029-D888-6F7C-2EE9-2B36D0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ADA58-BF40-6A06-C1EB-C56C34B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89BA00-4976-DC05-5076-A2B4F134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6BC611-AC08-6152-0228-3C94E1F7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6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ADDA0-9E9D-712A-AE25-25044B27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5F2ED-9399-610D-A544-A6F629A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85A11-6855-6E3E-0089-F513B87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70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6834-9BD4-D0A6-BA6D-8EF0CE2E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EC12D-CA38-3DFA-92B9-FCFC96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11FD2-C6DE-FF6C-97CD-2FC9A15C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95997-7790-6146-1E09-D273EB07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B733-F37C-943B-1B67-D84F42A5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E7D1-3776-DA48-7C5F-15A9E13B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B6D4-9DE5-2C40-2BCA-6E4A749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B8C9C-54A6-E4E5-73E0-5E5FAE263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A18C-4789-2BDC-45C9-C627BCE8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92B93-4CC0-0715-21FA-56713A6A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42E5-7DCD-D1D1-452A-2069275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94A63-F892-3461-4772-4F5CD35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5092-B06C-931A-D066-6BD7626C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F2434-DB27-AE47-EB85-370C9705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7B4DC-6AD5-B33B-9EDE-6B8E83FE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FE5D4-40FB-90E1-A7F0-E98E186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52BAE-919F-8506-CE1A-266930C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8D222F-9FF7-8BD9-288C-A942A82C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E821B-E2D9-FC46-CF2A-541B8F94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9E3BC-1BA2-E06F-ADF9-11711871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888D8-9297-3817-3937-B74EB195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10E-F53D-873A-27FB-0D665AD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2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1057-2D35-70A4-C8BF-CDCF866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E4335-9AA4-73D6-9B16-35B86D1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D3003-B189-4C09-2D58-B0C1D3E67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97AB2-BACF-DDA5-9D2C-DDE96F476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02DE1-24C1-6CBB-5F00-975C6815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6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u/resource/37613794" TargetMode="External"/><Relationship Id="rId4" Type="http://schemas.openxmlformats.org/officeDocument/2006/relationships/hyperlink" Target="https://wordwall.net/ru/resource/29446679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padlet.com/suppaevanagima98/padlet-meadtxc1qor0u9w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p0mBJY2o5MA?si=YkfUFDgkdXsf6wBb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ing_20250916_Image_to_Video_A_Disney_P_3706_0">
            <a:hlinkClick r:id="" action="ppaction://media"/>
            <a:extLst>
              <a:ext uri="{FF2B5EF4-FFF2-40B4-BE49-F238E27FC236}">
                <a16:creationId xmlns:a16="http://schemas.microsoft.com/office/drawing/2014/main" id="{22283096-FD42-457E-1D28-1FA04857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329" y="428762"/>
            <a:ext cx="9131910" cy="96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796BC6-B6C8-1B36-13D7-4D430656F7EE}"/>
              </a:ext>
            </a:extLst>
          </p:cNvPr>
          <p:cNvGrpSpPr/>
          <p:nvPr/>
        </p:nvGrpSpPr>
        <p:grpSpPr>
          <a:xfrm>
            <a:off x="1" y="0"/>
            <a:ext cx="3155174" cy="2667000"/>
            <a:chOff x="565523" y="0"/>
            <a:chExt cx="2665356" cy="2422475"/>
          </a:xfrm>
        </p:grpSpPr>
        <p:pic>
          <p:nvPicPr>
            <p:cNvPr id="6" name="Рисунок 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F3D53-29C6-FDE1-EBF5-CC7E1BD7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B361D0B-3B2D-C4BA-B310-95A20E23DA56}"/>
                </a:ext>
              </a:extLst>
            </p:cNvPr>
            <p:cNvSpPr/>
            <p:nvPr/>
          </p:nvSpPr>
          <p:spPr>
            <a:xfrm>
              <a:off x="1211784" y="742295"/>
              <a:ext cx="1372835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1D01E-5A86-02B1-0B42-F2278DD7E8D1}"/>
              </a:ext>
            </a:extLst>
          </p:cNvPr>
          <p:cNvGrpSpPr/>
          <p:nvPr/>
        </p:nvGrpSpPr>
        <p:grpSpPr>
          <a:xfrm>
            <a:off x="2287357" y="1727567"/>
            <a:ext cx="2803217" cy="2667000"/>
            <a:chOff x="565523" y="0"/>
            <a:chExt cx="2665356" cy="2422475"/>
          </a:xfrm>
        </p:grpSpPr>
        <p:pic>
          <p:nvPicPr>
            <p:cNvPr id="10" name="Рисунок 9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AB32ED-0A70-B0B2-B868-41A7B23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4786F9-2D34-21EA-3D9C-F0135AEBEA5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7EC73C-1633-A11A-4BAC-406621BBDFC2}"/>
              </a:ext>
            </a:extLst>
          </p:cNvPr>
          <p:cNvGrpSpPr/>
          <p:nvPr/>
        </p:nvGrpSpPr>
        <p:grpSpPr>
          <a:xfrm>
            <a:off x="0" y="3498947"/>
            <a:ext cx="3155175" cy="2825724"/>
            <a:chOff x="618818" y="-25514"/>
            <a:chExt cx="2665356" cy="2422475"/>
          </a:xfrm>
        </p:grpSpPr>
        <p:pic>
          <p:nvPicPr>
            <p:cNvPr id="13" name="Рисунок 12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548305-C747-F9C6-ED79-3230CD14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8" y="-25514"/>
              <a:ext cx="2665356" cy="24224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421597B-5D77-CDE7-8447-BEEC98CAC30D}"/>
                </a:ext>
              </a:extLst>
            </p:cNvPr>
            <p:cNvSpPr/>
            <p:nvPr/>
          </p:nvSpPr>
          <p:spPr>
            <a:xfrm>
              <a:off x="1211784" y="742295"/>
              <a:ext cx="1372835" cy="7519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AAA484-121D-5683-2DEE-65483F13E43F}"/>
              </a:ext>
            </a:extLst>
          </p:cNvPr>
          <p:cNvGrpSpPr/>
          <p:nvPr/>
        </p:nvGrpSpPr>
        <p:grpSpPr>
          <a:xfrm>
            <a:off x="1812452" y="5873121"/>
            <a:ext cx="3018234" cy="3011718"/>
            <a:chOff x="565523" y="0"/>
            <a:chExt cx="2665356" cy="2422475"/>
          </a:xfrm>
        </p:grpSpPr>
        <p:pic>
          <p:nvPicPr>
            <p:cNvPr id="16" name="Рисунок 1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DF3DB5-274C-4D14-674A-9C077C59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4C83E97-7106-4BB6-05E0-FC5B85254E43}"/>
                </a:ext>
              </a:extLst>
            </p:cNvPr>
            <p:cNvSpPr/>
            <p:nvPr/>
          </p:nvSpPr>
          <p:spPr>
            <a:xfrm>
              <a:off x="1180642" y="742295"/>
              <a:ext cx="1435122" cy="70554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A7B2909-8EB4-9969-5875-93D2D52CDF57}"/>
              </a:ext>
            </a:extLst>
          </p:cNvPr>
          <p:cNvGrpSpPr/>
          <p:nvPr/>
        </p:nvGrpSpPr>
        <p:grpSpPr>
          <a:xfrm>
            <a:off x="-211894" y="7757505"/>
            <a:ext cx="2803217" cy="2667000"/>
            <a:chOff x="565523" y="0"/>
            <a:chExt cx="2665356" cy="2422475"/>
          </a:xfrm>
        </p:grpSpPr>
        <p:pic>
          <p:nvPicPr>
            <p:cNvPr id="19" name="Рисунок 18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7785B-29BD-9366-603A-40F116C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D53F58-4175-C57F-89BD-75DF99F21FC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D5C67EF-0780-D783-BEB2-ED1B2B13CD52}"/>
              </a:ext>
            </a:extLst>
          </p:cNvPr>
          <p:cNvGrpSpPr/>
          <p:nvPr/>
        </p:nvGrpSpPr>
        <p:grpSpPr>
          <a:xfrm>
            <a:off x="13767436" y="0"/>
            <a:ext cx="2803217" cy="2667000"/>
            <a:chOff x="565523" y="0"/>
            <a:chExt cx="2665356" cy="2422475"/>
          </a:xfrm>
        </p:grpSpPr>
        <p:pic>
          <p:nvPicPr>
            <p:cNvPr id="22" name="Рисунок 21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3B2C0-AC1B-DAAF-E8F5-2401AED3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0CC2C98-AB9B-0212-0A5C-E155C923F52B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D60BD0-3E33-6E6F-A793-067D4CB79E20}"/>
              </a:ext>
            </a:extLst>
          </p:cNvPr>
          <p:cNvGrpSpPr/>
          <p:nvPr/>
        </p:nvGrpSpPr>
        <p:grpSpPr>
          <a:xfrm>
            <a:off x="15484784" y="2078418"/>
            <a:ext cx="2803217" cy="2667000"/>
            <a:chOff x="565523" y="115834"/>
            <a:chExt cx="2665356" cy="2422475"/>
          </a:xfrm>
        </p:grpSpPr>
        <p:pic>
          <p:nvPicPr>
            <p:cNvPr id="25" name="Рисунок 24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3F273B-83D9-E17A-7428-93C680B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115834"/>
              <a:ext cx="2665356" cy="2422475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BAF0AF-2828-3405-612B-3974956CA196}"/>
                </a:ext>
              </a:extLst>
            </p:cNvPr>
            <p:cNvSpPr/>
            <p:nvPr/>
          </p:nvSpPr>
          <p:spPr>
            <a:xfrm>
              <a:off x="1125601" y="742294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C398480-7D5B-4A4B-E6B9-7AC49C24A280}"/>
              </a:ext>
            </a:extLst>
          </p:cNvPr>
          <p:cNvGrpSpPr/>
          <p:nvPr/>
        </p:nvGrpSpPr>
        <p:grpSpPr>
          <a:xfrm>
            <a:off x="13322083" y="3810000"/>
            <a:ext cx="2803217" cy="2667000"/>
            <a:chOff x="565523" y="0"/>
            <a:chExt cx="2665356" cy="2422475"/>
          </a:xfrm>
        </p:grpSpPr>
        <p:pic>
          <p:nvPicPr>
            <p:cNvPr id="28" name="Рисунок 27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DF3504-195D-3704-0B35-21E22D04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6A43B39-228A-D698-3A7B-577C658E46D1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3314E45-25EF-2E1B-C19C-2064A0B7421F}"/>
              </a:ext>
            </a:extLst>
          </p:cNvPr>
          <p:cNvGrpSpPr/>
          <p:nvPr/>
        </p:nvGrpSpPr>
        <p:grpSpPr>
          <a:xfrm>
            <a:off x="15484784" y="5490336"/>
            <a:ext cx="2803217" cy="2667000"/>
            <a:chOff x="565523" y="0"/>
            <a:chExt cx="2665356" cy="2422475"/>
          </a:xfrm>
        </p:grpSpPr>
        <p:pic>
          <p:nvPicPr>
            <p:cNvPr id="31" name="Рисунок 30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C0208B-DCED-E9A4-7C43-564BAE2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2D1F310-64C0-7791-3C9E-F8FC72D71360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552D06A-B1AC-CF33-30F4-2C8496267ED6}"/>
              </a:ext>
            </a:extLst>
          </p:cNvPr>
          <p:cNvGrpSpPr/>
          <p:nvPr/>
        </p:nvGrpSpPr>
        <p:grpSpPr>
          <a:xfrm>
            <a:off x="13298725" y="7714364"/>
            <a:ext cx="2803217" cy="2667000"/>
            <a:chOff x="565523" y="0"/>
            <a:chExt cx="2665356" cy="2422475"/>
          </a:xfrm>
        </p:grpSpPr>
        <p:pic>
          <p:nvPicPr>
            <p:cNvPr id="34" name="Рисунок 33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E6C8F1-8D4F-2C6F-C0B5-F85DEB9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838AD7-DD02-049C-96F6-8BB1601B66BE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014695-6E25-3FA2-2345-C91404B8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4CEF0B5E-9CCB-8F8B-52BD-F4AD3936D478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DF083-6867-BF09-3A24-4C3AABD263D6}"/>
              </a:ext>
            </a:extLst>
          </p:cNvPr>
          <p:cNvSpPr txBox="1"/>
          <p:nvPr/>
        </p:nvSpPr>
        <p:spPr>
          <a:xfrm>
            <a:off x="381000" y="8372762"/>
            <a:ext cx="1718261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жағдаятты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талдайды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шешім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ұсынады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балл;</a:t>
            </a:r>
          </a:p>
          <a:p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4A0E53-7404-EC6B-1156-25D598F5A028}"/>
              </a:ext>
            </a:extLst>
          </p:cNvPr>
          <p:cNvSpPr txBox="1"/>
          <p:nvPr/>
        </p:nvSpPr>
        <p:spPr>
          <a:xfrm>
            <a:off x="546679" y="333971"/>
            <a:ext cx="171946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6410A0A-67CC-CEA3-C127-EEBC54C1C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2810" y="7288553"/>
            <a:ext cx="3276600" cy="29962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8CBE85-45A0-2D50-13D7-E72672973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942240"/>
            <a:ext cx="14739748" cy="686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25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1552-099E-FE25-5B18-EB70EC54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EA5C5-FE5E-59A0-0F9C-3F45C9D19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870" y="6134100"/>
            <a:ext cx="4326762" cy="395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ABABD-3531-5388-9C87-CF055CD09987}"/>
              </a:ext>
            </a:extLst>
          </p:cNvPr>
          <p:cNvSpPr txBox="1"/>
          <p:nvPr/>
        </p:nvSpPr>
        <p:spPr>
          <a:xfrm>
            <a:off x="521368" y="1644521"/>
            <a:ext cx="160782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Сұрақтарға жауап беріңдер </a:t>
            </a:r>
          </a:p>
          <a:p>
            <a:pPr algn="just">
              <a:buNone/>
            </a:pPr>
            <a:r>
              <a:rPr lang="en-US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https://wordwall.net/ru/resource/29446679</a:t>
            </a:r>
            <a:endParaRPr lang="kk-KZ" sz="40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40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40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r>
              <a:rPr lang="en-US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Тапсырманы орында</a:t>
            </a:r>
          </a:p>
          <a:p>
            <a:pPr algn="just">
              <a:buNone/>
            </a:pPr>
            <a:r>
              <a:rPr lang="en-US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https://wordwall.net/ru/resource/37613794</a:t>
            </a:r>
            <a:endParaRPr lang="kk-KZ" sz="40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40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buNone/>
            </a:pPr>
            <a:endParaRPr lang="en-US" sz="40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B7793-D496-5133-8F11-5BD773C90EA3}"/>
              </a:ext>
            </a:extLst>
          </p:cNvPr>
          <p:cNvSpPr txBox="1"/>
          <p:nvPr/>
        </p:nvSpPr>
        <p:spPr>
          <a:xfrm>
            <a:off x="762000" y="7789184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KZ" sz="36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KZ" sz="3600" dirty="0">
                <a:solidFill>
                  <a:srgbClr val="FF0000"/>
                </a:solidFill>
              </a:rPr>
              <a:t>-</a:t>
            </a:r>
            <a:r>
              <a:rPr lang="ru-KZ" sz="3600" dirty="0" err="1">
                <a:solidFill>
                  <a:srgbClr val="FF0000"/>
                </a:solidFill>
              </a:rPr>
              <a:t>сұрақтарға</a:t>
            </a:r>
            <a:r>
              <a:rPr lang="ru-KZ" sz="3600" dirty="0">
                <a:solidFill>
                  <a:srgbClr val="FF0000"/>
                </a:solidFill>
              </a:rPr>
              <a:t> </a:t>
            </a:r>
            <a:r>
              <a:rPr lang="ru-KZ" sz="3600" dirty="0" err="1">
                <a:solidFill>
                  <a:srgbClr val="FF0000"/>
                </a:solidFill>
              </a:rPr>
              <a:t>жауап</a:t>
            </a:r>
            <a:r>
              <a:rPr lang="ru-KZ" sz="3600" dirty="0">
                <a:solidFill>
                  <a:srgbClr val="FF0000"/>
                </a:solidFill>
              </a:rPr>
              <a:t> </a:t>
            </a:r>
            <a:r>
              <a:rPr lang="ru-KZ" sz="3600" dirty="0" err="1">
                <a:solidFill>
                  <a:srgbClr val="FF0000"/>
                </a:solidFill>
              </a:rPr>
              <a:t>береді</a:t>
            </a:r>
            <a:r>
              <a:rPr lang="ru-KZ" sz="3600" dirty="0">
                <a:solidFill>
                  <a:srgbClr val="FF0000"/>
                </a:solidFill>
              </a:rPr>
              <a:t> 1балл</a:t>
            </a:r>
            <a:endParaRPr lang="ru-K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84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5E421-6B00-6A8F-8A1C-EF984EB145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FAF6500-7427-9241-CEBF-CD8E8FFC6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870" y="6134100"/>
            <a:ext cx="4326762" cy="395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834D8B-2070-0BCF-E69F-A02805B654AF}"/>
              </a:ext>
            </a:extLst>
          </p:cNvPr>
          <p:cNvSpPr txBox="1"/>
          <p:nvPr/>
        </p:nvSpPr>
        <p:spPr>
          <a:xfrm>
            <a:off x="521368" y="760393"/>
            <a:ext cx="160782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Қорытынды сұрақтар: </a:t>
            </a:r>
          </a:p>
          <a:p>
            <a:pPr algn="just">
              <a:buNone/>
            </a:pP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Компьютердің конфигурациясы дегеніміз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Компьютердің ішкі құрылғыларына не жатады? Сипатта.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Сыртқы құрылғыларға қандай құрылғылар жатады? Сипатта.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Компьютер орнатылған программалық жабдықтамалар мен құрылғылардың сипаттамаларын қалай көруге болады?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Өзіңнің жеке компьютеріңнің конфигурациясына қандай?</a:t>
            </a:r>
          </a:p>
        </p:txBody>
      </p:sp>
    </p:spTree>
    <p:extLst>
      <p:ext uri="{BB962C8B-B14F-4D97-AF65-F5344CB8AC3E}">
        <p14:creationId xmlns:p14="http://schemas.microsoft.com/office/powerpoint/2010/main" val="2990799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0BBE2-D4D1-BEDC-6F7A-76731D95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02F24C-DE2E-E692-5C25-530B1A224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04900"/>
            <a:ext cx="150876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EA772-C55B-E412-413E-B7457247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CF396F-882F-7FD4-51EE-425A133E79BF}"/>
              </a:ext>
            </a:extLst>
          </p:cNvPr>
          <p:cNvSpPr/>
          <p:nvPr/>
        </p:nvSpPr>
        <p:spPr>
          <a:xfrm>
            <a:off x="990600" y="578227"/>
            <a:ext cx="89154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Рефлексия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https://padlet.com/suppaevanagima98/padlet-meadtxc1qor0u9wp</a:t>
            </a:r>
            <a:endParaRPr lang="kk-KZ" sz="4400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8800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3ADE6-E4F2-A124-2032-DDAC8204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4610100"/>
            <a:ext cx="4653131" cy="46939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9280DB-F1CB-6C6F-34BB-1EFCEED5FC69}"/>
              </a:ext>
            </a:extLst>
          </p:cNvPr>
          <p:cNvSpPr/>
          <p:nvPr/>
        </p:nvSpPr>
        <p:spPr>
          <a:xfrm>
            <a:off x="10439400" y="2626817"/>
            <a:ext cx="71497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Кюар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кодтты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сканерлап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кері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байланыс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қалдыр</a:t>
            </a:r>
            <a:endParaRPr lang="ru-K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C094B-0541-30DF-DB9E-DC9C9710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3754844"/>
            <a:ext cx="8915400" cy="27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2546" y="-535802"/>
            <a:ext cx="2176243" cy="11337939"/>
            <a:chOff x="0" y="0"/>
            <a:chExt cx="573167" cy="2986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167" cy="2986124"/>
            </a:xfrm>
            <a:custGeom>
              <a:avLst/>
              <a:gdLst/>
              <a:ahLst/>
              <a:cxnLst/>
              <a:rect l="l" t="t" r="r" b="b"/>
              <a:pathLst>
                <a:path w="573167" h="2986124">
                  <a:moveTo>
                    <a:pt x="0" y="0"/>
                  </a:moveTo>
                  <a:lnTo>
                    <a:pt x="573167" y="0"/>
                  </a:lnTo>
                  <a:lnTo>
                    <a:pt x="573167" y="2986124"/>
                  </a:lnTo>
                  <a:lnTo>
                    <a:pt x="0" y="2986124"/>
                  </a:lnTo>
                  <a:close/>
                </a:path>
              </a:pathLst>
            </a:custGeom>
            <a:solidFill>
              <a:srgbClr val="171D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167" cy="3024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33053" y="3325879"/>
            <a:ext cx="14859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Компьютердің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конфигурациясы</a:t>
            </a:r>
            <a:endParaRPr lang="en-US" sz="22031" dirty="0">
              <a:solidFill>
                <a:srgbClr val="0070C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37535" y="7848243"/>
            <a:ext cx="148590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Компьютердің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конфигурациясы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ұғымын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түсінеді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.                                    -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Компьютердің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негізгі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құрылғылары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мен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олардың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сипаттамаларын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ажыратады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Bebas Neue"/>
              <a:cs typeface="Times New Roman" panose="02020603050405020304" pitchFamily="18" charset="0"/>
              <a:sym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47800" y="232758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тақырыбы: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9C33-C6C9-A24B-E341-D06F3F2C7D41}"/>
              </a:ext>
            </a:extLst>
          </p:cNvPr>
          <p:cNvSpPr txBox="1"/>
          <p:nvPr/>
        </p:nvSpPr>
        <p:spPr>
          <a:xfrm>
            <a:off x="1698458" y="721376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мақсаты</a:t>
            </a:r>
            <a:r>
              <a:rPr lang="kk-KZ" sz="4400" b="1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lang="en-US" sz="4400" b="1" dirty="0">
              <a:solidFill>
                <a:srgbClr val="00206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F3A1919-6418-A73D-B6B7-9D86128E4AD1}"/>
              </a:ext>
            </a:extLst>
          </p:cNvPr>
          <p:cNvSpPr/>
          <p:nvPr/>
        </p:nvSpPr>
        <p:spPr>
          <a:xfrm>
            <a:off x="14935200" y="266700"/>
            <a:ext cx="3122671" cy="3856536"/>
          </a:xfrm>
          <a:custGeom>
            <a:avLst/>
            <a:gdLst/>
            <a:ahLst/>
            <a:cxnLst/>
            <a:rect l="l" t="t" r="r" b="b"/>
            <a:pathLst>
              <a:path w="2292768" h="2948898">
                <a:moveTo>
                  <a:pt x="0" y="0"/>
                </a:moveTo>
                <a:lnTo>
                  <a:pt x="2292768" y="0"/>
                </a:lnTo>
                <a:lnTo>
                  <a:pt x="2292768" y="2948898"/>
                </a:lnTo>
                <a:lnTo>
                  <a:pt x="0" y="29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400FC-287B-32AA-EB81-1D76DFBA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8BF60396-D600-049F-1EAE-F8448E58B133}"/>
              </a:ext>
            </a:extLst>
          </p:cNvPr>
          <p:cNvSpPr txBox="1"/>
          <p:nvPr/>
        </p:nvSpPr>
        <p:spPr>
          <a:xfrm>
            <a:off x="457200" y="803850"/>
            <a:ext cx="17068800" cy="904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Өткенді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қайталау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1.Желіде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жұмыс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жасағанда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ережелерді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ұстанасың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2. Этикет,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желілілік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этикет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ұғымдарын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түсінесің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3.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Авторлық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құқық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, плагиат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дегеніміз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не?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D4202D-1762-9786-2512-09B60C7F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143500"/>
            <a:ext cx="3810000" cy="39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0D5766-BA70-0D4B-B1E7-A96071B47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9EAA75FC-BDC9-4061-523D-212DC097D66D}"/>
              </a:ext>
            </a:extLst>
          </p:cNvPr>
          <p:cNvSpPr txBox="1"/>
          <p:nvPr/>
        </p:nvSpPr>
        <p:spPr>
          <a:xfrm>
            <a:off x="457200" y="803850"/>
            <a:ext cx="17068800" cy="90486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Ойлан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1.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Дербес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компьютердің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құрылғыларын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білесің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Олар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жайлы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әңгімеле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.</a:t>
            </a: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2.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Жұмыс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істеп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тұрған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компьютердің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ішкі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және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сыртқы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құрылғыларының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техникалық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сипаттамаларын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қалай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білуге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болады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A2A9780-59EB-C8F6-0DF8-0E60EA1E7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143500"/>
            <a:ext cx="3810000" cy="39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1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BE231-A0F9-9506-0C09-A84942A5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AF595F-4FC2-3D4B-2358-A103EA657C12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610F76-2F28-CE09-84AD-8749FC89FEC1}"/>
              </a:ext>
            </a:extLst>
          </p:cNvPr>
          <p:cNvSpPr txBox="1"/>
          <p:nvPr/>
        </p:nvSpPr>
        <p:spPr>
          <a:xfrm>
            <a:off x="640976" y="842460"/>
            <a:ext cx="14908642" cy="37978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</a:t>
            </a:r>
          </a:p>
          <a:p>
            <a:pPr algn="l">
              <a:lnSpc>
                <a:spcPts val="4247"/>
              </a:lnSpc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https://youtu.be/p0mBJY2o5MA?si=YkfUFDgkdXsf6wBb</a:t>
            </a:r>
            <a:endParaRPr lang="kk-KZ" sz="40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4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A54605-D231-74F4-CEC5-94B56D358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946" y="171323"/>
            <a:ext cx="2105286" cy="23243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D838C8-6DBD-6855-DDBF-48C50E158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2543" y="3869969"/>
            <a:ext cx="5883298" cy="3812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7B1BFD3-5523-6DA7-0131-67FCD2D71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86" y="2739102"/>
            <a:ext cx="11522602" cy="62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1986E-6698-C8FA-5BB4-D8C1B3F3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1C7BAFA-84B1-3B86-B3C9-2B343C418CFA}"/>
              </a:ext>
            </a:extLst>
          </p:cNvPr>
          <p:cNvSpPr txBox="1"/>
          <p:nvPr/>
        </p:nvSpPr>
        <p:spPr>
          <a:xfrm>
            <a:off x="434295" y="713119"/>
            <a:ext cx="15924642" cy="8953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1.Топтық жұмыс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Пайдалану мақсатына қарай компьютерлердің конфигурацияларын талдаңдар. Мақсатына қарай компьютер құрылғыларының техникалық сипаттамаларын анықтаңдар.</a:t>
            </a:r>
          </a:p>
          <a:p>
            <a:pPr algn="l">
              <a:lnSpc>
                <a:spcPct val="150000"/>
              </a:lnSpc>
            </a:pPr>
            <a:r>
              <a:rPr lang="kk-KZ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Топтар </a:t>
            </a:r>
            <a:r>
              <a:rPr lang="kk-KZ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постер</a:t>
            </a:r>
            <a:r>
              <a:rPr lang="kk-KZ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дайындап сыныпта таныстырады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KZ" sz="4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ABFE3-94DE-BEFF-D151-E8BD68E6090B}"/>
              </a:ext>
            </a:extLst>
          </p:cNvPr>
          <p:cNvSpPr txBox="1"/>
          <p:nvPr/>
        </p:nvSpPr>
        <p:spPr>
          <a:xfrm>
            <a:off x="434295" y="8287701"/>
            <a:ext cx="131826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Әр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құрылғыны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endParaRPr lang="ru-RU" sz="2400" dirty="0">
              <a:solidFill>
                <a:srgbClr val="FF0000"/>
              </a:solidFill>
            </a:endParaRP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Сипаттамасын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көрсетеді</a:t>
            </a:r>
            <a:r>
              <a:rPr lang="ru-RU" sz="2400" dirty="0">
                <a:solidFill>
                  <a:srgbClr val="FF0000"/>
                </a:solidFill>
              </a:rPr>
              <a:t>  2 балл; 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83C32D-5232-C0C7-9CD1-69D08ED6B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599" y="6884353"/>
            <a:ext cx="3263153" cy="29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2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9927CC-4534-41B6-FE99-D1746ACDA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2273E077-5A59-8D3D-5962-2978095AC199}"/>
              </a:ext>
            </a:extLst>
          </p:cNvPr>
          <p:cNvSpPr txBox="1"/>
          <p:nvPr/>
        </p:nvSpPr>
        <p:spPr>
          <a:xfrm>
            <a:off x="413533" y="418737"/>
            <a:ext cx="15924642" cy="10091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ЕБҚ:</a:t>
            </a:r>
          </a:p>
          <a:p>
            <a:pPr algn="l"/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Мынадай мәселе туындады:</a:t>
            </a:r>
          </a:p>
          <a:p>
            <a:pPr algn="l"/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	Компьютер баяу жұмыс істейді.</a:t>
            </a:r>
          </a:p>
          <a:p>
            <a:pPr algn="l"/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	Қосымша бағдарламалар ашқанда «қатып қалады».</a:t>
            </a:r>
          </a:p>
          <a:p>
            <a:pPr algn="l"/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•	Жаңа ойын орнатқанда жұмыс істемейді.</a:t>
            </a:r>
          </a:p>
          <a:p>
            <a:pPr algn="l"/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Себептерін анықта және қандай конфигурацияны жаңарту қажет екенін айт (</a:t>
            </a:r>
            <a:r>
              <a:rPr lang="en-US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RAM, </a:t>
            </a:r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процессор, диск немесе </a:t>
            </a:r>
            <a:r>
              <a:rPr lang="kk-KZ" sz="5400" b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видеокарта</a:t>
            </a:r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  <a:p>
            <a:pPr algn="l"/>
            <a:endParaRPr lang="kk-KZ" sz="5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endParaRPr lang="ru-KZ" sz="4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DF1CE3-71E3-4838-7767-51620B061AF4}"/>
              </a:ext>
            </a:extLst>
          </p:cNvPr>
          <p:cNvSpPr txBox="1"/>
          <p:nvPr/>
        </p:nvSpPr>
        <p:spPr>
          <a:xfrm>
            <a:off x="411883" y="8809672"/>
            <a:ext cx="131826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жағдаятты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талдайды</a:t>
            </a:r>
            <a:r>
              <a:rPr lang="ru-RU" sz="2400" dirty="0">
                <a:solidFill>
                  <a:srgbClr val="FF0000"/>
                </a:solidFill>
              </a:rPr>
              <a:t> ;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</a:t>
            </a:r>
            <a:r>
              <a:rPr lang="ru-RU" sz="2400" dirty="0" err="1">
                <a:solidFill>
                  <a:srgbClr val="FF0000"/>
                </a:solidFill>
              </a:rPr>
              <a:t>қажетті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құрылғыны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атайды</a:t>
            </a:r>
            <a:r>
              <a:rPr lang="ru-RU" sz="2400" dirty="0">
                <a:solidFill>
                  <a:srgbClr val="FF0000"/>
                </a:solidFill>
              </a:rPr>
              <a:t>;  1 балл; 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785D595-ED22-05AF-2551-77F155EC5C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6599" y="6884353"/>
            <a:ext cx="3263153" cy="298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00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2AAD2-EE04-AF53-2CCD-9595DBE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4D01395-1699-6117-904B-42B4F99E83D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8A6D6-4425-772F-54DF-6D2224E4FECB}"/>
              </a:ext>
            </a:extLst>
          </p:cNvPr>
          <p:cNvSpPr txBox="1"/>
          <p:nvPr/>
        </p:nvSpPr>
        <p:spPr>
          <a:xfrm>
            <a:off x="990600" y="8351103"/>
            <a:ext cx="1718261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құрылғыларды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салыстырады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сипаттама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2 балл;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9F0A8-EE39-CB8D-C50D-9DFF003F92D7}"/>
              </a:ext>
            </a:extLst>
          </p:cNvPr>
          <p:cNvSpPr txBox="1"/>
          <p:nvPr/>
        </p:nvSpPr>
        <p:spPr>
          <a:xfrm>
            <a:off x="546679" y="333971"/>
            <a:ext cx="171946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1B9605-236F-A759-5F36-7F958F266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597562"/>
            <a:ext cx="9829800" cy="860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8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B0E98-F679-8CD8-9D7F-5F406A98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46F5C03-11B6-C415-A781-6FA1BDCC72F5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652D7-EFC1-3511-1C0B-5B44F9929CD3}"/>
              </a:ext>
            </a:extLst>
          </p:cNvPr>
          <p:cNvSpPr txBox="1"/>
          <p:nvPr/>
        </p:nvSpPr>
        <p:spPr>
          <a:xfrm>
            <a:off x="381000" y="8372762"/>
            <a:ext cx="171826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балл;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0650A-D8AA-B943-0ECD-16F8446C1255}"/>
              </a:ext>
            </a:extLst>
          </p:cNvPr>
          <p:cNvSpPr txBox="1"/>
          <p:nvPr/>
        </p:nvSpPr>
        <p:spPr>
          <a:xfrm>
            <a:off x="546679" y="333971"/>
            <a:ext cx="171946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642930-5C96-84F8-89CD-8E7F51A04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012" y="3521823"/>
            <a:ext cx="3276600" cy="29962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811365B-2D96-B7C0-BF68-4DDD824CE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0"/>
            <a:ext cx="1105813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3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361</Words>
  <Application>Microsoft Office PowerPoint</Application>
  <PresentationFormat>Произвольный</PresentationFormat>
  <Paragraphs>98</Paragraphs>
  <Slides>14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Times New Roman</vt:lpstr>
      <vt:lpstr>Raleway</vt:lpstr>
      <vt:lpstr>Calibri</vt:lpstr>
      <vt:lpstr>Arial</vt:lpstr>
      <vt:lpstr>Aptos Display</vt:lpstr>
      <vt:lpstr>Bebas Neue Cyrillic</vt:lpstr>
      <vt:lpstr>Aptos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Arys JOBBM</cp:lastModifiedBy>
  <cp:revision>10</cp:revision>
  <dcterms:created xsi:type="dcterms:W3CDTF">2006-08-16T00:00:00Z</dcterms:created>
  <dcterms:modified xsi:type="dcterms:W3CDTF">2025-09-28T11:37:39Z</dcterms:modified>
  <dc:identifier>DAG0FNvNS_o</dc:identifier>
</cp:coreProperties>
</file>