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88" r:id="rId4"/>
    <p:sldId id="260" r:id="rId5"/>
    <p:sldId id="286" r:id="rId6"/>
    <p:sldId id="284" r:id="rId7"/>
    <p:sldId id="285" r:id="rId9"/>
    <p:sldId id="269" r:id="rId10"/>
    <p:sldId id="263" r:id="rId11"/>
    <p:sldId id="259" r:id="rId12"/>
    <p:sldId id="258" r:id="rId13"/>
    <p:sldId id="265" r:id="rId14"/>
    <p:sldId id="270" r:id="rId15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кжан Айматов" initials="Б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984" y="-78"/>
      </p:cViewPr>
      <p:guideLst>
        <p:guide orient="horz" pos="216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FA66B-0745-4A24-A9DE-62BAEBB64F2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C4AC-0342-49B1-8541-909FE774CE9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721250-A1F0-4E7C-9F1A-96E3E3FAD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721250-A1F0-4E7C-9F1A-96E3E3FAD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4AC-0342-49B1-8541-909FE774CE9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ойная 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2593" y="457199"/>
            <a:ext cx="8798814" cy="1265567"/>
          </a:xfrm>
        </p:spPr>
        <p:txBody>
          <a:bodyPr rtlCol="0"/>
          <a:lstStyle>
            <a:lvl1pPr>
              <a:defRPr lang="ru-RU" cap="all" baseline="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6" hasCustomPrompt="1"/>
          </p:nvPr>
        </p:nvSpPr>
        <p:spPr>
          <a:xfrm>
            <a:off x="457409" y="2585092"/>
            <a:ext cx="658368" cy="87782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  <a:endParaRPr lang="ru-RU"/>
          </a:p>
        </p:txBody>
      </p:sp>
      <p:sp>
        <p:nvSpPr>
          <p:cNvPr id="34" name="Текст 48"/>
          <p:cNvSpPr>
            <a:spLocks noGrp="1"/>
          </p:cNvSpPr>
          <p:nvPr>
            <p:ph type="body" sz="quarter" idx="10" hasCustomPrompt="1"/>
          </p:nvPr>
        </p:nvSpPr>
        <p:spPr>
          <a:xfrm>
            <a:off x="342136" y="4014522"/>
            <a:ext cx="931735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35" name="Текст 50"/>
          <p:cNvSpPr>
            <a:spLocks noGrp="1"/>
          </p:cNvSpPr>
          <p:nvPr>
            <p:ph type="body" sz="quarter" idx="11" hasCustomPrompt="1"/>
          </p:nvPr>
        </p:nvSpPr>
        <p:spPr>
          <a:xfrm>
            <a:off x="342136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47" hasCustomPrompt="1"/>
          </p:nvPr>
        </p:nvSpPr>
        <p:spPr>
          <a:xfrm>
            <a:off x="1464863" y="2585092"/>
            <a:ext cx="658368" cy="87782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  <a:endParaRPr lang="ru-RU"/>
          </a:p>
        </p:txBody>
      </p:sp>
      <p:sp>
        <p:nvSpPr>
          <p:cNvPr id="50" name="Текст 48"/>
          <p:cNvSpPr>
            <a:spLocks noGrp="1"/>
          </p:cNvSpPr>
          <p:nvPr>
            <p:ph type="body" sz="quarter" idx="32" hasCustomPrompt="1"/>
          </p:nvPr>
        </p:nvSpPr>
        <p:spPr>
          <a:xfrm>
            <a:off x="1379327" y="4014522"/>
            <a:ext cx="95284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33" hasCustomPrompt="1"/>
          </p:nvPr>
        </p:nvSpPr>
        <p:spPr>
          <a:xfrm>
            <a:off x="1379327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48" hasCustomPrompt="1"/>
          </p:nvPr>
        </p:nvSpPr>
        <p:spPr>
          <a:xfrm>
            <a:off x="2453693" y="2585092"/>
            <a:ext cx="658368" cy="87782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  <a:endParaRPr lang="ru-RU"/>
          </a:p>
        </p:txBody>
      </p:sp>
      <p:sp>
        <p:nvSpPr>
          <p:cNvPr id="52" name="Текст 48"/>
          <p:cNvSpPr>
            <a:spLocks noGrp="1"/>
          </p:cNvSpPr>
          <p:nvPr>
            <p:ph type="body" sz="quarter" idx="34" hasCustomPrompt="1"/>
          </p:nvPr>
        </p:nvSpPr>
        <p:spPr>
          <a:xfrm>
            <a:off x="2416518" y="4014522"/>
            <a:ext cx="93093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53" name="Текст 50"/>
          <p:cNvSpPr>
            <a:spLocks noGrp="1"/>
          </p:cNvSpPr>
          <p:nvPr>
            <p:ph type="body" sz="quarter" idx="35" hasCustomPrompt="1"/>
          </p:nvPr>
        </p:nvSpPr>
        <p:spPr>
          <a:xfrm>
            <a:off x="2416517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49" hasCustomPrompt="1"/>
          </p:nvPr>
        </p:nvSpPr>
        <p:spPr>
          <a:xfrm>
            <a:off x="3468291" y="2585092"/>
            <a:ext cx="658368" cy="8778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  <a:endParaRPr lang="ru-RU"/>
          </a:p>
        </p:txBody>
      </p:sp>
      <p:sp>
        <p:nvSpPr>
          <p:cNvPr id="54" name="Текст 48"/>
          <p:cNvSpPr>
            <a:spLocks noGrp="1"/>
          </p:cNvSpPr>
          <p:nvPr>
            <p:ph type="body" sz="quarter" idx="36" hasCustomPrompt="1"/>
          </p:nvPr>
        </p:nvSpPr>
        <p:spPr>
          <a:xfrm>
            <a:off x="3453708" y="4014522"/>
            <a:ext cx="93093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55" name="Текст 50"/>
          <p:cNvSpPr>
            <a:spLocks noGrp="1"/>
          </p:cNvSpPr>
          <p:nvPr>
            <p:ph type="body" sz="quarter" idx="37" hasCustomPrompt="1"/>
          </p:nvPr>
        </p:nvSpPr>
        <p:spPr>
          <a:xfrm>
            <a:off x="3453707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50" hasCustomPrompt="1"/>
          </p:nvPr>
        </p:nvSpPr>
        <p:spPr>
          <a:xfrm>
            <a:off x="5028135" y="2585092"/>
            <a:ext cx="658368" cy="87782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1-й кв.</a:t>
            </a:r>
            <a:endParaRPr lang="ru-RU"/>
          </a:p>
        </p:txBody>
      </p:sp>
      <p:sp>
        <p:nvSpPr>
          <p:cNvPr id="56" name="Текст 48"/>
          <p:cNvSpPr>
            <a:spLocks noGrp="1"/>
          </p:cNvSpPr>
          <p:nvPr>
            <p:ph type="body" sz="quarter" idx="38" hasCustomPrompt="1"/>
          </p:nvPr>
        </p:nvSpPr>
        <p:spPr>
          <a:xfrm>
            <a:off x="4916423" y="4014522"/>
            <a:ext cx="930932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57" name="Текст 50"/>
          <p:cNvSpPr>
            <a:spLocks noGrp="1"/>
          </p:cNvSpPr>
          <p:nvPr>
            <p:ph type="body" sz="quarter" idx="39" hasCustomPrompt="1"/>
          </p:nvPr>
        </p:nvSpPr>
        <p:spPr>
          <a:xfrm>
            <a:off x="4916422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51" hasCustomPrompt="1"/>
          </p:nvPr>
        </p:nvSpPr>
        <p:spPr>
          <a:xfrm>
            <a:off x="6035589" y="2585092"/>
            <a:ext cx="658368" cy="87782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2-й кв.</a:t>
            </a:r>
            <a:endParaRPr lang="ru-RU"/>
          </a:p>
        </p:txBody>
      </p:sp>
      <p:sp>
        <p:nvSpPr>
          <p:cNvPr id="58" name="Текст 48"/>
          <p:cNvSpPr>
            <a:spLocks noGrp="1"/>
          </p:cNvSpPr>
          <p:nvPr>
            <p:ph type="body" sz="quarter" idx="40" hasCustomPrompt="1"/>
          </p:nvPr>
        </p:nvSpPr>
        <p:spPr>
          <a:xfrm>
            <a:off x="5953613" y="4014522"/>
            <a:ext cx="930931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59" name="Текст 50"/>
          <p:cNvSpPr>
            <a:spLocks noGrp="1"/>
          </p:cNvSpPr>
          <p:nvPr>
            <p:ph type="body" sz="quarter" idx="41" hasCustomPrompt="1"/>
          </p:nvPr>
        </p:nvSpPr>
        <p:spPr>
          <a:xfrm>
            <a:off x="5953613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52" hasCustomPrompt="1"/>
          </p:nvPr>
        </p:nvSpPr>
        <p:spPr>
          <a:xfrm>
            <a:off x="7024420" y="2585092"/>
            <a:ext cx="658368" cy="87782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3-й кв.</a:t>
            </a:r>
            <a:endParaRPr lang="ru-RU"/>
          </a:p>
        </p:txBody>
      </p:sp>
      <p:sp>
        <p:nvSpPr>
          <p:cNvPr id="60" name="Текст 48"/>
          <p:cNvSpPr>
            <a:spLocks noGrp="1"/>
          </p:cNvSpPr>
          <p:nvPr>
            <p:ph type="body" sz="quarter" idx="42" hasCustomPrompt="1"/>
          </p:nvPr>
        </p:nvSpPr>
        <p:spPr>
          <a:xfrm>
            <a:off x="6990803" y="4014522"/>
            <a:ext cx="930931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61" name="Текст 50"/>
          <p:cNvSpPr>
            <a:spLocks noGrp="1"/>
          </p:cNvSpPr>
          <p:nvPr>
            <p:ph type="body" sz="quarter" idx="43" hasCustomPrompt="1"/>
          </p:nvPr>
        </p:nvSpPr>
        <p:spPr>
          <a:xfrm>
            <a:off x="6990803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53" hasCustomPrompt="1"/>
          </p:nvPr>
        </p:nvSpPr>
        <p:spPr>
          <a:xfrm>
            <a:off x="8039018" y="2585092"/>
            <a:ext cx="658368" cy="8778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ru-RU"/>
            </a:lvl2pPr>
            <a:lvl3pPr marL="685800" indent="0" algn="ctr">
              <a:buNone/>
              <a:defRPr lang="ru-RU"/>
            </a:lvl3pPr>
            <a:lvl4pPr marL="1028700" indent="0" algn="ctr">
              <a:buNone/>
              <a:defRPr lang="ru-RU"/>
            </a:lvl4pPr>
            <a:lvl5pPr marL="1371600" indent="0" algn="ctr">
              <a:buNone/>
              <a:defRPr lang="ru-RU"/>
            </a:lvl5pPr>
          </a:lstStyle>
          <a:p>
            <a:pPr lvl="0" rtl="0"/>
            <a:r>
              <a:rPr lang="ru-RU"/>
              <a:t>4-й кв.</a:t>
            </a:r>
            <a:endParaRPr lang="ru-RU"/>
          </a:p>
        </p:txBody>
      </p:sp>
      <p:sp>
        <p:nvSpPr>
          <p:cNvPr id="62" name="Текст 48"/>
          <p:cNvSpPr>
            <a:spLocks noGrp="1"/>
          </p:cNvSpPr>
          <p:nvPr>
            <p:ph type="body" sz="quarter" idx="44" hasCustomPrompt="1"/>
          </p:nvPr>
        </p:nvSpPr>
        <p:spPr>
          <a:xfrm>
            <a:off x="8027993" y="4014522"/>
            <a:ext cx="930931" cy="302186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12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63" name="Текст 50"/>
          <p:cNvSpPr>
            <a:spLocks noGrp="1"/>
          </p:cNvSpPr>
          <p:nvPr>
            <p:ph type="body" sz="quarter" idx="45" hasCustomPrompt="1"/>
          </p:nvPr>
        </p:nvSpPr>
        <p:spPr>
          <a:xfrm>
            <a:off x="8027993" y="4486178"/>
            <a:ext cx="931735" cy="118310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825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194776" y="2331273"/>
            <a:ext cx="4190667" cy="1392649"/>
            <a:chOff x="259701" y="2331273"/>
            <a:chExt cx="5587556" cy="1392649"/>
          </a:xfrm>
        </p:grpSpPr>
        <p:sp>
          <p:nvSpPr>
            <p:cNvPr id="3" name="Полилиния: Фигура 2" descr="временная шкала "/>
            <p:cNvSpPr/>
            <p:nvPr userDrawn="1"/>
          </p:nvSpPr>
          <p:spPr>
            <a:xfrm rot="10800000" flipV="1">
              <a:off x="340122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3000" dirty="0">
                <a:solidFill>
                  <a:schemeClr val="bg1"/>
                </a:solidFill>
              </a:endParaRPr>
            </a:p>
          </p:txBody>
        </p:sp>
        <p:sp>
          <p:nvSpPr>
            <p:cNvPr id="8" name="Овал 7" descr="конечные точки временной шкалы"/>
            <p:cNvSpPr/>
            <p:nvPr userDrawn="1"/>
          </p:nvSpPr>
          <p:spPr>
            <a:xfrm>
              <a:off x="259701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sz="1350" dirty="0"/>
            </a:p>
          </p:txBody>
        </p:sp>
        <p:sp>
          <p:nvSpPr>
            <p:cNvPr id="9" name="Овал 8" descr="конечные точки временной шкалы"/>
            <p:cNvSpPr/>
            <p:nvPr userDrawn="1"/>
          </p:nvSpPr>
          <p:spPr>
            <a:xfrm>
              <a:off x="5666452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sz="1350" dirty="0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4765462" y="2331273"/>
            <a:ext cx="4190667" cy="1392649"/>
            <a:chOff x="6353949" y="2331273"/>
            <a:chExt cx="5587556" cy="1392649"/>
          </a:xfrm>
        </p:grpSpPr>
        <p:sp>
          <p:nvSpPr>
            <p:cNvPr id="10" name="Полилиния: Фигура 9" descr="временная шкала "/>
            <p:cNvSpPr/>
            <p:nvPr userDrawn="1"/>
          </p:nvSpPr>
          <p:spPr>
            <a:xfrm rot="10800000" flipV="1">
              <a:off x="6434370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3000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 descr="конечные точки временной шкалы"/>
            <p:cNvSpPr/>
            <p:nvPr userDrawn="1"/>
          </p:nvSpPr>
          <p:spPr>
            <a:xfrm>
              <a:off x="6353949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sz="1350" dirty="0"/>
            </a:p>
          </p:txBody>
        </p:sp>
        <p:sp>
          <p:nvSpPr>
            <p:cNvPr id="16" name="Овал 15" descr="конечные точки временной шкалы"/>
            <p:cNvSpPr/>
            <p:nvPr userDrawn="1"/>
          </p:nvSpPr>
          <p:spPr>
            <a:xfrm>
              <a:off x="11760700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sz="1350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72593" y="457199"/>
            <a:ext cx="8798814" cy="1176055"/>
          </a:xfrm>
        </p:spPr>
        <p:txBody>
          <a:bodyPr rtlCol="0"/>
          <a:lstStyle>
            <a:lvl1pPr>
              <a:defRPr lang="ru-RU" baseline="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990090" y="2020391"/>
            <a:ext cx="7033876" cy="2410190"/>
            <a:chOff x="1320120" y="2020391"/>
            <a:chExt cx="9378501" cy="2410190"/>
          </a:xfrm>
        </p:grpSpPr>
        <p:sp>
          <p:nvSpPr>
            <p:cNvPr id="8" name="Полилиния: Фигура 7" descr="временная шкала "/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6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sz="3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Овал 8" descr="конечные точки временной шкалы"/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sz="1350" dirty="0"/>
            </a:p>
          </p:txBody>
        </p:sp>
        <p:sp>
          <p:nvSpPr>
            <p:cNvPr id="10" name="Овал 9" descr="конечные точки временной шкалы"/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sz="1350" dirty="0">
                <a:solidFill>
                  <a:srgbClr val="20A472"/>
                </a:solidFill>
              </a:endParaRPr>
            </a:p>
          </p:txBody>
        </p:sp>
      </p:grpSp>
      <p:sp>
        <p:nvSpPr>
          <p:cNvPr id="12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266" y="2660943"/>
            <a:ext cx="870966" cy="116128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24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ru-RU" sz="1200"/>
            </a:lvl2pPr>
            <a:lvl3pPr marL="685800" indent="0" algn="ctr">
              <a:buNone/>
              <a:defRPr lang="ru-RU" sz="1050"/>
            </a:lvl3pPr>
            <a:lvl4pPr marL="1028700" indent="0" algn="ctr">
              <a:buNone/>
              <a:defRPr lang="ru-RU" sz="900"/>
            </a:lvl4pPr>
            <a:lvl5pPr marL="1371600" indent="0" algn="ctr">
              <a:buNone/>
              <a:defRPr lang="ru-RU" sz="900"/>
            </a:lvl5pPr>
          </a:lstStyle>
          <a:p>
            <a:pPr lvl="0" rtl="0"/>
            <a:r>
              <a:rPr lang="ru-RU"/>
              <a:t>1-й кв.</a:t>
            </a:r>
            <a:endParaRPr lang="ru-RU"/>
          </a:p>
        </p:txBody>
      </p:sp>
      <p:sp>
        <p:nvSpPr>
          <p:cNvPr id="18" name="Текст 48"/>
          <p:cNvSpPr>
            <a:spLocks noGrp="1"/>
          </p:cNvSpPr>
          <p:nvPr>
            <p:ph type="body" sz="quarter" idx="10" hasCustomPrompt="1"/>
          </p:nvPr>
        </p:nvSpPr>
        <p:spPr>
          <a:xfrm>
            <a:off x="1367936" y="4817717"/>
            <a:ext cx="1347297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 b="1" cap="all" baseline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19" name="Текст 50"/>
          <p:cNvSpPr>
            <a:spLocks noGrp="1"/>
          </p:cNvSpPr>
          <p:nvPr>
            <p:ph type="body" sz="quarter" idx="11" hasCustomPrompt="1"/>
          </p:nvPr>
        </p:nvSpPr>
        <p:spPr>
          <a:xfrm>
            <a:off x="1367936" y="5210963"/>
            <a:ext cx="1360175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900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9" hasCustomPrompt="1"/>
          </p:nvPr>
        </p:nvSpPr>
        <p:spPr>
          <a:xfrm>
            <a:off x="3209629" y="2660943"/>
            <a:ext cx="870966" cy="116128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24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ru-RU" sz="1200"/>
            </a:lvl2pPr>
            <a:lvl3pPr marL="685800" indent="0" algn="ctr">
              <a:buNone/>
              <a:defRPr lang="ru-RU" sz="1050"/>
            </a:lvl3pPr>
            <a:lvl4pPr marL="1028700" indent="0" algn="ctr">
              <a:buNone/>
              <a:defRPr lang="ru-RU" sz="900"/>
            </a:lvl4pPr>
            <a:lvl5pPr marL="1371600" indent="0" algn="ctr">
              <a:buNone/>
              <a:defRPr lang="ru-RU" sz="900"/>
            </a:lvl5pPr>
          </a:lstStyle>
          <a:p>
            <a:pPr lvl="0" rtl="0"/>
            <a:r>
              <a:rPr lang="ru-RU"/>
              <a:t>2-й кв.</a:t>
            </a:r>
            <a:endParaRPr lang="ru-RU"/>
          </a:p>
        </p:txBody>
      </p:sp>
      <p:sp>
        <p:nvSpPr>
          <p:cNvPr id="20" name="Текст 48"/>
          <p:cNvSpPr>
            <a:spLocks noGrp="1"/>
          </p:cNvSpPr>
          <p:nvPr>
            <p:ph type="body" sz="quarter" idx="12" hasCustomPrompt="1"/>
          </p:nvPr>
        </p:nvSpPr>
        <p:spPr>
          <a:xfrm>
            <a:off x="3100557" y="4817717"/>
            <a:ext cx="1347297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 b="1" cap="all" baseline="0">
                <a:solidFill>
                  <a:schemeClr val="accent5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21" name="Текст 50"/>
          <p:cNvSpPr>
            <a:spLocks noGrp="1"/>
          </p:cNvSpPr>
          <p:nvPr>
            <p:ph type="body" sz="quarter" idx="13" hasCustomPrompt="1"/>
          </p:nvPr>
        </p:nvSpPr>
        <p:spPr>
          <a:xfrm>
            <a:off x="3100557" y="5210963"/>
            <a:ext cx="1360175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900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0" hasCustomPrompt="1"/>
          </p:nvPr>
        </p:nvSpPr>
        <p:spPr>
          <a:xfrm>
            <a:off x="4933991" y="2660943"/>
            <a:ext cx="870966" cy="116128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24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ru-RU" sz="1200"/>
            </a:lvl2pPr>
            <a:lvl3pPr marL="685800" indent="0" algn="ctr">
              <a:buNone/>
              <a:defRPr lang="ru-RU" sz="1050"/>
            </a:lvl3pPr>
            <a:lvl4pPr marL="1028700" indent="0" algn="ctr">
              <a:buNone/>
              <a:defRPr lang="ru-RU" sz="900"/>
            </a:lvl4pPr>
            <a:lvl5pPr marL="1371600" indent="0" algn="ctr">
              <a:buNone/>
              <a:defRPr lang="ru-RU" sz="900"/>
            </a:lvl5pPr>
          </a:lstStyle>
          <a:p>
            <a:pPr lvl="0" rtl="0"/>
            <a:r>
              <a:rPr lang="ru-RU"/>
              <a:t>3-й кв.</a:t>
            </a:r>
            <a:endParaRPr lang="ru-RU"/>
          </a:p>
        </p:txBody>
      </p:sp>
      <p:sp>
        <p:nvSpPr>
          <p:cNvPr id="22" name="Текст 48"/>
          <p:cNvSpPr>
            <a:spLocks noGrp="1"/>
          </p:cNvSpPr>
          <p:nvPr>
            <p:ph type="body" sz="quarter" idx="14" hasCustomPrompt="1"/>
          </p:nvPr>
        </p:nvSpPr>
        <p:spPr>
          <a:xfrm>
            <a:off x="4833179" y="4817717"/>
            <a:ext cx="1347297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 b="1" cap="all" baseline="0">
                <a:solidFill>
                  <a:schemeClr val="accent6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23" name="Текст 50"/>
          <p:cNvSpPr>
            <a:spLocks noGrp="1"/>
          </p:cNvSpPr>
          <p:nvPr>
            <p:ph type="body" sz="quarter" idx="15" hasCustomPrompt="1"/>
          </p:nvPr>
        </p:nvSpPr>
        <p:spPr>
          <a:xfrm>
            <a:off x="4833179" y="5210963"/>
            <a:ext cx="1360175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900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1" hasCustomPrompt="1"/>
          </p:nvPr>
        </p:nvSpPr>
        <p:spPr>
          <a:xfrm>
            <a:off x="6658354" y="2644842"/>
            <a:ext cx="870966" cy="116128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24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ru-RU" sz="1200"/>
            </a:lvl2pPr>
            <a:lvl3pPr marL="685800" indent="0" algn="ctr">
              <a:buNone/>
              <a:defRPr lang="ru-RU" sz="1050"/>
            </a:lvl3pPr>
            <a:lvl4pPr marL="1028700" indent="0" algn="ctr">
              <a:buNone/>
              <a:defRPr lang="ru-RU" sz="900"/>
            </a:lvl4pPr>
            <a:lvl5pPr marL="1371600" indent="0" algn="ctr">
              <a:buNone/>
              <a:defRPr lang="ru-RU" sz="900"/>
            </a:lvl5pPr>
          </a:lstStyle>
          <a:p>
            <a:pPr lvl="0" rtl="0"/>
            <a:r>
              <a:rPr lang="ru-RU"/>
              <a:t>4-й кв.</a:t>
            </a:r>
            <a:endParaRPr lang="ru-RU"/>
          </a:p>
        </p:txBody>
      </p:sp>
      <p:sp>
        <p:nvSpPr>
          <p:cNvPr id="24" name="Текст 48"/>
          <p:cNvSpPr>
            <a:spLocks noGrp="1"/>
          </p:cNvSpPr>
          <p:nvPr>
            <p:ph type="body" sz="quarter" idx="16" hasCustomPrompt="1"/>
          </p:nvPr>
        </p:nvSpPr>
        <p:spPr>
          <a:xfrm>
            <a:off x="6565800" y="4817717"/>
            <a:ext cx="1347297" cy="302186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 b="1" cap="all" baseline="0">
                <a:solidFill>
                  <a:schemeClr val="accent3"/>
                </a:solidFill>
                <a:latin typeface="+mj-cs"/>
                <a:cs typeface="+mj-cs"/>
              </a:defRPr>
            </a:lvl1pPr>
            <a:lvl2pPr marL="342900" indent="0">
              <a:buNone/>
              <a:defRPr lang="ru-RU" sz="1350"/>
            </a:lvl2pPr>
            <a:lvl3pPr marL="685800" indent="0">
              <a:buNone/>
              <a:defRPr lang="ru-RU" sz="1350"/>
            </a:lvl3pPr>
            <a:lvl4pPr marL="1028700" indent="0">
              <a:buNone/>
              <a:defRPr lang="ru-RU" sz="1350"/>
            </a:lvl4pPr>
            <a:lvl5pPr marL="1371600" indent="0">
              <a:buNone/>
              <a:defRPr lang="ru-RU" sz="1350"/>
            </a:lvl5pPr>
          </a:lstStyle>
          <a:p>
            <a:pPr lvl="0" rtl="0"/>
            <a:r>
              <a:rPr lang="ru-RU"/>
              <a:t>добавить текст</a:t>
            </a:r>
            <a:endParaRPr lang="ru-RU"/>
          </a:p>
        </p:txBody>
      </p:sp>
      <p:sp>
        <p:nvSpPr>
          <p:cNvPr id="25" name="Текст 50"/>
          <p:cNvSpPr>
            <a:spLocks noGrp="1"/>
          </p:cNvSpPr>
          <p:nvPr>
            <p:ph type="body" sz="quarter" idx="17" hasCustomPrompt="1"/>
          </p:nvPr>
        </p:nvSpPr>
        <p:spPr>
          <a:xfrm>
            <a:off x="6565800" y="5210963"/>
            <a:ext cx="1360175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900">
                <a:solidFill>
                  <a:schemeClr val="tx1"/>
                </a:solidFill>
              </a:defRPr>
            </a:lvl1pPr>
            <a:lvl2pPr marL="342900" indent="0">
              <a:buNone/>
              <a:defRPr lang="ru-RU" sz="825"/>
            </a:lvl2pPr>
            <a:lvl3pPr marL="685800" indent="0">
              <a:buNone/>
              <a:defRPr lang="ru-RU" sz="825"/>
            </a:lvl3pPr>
            <a:lvl4pPr marL="1028700" indent="0">
              <a:buNone/>
              <a:defRPr lang="ru-RU" sz="825"/>
            </a:lvl4pPr>
            <a:lvl5pPr marL="1371600" indent="0">
              <a:buNone/>
              <a:defRPr lang="ru-RU" sz="825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5F2-4FC1-43A6-97B6-BCE4271BA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7573-E0CE-4384-A8C3-E65F5E71EDF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" y="2663190"/>
            <a:ext cx="8427720" cy="1813560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Дарынды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балаларға-талантты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ұстаз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</a:t>
            </a:r>
            <a:r>
              <a:rPr lang="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импиадасына     ұсынатын тақырыбым: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натын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тақырыбым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 арналған есептерді шығарудың тиімді әдістері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1980"/>
            <a:ext cx="6400800" cy="928370"/>
          </a:xfrm>
        </p:spPr>
        <p:txBody>
          <a:bodyPr>
            <a:normAutofit fontScale="60000"/>
          </a:bodyPr>
          <a:lstStyle/>
          <a:p>
            <a:endParaRPr lang="ru-RU" dirty="0" err="1" smtClean="0"/>
          </a:p>
          <a:p>
            <a:r>
              <a:rPr lang="ru-RU" dirty="0" err="1" smtClean="0"/>
              <a:t>Орындаған</a:t>
            </a:r>
            <a:r>
              <a:rPr lang="" altLang="ru-RU" dirty="0" err="1" smtClean="0"/>
              <a:t> математика пәнінің мұғалімі</a:t>
            </a:r>
            <a:r>
              <a:rPr lang="ru-RU" dirty="0" err="1" smtClean="0"/>
              <a:t>: Хасанханова</a:t>
            </a:r>
            <a:r>
              <a:rPr lang="ru-RU" dirty="0" smtClean="0"/>
              <a:t> Ш.А.</a:t>
            </a:r>
            <a:endParaRPr lang="ru-RU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97915" y="2106295"/>
            <a:ext cx="7194550" cy="689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Айбек </a:t>
            </a:r>
            <a:r>
              <a:rPr lang="" alt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атындағы </a:t>
            </a:r>
            <a:r>
              <a:rPr lang="" alt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№14 </a:t>
            </a:r>
            <a:r>
              <a:rPr lang="" alt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жалпы </a:t>
            </a:r>
            <a:r>
              <a:rPr lang="" alt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орта </a:t>
            </a:r>
            <a:r>
              <a:rPr lang="" alt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           </a:t>
            </a:r>
            <a:r>
              <a:rPr lang="en-US" sz="2000" b="1" cap="all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білім беретін мектеп</a:t>
            </a:r>
            <a:endParaRPr lang="en-US" altLang="en-US" sz="2000" b="1" cap="all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 сан және теріс сандармен амалдар орындау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en-US" dirty="0" smtClean="0"/>
              <a:t>Үлгерімі төмен және қабылдауы баяу оқушыларға амалдарды жеңіл шешуге көмектесетін тәсіл.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dirty="0" smtClean="0"/>
              <a:t>                -  -</a:t>
            </a: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r>
              <a:rPr lang="ru-RU" dirty="0" smtClean="0"/>
              <a:t> -2+6=    + + + + + + =  4</a:t>
            </a: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r>
              <a:rPr lang="ru-RU" dirty="0" smtClean="0"/>
              <a:t>               -  -  -  -  -</a:t>
            </a: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r>
              <a:rPr lang="ru-RU" dirty="0" smtClean="0"/>
              <a:t>-5+3=     + + +           = -2</a:t>
            </a: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r>
              <a:rPr lang="ru-RU" dirty="0" smtClean="0"/>
              <a:t>-3-2=      - - -  </a:t>
            </a:r>
            <a:r>
              <a:rPr lang="ru-RU" dirty="0" smtClean="0">
                <a:solidFill>
                  <a:srgbClr val="002060"/>
                </a:solidFill>
              </a:rPr>
              <a:t>- -  </a:t>
            </a:r>
            <a:r>
              <a:rPr lang="ru-RU" dirty="0" smtClean="0"/>
              <a:t> = -5</a:t>
            </a: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endParaRPr lang="ru-RU" dirty="0" smtClean="0"/>
          </a:p>
          <a:p>
            <a:pPr marL="857250" indent="-514350">
              <a:spcBef>
                <a:spcPts val="0"/>
              </a:spcBef>
              <a:buNone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436096" y="1772816"/>
            <a:ext cx="21602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724128" y="1772816"/>
            <a:ext cx="21602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436096" y="2564904"/>
            <a:ext cx="21602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724128" y="2564904"/>
            <a:ext cx="21602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012160" y="2564904"/>
            <a:ext cx="21602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барысы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Сүйір бұрыш пен жазыңқы бұрыш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57d52047-66ec-4f7f-93a2-cef47f5d093c.jpg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899592" y="2348880"/>
            <a:ext cx="2952328" cy="188826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Доғал бұрыш пен тік бұрыш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a7154fc7-6041-4559-a7f6-e4bf77ab697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221088"/>
            <a:ext cx="2880320" cy="2448272"/>
          </a:xfrm>
        </p:spPr>
      </p:pic>
      <p:pic>
        <p:nvPicPr>
          <p:cNvPr id="10" name="Рисунок 9" descr="db58bfbe-b501-4d85-98ee-5fcc5e6c5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3"/>
            <a:ext cx="2952328" cy="2016224"/>
          </a:xfrm>
          <a:prstGeom prst="rect">
            <a:avLst/>
          </a:prstGeom>
        </p:spPr>
      </p:pic>
      <p:pic>
        <p:nvPicPr>
          <p:cNvPr id="11" name="Рисунок 10" descr="daec96a0-e791-42d4-8548-bc8c9588c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6"/>
            <a:ext cx="3240360" cy="23488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48360"/>
          </a:xfrm>
        </p:spPr>
        <p:txBody>
          <a:bodyPr/>
          <a:p>
            <a:pPr algn="ctr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683260" y="1123950"/>
            <a:ext cx="8003540" cy="5002530"/>
          </a:xfrm>
        </p:spPr>
        <p:txBody>
          <a:bodyPr>
            <a:normAutofit fontScale="25000"/>
          </a:bodyPr>
          <a:p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Сабаққа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</a:t>
            </a: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белсене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қатысады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Себебі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осы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әдіс-тәсіл</a:t>
            </a:r>
            <a:r>
              <a:rPr lang="" alt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дер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жеңіл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.Сабақта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жаңа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технология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элементтерін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тиімді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пайдалану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оқушылардың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танымдық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әрекеттерін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белсенділігін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дамытып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оларды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шығармашылыққа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жетелейді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Баланың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логикалық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ойлау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қабілеті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дамып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сабақтың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сапасын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артады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Ізденушілігін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арттырып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өз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ісіне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сенімін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нығайтады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Сабаққа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қызығушылығын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арттырып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белсенділігі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күшейеді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сабаққа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зор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ынтамен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қатысады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сабақ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сапалы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өтеді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Егер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де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жаңа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технология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элементтерін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сабақта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өз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дәрежесінде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ұйымдастыра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білсек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өз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нәтижесін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береді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Ең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бастысы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үрдісін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жаңаша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ұйымдастыру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ойлау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дағдыларын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жетілдіру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өз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бетінше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білім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алу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әрекет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ету</a:t>
            </a:r>
            <a:r>
              <a:rPr lang="" altLang="ru-RU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мақсатқа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жету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оқушының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өзі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арқылы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іске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ru-RU" b="1" dirty="0" err="1">
                <a:solidFill>
                  <a:schemeClr val="bg1"/>
                </a:solidFill>
                <a:sym typeface="+mn-ea"/>
              </a:rPr>
              <a:t>асады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Шапалақ әдісі</a:t>
            </a:r>
            <a:endParaRPr lang="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1612265"/>
            <a:ext cx="8003540" cy="4501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ақсаты</a:t>
            </a:r>
            <a:r>
              <a:rPr lang="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5-6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сыныптар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ға арналған есептерді шығарудың тиімді әдістері</a:t>
            </a:r>
            <a:r>
              <a:rPr lang="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 пайдалана отырып оқушылардың пәнге деген қызығушылығын арттыру.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5-6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сыныптар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ға арналған есептерді шығарудың тиімді әдістері</a:t>
            </a:r>
            <a:r>
              <a:rPr lang="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арқылы үлгерімі төмен оқушылардың білім сапасын арттыру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endParaRPr lang="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ru-RU"/>
          </a:p>
          <a:p>
            <a:r>
              <a:rPr lang="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 шығарудың  тиімді әдістерін пайдалана отырып оқушылардың математика пәніне  қызығушылығын арттыру арқылы білім сапасын көтеру негізделеді. </a:t>
            </a:r>
            <a:r>
              <a:rPr lang="" altLang="ru-RU"/>
              <a:t> </a:t>
            </a:r>
            <a:endParaRPr lang="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3032159" y="1186154"/>
            <a:ext cx="3049579" cy="419878"/>
          </a:xfrm>
          <a:gradFill flip="none" rotWithShape="1">
            <a:gsLst>
              <a:gs pos="3500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br>
              <a:rPr lang="ru-RU" dirty="0" err="1">
                <a:blipFill dpi="0" rotWithShape="1">
                  <a:blip r:embed="rId1"/>
                  <a:srcRect/>
                  <a:tile tx="0" ty="0" sx="100000" sy="100000" flip="none" algn="tl"/>
                </a:blipFill>
              </a:rPr>
            </a:br>
            <a:r>
              <a:rPr lang="ru-RU" dirty="0" err="1">
                <a:blipFill dpi="0" rotWithShape="1">
                  <a:blip r:embed="rId1"/>
                  <a:srcRect/>
                  <a:tile tx="0" ty="0" sx="100000" sy="100000" flip="none" algn="tl"/>
                </a:blipFill>
              </a:rPr>
              <a:t>Тиімділігі</a:t>
            </a:r>
            <a:br>
              <a:rPr lang="ru-RU" dirty="0">
                <a:blipFill dpi="0" rotWithShape="1">
                  <a:blip r:embed="rId1"/>
                  <a:srcRect/>
                  <a:tile tx="0" ty="0" sx="100000" sy="100000" flip="none" algn="tl"/>
                </a:blipFill>
              </a:rPr>
            </a:br>
            <a:r>
              <a:rPr lang="ru-RU" dirty="0">
                <a:blipFill dpi="0" rotWithShape="1">
                  <a:blip r:embed="rId1"/>
                  <a:srcRect/>
                  <a:tile tx="0" ty="0" sx="100000" sy="100000" flip="none" algn="tl"/>
                </a:blipFill>
              </a:rPr>
              <a:t> </a:t>
            </a:r>
            <a:endParaRPr lang="ru-RU" dirty="0">
              <a:blipFill dpi="0" rotWithShape="1">
                <a:blip r:embed="rId1"/>
                <a:srcRect/>
                <a:tile tx="0" ty="0" sx="100000" sy="100000" flip="none" algn="tl"/>
              </a:blipFill>
            </a:endParaRPr>
          </a:p>
        </p:txBody>
      </p:sp>
      <p:sp>
        <p:nvSpPr>
          <p:cNvPr id="125" name="Текст 124"/>
          <p:cNvSpPr>
            <a:spLocks noGrp="1"/>
          </p:cNvSpPr>
          <p:nvPr>
            <p:ph type="body" sz="quarter" idx="46"/>
          </p:nvPr>
        </p:nvSpPr>
        <p:spPr>
          <a:xfrm>
            <a:off x="457409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1</a:t>
            </a:r>
            <a:endParaRPr lang="ru-RU" dirty="0"/>
          </a:p>
        </p:txBody>
      </p:sp>
      <p:sp>
        <p:nvSpPr>
          <p:cNvPr id="126" name="Текст 125"/>
          <p:cNvSpPr>
            <a:spLocks noGrp="1"/>
          </p:cNvSpPr>
          <p:nvPr>
            <p:ph type="body" sz="quarter" idx="47"/>
          </p:nvPr>
        </p:nvSpPr>
        <p:spPr>
          <a:xfrm>
            <a:off x="1464863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2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2"/>
          </p:nvPr>
        </p:nvSpPr>
        <p:spPr>
          <a:xfrm>
            <a:off x="1284023" y="3868141"/>
            <a:ext cx="952842" cy="963950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>
                <a:solidFill>
                  <a:srgbClr val="002060"/>
                </a:solidFill>
              </a:rPr>
              <a:t>есте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сақтау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жақсарады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7" name="Текст 126"/>
          <p:cNvSpPr>
            <a:spLocks noGrp="1"/>
          </p:cNvSpPr>
          <p:nvPr>
            <p:ph type="body" sz="quarter" idx="48"/>
          </p:nvPr>
        </p:nvSpPr>
        <p:spPr>
          <a:xfrm>
            <a:off x="2453693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3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4"/>
          </p:nvPr>
        </p:nvSpPr>
        <p:spPr>
          <a:xfrm>
            <a:off x="2264626" y="3868141"/>
            <a:ext cx="1121539" cy="1303020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оқушылардың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ойлау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қабілеттерін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дамыту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49"/>
          </p:nvPr>
        </p:nvSpPr>
        <p:spPr>
          <a:xfrm>
            <a:off x="3531273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4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6"/>
          </p:nvPr>
        </p:nvSpPr>
        <p:spPr>
          <a:xfrm>
            <a:off x="3453708" y="3868142"/>
            <a:ext cx="930932" cy="963950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>
                <a:solidFill>
                  <a:srgbClr val="20A472"/>
                </a:solidFill>
              </a:rPr>
              <a:t>Өздігінен</a:t>
            </a:r>
            <a:r>
              <a:rPr lang="ru-RU" dirty="0">
                <a:solidFill>
                  <a:srgbClr val="20A472"/>
                </a:solidFill>
              </a:rPr>
              <a:t> </a:t>
            </a:r>
            <a:r>
              <a:rPr lang="ru-RU" dirty="0" err="1">
                <a:solidFill>
                  <a:srgbClr val="20A472"/>
                </a:solidFill>
              </a:rPr>
              <a:t>дұрыс</a:t>
            </a:r>
            <a:r>
              <a:rPr lang="ru-RU" dirty="0">
                <a:solidFill>
                  <a:srgbClr val="20A472"/>
                </a:solidFill>
              </a:rPr>
              <a:t> </a:t>
            </a:r>
            <a:r>
              <a:rPr lang="ru-RU" dirty="0" err="1">
                <a:solidFill>
                  <a:srgbClr val="20A472"/>
                </a:solidFill>
              </a:rPr>
              <a:t>шешім</a:t>
            </a:r>
            <a:r>
              <a:rPr lang="ru-RU" dirty="0">
                <a:solidFill>
                  <a:srgbClr val="20A472"/>
                </a:solidFill>
              </a:rPr>
              <a:t> </a:t>
            </a:r>
            <a:r>
              <a:rPr lang="ru-RU" dirty="0" err="1">
                <a:solidFill>
                  <a:srgbClr val="20A472"/>
                </a:solidFill>
              </a:rPr>
              <a:t>қабылдайды</a:t>
            </a:r>
            <a:endParaRPr lang="ru-RU" dirty="0">
              <a:solidFill>
                <a:srgbClr val="20A472"/>
              </a:solidFill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50"/>
          </p:nvPr>
        </p:nvSpPr>
        <p:spPr>
          <a:xfrm>
            <a:off x="5028135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5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8"/>
          </p:nvPr>
        </p:nvSpPr>
        <p:spPr>
          <a:xfrm>
            <a:off x="4916423" y="3868142"/>
            <a:ext cx="930932" cy="809994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>
                <a:solidFill>
                  <a:srgbClr val="8F2EA2"/>
                </a:solidFill>
              </a:rPr>
              <a:t>Сабақ</a:t>
            </a:r>
            <a:r>
              <a:rPr lang="ru-RU" dirty="0">
                <a:solidFill>
                  <a:srgbClr val="8F2EA2"/>
                </a:solidFill>
              </a:rPr>
              <a:t> </a:t>
            </a:r>
            <a:r>
              <a:rPr lang="ru-RU" dirty="0" err="1">
                <a:solidFill>
                  <a:srgbClr val="8F2EA2"/>
                </a:solidFill>
              </a:rPr>
              <a:t>қызықты</a:t>
            </a:r>
            <a:r>
              <a:rPr lang="ru-RU" dirty="0">
                <a:solidFill>
                  <a:srgbClr val="8F2EA2"/>
                </a:solidFill>
              </a:rPr>
              <a:t> </a:t>
            </a:r>
            <a:r>
              <a:rPr lang="ru-RU" dirty="0" err="1">
                <a:solidFill>
                  <a:srgbClr val="8F2EA2"/>
                </a:solidFill>
              </a:rPr>
              <a:t>өтеді</a:t>
            </a:r>
            <a:endParaRPr lang="ru-RU" dirty="0">
              <a:solidFill>
                <a:srgbClr val="8F2EA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671830" y="3868420"/>
            <a:ext cx="550545" cy="1772920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>
                <a:solidFill>
                  <a:srgbClr val="7030A0"/>
                </a:solidFill>
              </a:rPr>
              <a:t>Сабақ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уақытын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тиімді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пайдаланымыз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51"/>
          </p:nvPr>
        </p:nvSpPr>
        <p:spPr>
          <a:xfrm>
            <a:off x="6035589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6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0"/>
          </p:nvPr>
        </p:nvSpPr>
        <p:spPr>
          <a:xfrm>
            <a:off x="5780117" y="3868141"/>
            <a:ext cx="1198040" cy="1404821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/>
              <a:t>Ақпараттармен</a:t>
            </a:r>
            <a:r>
              <a:rPr lang="ru-RU" dirty="0"/>
              <a:t> 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</a:t>
            </a:r>
            <a:r>
              <a:rPr lang="ru-RU" dirty="0"/>
              <a:t> </a:t>
            </a:r>
            <a:r>
              <a:rPr lang="ru-RU" dirty="0" err="1"/>
              <a:t>білетін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52"/>
          </p:nvPr>
        </p:nvSpPr>
        <p:spPr>
          <a:xfrm>
            <a:off x="7024420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7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42"/>
          </p:nvPr>
        </p:nvSpPr>
        <p:spPr>
          <a:xfrm>
            <a:off x="6990803" y="3868142"/>
            <a:ext cx="930931" cy="963950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/>
              <a:t>зейіндері</a:t>
            </a:r>
            <a:r>
              <a:rPr lang="ru-RU" dirty="0"/>
              <a:t> </a:t>
            </a:r>
            <a:r>
              <a:rPr lang="ru-RU" dirty="0" err="1"/>
              <a:t>жақсарады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53"/>
          </p:nvPr>
        </p:nvSpPr>
        <p:spPr>
          <a:xfrm>
            <a:off x="8039018" y="2796069"/>
            <a:ext cx="658368" cy="6583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8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4"/>
          </p:nvPr>
        </p:nvSpPr>
        <p:spPr>
          <a:xfrm>
            <a:off x="7921734" y="3868142"/>
            <a:ext cx="1145287" cy="101293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err="1"/>
              <a:t>Құбылыстарды</a:t>
            </a:r>
            <a:r>
              <a:rPr lang="ru-RU" dirty="0"/>
              <a:t> </a:t>
            </a:r>
            <a:r>
              <a:rPr lang="ru-RU" dirty="0" err="1"/>
              <a:t>жан</a:t>
            </a:r>
            <a:r>
              <a:rPr lang="ru-RU" dirty="0"/>
              <a:t>- </a:t>
            </a:r>
            <a:r>
              <a:rPr lang="ru-RU" dirty="0" err="1"/>
              <a:t>жақты</a:t>
            </a:r>
            <a:r>
              <a:rPr lang="ru-RU" dirty="0"/>
              <a:t> </a:t>
            </a:r>
            <a:r>
              <a:rPr lang="ru-RU" dirty="0" err="1"/>
              <a:t>талдап</a:t>
            </a:r>
            <a:r>
              <a:rPr lang="ru-RU" dirty="0"/>
              <a:t> </a:t>
            </a:r>
            <a:r>
              <a:rPr lang="ru-RU" dirty="0" err="1"/>
              <a:t>саралай</a:t>
            </a:r>
            <a:r>
              <a:rPr lang="ru-RU" dirty="0"/>
              <a:t> </a:t>
            </a:r>
            <a:r>
              <a:rPr lang="ru-RU" dirty="0" err="1"/>
              <a:t>білетін</a:t>
            </a:r>
            <a:endParaRPr lang="ru-RU" dirty="0"/>
          </a:p>
          <a:p>
            <a:pPr algn="ctr" rtl="0"/>
            <a:r>
              <a:rPr lang="ru-RU" dirty="0" err="1"/>
              <a:t>болады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2295525" y="996950"/>
            <a:ext cx="4282440" cy="6578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8"/>
          </p:nvPr>
        </p:nvSpPr>
        <p:spPr>
          <a:xfrm>
            <a:off x="1485266" y="2852957"/>
            <a:ext cx="870966" cy="8709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1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734786" y="4363228"/>
            <a:ext cx="1980447" cy="1280627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/>
              <a:t>Сабаққа</a:t>
            </a:r>
            <a:r>
              <a:rPr lang="ru-RU" dirty="0"/>
              <a:t> </a:t>
            </a:r>
            <a:r>
              <a:rPr lang="ru-RU" dirty="0" err="1"/>
              <a:t>қызығушылығын</a:t>
            </a:r>
            <a:r>
              <a:rPr lang="ru-RU" dirty="0"/>
              <a:t> </a:t>
            </a:r>
            <a:r>
              <a:rPr lang="ru-RU" dirty="0" err="1"/>
              <a:t>арттырып</a:t>
            </a:r>
            <a:r>
              <a:rPr lang="ru-RU" dirty="0"/>
              <a:t>, </a:t>
            </a:r>
            <a:r>
              <a:rPr lang="ru-RU" dirty="0" err="1"/>
              <a:t>белсенділігі</a:t>
            </a:r>
            <a:r>
              <a:rPr lang="ru-RU" dirty="0"/>
              <a:t> </a:t>
            </a:r>
            <a:r>
              <a:rPr lang="ru-RU" dirty="0" err="1"/>
              <a:t>күшейеді</a:t>
            </a:r>
            <a:r>
              <a:rPr lang="ru-RU" dirty="0"/>
              <a:t>. </a:t>
            </a:r>
            <a:endParaRPr lang="ru-RU" dirty="0"/>
          </a:p>
          <a:p>
            <a:pPr rtl="0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9"/>
          </p:nvPr>
        </p:nvSpPr>
        <p:spPr>
          <a:xfrm>
            <a:off x="3209629" y="2852957"/>
            <a:ext cx="870966" cy="8709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2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2"/>
          </p:nvPr>
        </p:nvSpPr>
        <p:spPr>
          <a:xfrm>
            <a:off x="2799184" y="4363228"/>
            <a:ext cx="2078394" cy="157454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/>
              <a:t>сабаққа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ынтамен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, </a:t>
            </a:r>
            <a:r>
              <a:rPr lang="ru-RU" dirty="0" err="1"/>
              <a:t>сабақ</a:t>
            </a:r>
            <a:r>
              <a:rPr lang="ru-RU" dirty="0"/>
              <a:t> та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20"/>
          </p:nvPr>
        </p:nvSpPr>
        <p:spPr>
          <a:xfrm>
            <a:off x="4933991" y="2852957"/>
            <a:ext cx="870966" cy="8709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3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/>
          </p:nvPr>
        </p:nvSpPr>
        <p:spPr>
          <a:xfrm>
            <a:off x="5073521" y="4363229"/>
            <a:ext cx="1448577" cy="111267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err="1"/>
              <a:t>Ізденушілігін</a:t>
            </a:r>
            <a:r>
              <a:rPr lang="ru-RU" dirty="0"/>
              <a:t> </a:t>
            </a:r>
            <a:r>
              <a:rPr lang="ru-RU" dirty="0" err="1"/>
              <a:t>арттырып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ісіне</a:t>
            </a:r>
            <a:r>
              <a:rPr lang="ru-RU" dirty="0"/>
              <a:t> </a:t>
            </a:r>
            <a:r>
              <a:rPr lang="ru-RU" dirty="0" err="1"/>
              <a:t>сенімін</a:t>
            </a:r>
            <a:r>
              <a:rPr lang="ru-RU" dirty="0"/>
              <a:t> </a:t>
            </a:r>
            <a:r>
              <a:rPr lang="ru-RU" dirty="0" err="1"/>
              <a:t>нығайтады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1"/>
          </p:nvPr>
        </p:nvSpPr>
        <p:spPr>
          <a:xfrm>
            <a:off x="6658354" y="2840882"/>
            <a:ext cx="870966" cy="8709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4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6"/>
          </p:nvPr>
        </p:nvSpPr>
        <p:spPr>
          <a:xfrm>
            <a:off x="6809015" y="4363229"/>
            <a:ext cx="1924439" cy="1182654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логикалық</a:t>
            </a:r>
            <a:r>
              <a:rPr lang="ru-RU" dirty="0"/>
              <a:t> </a:t>
            </a:r>
            <a:r>
              <a:rPr lang="ru-RU" dirty="0" err="1"/>
              <a:t>ойлау</a:t>
            </a:r>
            <a:r>
              <a:rPr lang="ru-RU" dirty="0"/>
              <a:t> </a:t>
            </a:r>
            <a:r>
              <a:rPr lang="ru-RU" dirty="0" err="1"/>
              <a:t>қабілеті</a:t>
            </a:r>
            <a:r>
              <a:rPr lang="ru-RU" dirty="0"/>
              <a:t> </a:t>
            </a:r>
            <a:r>
              <a:rPr lang="ru-RU" dirty="0" err="1"/>
              <a:t>дамып</a:t>
            </a:r>
            <a:r>
              <a:rPr lang="ru-RU" dirty="0"/>
              <a:t>, </a:t>
            </a: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артады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805"/>
            <a:ext cx="8229600" cy="1341755"/>
          </a:xfrm>
        </p:spPr>
        <p:txBody>
          <a:bodyPr>
            <a:normAutofit fontScale="90000"/>
          </a:bodyPr>
          <a:p>
            <a:r>
              <a:rPr lang="en-US" altLang="ru-RU"/>
              <a:t>100,1000,10000,100000</a:t>
            </a:r>
            <a:br>
              <a:rPr lang="en-US" altLang="ru-RU"/>
            </a:br>
            <a:r>
              <a:rPr lang="en-US" altLang="en-US"/>
              <a:t> сандарынан кез келген сандарды</a:t>
            </a:r>
            <a:r>
              <a:rPr lang="en-US" altLang="ru-RU"/>
              <a:t> </a:t>
            </a:r>
            <a:r>
              <a:rPr lang="en-US" altLang="en-US"/>
              <a:t>азайтудың тиімді жолы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2148840"/>
            <a:ext cx="4038600" cy="3977640"/>
          </a:xfrm>
        </p:spPr>
        <p:txBody>
          <a:bodyPr/>
          <a:p>
            <a:pPr marL="0" indent="0" fontAlgn="auto">
              <a:spcBef>
                <a:spcPts val="0"/>
              </a:spcBef>
            </a:pPr>
            <a:r>
              <a:rPr lang="ru-RU" altLang="ru-RU"/>
              <a:t>   _ 1000   -1</a:t>
            </a:r>
            <a:endParaRPr lang="ru-RU" altLang="ru-RU"/>
          </a:p>
          <a:p>
            <a:pPr marL="0" indent="0" fontAlgn="auto">
              <a:spcBef>
                <a:spcPts val="0"/>
              </a:spcBef>
            </a:pPr>
            <a:r>
              <a:rPr lang="ru-RU" altLang="ru-RU"/>
              <a:t>   </a:t>
            </a:r>
            <a:r>
              <a:rPr lang="ru-RU" altLang="ru-RU" u="sng"/>
              <a:t>     468   </a:t>
            </a:r>
            <a:r>
              <a:rPr lang="ru-RU" altLang="ru-RU"/>
              <a:t>-1</a:t>
            </a:r>
            <a:endParaRPr lang="ru-RU" altLang="ru-RU"/>
          </a:p>
          <a:p>
            <a:pPr marL="0" indent="0" fontAlgn="auto">
              <a:spcBef>
                <a:spcPts val="0"/>
              </a:spcBef>
            </a:pPr>
            <a:r>
              <a:rPr lang="ru-RU" altLang="ru-RU"/>
              <a:t>_ 999</a:t>
            </a:r>
            <a:endParaRPr lang="ru-RU" altLang="ru-RU"/>
          </a:p>
          <a:p>
            <a:pPr marL="0" indent="0" fontAlgn="auto">
              <a:spcBef>
                <a:spcPts val="0"/>
              </a:spcBef>
            </a:pPr>
            <a:r>
              <a:rPr lang="ru-RU" altLang="ru-RU"/>
              <a:t>  </a:t>
            </a:r>
            <a:r>
              <a:rPr lang="ru-RU" altLang="ru-RU" u="sng"/>
              <a:t> 467</a:t>
            </a:r>
            <a:endParaRPr lang="ru-RU" altLang="ru-RU" u="sng"/>
          </a:p>
          <a:p>
            <a:pPr marL="0" indent="0" fontAlgn="auto">
              <a:spcBef>
                <a:spcPts val="0"/>
              </a:spcBef>
            </a:pPr>
            <a:r>
              <a:rPr lang="ru-RU" altLang="ru-RU"/>
              <a:t>   532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648200" y="2148840"/>
            <a:ext cx="4038600" cy="3977640"/>
          </a:xfrm>
        </p:spPr>
        <p:txBody>
          <a:bodyPr/>
          <a:p>
            <a:pPr marL="0" indent="0" fontAlgn="auto">
              <a:spcBef>
                <a:spcPts val="0"/>
              </a:spcBef>
            </a:pPr>
            <a:r>
              <a:rPr lang="ru-RU" altLang="ru-RU">
                <a:sym typeface="+mn-ea"/>
              </a:rPr>
              <a:t>       10000   -1</a:t>
            </a:r>
            <a:endParaRPr lang="ru-RU" altLang="ru-RU"/>
          </a:p>
          <a:p>
            <a:pPr marL="0" indent="0" fontAlgn="auto">
              <a:spcBef>
                <a:spcPts val="0"/>
              </a:spcBef>
            </a:pPr>
            <a:r>
              <a:rPr lang="ru-RU" altLang="ru-RU">
                <a:sym typeface="+mn-ea"/>
              </a:rPr>
              <a:t>   </a:t>
            </a:r>
            <a:r>
              <a:rPr lang="ru-RU" altLang="ru-RU" u="sng">
                <a:sym typeface="+mn-ea"/>
              </a:rPr>
              <a:t>      7435   </a:t>
            </a:r>
            <a:r>
              <a:rPr lang="ru-RU" altLang="ru-RU">
                <a:sym typeface="+mn-ea"/>
              </a:rPr>
              <a:t>-1</a:t>
            </a:r>
            <a:endParaRPr lang="ru-RU" altLang="ru-RU">
              <a:sym typeface="+mn-ea"/>
            </a:endParaRPr>
          </a:p>
          <a:p>
            <a:pPr marL="0" indent="0" fontAlgn="auto">
              <a:spcBef>
                <a:spcPts val="0"/>
              </a:spcBef>
            </a:pPr>
            <a:r>
              <a:rPr lang="ru-RU" altLang="en-US"/>
              <a:t>  _9999</a:t>
            </a:r>
            <a:endParaRPr lang="ru-RU" altLang="en-US"/>
          </a:p>
          <a:p>
            <a:pPr marL="0" indent="0" fontAlgn="auto">
              <a:spcBef>
                <a:spcPts val="0"/>
              </a:spcBef>
            </a:pPr>
            <a:r>
              <a:rPr lang="ru-RU" altLang="en-US"/>
              <a:t>    </a:t>
            </a:r>
            <a:r>
              <a:rPr lang="ru-RU" altLang="en-US" u="sng"/>
              <a:t>7434</a:t>
            </a:r>
            <a:endParaRPr lang="ru-RU" altLang="en-US" u="sng"/>
          </a:p>
          <a:p>
            <a:pPr marL="0" indent="0" fontAlgn="auto">
              <a:spcBef>
                <a:spcPts val="0"/>
              </a:spcBef>
            </a:pPr>
            <a:r>
              <a:rPr lang="ru-RU" altLang="en-US"/>
              <a:t>    2565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 өлшеу бірліктерін есептеуді есте сақтауға арналған кесте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3740224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км =   40000 дм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дм =   500 мм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см =  30 мм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 =  ?  см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457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76943"/>
                <a:gridCol w="576943"/>
                <a:gridCol w="576943"/>
                <a:gridCol w="576943"/>
                <a:gridCol w="576943"/>
                <a:gridCol w="576943"/>
              </a:tblGrid>
              <a:tr h="1036712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842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санның ең үлкен ортақ бөлгішін  және ең кіші ортақ еселігін табу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ЕҮОБ</a:t>
            </a:r>
            <a:r>
              <a:rPr lang="ru-RU" dirty="0" smtClean="0"/>
              <a:t>(24</a:t>
            </a:r>
            <a:r>
              <a:rPr lang="en-US" dirty="0" smtClean="0"/>
              <a:t>;</a:t>
            </a:r>
            <a:r>
              <a:rPr lang="ru-RU" dirty="0" smtClean="0"/>
              <a:t>30) =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dirty="0" smtClean="0"/>
              <a:t>ЕКОЕ </a:t>
            </a:r>
            <a:r>
              <a:rPr lang="ru-RU" dirty="0" smtClean="0"/>
              <a:t>(24</a:t>
            </a:r>
            <a:r>
              <a:rPr lang="en-US" dirty="0" smtClean="0"/>
              <a:t>;</a:t>
            </a:r>
            <a:r>
              <a:rPr lang="ru-RU" dirty="0" smtClean="0"/>
              <a:t>30) =120</a:t>
            </a:r>
            <a:endParaRPr lang="ru-RU" dirty="0" smtClean="0"/>
          </a:p>
          <a:p>
            <a:r>
              <a:rPr lang="ru-RU" dirty="0" smtClean="0"/>
              <a:t>24       30          </a:t>
            </a:r>
            <a:r>
              <a:rPr lang="" altLang="ru-RU" dirty="0" smtClean="0"/>
              <a:t>   </a:t>
            </a:r>
            <a:r>
              <a:rPr lang="ru-RU" dirty="0" smtClean="0"/>
              <a:t>2</a:t>
            </a:r>
            <a:endParaRPr lang="ru-RU" dirty="0" smtClean="0"/>
          </a:p>
          <a:p>
            <a:r>
              <a:rPr lang="ru-RU" dirty="0" smtClean="0"/>
              <a:t>12       15         </a:t>
            </a:r>
            <a:r>
              <a:rPr lang="" altLang="ru-RU" dirty="0" smtClean="0"/>
              <a:t>   </a:t>
            </a:r>
            <a:r>
              <a:rPr lang="ru-RU" dirty="0" smtClean="0"/>
              <a:t> 3</a:t>
            </a:r>
            <a:endParaRPr lang="ru-RU" dirty="0" smtClean="0"/>
          </a:p>
          <a:p>
            <a:r>
              <a:rPr lang="ru-RU" dirty="0" smtClean="0"/>
              <a:t> 4         5            </a:t>
            </a:r>
            <a:endParaRPr lang="ru-RU" dirty="0" smtClean="0"/>
          </a:p>
          <a:p>
            <a:r>
              <a:rPr lang="ru-RU" dirty="0" smtClean="0"/>
              <a:t>24× 5 = 120      2 × 3 = 6</a:t>
            </a:r>
            <a:endParaRPr lang="ru-RU" dirty="0" smtClean="0"/>
          </a:p>
          <a:p>
            <a:r>
              <a:rPr lang="ru-RU" dirty="0" smtClean="0"/>
              <a:t>4 ×30 = 120</a:t>
            </a:r>
            <a:endParaRPr lang="ru-RU" dirty="0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2348230"/>
            <a:ext cx="4038600" cy="302895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059832" y="2996952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31382" y="2997205"/>
            <a:ext cx="504056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259374" y="2925197"/>
            <a:ext cx="576064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RESOURCE_PATHS_HASH_PRESENTER" val="bacffe9314575c4f8cfcb7fa39585ef9e1b6b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2815</Words>
  <Application>WPS Presentation</Application>
  <PresentationFormat>Экран (4:3)</PresentationFormat>
  <Paragraphs>166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Calibri</vt:lpstr>
      <vt:lpstr>Тема Office</vt:lpstr>
      <vt:lpstr>5-6 сыныптарға арналған есептерді шығарудың тиімді әдістері</vt:lpstr>
      <vt:lpstr>PowerPoint 演示文稿</vt:lpstr>
      <vt:lpstr>Басты мақсатым</vt:lpstr>
      <vt:lpstr>PowerPoint 演示文稿</vt:lpstr>
      <vt:lpstr>Тиімділігі  </vt:lpstr>
      <vt:lpstr>Нәтижесі  </vt:lpstr>
      <vt:lpstr>100,1000,10000,100000  сандарынан кез келген сандарды азайтудың тиімді жолы</vt:lpstr>
      <vt:lpstr>Ұзындық өлшеу бірліктерін есептеуді есте сақтауға арналған кесте</vt:lpstr>
      <vt:lpstr>Кез келген екі санның ең үлкен ортақ бөлгішін  және ең кіші ортақ еселігін табу</vt:lpstr>
      <vt:lpstr>Оң сан және теріс сандармен амалдар орындау</vt:lpstr>
      <vt:lpstr>Тәжірибе барысы</vt:lpstr>
      <vt:lpstr>Қорытынды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</dc:title>
  <dc:creator>obstinate</dc:creator>
  <dc:description>Шаблон презентации с сайта http://presentation-creation.ru/</dc:description>
  <cp:lastModifiedBy>school14</cp:lastModifiedBy>
  <cp:revision>23</cp:revision>
  <dcterms:created xsi:type="dcterms:W3CDTF">2018-02-18T07:50:00Z</dcterms:created>
  <dcterms:modified xsi:type="dcterms:W3CDTF">2025-02-17T11:50:56Z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D77BD8336CC3406AA0B9D19E72178AFB_12</vt:lpwstr>
  </property>
  <property fmtid="{D5CDD505-2E9C-101B-9397-08002B2CF9AE}" pid="3" name="KSOProductBuildVer">
    <vt:lpwstr>1049-12.2.0.19805</vt:lpwstr>
  </property>
</Properties>
</file>