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1" r:id="rId3"/>
    <p:sldId id="257" r:id="rId4"/>
    <p:sldId id="258" r:id="rId5"/>
    <p:sldId id="259" r:id="rId6"/>
    <p:sldId id="260" r:id="rId7"/>
    <p:sldId id="261" r:id="rId8"/>
    <p:sldId id="272" r:id="rId9"/>
    <p:sldId id="262" r:id="rId10"/>
    <p:sldId id="263" r:id="rId11"/>
    <p:sldId id="264" r:id="rId12"/>
    <p:sldId id="265" r:id="rId13"/>
    <p:sldId id="268" r:id="rId14"/>
    <p:sldId id="269" r:id="rId15"/>
    <p:sldId id="270" r:id="rId16"/>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9204FC"/>
    <a:srgbClr val="00FF00"/>
    <a:srgbClr val="0099FF"/>
    <a:srgbClr val="FF9900"/>
    <a:srgbClr val="000099"/>
    <a:srgbClr val="D6009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954" y="184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18.01.2024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18.01.2024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18.01.2024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18.01.2024</a:t>
            </a:fld>
            <a:endParaRPr lang="ru-RU" dirty="0"/>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1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74.jpeg"/><Relationship Id="rId9" Type="http://schemas.openxmlformats.org/officeDocument/2006/relationships/image" Target="../media/image7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 Id="rId9" Type="http://schemas.openxmlformats.org/officeDocument/2006/relationships/image" Target="../media/image12.gif"/></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5" name="Прямоугольник 4"/>
          <p:cNvSpPr/>
          <p:nvPr/>
        </p:nvSpPr>
        <p:spPr>
          <a:xfrm>
            <a:off x="1176876" y="3071802"/>
            <a:ext cx="4538139"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spc="50" dirty="0" smtClean="0">
                <a:ln w="11430"/>
                <a:solidFill>
                  <a:srgbClr val="FF0000"/>
                </a:solidFill>
                <a:effectLst>
                  <a:outerShdw blurRad="76200" dist="50800" dir="5400000" algn="tl" rotWithShape="0">
                    <a:srgbClr val="000000">
                      <a:alpha val="65000"/>
                    </a:srgbClr>
                  </a:outerShdw>
                </a:effectLst>
              </a:rPr>
              <a:t>Жұмбақтар</a:t>
            </a:r>
          </a:p>
          <a:p>
            <a:pPr algn="ctr"/>
            <a:r>
              <a:rPr lang="kk-KZ" b="1" cap="none" spc="50" dirty="0" smtClean="0">
                <a:ln w="11430"/>
                <a:solidFill>
                  <a:srgbClr val="9204FC"/>
                </a:solidFill>
                <a:effectLst>
                  <a:outerShdw blurRad="76200" dist="50800" dir="5400000" algn="tl" rotWithShape="0">
                    <a:srgbClr val="000000">
                      <a:alpha val="65000"/>
                    </a:srgbClr>
                  </a:outerShdw>
                </a:effectLst>
              </a:rPr>
              <a:t>  </a:t>
            </a:r>
            <a:endParaRPr lang="ru-RU" b="1" cap="none" spc="50" dirty="0">
              <a:ln w="11430"/>
              <a:solidFill>
                <a:srgbClr val="9204FC"/>
              </a:solidFill>
              <a:effectLst>
                <a:outerShdw blurRad="76200" dist="50800" dir="5400000" algn="tl" rotWithShape="0">
                  <a:srgbClr val="000000">
                    <a:alpha val="65000"/>
                  </a:srgbClr>
                </a:outerShdw>
              </a:effectLst>
            </a:endParaRPr>
          </a:p>
        </p:txBody>
      </p:sp>
      <p:sp>
        <p:nvSpPr>
          <p:cNvPr id="4" name="Прямоугольник 3"/>
          <p:cNvSpPr/>
          <p:nvPr/>
        </p:nvSpPr>
        <p:spPr>
          <a:xfrm>
            <a:off x="1714500" y="357159"/>
            <a:ext cx="3429000" cy="369332"/>
          </a:xfrm>
          <a:prstGeom prst="rect">
            <a:avLst/>
          </a:prstGeom>
        </p:spPr>
        <p:txBody>
          <a:bodyPr wrap="square">
            <a:spAutoFit/>
          </a:bodyPr>
          <a:lstStyle/>
          <a:p>
            <a:pPr algn="ctr"/>
            <a:r>
              <a:rPr lang="kk-KZ" b="1" dirty="0" smtClean="0">
                <a:solidFill>
                  <a:srgbClr val="0000FF"/>
                </a:solidFill>
                <a:latin typeface="Times New Roman" pitchFamily="18" charset="0"/>
              </a:rPr>
              <a:t>  </a:t>
            </a:r>
            <a:endParaRPr lang="ru-RU" dirty="0">
              <a:solidFill>
                <a:srgbClr val="0000FF"/>
              </a:solidFill>
            </a:endParaRPr>
          </a:p>
        </p:txBody>
      </p:sp>
      <p:sp>
        <p:nvSpPr>
          <p:cNvPr id="6" name="Прямоугольник 5"/>
          <p:cNvSpPr/>
          <p:nvPr/>
        </p:nvSpPr>
        <p:spPr>
          <a:xfrm>
            <a:off x="1714500" y="7715272"/>
            <a:ext cx="3429000" cy="369332"/>
          </a:xfrm>
          <a:prstGeom prst="rect">
            <a:avLst/>
          </a:prstGeom>
        </p:spPr>
        <p:txBody>
          <a:bodyPr wrap="square">
            <a:spAutoFit/>
          </a:bodyPr>
          <a:lstStyle/>
          <a:p>
            <a:pPr algn="ctr"/>
            <a:r>
              <a:rPr lang="kk-KZ" b="1" smtClean="0">
                <a:solidFill>
                  <a:srgbClr val="0000FF"/>
                </a:solidFill>
                <a:latin typeface="Times New Roman" pitchFamily="18" charset="0"/>
              </a:rPr>
              <a:t> </a:t>
            </a:r>
            <a:endParaRPr lang="ru-RU" dirty="0">
              <a:solidFill>
                <a:srgbClr val="0000FF"/>
              </a:solidFill>
            </a:endParaRPr>
          </a:p>
        </p:txBody>
      </p:sp>
      <p:pic>
        <p:nvPicPr>
          <p:cNvPr id="3" name="Picture 2" descr="D:\Анар\анимашки\images (74).jpg"/>
          <p:cNvPicPr>
            <a:picLocks noChangeAspect="1" noChangeArrowheads="1"/>
          </p:cNvPicPr>
          <p:nvPr/>
        </p:nvPicPr>
        <p:blipFill>
          <a:blip r:embed="rId3"/>
          <a:srcRect/>
          <a:stretch>
            <a:fillRect/>
          </a:stretch>
        </p:blipFill>
        <p:spPr bwMode="auto">
          <a:xfrm>
            <a:off x="1000108" y="5429256"/>
            <a:ext cx="1047752" cy="1019177"/>
          </a:xfrm>
          <a:prstGeom prst="rect">
            <a:avLst/>
          </a:prstGeom>
          <a:noFill/>
        </p:spPr>
      </p:pic>
      <p:pic>
        <p:nvPicPr>
          <p:cNvPr id="1027" name="Picture 3" descr="блестящие картинки - радуга и облако.gif"/>
          <p:cNvPicPr>
            <a:picLocks noChangeAspect="1" noChangeArrowheads="1"/>
          </p:cNvPicPr>
          <p:nvPr/>
        </p:nvPicPr>
        <p:blipFill>
          <a:blip r:embed="rId4"/>
          <a:srcRect/>
          <a:stretch>
            <a:fillRect/>
          </a:stretch>
        </p:blipFill>
        <p:spPr bwMode="auto">
          <a:xfrm>
            <a:off x="2276872" y="2051720"/>
            <a:ext cx="2160240" cy="1101039"/>
          </a:xfrm>
          <a:prstGeom prst="rect">
            <a:avLst/>
          </a:prstGeom>
          <a:noFill/>
          <a:ln w="9525">
            <a:noFill/>
            <a:miter lim="800000"/>
            <a:headEnd/>
            <a:tailEnd/>
          </a:ln>
        </p:spPr>
      </p:pic>
      <p:pic>
        <p:nvPicPr>
          <p:cNvPr id="22" name="Picture 10" descr="097"/>
          <p:cNvPicPr>
            <a:picLocks noChangeAspect="1" noChangeArrowheads="1"/>
          </p:cNvPicPr>
          <p:nvPr/>
        </p:nvPicPr>
        <p:blipFill>
          <a:blip r:embed="rId5"/>
          <a:srcRect/>
          <a:stretch>
            <a:fillRect/>
          </a:stretch>
        </p:blipFill>
        <p:spPr bwMode="auto">
          <a:xfrm>
            <a:off x="2071678" y="8286776"/>
            <a:ext cx="2946400" cy="482600"/>
          </a:xfrm>
          <a:prstGeom prst="rect">
            <a:avLst/>
          </a:prstGeom>
          <a:noFill/>
          <a:ln w="9525">
            <a:noFill/>
            <a:miter lim="800000"/>
            <a:headEnd/>
            <a:tailEnd/>
          </a:ln>
        </p:spPr>
      </p:pic>
      <p:pic>
        <p:nvPicPr>
          <p:cNvPr id="24" name="Picture 6" descr="024"/>
          <p:cNvPicPr>
            <a:picLocks noChangeAspect="1" noChangeArrowheads="1"/>
          </p:cNvPicPr>
          <p:nvPr/>
        </p:nvPicPr>
        <p:blipFill>
          <a:blip r:embed="rId6"/>
          <a:srcRect/>
          <a:stretch>
            <a:fillRect/>
          </a:stretch>
        </p:blipFill>
        <p:spPr bwMode="auto">
          <a:xfrm>
            <a:off x="214290" y="7929586"/>
            <a:ext cx="1071570" cy="838200"/>
          </a:xfrm>
          <a:prstGeom prst="rect">
            <a:avLst/>
          </a:prstGeom>
          <a:noFill/>
          <a:ln w="9525">
            <a:noFill/>
            <a:miter lim="800000"/>
            <a:headEnd/>
            <a:tailEnd/>
          </a:ln>
        </p:spPr>
      </p:pic>
      <p:pic>
        <p:nvPicPr>
          <p:cNvPr id="25" name="Picture 6" descr="024"/>
          <p:cNvPicPr>
            <a:picLocks noChangeAspect="1" noChangeArrowheads="1"/>
          </p:cNvPicPr>
          <p:nvPr/>
        </p:nvPicPr>
        <p:blipFill>
          <a:blip r:embed="rId6"/>
          <a:srcRect/>
          <a:stretch>
            <a:fillRect/>
          </a:stretch>
        </p:blipFill>
        <p:spPr bwMode="auto">
          <a:xfrm>
            <a:off x="5572140" y="7858148"/>
            <a:ext cx="1071570" cy="838200"/>
          </a:xfrm>
          <a:prstGeom prst="rect">
            <a:avLst/>
          </a:prstGeom>
          <a:noFill/>
          <a:ln w="9525">
            <a:noFill/>
            <a:miter lim="800000"/>
            <a:headEnd/>
            <a:tailEnd/>
          </a:ln>
        </p:spPr>
      </p:pic>
      <p:pic>
        <p:nvPicPr>
          <p:cNvPr id="27" name="Picture 6" descr="024"/>
          <p:cNvPicPr>
            <a:picLocks noChangeAspect="1" noChangeArrowheads="1"/>
          </p:cNvPicPr>
          <p:nvPr/>
        </p:nvPicPr>
        <p:blipFill>
          <a:blip r:embed="rId6"/>
          <a:srcRect/>
          <a:stretch>
            <a:fillRect/>
          </a:stretch>
        </p:blipFill>
        <p:spPr bwMode="auto">
          <a:xfrm>
            <a:off x="214290" y="357158"/>
            <a:ext cx="1071570" cy="838200"/>
          </a:xfrm>
          <a:prstGeom prst="rect">
            <a:avLst/>
          </a:prstGeom>
          <a:noFill/>
          <a:ln w="9525">
            <a:noFill/>
            <a:miter lim="800000"/>
            <a:headEnd/>
            <a:tailEnd/>
          </a:ln>
        </p:spPr>
      </p:pic>
      <p:pic>
        <p:nvPicPr>
          <p:cNvPr id="28" name="Picture 6" descr="024"/>
          <p:cNvPicPr>
            <a:picLocks noChangeAspect="1" noChangeArrowheads="1"/>
          </p:cNvPicPr>
          <p:nvPr/>
        </p:nvPicPr>
        <p:blipFill>
          <a:blip r:embed="rId6"/>
          <a:srcRect/>
          <a:stretch>
            <a:fillRect/>
          </a:stretch>
        </p:blipFill>
        <p:spPr bwMode="auto">
          <a:xfrm>
            <a:off x="5572140" y="357158"/>
            <a:ext cx="107157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0" y="0"/>
            <a:ext cx="6857999" cy="9144000"/>
          </a:xfrm>
          <a:prstGeom prst="rect">
            <a:avLst/>
          </a:prstGeom>
          <a:noFill/>
        </p:spPr>
      </p:pic>
      <p:sp>
        <p:nvSpPr>
          <p:cNvPr id="3" name="Прямоугольник 2"/>
          <p:cNvSpPr/>
          <p:nvPr/>
        </p:nvSpPr>
        <p:spPr>
          <a:xfrm>
            <a:off x="714356" y="857224"/>
            <a:ext cx="4429144" cy="830997"/>
          </a:xfrm>
          <a:prstGeom prst="rect">
            <a:avLst/>
          </a:prstGeom>
        </p:spPr>
        <p:txBody>
          <a:bodyPr wrap="square">
            <a:spAutoFit/>
          </a:bodyPr>
          <a:lstStyle/>
          <a:p>
            <a:r>
              <a:rPr lang="kk-KZ" sz="1600" b="1" dirty="0" smtClean="0">
                <a:solidFill>
                  <a:srgbClr val="9204FC"/>
                </a:solidFill>
                <a:latin typeface="Arial" pitchFamily="34" charset="0"/>
                <a:cs typeface="Arial" pitchFamily="34" charset="0"/>
              </a:rPr>
              <a:t>Басы құдық –</a:t>
            </a:r>
            <a:br>
              <a:rPr lang="kk-KZ" sz="1600" b="1" dirty="0" smtClean="0">
                <a:solidFill>
                  <a:srgbClr val="9204FC"/>
                </a:solidFill>
                <a:latin typeface="Arial" pitchFamily="34" charset="0"/>
                <a:cs typeface="Arial" pitchFamily="34" charset="0"/>
              </a:rPr>
            </a:br>
            <a:r>
              <a:rPr lang="kk-KZ" sz="1600" b="1" dirty="0" smtClean="0">
                <a:solidFill>
                  <a:srgbClr val="9204FC"/>
                </a:solidFill>
                <a:latin typeface="Arial" pitchFamily="34" charset="0"/>
                <a:cs typeface="Arial" pitchFamily="34" charset="0"/>
              </a:rPr>
              <a:t>Сабы сырық.   (Ожау)</a:t>
            </a:r>
            <a:br>
              <a:rPr lang="kk-KZ" sz="1600" b="1" dirty="0" smtClean="0">
                <a:solidFill>
                  <a:srgbClr val="9204FC"/>
                </a:solidFill>
                <a:latin typeface="Arial" pitchFamily="34" charset="0"/>
                <a:cs typeface="Arial" pitchFamily="34" charset="0"/>
              </a:rPr>
            </a:br>
            <a:endParaRPr lang="ru-RU" sz="1600" b="1" dirty="0">
              <a:solidFill>
                <a:srgbClr val="9204FC"/>
              </a:solidFill>
              <a:latin typeface="Arial" pitchFamily="34" charset="0"/>
              <a:cs typeface="Arial" pitchFamily="34" charset="0"/>
            </a:endParaRPr>
          </a:p>
        </p:txBody>
      </p:sp>
      <p:pic>
        <p:nvPicPr>
          <p:cNvPr id="4" name="Рисунок 3" descr="https://im3-tub-kz.yandex.net/i?id=de4b4d5230ff69a012d65eec10d72f3e&amp;n=33&amp;h=190&amp;w=347"/>
          <p:cNvPicPr/>
          <p:nvPr/>
        </p:nvPicPr>
        <p:blipFill>
          <a:blip r:embed="rId3"/>
          <a:srcRect/>
          <a:stretch>
            <a:fillRect/>
          </a:stretch>
        </p:blipFill>
        <p:spPr bwMode="auto">
          <a:xfrm>
            <a:off x="4786322" y="785786"/>
            <a:ext cx="1565609" cy="857250"/>
          </a:xfrm>
          <a:prstGeom prst="rect">
            <a:avLst/>
          </a:prstGeom>
          <a:noFill/>
          <a:ln w="9525">
            <a:noFill/>
            <a:miter lim="800000"/>
            <a:headEnd/>
            <a:tailEnd/>
          </a:ln>
        </p:spPr>
      </p:pic>
      <p:sp>
        <p:nvSpPr>
          <p:cNvPr id="5" name="Прямоугольник 4"/>
          <p:cNvSpPr/>
          <p:nvPr/>
        </p:nvSpPr>
        <p:spPr>
          <a:xfrm>
            <a:off x="642918" y="2000232"/>
            <a:ext cx="4500582" cy="1323439"/>
          </a:xfrm>
          <a:prstGeom prst="rect">
            <a:avLst/>
          </a:prstGeom>
        </p:spPr>
        <p:txBody>
          <a:bodyPr wrap="square">
            <a:spAutoFit/>
          </a:bodyPr>
          <a:lstStyle/>
          <a:p>
            <a:r>
              <a:rPr lang="kk-KZ" sz="1600" b="1" dirty="0" smtClean="0">
                <a:solidFill>
                  <a:srgbClr val="9204FC"/>
                </a:solidFill>
                <a:latin typeface="Arial" pitchFamily="34" charset="0"/>
                <a:cs typeface="Arial" pitchFamily="34" charset="0"/>
              </a:rPr>
              <a:t>Сабы бар,</a:t>
            </a:r>
            <a:br>
              <a:rPr lang="kk-KZ" sz="1600" b="1" dirty="0" smtClean="0">
                <a:solidFill>
                  <a:srgbClr val="9204FC"/>
                </a:solidFill>
                <a:latin typeface="Arial" pitchFamily="34" charset="0"/>
                <a:cs typeface="Arial" pitchFamily="34" charset="0"/>
              </a:rPr>
            </a:br>
            <a:r>
              <a:rPr lang="kk-KZ" sz="1600" b="1" dirty="0" smtClean="0">
                <a:solidFill>
                  <a:srgbClr val="9204FC"/>
                </a:solidFill>
                <a:latin typeface="Arial" pitchFamily="34" charset="0"/>
                <a:cs typeface="Arial" pitchFamily="34" charset="0"/>
              </a:rPr>
              <a:t>Басы шатыр.</a:t>
            </a:r>
            <a:br>
              <a:rPr lang="kk-KZ" sz="1600" b="1" dirty="0" smtClean="0">
                <a:solidFill>
                  <a:srgbClr val="9204FC"/>
                </a:solidFill>
                <a:latin typeface="Arial" pitchFamily="34" charset="0"/>
                <a:cs typeface="Arial" pitchFamily="34" charset="0"/>
              </a:rPr>
            </a:br>
            <a:r>
              <a:rPr lang="kk-KZ" sz="1600" b="1" dirty="0" smtClean="0">
                <a:solidFill>
                  <a:srgbClr val="9204FC"/>
                </a:solidFill>
                <a:latin typeface="Arial" pitchFamily="34" charset="0"/>
                <a:cs typeface="Arial" pitchFamily="34" charset="0"/>
              </a:rPr>
              <a:t>Табысын өлшеп әкеп,</a:t>
            </a:r>
            <a:br>
              <a:rPr lang="kk-KZ" sz="1600" b="1" dirty="0" smtClean="0">
                <a:solidFill>
                  <a:srgbClr val="9204FC"/>
                </a:solidFill>
                <a:latin typeface="Arial" pitchFamily="34" charset="0"/>
                <a:cs typeface="Arial" pitchFamily="34" charset="0"/>
              </a:rPr>
            </a:br>
            <a:r>
              <a:rPr lang="kk-KZ" sz="1600" b="1" dirty="0" smtClean="0">
                <a:solidFill>
                  <a:srgbClr val="9204FC"/>
                </a:solidFill>
                <a:latin typeface="Arial" pitchFamily="34" charset="0"/>
                <a:cs typeface="Arial" pitchFamily="34" charset="0"/>
              </a:rPr>
              <a:t>Құдыққа тасып жатыр.   (Қасық)</a:t>
            </a:r>
            <a:br>
              <a:rPr lang="kk-KZ" sz="1600" b="1" dirty="0" smtClean="0">
                <a:solidFill>
                  <a:srgbClr val="9204FC"/>
                </a:solidFill>
                <a:latin typeface="Arial" pitchFamily="34" charset="0"/>
                <a:cs typeface="Arial" pitchFamily="34" charset="0"/>
              </a:rPr>
            </a:br>
            <a:endParaRPr lang="ru-RU" sz="1600" b="1" dirty="0">
              <a:solidFill>
                <a:srgbClr val="9204FC"/>
              </a:solidFill>
              <a:latin typeface="Arial" pitchFamily="34" charset="0"/>
              <a:cs typeface="Arial" pitchFamily="34" charset="0"/>
            </a:endParaRPr>
          </a:p>
        </p:txBody>
      </p:sp>
      <p:pic>
        <p:nvPicPr>
          <p:cNvPr id="6" name="Рисунок 5" descr="http://pp.vk.me/c540104/v540104637/659f/b2HaRnw_a3o.jpg"/>
          <p:cNvPicPr/>
          <p:nvPr/>
        </p:nvPicPr>
        <p:blipFill>
          <a:blip r:embed="rId4" cstate="print"/>
          <a:srcRect/>
          <a:stretch>
            <a:fillRect/>
          </a:stretch>
        </p:blipFill>
        <p:spPr bwMode="auto">
          <a:xfrm>
            <a:off x="4857760" y="2214546"/>
            <a:ext cx="1500198" cy="1028701"/>
          </a:xfrm>
          <a:prstGeom prst="rect">
            <a:avLst/>
          </a:prstGeom>
          <a:noFill/>
          <a:ln w="9525">
            <a:noFill/>
            <a:miter lim="800000"/>
            <a:headEnd/>
            <a:tailEnd/>
          </a:ln>
        </p:spPr>
      </p:pic>
      <p:sp>
        <p:nvSpPr>
          <p:cNvPr id="7" name="Прямоугольник 6"/>
          <p:cNvSpPr/>
          <p:nvPr/>
        </p:nvSpPr>
        <p:spPr>
          <a:xfrm>
            <a:off x="642918" y="3643306"/>
            <a:ext cx="4500582" cy="830997"/>
          </a:xfrm>
          <a:prstGeom prst="rect">
            <a:avLst/>
          </a:prstGeom>
        </p:spPr>
        <p:txBody>
          <a:bodyPr wrap="square">
            <a:spAutoFit/>
          </a:bodyPr>
          <a:lstStyle/>
          <a:p>
            <a:r>
              <a:rPr lang="kk-KZ" sz="1600" b="1" dirty="0" smtClean="0">
                <a:solidFill>
                  <a:srgbClr val="9204FC"/>
                </a:solidFill>
                <a:latin typeface="Arial" pitchFamily="34" charset="0"/>
                <a:cs typeface="Arial" pitchFamily="34" charset="0"/>
              </a:rPr>
              <a:t>Ыстықты суытпайды,</a:t>
            </a:r>
            <a:br>
              <a:rPr lang="kk-KZ" sz="1600" b="1" dirty="0" smtClean="0">
                <a:solidFill>
                  <a:srgbClr val="9204FC"/>
                </a:solidFill>
                <a:latin typeface="Arial" pitchFamily="34" charset="0"/>
                <a:cs typeface="Arial" pitchFamily="34" charset="0"/>
              </a:rPr>
            </a:br>
            <a:r>
              <a:rPr lang="kk-KZ" sz="1600" b="1" dirty="0" smtClean="0">
                <a:solidFill>
                  <a:srgbClr val="9204FC"/>
                </a:solidFill>
                <a:latin typeface="Arial" pitchFamily="34" charset="0"/>
                <a:cs typeface="Arial" pitchFamily="34" charset="0"/>
              </a:rPr>
              <a:t>Суықты жылытпайды.    (Термос)</a:t>
            </a:r>
            <a:br>
              <a:rPr lang="kk-KZ" sz="1600" b="1" dirty="0" smtClean="0">
                <a:solidFill>
                  <a:srgbClr val="9204FC"/>
                </a:solidFill>
                <a:latin typeface="Arial" pitchFamily="34" charset="0"/>
                <a:cs typeface="Arial" pitchFamily="34" charset="0"/>
              </a:rPr>
            </a:br>
            <a:endParaRPr lang="ru-RU" sz="1600" b="1" dirty="0">
              <a:solidFill>
                <a:srgbClr val="9204FC"/>
              </a:solidFill>
              <a:latin typeface="Arial" pitchFamily="34" charset="0"/>
              <a:cs typeface="Arial" pitchFamily="34" charset="0"/>
            </a:endParaRPr>
          </a:p>
        </p:txBody>
      </p:sp>
      <p:pic>
        <p:nvPicPr>
          <p:cNvPr id="8" name="Рисунок 7" descr="http://www.okei.ru/foto/81/Xtgh2-120b.jpg"/>
          <p:cNvPicPr/>
          <p:nvPr/>
        </p:nvPicPr>
        <p:blipFill>
          <a:blip r:embed="rId5" cstate="print"/>
          <a:srcRect/>
          <a:stretch>
            <a:fillRect/>
          </a:stretch>
        </p:blipFill>
        <p:spPr bwMode="auto">
          <a:xfrm>
            <a:off x="5072074" y="3428992"/>
            <a:ext cx="1000132" cy="1152526"/>
          </a:xfrm>
          <a:prstGeom prst="rect">
            <a:avLst/>
          </a:prstGeom>
          <a:noFill/>
          <a:ln w="9525">
            <a:noFill/>
            <a:miter lim="800000"/>
            <a:headEnd/>
            <a:tailEnd/>
          </a:ln>
        </p:spPr>
      </p:pic>
      <p:sp>
        <p:nvSpPr>
          <p:cNvPr id="10" name="Прямоугольник 9"/>
          <p:cNvSpPr/>
          <p:nvPr/>
        </p:nvSpPr>
        <p:spPr>
          <a:xfrm>
            <a:off x="714356" y="4572000"/>
            <a:ext cx="4429144" cy="1077218"/>
          </a:xfrm>
          <a:prstGeom prst="rect">
            <a:avLst/>
          </a:prstGeom>
        </p:spPr>
        <p:txBody>
          <a:bodyPr wrap="square">
            <a:spAutoFit/>
          </a:bodyPr>
          <a:lstStyle/>
          <a:p>
            <a:pPr lvl="0" fontAlgn="base">
              <a:spcBef>
                <a:spcPct val="0"/>
              </a:spcBef>
              <a:spcAft>
                <a:spcPct val="0"/>
              </a:spcAft>
            </a:pPr>
            <a:r>
              <a:rPr lang="kk-KZ" sz="1600" b="1" dirty="0" smtClean="0">
                <a:solidFill>
                  <a:srgbClr val="9204FC"/>
                </a:solidFill>
                <a:latin typeface="Arial" pitchFamily="34" charset="0"/>
                <a:ea typeface="Calibri" pitchFamily="34" charset="0"/>
                <a:cs typeface="Arial" pitchFamily="34" charset="0"/>
              </a:rPr>
              <a:t>Өткiр жүздi келедi,</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Өте қажет құрал ол.</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Тұтас затты бөледi,</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Ұсақтап та тұрар ол.    (Пышақ)</a:t>
            </a:r>
            <a:endParaRPr lang="kk-KZ" sz="1600" b="1" dirty="0" smtClean="0">
              <a:solidFill>
                <a:srgbClr val="9204FC"/>
              </a:solidFill>
              <a:latin typeface="Arial" pitchFamily="34" charset="0"/>
              <a:cs typeface="Arial" pitchFamily="34" charset="0"/>
            </a:endParaRPr>
          </a:p>
        </p:txBody>
      </p:sp>
      <p:pic>
        <p:nvPicPr>
          <p:cNvPr id="11" name="Рисунок 10" descr="http://popgun.ru/files/g/143/thumbs/7202737.jpg"/>
          <p:cNvPicPr/>
          <p:nvPr/>
        </p:nvPicPr>
        <p:blipFill>
          <a:blip r:embed="rId6"/>
          <a:srcRect/>
          <a:stretch>
            <a:fillRect/>
          </a:stretch>
        </p:blipFill>
        <p:spPr bwMode="auto">
          <a:xfrm>
            <a:off x="5000636" y="4929190"/>
            <a:ext cx="1428760" cy="9477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0" y="0"/>
            <a:ext cx="6857999" cy="9144000"/>
          </a:xfrm>
          <a:prstGeom prst="rect">
            <a:avLst/>
          </a:prstGeom>
          <a:noFill/>
        </p:spPr>
      </p:pic>
      <p:sp>
        <p:nvSpPr>
          <p:cNvPr id="2049" name="Rectangle 1"/>
          <p:cNvSpPr>
            <a:spLocks noChangeArrowheads="1"/>
          </p:cNvSpPr>
          <p:nvPr/>
        </p:nvSpPr>
        <p:spPr bwMode="auto">
          <a:xfrm>
            <a:off x="0" y="285720"/>
            <a:ext cx="6858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sz="2400" b="1" i="1" dirty="0" smtClean="0">
                <a:solidFill>
                  <a:srgbClr val="009900"/>
                </a:solidFill>
                <a:latin typeface="Times New Roman" pitchFamily="18" charset="0"/>
                <a:ea typeface="Calibri" pitchFamily="34" charset="0"/>
                <a:cs typeface="Times New Roman" pitchFamily="18" charset="0"/>
              </a:rPr>
              <a:t>Адам және оның дене мүшелері жайлы</a:t>
            </a:r>
            <a:r>
              <a:rPr kumimoji="0" lang="kk-KZ" sz="2400" b="1" i="1" u="none" strike="noStrike" cap="none" normalizeH="0" baseline="0" dirty="0" smtClean="0">
                <a:ln>
                  <a:noFill/>
                </a:ln>
                <a:solidFill>
                  <a:srgbClr val="009900"/>
                </a:solidFill>
                <a:effectLst/>
                <a:latin typeface="Times New Roman" pitchFamily="18" charset="0"/>
                <a:ea typeface="Calibri" pitchFamily="34" charset="0"/>
                <a:cs typeface="Times New Roman" pitchFamily="18" charset="0"/>
              </a:rPr>
              <a:t> </a:t>
            </a:r>
            <a:endParaRPr kumimoji="0" lang="kk-KZ" sz="2400" b="1" i="0" u="none" strike="noStrike" cap="none" normalizeH="0" baseline="0" dirty="0" smtClean="0">
              <a:ln>
                <a:noFill/>
              </a:ln>
              <a:solidFill>
                <a:srgbClr val="009900"/>
              </a:solidFill>
              <a:effectLst/>
              <a:latin typeface="Times New Roman" pitchFamily="18" charset="0"/>
              <a:cs typeface="Times New Roman" pitchFamily="18" charset="0"/>
            </a:endParaRPr>
          </a:p>
        </p:txBody>
      </p:sp>
      <p:sp>
        <p:nvSpPr>
          <p:cNvPr id="4" name="Прямоугольник 3"/>
          <p:cNvSpPr/>
          <p:nvPr/>
        </p:nvSpPr>
        <p:spPr>
          <a:xfrm>
            <a:off x="714356" y="1000100"/>
            <a:ext cx="4429144" cy="1323439"/>
          </a:xfrm>
          <a:prstGeom prst="rect">
            <a:avLst/>
          </a:prstGeom>
        </p:spPr>
        <p:txBody>
          <a:bodyPr wrap="square">
            <a:spAutoFit/>
          </a:bodyPr>
          <a:lstStyle/>
          <a:p>
            <a:r>
              <a:rPr lang="kk-KZ" sz="1600" b="1" dirty="0" smtClean="0">
                <a:solidFill>
                  <a:srgbClr val="C00000"/>
                </a:solidFill>
                <a:latin typeface="Arial" pitchFamily="34" charset="0"/>
                <a:cs typeface="Arial" pitchFamily="34" charset="0"/>
              </a:rPr>
              <a:t>Даладай</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Кiмнiң кең пейiлi?</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Данадай,</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Кiмнiң мол мейiрi?   (Ана)</a:t>
            </a:r>
            <a:br>
              <a:rPr lang="kk-KZ" sz="1600" b="1" dirty="0" smtClean="0">
                <a:solidFill>
                  <a:srgbClr val="C00000"/>
                </a:solidFill>
                <a:latin typeface="Arial" pitchFamily="34" charset="0"/>
                <a:cs typeface="Arial" pitchFamily="34" charset="0"/>
              </a:rPr>
            </a:br>
            <a:endParaRPr lang="ru-RU" sz="1600" b="1" dirty="0">
              <a:solidFill>
                <a:srgbClr val="C00000"/>
              </a:solidFill>
              <a:latin typeface="Arial" pitchFamily="34" charset="0"/>
              <a:cs typeface="Arial" pitchFamily="34" charset="0"/>
            </a:endParaRPr>
          </a:p>
        </p:txBody>
      </p:sp>
      <p:pic>
        <p:nvPicPr>
          <p:cNvPr id="5" name="Рисунок 4" descr="https://im3-tub-kz.yandex.net/i?id=e9957ab473c0fd4704706172b33b61dd&amp;n=33&amp;h=190&amp;w=268"/>
          <p:cNvPicPr/>
          <p:nvPr/>
        </p:nvPicPr>
        <p:blipFill>
          <a:blip r:embed="rId3"/>
          <a:srcRect/>
          <a:stretch>
            <a:fillRect/>
          </a:stretch>
        </p:blipFill>
        <p:spPr bwMode="auto">
          <a:xfrm>
            <a:off x="4286256" y="928662"/>
            <a:ext cx="1666623" cy="1143008"/>
          </a:xfrm>
          <a:prstGeom prst="rect">
            <a:avLst/>
          </a:prstGeom>
          <a:noFill/>
          <a:ln w="9525">
            <a:noFill/>
            <a:miter lim="800000"/>
            <a:headEnd/>
            <a:tailEnd/>
          </a:ln>
        </p:spPr>
      </p:pic>
      <p:sp>
        <p:nvSpPr>
          <p:cNvPr id="6" name="Прямоугольник 5"/>
          <p:cNvSpPr/>
          <p:nvPr/>
        </p:nvSpPr>
        <p:spPr>
          <a:xfrm>
            <a:off x="714356" y="2571736"/>
            <a:ext cx="4429144" cy="1323439"/>
          </a:xfrm>
          <a:prstGeom prst="rect">
            <a:avLst/>
          </a:prstGeom>
        </p:spPr>
        <p:txBody>
          <a:bodyPr wrap="square">
            <a:spAutoFit/>
          </a:bodyPr>
          <a:lstStyle/>
          <a:p>
            <a:r>
              <a:rPr lang="kk-KZ" sz="1600" b="1" dirty="0" smtClean="0">
                <a:solidFill>
                  <a:srgbClr val="C00000"/>
                </a:solidFill>
                <a:latin typeface="Arial" pitchFamily="34" charset="0"/>
                <a:cs typeface="Arial" pitchFamily="34" charset="0"/>
              </a:rPr>
              <a:t>Сырты орман,</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Алды жазық құрлықты,</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Араласаң,</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Табасың жетi құдықты.   (Бас)</a:t>
            </a:r>
            <a:br>
              <a:rPr lang="kk-KZ" sz="1600" b="1" dirty="0" smtClean="0">
                <a:solidFill>
                  <a:srgbClr val="C00000"/>
                </a:solidFill>
                <a:latin typeface="Arial" pitchFamily="34" charset="0"/>
                <a:cs typeface="Arial" pitchFamily="34" charset="0"/>
              </a:rPr>
            </a:br>
            <a:endParaRPr lang="ru-RU" sz="1600" b="1" dirty="0">
              <a:solidFill>
                <a:srgbClr val="C00000"/>
              </a:solidFill>
              <a:latin typeface="Arial" pitchFamily="34" charset="0"/>
              <a:cs typeface="Arial" pitchFamily="34" charset="0"/>
            </a:endParaRPr>
          </a:p>
        </p:txBody>
      </p:sp>
      <p:pic>
        <p:nvPicPr>
          <p:cNvPr id="7" name="Рисунок 6" descr="https://im2-tub-kz.yandex.net/i?id=2100d5b45c68672e296967fed21ae661&amp;n=33&amp;h=190&amp;w=190"/>
          <p:cNvPicPr/>
          <p:nvPr/>
        </p:nvPicPr>
        <p:blipFill>
          <a:blip r:embed="rId4"/>
          <a:srcRect/>
          <a:stretch>
            <a:fillRect/>
          </a:stretch>
        </p:blipFill>
        <p:spPr bwMode="auto">
          <a:xfrm>
            <a:off x="4429132" y="2643175"/>
            <a:ext cx="1143008" cy="1071570"/>
          </a:xfrm>
          <a:prstGeom prst="rect">
            <a:avLst/>
          </a:prstGeom>
          <a:noFill/>
          <a:ln w="9525">
            <a:noFill/>
            <a:miter lim="800000"/>
            <a:headEnd/>
            <a:tailEnd/>
          </a:ln>
        </p:spPr>
      </p:pic>
      <p:sp>
        <p:nvSpPr>
          <p:cNvPr id="8" name="Прямоугольник 7"/>
          <p:cNvSpPr/>
          <p:nvPr/>
        </p:nvSpPr>
        <p:spPr>
          <a:xfrm>
            <a:off x="714356" y="4143372"/>
            <a:ext cx="4429144" cy="1815882"/>
          </a:xfrm>
          <a:prstGeom prst="rect">
            <a:avLst/>
          </a:prstGeom>
        </p:spPr>
        <p:txBody>
          <a:bodyPr wrap="square">
            <a:spAutoFit/>
          </a:bodyPr>
          <a:lstStyle/>
          <a:p>
            <a:r>
              <a:rPr lang="kk-KZ" sz="1600" b="1" dirty="0" smtClean="0">
                <a:solidFill>
                  <a:srgbClr val="C00000"/>
                </a:solidFill>
                <a:latin typeface="Arial" pitchFamily="34" charset="0"/>
                <a:cs typeface="Arial" pitchFamily="34" charset="0"/>
              </a:rPr>
              <a:t>Құрамалы сырық,</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Берсең ырық.</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Кетесiң тұрып,</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Барасың жүрiп,</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Қаласаң,</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Отырасың бүгiп.   (Аяқ)</a:t>
            </a:r>
            <a:br>
              <a:rPr lang="kk-KZ" sz="1600" b="1" dirty="0" smtClean="0">
                <a:solidFill>
                  <a:srgbClr val="C00000"/>
                </a:solidFill>
                <a:latin typeface="Arial" pitchFamily="34" charset="0"/>
                <a:cs typeface="Arial" pitchFamily="34" charset="0"/>
              </a:rPr>
            </a:br>
            <a:endParaRPr lang="ru-RU" sz="1600" b="1" dirty="0">
              <a:solidFill>
                <a:srgbClr val="C00000"/>
              </a:solidFill>
              <a:latin typeface="Arial" pitchFamily="34" charset="0"/>
              <a:cs typeface="Arial" pitchFamily="34" charset="0"/>
            </a:endParaRPr>
          </a:p>
        </p:txBody>
      </p:sp>
      <p:pic>
        <p:nvPicPr>
          <p:cNvPr id="9" name="Рисунок 8" descr="http://files.adme.ru/files/news/part_1/19040/coloribus-integration-10106705.jpg"/>
          <p:cNvPicPr/>
          <p:nvPr/>
        </p:nvPicPr>
        <p:blipFill>
          <a:blip r:embed="rId5" cstate="print"/>
          <a:srcRect/>
          <a:stretch>
            <a:fillRect/>
          </a:stretch>
        </p:blipFill>
        <p:spPr bwMode="auto">
          <a:xfrm>
            <a:off x="4572008" y="4357686"/>
            <a:ext cx="1214446" cy="1357322"/>
          </a:xfrm>
          <a:prstGeom prst="rect">
            <a:avLst/>
          </a:prstGeom>
          <a:noFill/>
          <a:ln w="9525">
            <a:noFill/>
            <a:miter lim="800000"/>
            <a:headEnd/>
            <a:tailEnd/>
          </a:ln>
        </p:spPr>
      </p:pic>
      <p:sp>
        <p:nvSpPr>
          <p:cNvPr id="10" name="Прямоугольник 9"/>
          <p:cNvSpPr/>
          <p:nvPr/>
        </p:nvSpPr>
        <p:spPr>
          <a:xfrm>
            <a:off x="642918" y="6357951"/>
            <a:ext cx="4429156" cy="584775"/>
          </a:xfrm>
          <a:prstGeom prst="rect">
            <a:avLst/>
          </a:prstGeom>
        </p:spPr>
        <p:txBody>
          <a:bodyPr wrap="square">
            <a:spAutoFit/>
          </a:bodyPr>
          <a:lstStyle/>
          <a:p>
            <a:r>
              <a:rPr lang="kk-KZ" sz="1600" b="1" dirty="0" smtClean="0">
                <a:solidFill>
                  <a:srgbClr val="C00000"/>
                </a:solidFill>
                <a:latin typeface="Arial" pitchFamily="34" charset="0"/>
                <a:cs typeface="Arial" pitchFamily="34" charset="0"/>
              </a:rPr>
              <a:t>Белдеуде бес ат,</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Бесеуi де қасқа ат.   (Саусақ)</a:t>
            </a:r>
            <a:endParaRPr lang="ru-RU" sz="1600" b="1" dirty="0">
              <a:solidFill>
                <a:srgbClr val="C00000"/>
              </a:solidFill>
              <a:latin typeface="Arial" pitchFamily="34" charset="0"/>
              <a:cs typeface="Arial" pitchFamily="34" charset="0"/>
            </a:endParaRPr>
          </a:p>
        </p:txBody>
      </p:sp>
      <p:pic>
        <p:nvPicPr>
          <p:cNvPr id="11" name="Рисунок 10" descr="http://www.babygreen.ru/files/images/pub/part_0/154/pre/520_300.jpg"/>
          <p:cNvPicPr/>
          <p:nvPr/>
        </p:nvPicPr>
        <p:blipFill>
          <a:blip r:embed="rId6" cstate="print"/>
          <a:srcRect/>
          <a:stretch>
            <a:fillRect/>
          </a:stretch>
        </p:blipFill>
        <p:spPr bwMode="auto">
          <a:xfrm>
            <a:off x="4714884" y="6072198"/>
            <a:ext cx="1334770" cy="1000132"/>
          </a:xfrm>
          <a:prstGeom prst="rect">
            <a:avLst/>
          </a:prstGeom>
          <a:noFill/>
          <a:ln w="9525">
            <a:noFill/>
            <a:miter lim="800000"/>
            <a:headEnd/>
            <a:tailEnd/>
          </a:ln>
        </p:spPr>
      </p:pic>
      <p:sp>
        <p:nvSpPr>
          <p:cNvPr id="14" name="Прямоугольник 13"/>
          <p:cNvSpPr/>
          <p:nvPr/>
        </p:nvSpPr>
        <p:spPr>
          <a:xfrm>
            <a:off x="571480" y="7358082"/>
            <a:ext cx="4572020" cy="830997"/>
          </a:xfrm>
          <a:prstGeom prst="rect">
            <a:avLst/>
          </a:prstGeom>
        </p:spPr>
        <p:txBody>
          <a:bodyPr wrap="square">
            <a:spAutoFit/>
          </a:bodyPr>
          <a:lstStyle/>
          <a:p>
            <a:r>
              <a:rPr lang="kk-KZ" sz="1600" b="1" dirty="0" smtClean="0">
                <a:solidFill>
                  <a:srgbClr val="C00000"/>
                </a:solidFill>
                <a:latin typeface="Arial" pitchFamily="34" charset="0"/>
                <a:cs typeface="Arial" pitchFamily="34" charset="0"/>
              </a:rPr>
              <a:t>Үңгiр түбiнде жалбырап,</a:t>
            </a:r>
            <a:br>
              <a:rPr lang="kk-KZ" sz="1600" b="1" dirty="0" smtClean="0">
                <a:solidFill>
                  <a:srgbClr val="C00000"/>
                </a:solidFill>
                <a:latin typeface="Arial" pitchFamily="34" charset="0"/>
                <a:cs typeface="Arial" pitchFamily="34" charset="0"/>
              </a:rPr>
            </a:br>
            <a:r>
              <a:rPr lang="kk-KZ" sz="1600" b="1" dirty="0" smtClean="0">
                <a:solidFill>
                  <a:srgbClr val="C00000"/>
                </a:solidFill>
                <a:latin typeface="Arial" pitchFamily="34" charset="0"/>
                <a:cs typeface="Arial" pitchFamily="34" charset="0"/>
              </a:rPr>
              <a:t>Өсiп тұр жалғыз жапырақ.   (Тiл)</a:t>
            </a:r>
            <a:br>
              <a:rPr lang="kk-KZ" sz="1600" b="1" dirty="0" smtClean="0">
                <a:solidFill>
                  <a:srgbClr val="C00000"/>
                </a:solidFill>
                <a:latin typeface="Arial" pitchFamily="34" charset="0"/>
                <a:cs typeface="Arial" pitchFamily="34" charset="0"/>
              </a:rPr>
            </a:br>
            <a:endParaRPr lang="ru-RU" sz="1600" b="1" dirty="0">
              <a:solidFill>
                <a:srgbClr val="C00000"/>
              </a:solidFill>
              <a:latin typeface="Arial" pitchFamily="34" charset="0"/>
              <a:cs typeface="Arial" pitchFamily="34" charset="0"/>
            </a:endParaRPr>
          </a:p>
        </p:txBody>
      </p:sp>
      <p:pic>
        <p:nvPicPr>
          <p:cNvPr id="15" name="Рисунок 14" descr="http://previews.123rf.com/images/djordjer/djordjer1104/djordjer110400029/9356065-Mouth-with-a-tongue-Stock-Vector-cartoon.jpg"/>
          <p:cNvPicPr/>
          <p:nvPr/>
        </p:nvPicPr>
        <p:blipFill>
          <a:blip r:embed="rId7" cstate="print"/>
          <a:srcRect/>
          <a:stretch>
            <a:fillRect/>
          </a:stretch>
        </p:blipFill>
        <p:spPr bwMode="auto">
          <a:xfrm>
            <a:off x="4857760" y="7286645"/>
            <a:ext cx="1188441" cy="10001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1" y="0"/>
            <a:ext cx="6857999" cy="9144000"/>
          </a:xfrm>
          <a:prstGeom prst="rect">
            <a:avLst/>
          </a:prstGeom>
          <a:noFill/>
        </p:spPr>
      </p:pic>
      <p:sp>
        <p:nvSpPr>
          <p:cNvPr id="3" name="Прямоугольник 2"/>
          <p:cNvSpPr/>
          <p:nvPr/>
        </p:nvSpPr>
        <p:spPr>
          <a:xfrm>
            <a:off x="1714488" y="285720"/>
            <a:ext cx="4143403" cy="461665"/>
          </a:xfrm>
          <a:prstGeom prst="rect">
            <a:avLst/>
          </a:prstGeom>
        </p:spPr>
        <p:txBody>
          <a:bodyPr wrap="square">
            <a:spAutoFit/>
          </a:bodyPr>
          <a:lstStyle/>
          <a:p>
            <a:r>
              <a:rPr lang="kk-KZ" sz="2400" b="1" i="1" dirty="0" smtClean="0">
                <a:solidFill>
                  <a:srgbClr val="9204FC"/>
                </a:solidFill>
                <a:latin typeface="Times New Roman" pitchFamily="18" charset="0"/>
                <a:cs typeface="Times New Roman" pitchFamily="18" charset="0"/>
              </a:rPr>
              <a:t>Киім – кешек хақында</a:t>
            </a:r>
            <a:endParaRPr lang="ru-RU" sz="2400" dirty="0">
              <a:solidFill>
                <a:srgbClr val="9204FC"/>
              </a:solidFill>
              <a:latin typeface="Times New Roman" pitchFamily="18" charset="0"/>
              <a:cs typeface="Times New Roman" pitchFamily="18" charset="0"/>
            </a:endParaRPr>
          </a:p>
        </p:txBody>
      </p:sp>
      <p:sp>
        <p:nvSpPr>
          <p:cNvPr id="4" name="Прямоугольник 3"/>
          <p:cNvSpPr/>
          <p:nvPr/>
        </p:nvSpPr>
        <p:spPr>
          <a:xfrm>
            <a:off x="857232" y="928662"/>
            <a:ext cx="4286268" cy="1077218"/>
          </a:xfrm>
          <a:prstGeom prst="rect">
            <a:avLst/>
          </a:prstGeom>
        </p:spPr>
        <p:txBody>
          <a:bodyPr wrap="square">
            <a:spAutoFit/>
          </a:bodyPr>
          <a:lstStyle/>
          <a:p>
            <a:r>
              <a:rPr lang="kk-KZ" sz="1600" b="1" dirty="0" smtClean="0">
                <a:solidFill>
                  <a:srgbClr val="009900"/>
                </a:solidFill>
                <a:latin typeface="Arial" pitchFamily="34" charset="0"/>
                <a:cs typeface="Arial" pitchFamily="34" charset="0"/>
              </a:rPr>
              <a:t>Адамның сәнi,</a:t>
            </a:r>
            <a:br>
              <a:rPr lang="kk-KZ" sz="1600" b="1" dirty="0" smtClean="0">
                <a:solidFill>
                  <a:srgbClr val="009900"/>
                </a:solidFill>
                <a:latin typeface="Arial" pitchFamily="34" charset="0"/>
                <a:cs typeface="Arial" pitchFamily="34" charset="0"/>
              </a:rPr>
            </a:br>
            <a:r>
              <a:rPr lang="kk-KZ" sz="1600" b="1" dirty="0" smtClean="0">
                <a:solidFill>
                  <a:srgbClr val="009900"/>
                </a:solidFill>
                <a:latin typeface="Arial" pitchFamily="34" charset="0"/>
                <a:cs typeface="Arial" pitchFamily="34" charset="0"/>
              </a:rPr>
              <a:t>Онсыз жоқ мәнi.   </a:t>
            </a:r>
          </a:p>
          <a:p>
            <a:r>
              <a:rPr lang="kk-KZ" sz="1600" b="1" dirty="0" smtClean="0">
                <a:solidFill>
                  <a:srgbClr val="009900"/>
                </a:solidFill>
                <a:latin typeface="Arial" pitchFamily="34" charset="0"/>
                <a:cs typeface="Arial" pitchFamily="34" charset="0"/>
              </a:rPr>
              <a:t>                              (Киiм)</a:t>
            </a:r>
            <a:br>
              <a:rPr lang="kk-KZ" sz="1600" b="1" dirty="0" smtClean="0">
                <a:solidFill>
                  <a:srgbClr val="009900"/>
                </a:solidFill>
                <a:latin typeface="Arial" pitchFamily="34" charset="0"/>
                <a:cs typeface="Arial" pitchFamily="34" charset="0"/>
              </a:rPr>
            </a:br>
            <a:endParaRPr lang="ru-RU" sz="1600" b="1" dirty="0">
              <a:solidFill>
                <a:srgbClr val="009900"/>
              </a:solidFill>
              <a:latin typeface="Arial" pitchFamily="34" charset="0"/>
              <a:cs typeface="Arial" pitchFamily="34" charset="0"/>
            </a:endParaRPr>
          </a:p>
        </p:txBody>
      </p:sp>
      <p:pic>
        <p:nvPicPr>
          <p:cNvPr id="5" name="Рисунок 4" descr="https://im1-tub-kz.yandex.net/i?id=ed467c6ac32fbc039c574e3f09f7a046&amp;n=33&amp;h=190&amp;w=190"/>
          <p:cNvPicPr/>
          <p:nvPr/>
        </p:nvPicPr>
        <p:blipFill>
          <a:blip r:embed="rId3"/>
          <a:srcRect/>
          <a:stretch>
            <a:fillRect/>
          </a:stretch>
        </p:blipFill>
        <p:spPr bwMode="auto">
          <a:xfrm>
            <a:off x="5072074" y="928662"/>
            <a:ext cx="814384" cy="785818"/>
          </a:xfrm>
          <a:prstGeom prst="rect">
            <a:avLst/>
          </a:prstGeom>
          <a:noFill/>
          <a:ln w="9525">
            <a:noFill/>
            <a:miter lim="800000"/>
            <a:headEnd/>
            <a:tailEnd/>
          </a:ln>
        </p:spPr>
      </p:pic>
      <p:sp>
        <p:nvSpPr>
          <p:cNvPr id="6" name="Прямоугольник 5"/>
          <p:cNvSpPr/>
          <p:nvPr/>
        </p:nvSpPr>
        <p:spPr>
          <a:xfrm>
            <a:off x="857232" y="2071670"/>
            <a:ext cx="4286268" cy="1077218"/>
          </a:xfrm>
          <a:prstGeom prst="rect">
            <a:avLst/>
          </a:prstGeom>
        </p:spPr>
        <p:txBody>
          <a:bodyPr wrap="square">
            <a:spAutoFit/>
          </a:bodyPr>
          <a:lstStyle/>
          <a:p>
            <a:r>
              <a:rPr lang="kk-KZ" sz="1600" b="1" dirty="0" smtClean="0">
                <a:solidFill>
                  <a:srgbClr val="009900"/>
                </a:solidFill>
                <a:latin typeface="Arial" pitchFamily="34" charset="0"/>
                <a:cs typeface="Arial" pitchFamily="34" charset="0"/>
              </a:rPr>
              <a:t>Дорбаға тығып, бас бағын,</a:t>
            </a:r>
            <a:br>
              <a:rPr lang="kk-KZ" sz="1600" b="1" dirty="0" smtClean="0">
                <a:solidFill>
                  <a:srgbClr val="009900"/>
                </a:solidFill>
                <a:latin typeface="Arial" pitchFamily="34" charset="0"/>
                <a:cs typeface="Arial" pitchFamily="34" charset="0"/>
              </a:rPr>
            </a:br>
            <a:r>
              <a:rPr lang="kk-KZ" sz="1600" b="1" dirty="0" smtClean="0">
                <a:solidFill>
                  <a:srgbClr val="009900"/>
                </a:solidFill>
                <a:latin typeface="Arial" pitchFamily="34" charset="0"/>
                <a:cs typeface="Arial" pitchFamily="34" charset="0"/>
              </a:rPr>
              <a:t>Байлай салдым қос жағын.   </a:t>
            </a:r>
          </a:p>
          <a:p>
            <a:r>
              <a:rPr lang="kk-KZ" sz="1600" b="1" dirty="0" smtClean="0">
                <a:solidFill>
                  <a:srgbClr val="009900"/>
                </a:solidFill>
                <a:latin typeface="Arial" pitchFamily="34" charset="0"/>
                <a:cs typeface="Arial" pitchFamily="34" charset="0"/>
              </a:rPr>
              <a:t>                                             (Тымақ)</a:t>
            </a:r>
            <a:br>
              <a:rPr lang="kk-KZ" sz="1600" b="1" dirty="0" smtClean="0">
                <a:solidFill>
                  <a:srgbClr val="009900"/>
                </a:solidFill>
                <a:latin typeface="Arial" pitchFamily="34" charset="0"/>
                <a:cs typeface="Arial" pitchFamily="34" charset="0"/>
              </a:rPr>
            </a:br>
            <a:endParaRPr lang="ru-RU" sz="1600" b="1" dirty="0">
              <a:solidFill>
                <a:srgbClr val="009900"/>
              </a:solidFill>
              <a:latin typeface="Arial" pitchFamily="34" charset="0"/>
              <a:cs typeface="Arial" pitchFamily="34" charset="0"/>
            </a:endParaRPr>
          </a:p>
        </p:txBody>
      </p:sp>
      <p:pic>
        <p:nvPicPr>
          <p:cNvPr id="7" name="Рисунок 6" descr="http://cs625630.vk.me/v625630906/18588/XyQVQClsupA.jpg"/>
          <p:cNvPicPr/>
          <p:nvPr/>
        </p:nvPicPr>
        <p:blipFill>
          <a:blip r:embed="rId4" cstate="print"/>
          <a:srcRect/>
          <a:stretch>
            <a:fillRect/>
          </a:stretch>
        </p:blipFill>
        <p:spPr bwMode="auto">
          <a:xfrm>
            <a:off x="5000636" y="2071670"/>
            <a:ext cx="1143008" cy="844083"/>
          </a:xfrm>
          <a:prstGeom prst="rect">
            <a:avLst/>
          </a:prstGeom>
          <a:noFill/>
          <a:ln w="9525">
            <a:noFill/>
            <a:miter lim="800000"/>
            <a:headEnd/>
            <a:tailEnd/>
          </a:ln>
        </p:spPr>
      </p:pic>
      <p:sp>
        <p:nvSpPr>
          <p:cNvPr id="8" name="Прямоугольник 7"/>
          <p:cNvSpPr/>
          <p:nvPr/>
        </p:nvSpPr>
        <p:spPr>
          <a:xfrm>
            <a:off x="857232" y="3214678"/>
            <a:ext cx="4286268" cy="830997"/>
          </a:xfrm>
          <a:prstGeom prst="rect">
            <a:avLst/>
          </a:prstGeom>
        </p:spPr>
        <p:txBody>
          <a:bodyPr wrap="square">
            <a:spAutoFit/>
          </a:bodyPr>
          <a:lstStyle/>
          <a:p>
            <a:r>
              <a:rPr lang="kk-KZ" sz="1600" b="1" dirty="0" smtClean="0">
                <a:solidFill>
                  <a:srgbClr val="009900"/>
                </a:solidFill>
                <a:latin typeface="Arial" pitchFamily="34" charset="0"/>
                <a:cs typeface="Arial" pitchFamily="34" charset="0"/>
              </a:rPr>
              <a:t>Аузы бiр –</a:t>
            </a:r>
            <a:br>
              <a:rPr lang="kk-KZ" sz="1600" b="1" dirty="0" smtClean="0">
                <a:solidFill>
                  <a:srgbClr val="009900"/>
                </a:solidFill>
                <a:latin typeface="Arial" pitchFamily="34" charset="0"/>
                <a:cs typeface="Arial" pitchFamily="34" charset="0"/>
              </a:rPr>
            </a:br>
            <a:r>
              <a:rPr lang="kk-KZ" sz="1600" b="1" dirty="0" smtClean="0">
                <a:solidFill>
                  <a:srgbClr val="009900"/>
                </a:solidFill>
                <a:latin typeface="Arial" pitchFamily="34" charset="0"/>
                <a:cs typeface="Arial" pitchFamily="34" charset="0"/>
              </a:rPr>
              <a:t>Қос құбыр.   </a:t>
            </a:r>
          </a:p>
          <a:p>
            <a:r>
              <a:rPr lang="kk-KZ" sz="1600" b="1" dirty="0" smtClean="0">
                <a:solidFill>
                  <a:srgbClr val="009900"/>
                </a:solidFill>
                <a:latin typeface="Arial" pitchFamily="34" charset="0"/>
                <a:cs typeface="Arial" pitchFamily="34" charset="0"/>
              </a:rPr>
              <a:t>                (Шалбар)</a:t>
            </a:r>
            <a:endParaRPr lang="ru-RU" sz="1600" b="1" dirty="0">
              <a:solidFill>
                <a:srgbClr val="009900"/>
              </a:solidFill>
              <a:latin typeface="Arial" pitchFamily="34" charset="0"/>
              <a:cs typeface="Arial" pitchFamily="34" charset="0"/>
            </a:endParaRPr>
          </a:p>
        </p:txBody>
      </p:sp>
      <p:pic>
        <p:nvPicPr>
          <p:cNvPr id="9" name="Рисунок 8" descr="https://im3-tub-kz.yandex.net/i?id=1b1840da7aa29a741ac68a9bd65fea07&amp;n=33&amp;h=190&amp;w=190"/>
          <p:cNvPicPr/>
          <p:nvPr/>
        </p:nvPicPr>
        <p:blipFill>
          <a:blip r:embed="rId5"/>
          <a:srcRect/>
          <a:stretch>
            <a:fillRect/>
          </a:stretch>
        </p:blipFill>
        <p:spPr bwMode="auto">
          <a:xfrm>
            <a:off x="4929198" y="3214678"/>
            <a:ext cx="1143008" cy="857256"/>
          </a:xfrm>
          <a:prstGeom prst="rect">
            <a:avLst/>
          </a:prstGeom>
          <a:noFill/>
          <a:ln w="9525">
            <a:noFill/>
            <a:miter lim="800000"/>
            <a:headEnd/>
            <a:tailEnd/>
          </a:ln>
        </p:spPr>
      </p:pic>
      <p:sp>
        <p:nvSpPr>
          <p:cNvPr id="10" name="Прямоугольник 9"/>
          <p:cNvSpPr/>
          <p:nvPr/>
        </p:nvSpPr>
        <p:spPr>
          <a:xfrm>
            <a:off x="857232" y="4357686"/>
            <a:ext cx="4286268" cy="1569660"/>
          </a:xfrm>
          <a:prstGeom prst="rect">
            <a:avLst/>
          </a:prstGeom>
        </p:spPr>
        <p:txBody>
          <a:bodyPr wrap="square">
            <a:spAutoFit/>
          </a:bodyPr>
          <a:lstStyle/>
          <a:p>
            <a:r>
              <a:rPr lang="kk-KZ" sz="1600" b="1" dirty="0" smtClean="0">
                <a:solidFill>
                  <a:srgbClr val="009900"/>
                </a:solidFill>
                <a:latin typeface="Arial" pitchFamily="34" charset="0"/>
                <a:cs typeface="Arial" pitchFamily="34" charset="0"/>
              </a:rPr>
              <a:t>Қолы бар,</a:t>
            </a:r>
            <a:br>
              <a:rPr lang="kk-KZ" sz="1600" b="1" dirty="0" smtClean="0">
                <a:solidFill>
                  <a:srgbClr val="009900"/>
                </a:solidFill>
                <a:latin typeface="Arial" pitchFamily="34" charset="0"/>
                <a:cs typeface="Arial" pitchFamily="34" charset="0"/>
              </a:rPr>
            </a:br>
            <a:r>
              <a:rPr lang="kk-KZ" sz="1600" b="1" dirty="0" smtClean="0">
                <a:solidFill>
                  <a:srgbClr val="009900"/>
                </a:solidFill>
                <a:latin typeface="Arial" pitchFamily="34" charset="0"/>
                <a:cs typeface="Arial" pitchFamily="34" charset="0"/>
              </a:rPr>
              <a:t>Саусағы жоқ.</a:t>
            </a:r>
            <a:br>
              <a:rPr lang="kk-KZ" sz="1600" b="1" dirty="0" smtClean="0">
                <a:solidFill>
                  <a:srgbClr val="009900"/>
                </a:solidFill>
                <a:latin typeface="Arial" pitchFamily="34" charset="0"/>
                <a:cs typeface="Arial" pitchFamily="34" charset="0"/>
              </a:rPr>
            </a:br>
            <a:r>
              <a:rPr lang="kk-KZ" sz="1600" b="1" dirty="0" smtClean="0">
                <a:solidFill>
                  <a:srgbClr val="009900"/>
                </a:solidFill>
                <a:latin typeface="Arial" pitchFamily="34" charset="0"/>
                <a:cs typeface="Arial" pitchFamily="34" charset="0"/>
              </a:rPr>
              <a:t>Мойны бар,</a:t>
            </a:r>
            <a:br>
              <a:rPr lang="kk-KZ" sz="1600" b="1" dirty="0" smtClean="0">
                <a:solidFill>
                  <a:srgbClr val="009900"/>
                </a:solidFill>
                <a:latin typeface="Arial" pitchFamily="34" charset="0"/>
                <a:cs typeface="Arial" pitchFamily="34" charset="0"/>
              </a:rPr>
            </a:br>
            <a:r>
              <a:rPr lang="kk-KZ" sz="1600" b="1" dirty="0" smtClean="0">
                <a:solidFill>
                  <a:srgbClr val="009900"/>
                </a:solidFill>
                <a:latin typeface="Arial" pitchFamily="34" charset="0"/>
                <a:cs typeface="Arial" pitchFamily="34" charset="0"/>
              </a:rPr>
              <a:t>Басы жоқ.  </a:t>
            </a:r>
          </a:p>
          <a:p>
            <a:r>
              <a:rPr lang="kk-KZ" sz="1600" b="1" dirty="0" smtClean="0">
                <a:solidFill>
                  <a:srgbClr val="009900"/>
                </a:solidFill>
                <a:latin typeface="Arial" pitchFamily="34" charset="0"/>
                <a:cs typeface="Arial" pitchFamily="34" charset="0"/>
              </a:rPr>
              <a:t>                     (Көйлек)</a:t>
            </a:r>
            <a:br>
              <a:rPr lang="kk-KZ" sz="1600" b="1" dirty="0" smtClean="0">
                <a:solidFill>
                  <a:srgbClr val="009900"/>
                </a:solidFill>
                <a:latin typeface="Arial" pitchFamily="34" charset="0"/>
                <a:cs typeface="Arial" pitchFamily="34" charset="0"/>
              </a:rPr>
            </a:br>
            <a:endParaRPr lang="ru-RU" sz="1600" b="1" dirty="0">
              <a:solidFill>
                <a:srgbClr val="009900"/>
              </a:solidFill>
              <a:latin typeface="Arial" pitchFamily="34" charset="0"/>
              <a:cs typeface="Arial" pitchFamily="34" charset="0"/>
            </a:endParaRPr>
          </a:p>
        </p:txBody>
      </p:sp>
      <p:pic>
        <p:nvPicPr>
          <p:cNvPr id="11" name="Рисунок 10" descr="https://im1-tub-kz.yandex.net/i?id=ed254cd3e46399ed6efc4e1810800aa6&amp;n=33&amp;h=190&amp;w=190"/>
          <p:cNvPicPr/>
          <p:nvPr/>
        </p:nvPicPr>
        <p:blipFill>
          <a:blip r:embed="rId6"/>
          <a:srcRect/>
          <a:stretch>
            <a:fillRect/>
          </a:stretch>
        </p:blipFill>
        <p:spPr bwMode="auto">
          <a:xfrm>
            <a:off x="5000636" y="4500562"/>
            <a:ext cx="1033458" cy="1071570"/>
          </a:xfrm>
          <a:prstGeom prst="rect">
            <a:avLst/>
          </a:prstGeom>
          <a:noFill/>
          <a:ln w="9525">
            <a:noFill/>
            <a:miter lim="800000"/>
            <a:headEnd/>
            <a:tailEnd/>
          </a:ln>
        </p:spPr>
      </p:pic>
      <p:sp>
        <p:nvSpPr>
          <p:cNvPr id="12" name="Прямоугольник 11"/>
          <p:cNvSpPr/>
          <p:nvPr/>
        </p:nvSpPr>
        <p:spPr>
          <a:xfrm>
            <a:off x="857232" y="5929322"/>
            <a:ext cx="4286268" cy="1569660"/>
          </a:xfrm>
          <a:prstGeom prst="rect">
            <a:avLst/>
          </a:prstGeom>
        </p:spPr>
        <p:txBody>
          <a:bodyPr wrap="square">
            <a:spAutoFit/>
          </a:bodyPr>
          <a:lstStyle/>
          <a:p>
            <a:r>
              <a:rPr lang="kk-KZ" sz="1600" b="1" dirty="0" smtClean="0">
                <a:solidFill>
                  <a:srgbClr val="009900"/>
                </a:solidFill>
                <a:latin typeface="Arial" pitchFamily="34" charset="0"/>
                <a:cs typeface="Arial" pitchFamily="34" charset="0"/>
              </a:rPr>
              <a:t>Күндiз</a:t>
            </a:r>
            <a:br>
              <a:rPr lang="kk-KZ" sz="1600" b="1" dirty="0" smtClean="0">
                <a:solidFill>
                  <a:srgbClr val="009900"/>
                </a:solidFill>
                <a:latin typeface="Arial" pitchFamily="34" charset="0"/>
                <a:cs typeface="Arial" pitchFamily="34" charset="0"/>
              </a:rPr>
            </a:br>
            <a:r>
              <a:rPr lang="kk-KZ" sz="1600" b="1" dirty="0" smtClean="0">
                <a:solidFill>
                  <a:srgbClr val="009900"/>
                </a:solidFill>
                <a:latin typeface="Arial" pitchFamily="34" charset="0"/>
                <a:cs typeface="Arial" pitchFamily="34" charset="0"/>
              </a:rPr>
              <a:t>Таяғымды қаптаймын,</a:t>
            </a:r>
            <a:br>
              <a:rPr lang="kk-KZ" sz="1600" b="1" dirty="0" smtClean="0">
                <a:solidFill>
                  <a:srgbClr val="009900"/>
                </a:solidFill>
                <a:latin typeface="Arial" pitchFamily="34" charset="0"/>
                <a:cs typeface="Arial" pitchFamily="34" charset="0"/>
              </a:rPr>
            </a:br>
            <a:r>
              <a:rPr lang="kk-KZ" sz="1600" b="1" dirty="0" smtClean="0">
                <a:solidFill>
                  <a:srgbClr val="009900"/>
                </a:solidFill>
                <a:latin typeface="Arial" pitchFamily="34" charset="0"/>
                <a:cs typeface="Arial" pitchFamily="34" charset="0"/>
              </a:rPr>
              <a:t>Түнде</a:t>
            </a:r>
            <a:br>
              <a:rPr lang="kk-KZ" sz="1600" b="1" dirty="0" smtClean="0">
                <a:solidFill>
                  <a:srgbClr val="009900"/>
                </a:solidFill>
                <a:latin typeface="Arial" pitchFamily="34" charset="0"/>
                <a:cs typeface="Arial" pitchFamily="34" charset="0"/>
              </a:rPr>
            </a:br>
            <a:r>
              <a:rPr lang="kk-KZ" sz="1600" b="1" dirty="0" smtClean="0">
                <a:solidFill>
                  <a:srgbClr val="009900"/>
                </a:solidFill>
                <a:latin typeface="Arial" pitchFamily="34" charset="0"/>
                <a:cs typeface="Arial" pitchFamily="34" charset="0"/>
              </a:rPr>
              <a:t>Босағаға тастаймын.  </a:t>
            </a:r>
          </a:p>
          <a:p>
            <a:r>
              <a:rPr lang="kk-KZ" sz="1600" b="1" dirty="0" smtClean="0">
                <a:solidFill>
                  <a:srgbClr val="009900"/>
                </a:solidFill>
                <a:latin typeface="Arial" pitchFamily="34" charset="0"/>
                <a:cs typeface="Arial" pitchFamily="34" charset="0"/>
              </a:rPr>
              <a:t>                                     (Аяқ киiм)</a:t>
            </a:r>
            <a:br>
              <a:rPr lang="kk-KZ" sz="1600" b="1" dirty="0" smtClean="0">
                <a:solidFill>
                  <a:srgbClr val="009900"/>
                </a:solidFill>
                <a:latin typeface="Arial" pitchFamily="34" charset="0"/>
                <a:cs typeface="Arial" pitchFamily="34" charset="0"/>
              </a:rPr>
            </a:br>
            <a:endParaRPr lang="ru-RU" sz="1600" b="1" dirty="0">
              <a:solidFill>
                <a:srgbClr val="009900"/>
              </a:solidFill>
              <a:latin typeface="Arial" pitchFamily="34" charset="0"/>
              <a:cs typeface="Arial" pitchFamily="34" charset="0"/>
            </a:endParaRPr>
          </a:p>
        </p:txBody>
      </p:sp>
      <p:pic>
        <p:nvPicPr>
          <p:cNvPr id="13" name="Рисунок 12" descr="http://mira-shoes.ru/images/shop/big_93d892508b3886a26ca877dd2b3beb8fc1a525e6.jpg"/>
          <p:cNvPicPr/>
          <p:nvPr/>
        </p:nvPicPr>
        <p:blipFill>
          <a:blip r:embed="rId7" cstate="print"/>
          <a:srcRect/>
          <a:stretch>
            <a:fillRect/>
          </a:stretch>
        </p:blipFill>
        <p:spPr bwMode="auto">
          <a:xfrm>
            <a:off x="4786322" y="6143636"/>
            <a:ext cx="1409361" cy="928694"/>
          </a:xfrm>
          <a:prstGeom prst="rect">
            <a:avLst/>
          </a:prstGeom>
          <a:noFill/>
          <a:ln w="9525">
            <a:noFill/>
            <a:miter lim="800000"/>
            <a:headEnd/>
            <a:tailEnd/>
          </a:ln>
        </p:spPr>
      </p:pic>
      <p:sp>
        <p:nvSpPr>
          <p:cNvPr id="14" name="Прямоугольник 13"/>
          <p:cNvSpPr/>
          <p:nvPr/>
        </p:nvSpPr>
        <p:spPr>
          <a:xfrm>
            <a:off x="928670" y="7429520"/>
            <a:ext cx="4214830" cy="584775"/>
          </a:xfrm>
          <a:prstGeom prst="rect">
            <a:avLst/>
          </a:prstGeom>
        </p:spPr>
        <p:txBody>
          <a:bodyPr wrap="square">
            <a:spAutoFit/>
          </a:bodyPr>
          <a:lstStyle/>
          <a:p>
            <a:r>
              <a:rPr lang="kk-KZ" sz="1600" b="1" dirty="0" smtClean="0">
                <a:solidFill>
                  <a:srgbClr val="009900"/>
                </a:solidFill>
                <a:latin typeface="Arial" pitchFamily="34" charset="0"/>
                <a:cs typeface="Arial" pitchFamily="34" charset="0"/>
              </a:rPr>
              <a:t>Есiгi бiреу,</a:t>
            </a:r>
            <a:br>
              <a:rPr lang="kk-KZ" sz="1600" b="1" dirty="0" smtClean="0">
                <a:solidFill>
                  <a:srgbClr val="009900"/>
                </a:solidFill>
                <a:latin typeface="Arial" pitchFamily="34" charset="0"/>
                <a:cs typeface="Arial" pitchFamily="34" charset="0"/>
              </a:rPr>
            </a:br>
            <a:r>
              <a:rPr lang="kk-KZ" sz="1600" b="1" dirty="0" smtClean="0">
                <a:solidFill>
                  <a:srgbClr val="009900"/>
                </a:solidFill>
                <a:latin typeface="Arial" pitchFamily="34" charset="0"/>
                <a:cs typeface="Arial" pitchFamily="34" charset="0"/>
              </a:rPr>
              <a:t>Бөлмесi бесеу.   (Қолғап)</a:t>
            </a:r>
            <a:endParaRPr lang="ru-RU" sz="1600" b="1" dirty="0">
              <a:solidFill>
                <a:srgbClr val="009900"/>
              </a:solidFill>
              <a:latin typeface="Arial" pitchFamily="34" charset="0"/>
              <a:cs typeface="Arial" pitchFamily="34" charset="0"/>
            </a:endParaRPr>
          </a:p>
        </p:txBody>
      </p:sp>
      <p:pic>
        <p:nvPicPr>
          <p:cNvPr id="15" name="Рисунок 14" descr="https://im0-tub-kz.yandex.net/i?id=0cf7942ad31143c510096ea4bf26c99d&amp;n=33&amp;h=190&amp;w=190"/>
          <p:cNvPicPr/>
          <p:nvPr/>
        </p:nvPicPr>
        <p:blipFill>
          <a:blip r:embed="rId8"/>
          <a:srcRect/>
          <a:stretch>
            <a:fillRect/>
          </a:stretch>
        </p:blipFill>
        <p:spPr bwMode="auto">
          <a:xfrm>
            <a:off x="4929198" y="7358082"/>
            <a:ext cx="1143008" cy="10286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1" y="0"/>
            <a:ext cx="6857999" cy="9144000"/>
          </a:xfrm>
          <a:prstGeom prst="rect">
            <a:avLst/>
          </a:prstGeom>
          <a:noFill/>
        </p:spPr>
      </p:pic>
      <p:sp>
        <p:nvSpPr>
          <p:cNvPr id="1025" name="Rectangle 1"/>
          <p:cNvSpPr>
            <a:spLocks noChangeArrowheads="1"/>
          </p:cNvSpPr>
          <p:nvPr/>
        </p:nvSpPr>
        <p:spPr bwMode="auto">
          <a:xfrm>
            <a:off x="0" y="357158"/>
            <a:ext cx="6858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1"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Қыс мезгіліне байланысты </a:t>
            </a:r>
            <a:endParaRPr kumimoji="0" lang="kk-KZ" sz="2400" b="0" i="0" u="none" strike="noStrike" cap="none" normalizeH="0" baseline="0" dirty="0" smtClean="0">
              <a:ln>
                <a:noFill/>
              </a:ln>
              <a:solidFill>
                <a:srgbClr val="000099"/>
              </a:solidFill>
              <a:effectLst/>
              <a:latin typeface="Arial" pitchFamily="34" charset="0"/>
              <a:cs typeface="Arial" pitchFamily="34" charset="0"/>
            </a:endParaRPr>
          </a:p>
        </p:txBody>
      </p:sp>
      <p:sp>
        <p:nvSpPr>
          <p:cNvPr id="5" name="Прямоугольник 4"/>
          <p:cNvSpPr/>
          <p:nvPr/>
        </p:nvSpPr>
        <p:spPr>
          <a:xfrm>
            <a:off x="571480" y="1214414"/>
            <a:ext cx="4572020" cy="830997"/>
          </a:xfrm>
          <a:prstGeom prst="rect">
            <a:avLst/>
          </a:prstGeom>
        </p:spPr>
        <p:txBody>
          <a:bodyPr wrap="square">
            <a:spAutoFit/>
          </a:bodyPr>
          <a:lstStyle/>
          <a:p>
            <a:pPr lvl="0" fontAlgn="base">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Қыста ғана болады</a:t>
            </a:r>
            <a:endParaRPr lang="ru-RU" sz="1600" b="1" dirty="0" smtClean="0">
              <a:solidFill>
                <a:srgbClr val="FF9900"/>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Ұстасаң қолың тонады. </a:t>
            </a: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                                        (Қар)</a:t>
            </a:r>
            <a:endParaRPr lang="kk-KZ" sz="1600" b="1" dirty="0" smtClean="0">
              <a:solidFill>
                <a:srgbClr val="FF9900"/>
              </a:solidFill>
              <a:latin typeface="Arial" pitchFamily="34" charset="0"/>
              <a:cs typeface="Arial" pitchFamily="34" charset="0"/>
            </a:endParaRPr>
          </a:p>
        </p:txBody>
      </p:sp>
      <p:pic>
        <p:nvPicPr>
          <p:cNvPr id="6" name="Рисунок 5" descr="http://trunov-rono26.narod.ru/DswMedia/sneg.jpg"/>
          <p:cNvPicPr/>
          <p:nvPr/>
        </p:nvPicPr>
        <p:blipFill>
          <a:blip r:embed="rId3" cstate="print"/>
          <a:srcRect/>
          <a:stretch>
            <a:fillRect/>
          </a:stretch>
        </p:blipFill>
        <p:spPr bwMode="auto">
          <a:xfrm>
            <a:off x="4714884" y="1071538"/>
            <a:ext cx="1259145" cy="857256"/>
          </a:xfrm>
          <a:prstGeom prst="rect">
            <a:avLst/>
          </a:prstGeom>
          <a:noFill/>
          <a:ln w="9525">
            <a:noFill/>
            <a:miter lim="800000"/>
            <a:headEnd/>
            <a:tailEnd/>
          </a:ln>
        </p:spPr>
      </p:pic>
      <p:sp>
        <p:nvSpPr>
          <p:cNvPr id="8" name="Прямоугольник 7"/>
          <p:cNvSpPr/>
          <p:nvPr/>
        </p:nvSpPr>
        <p:spPr>
          <a:xfrm>
            <a:off x="642918" y="2357422"/>
            <a:ext cx="4500582" cy="830997"/>
          </a:xfrm>
          <a:prstGeom prst="rect">
            <a:avLst/>
          </a:prstGeom>
        </p:spPr>
        <p:txBody>
          <a:bodyPr wrap="square">
            <a:spAutoFit/>
          </a:bodyPr>
          <a:lstStyle/>
          <a:p>
            <a:pPr lvl="0" fontAlgn="base">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Қолы жоқ сурет салады</a:t>
            </a:r>
            <a:endParaRPr lang="ru-RU" sz="1600" b="1" dirty="0" smtClean="0">
              <a:solidFill>
                <a:srgbClr val="FF9900"/>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Тісі жоқ тістеп алады.</a:t>
            </a: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                                       (Аяз)</a:t>
            </a:r>
            <a:endParaRPr lang="kk-KZ" sz="1600" b="1" dirty="0" smtClean="0">
              <a:solidFill>
                <a:srgbClr val="FF9900"/>
              </a:solidFill>
              <a:latin typeface="Arial" pitchFamily="34" charset="0"/>
              <a:cs typeface="Arial" pitchFamily="34" charset="0"/>
            </a:endParaRPr>
          </a:p>
        </p:txBody>
      </p:sp>
      <p:pic>
        <p:nvPicPr>
          <p:cNvPr id="9" name="Рисунок 8" descr="http://levmitrofanov.ru/image_db/2012/02/21/11/ec60d681edde.jpg"/>
          <p:cNvPicPr/>
          <p:nvPr/>
        </p:nvPicPr>
        <p:blipFill>
          <a:blip r:embed="rId4" cstate="print"/>
          <a:srcRect/>
          <a:stretch>
            <a:fillRect/>
          </a:stretch>
        </p:blipFill>
        <p:spPr bwMode="auto">
          <a:xfrm>
            <a:off x="4714884" y="2500298"/>
            <a:ext cx="1285884" cy="714380"/>
          </a:xfrm>
          <a:prstGeom prst="rect">
            <a:avLst/>
          </a:prstGeom>
          <a:noFill/>
          <a:ln w="9525">
            <a:noFill/>
            <a:miter lim="800000"/>
            <a:headEnd/>
            <a:tailEnd/>
          </a:ln>
        </p:spPr>
      </p:pic>
      <p:sp>
        <p:nvSpPr>
          <p:cNvPr id="11" name="Прямоугольник 10"/>
          <p:cNvSpPr/>
          <p:nvPr/>
        </p:nvSpPr>
        <p:spPr>
          <a:xfrm>
            <a:off x="642918" y="3428992"/>
            <a:ext cx="4500582" cy="1323439"/>
          </a:xfrm>
          <a:prstGeom prst="rect">
            <a:avLst/>
          </a:prstGeom>
        </p:spPr>
        <p:txBody>
          <a:bodyPr wrap="square">
            <a:spAutoFit/>
          </a:bodyPr>
          <a:lstStyle/>
          <a:p>
            <a:pPr lvl="0" fontAlgn="base">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Басылмайды даланың </a:t>
            </a:r>
            <a:endParaRPr lang="ru-RU" sz="1600" b="1" dirty="0" smtClean="0">
              <a:solidFill>
                <a:srgbClr val="FF9900"/>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Ақ түтегі ашулы </a:t>
            </a:r>
            <a:endParaRPr lang="ru-RU" sz="1600" b="1" dirty="0" smtClean="0">
              <a:solidFill>
                <a:srgbClr val="FF9900"/>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Түйіп алып қабағын </a:t>
            </a:r>
            <a:endParaRPr lang="ru-RU" sz="1600" b="1" dirty="0" smtClean="0">
              <a:solidFill>
                <a:srgbClr val="FF9900"/>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Басып қалды қораны.    </a:t>
            </a: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                                     (Боран) </a:t>
            </a:r>
            <a:endParaRPr lang="kk-KZ" sz="1600" b="1" dirty="0" smtClean="0">
              <a:solidFill>
                <a:srgbClr val="FF9900"/>
              </a:solidFill>
              <a:latin typeface="Arial" pitchFamily="34" charset="0"/>
              <a:cs typeface="Arial" pitchFamily="34" charset="0"/>
            </a:endParaRPr>
          </a:p>
        </p:txBody>
      </p:sp>
      <p:pic>
        <p:nvPicPr>
          <p:cNvPr id="12" name="Рисунок 11" descr="http://www.stihi.ru/pics/2010/02/21/6637.jpg"/>
          <p:cNvPicPr/>
          <p:nvPr/>
        </p:nvPicPr>
        <p:blipFill>
          <a:blip r:embed="rId5" cstate="print"/>
          <a:srcRect/>
          <a:stretch>
            <a:fillRect/>
          </a:stretch>
        </p:blipFill>
        <p:spPr bwMode="auto">
          <a:xfrm>
            <a:off x="4714884" y="3500430"/>
            <a:ext cx="1357322" cy="928694"/>
          </a:xfrm>
          <a:prstGeom prst="rect">
            <a:avLst/>
          </a:prstGeom>
          <a:noFill/>
          <a:ln w="9525">
            <a:noFill/>
            <a:miter lim="800000"/>
            <a:headEnd/>
            <a:tailEnd/>
          </a:ln>
        </p:spPr>
      </p:pic>
      <p:sp>
        <p:nvSpPr>
          <p:cNvPr id="14" name="Прямоугольник 13"/>
          <p:cNvSpPr/>
          <p:nvPr/>
        </p:nvSpPr>
        <p:spPr>
          <a:xfrm>
            <a:off x="642918" y="5072066"/>
            <a:ext cx="4500582" cy="830997"/>
          </a:xfrm>
          <a:prstGeom prst="rect">
            <a:avLst/>
          </a:prstGeom>
        </p:spPr>
        <p:txBody>
          <a:bodyPr wrap="square">
            <a:spAutoFit/>
          </a:bodyPr>
          <a:lstStyle/>
          <a:p>
            <a:pPr lvl="0" fontAlgn="base">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Өзен болып жатады</a:t>
            </a:r>
            <a:endParaRPr lang="ru-RU" sz="1600" b="1" dirty="0" smtClean="0">
              <a:solidFill>
                <a:srgbClr val="FF9900"/>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Қыс түссе қатып жатады. </a:t>
            </a: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                                        (Мұз) </a:t>
            </a:r>
            <a:endParaRPr lang="kk-KZ" sz="1600" b="1" dirty="0" smtClean="0">
              <a:solidFill>
                <a:srgbClr val="FF9900"/>
              </a:solidFill>
              <a:latin typeface="Arial" pitchFamily="34" charset="0"/>
              <a:cs typeface="Arial" pitchFamily="34" charset="0"/>
            </a:endParaRPr>
          </a:p>
        </p:txBody>
      </p:sp>
      <p:pic>
        <p:nvPicPr>
          <p:cNvPr id="15" name="Рисунок 14" descr="http://cs303511.vk.me/v303511872/46e2/sDxeRC49Ozk.jpg"/>
          <p:cNvPicPr/>
          <p:nvPr/>
        </p:nvPicPr>
        <p:blipFill>
          <a:blip r:embed="rId6" cstate="print"/>
          <a:srcRect/>
          <a:stretch>
            <a:fillRect/>
          </a:stretch>
        </p:blipFill>
        <p:spPr bwMode="auto">
          <a:xfrm>
            <a:off x="4714884" y="4857752"/>
            <a:ext cx="1357322" cy="785818"/>
          </a:xfrm>
          <a:prstGeom prst="rect">
            <a:avLst/>
          </a:prstGeom>
          <a:noFill/>
          <a:ln w="9525">
            <a:noFill/>
            <a:miter lim="800000"/>
            <a:headEnd/>
            <a:tailEnd/>
          </a:ln>
        </p:spPr>
      </p:pic>
      <p:sp>
        <p:nvSpPr>
          <p:cNvPr id="17" name="Прямоугольник 16"/>
          <p:cNvSpPr/>
          <p:nvPr/>
        </p:nvSpPr>
        <p:spPr>
          <a:xfrm>
            <a:off x="714356" y="6143636"/>
            <a:ext cx="4429144" cy="830997"/>
          </a:xfrm>
          <a:prstGeom prst="rect">
            <a:avLst/>
          </a:prstGeom>
        </p:spPr>
        <p:txBody>
          <a:bodyPr wrap="square">
            <a:spAutoFit/>
          </a:bodyPr>
          <a:lstStyle/>
          <a:p>
            <a:pPr lvl="0" fontAlgn="base">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Жазда сай-салаға қашады,</a:t>
            </a:r>
            <a:endParaRPr lang="ru-RU" sz="1600" b="1" dirty="0" smtClean="0">
              <a:solidFill>
                <a:srgbClr val="FF9900"/>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Қыста жердің бетін басады.</a:t>
            </a: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                                          (Қар) </a:t>
            </a:r>
            <a:endParaRPr lang="kk-KZ" sz="1600" b="1" dirty="0" smtClean="0">
              <a:solidFill>
                <a:srgbClr val="FF9900"/>
              </a:solidFill>
              <a:latin typeface="Arial" pitchFamily="34" charset="0"/>
              <a:cs typeface="Arial" pitchFamily="34" charset="0"/>
            </a:endParaRPr>
          </a:p>
        </p:txBody>
      </p:sp>
      <p:pic>
        <p:nvPicPr>
          <p:cNvPr id="18" name="Рисунок 17" descr="http://static3.depositphotos.com/1006830/241/i/950/depositphotos_2415138-Winter-landscape.jpg"/>
          <p:cNvPicPr/>
          <p:nvPr/>
        </p:nvPicPr>
        <p:blipFill>
          <a:blip r:embed="rId7" cstate="print"/>
          <a:srcRect/>
          <a:stretch>
            <a:fillRect/>
          </a:stretch>
        </p:blipFill>
        <p:spPr bwMode="auto">
          <a:xfrm>
            <a:off x="4714884" y="5929322"/>
            <a:ext cx="1357322" cy="857256"/>
          </a:xfrm>
          <a:prstGeom prst="rect">
            <a:avLst/>
          </a:prstGeom>
          <a:noFill/>
          <a:ln w="9525">
            <a:noFill/>
            <a:miter lim="800000"/>
            <a:headEnd/>
            <a:tailEnd/>
          </a:ln>
        </p:spPr>
      </p:pic>
      <p:sp>
        <p:nvSpPr>
          <p:cNvPr id="20" name="Прямоугольник 19"/>
          <p:cNvSpPr/>
          <p:nvPr/>
        </p:nvSpPr>
        <p:spPr>
          <a:xfrm>
            <a:off x="714356" y="7429520"/>
            <a:ext cx="4429144" cy="830997"/>
          </a:xfrm>
          <a:prstGeom prst="rect">
            <a:avLst/>
          </a:prstGeom>
        </p:spPr>
        <p:txBody>
          <a:bodyPr wrap="square">
            <a:spAutoFit/>
          </a:bodyPr>
          <a:lstStyle/>
          <a:p>
            <a:pPr lvl="0" fontAlgn="base">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Отқа түссе жанбайды</a:t>
            </a:r>
            <a:endParaRPr lang="ru-RU" sz="1600" b="1" dirty="0" smtClean="0">
              <a:solidFill>
                <a:srgbClr val="FF9900"/>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Суға түссе батпайды. </a:t>
            </a:r>
          </a:p>
          <a:p>
            <a:pPr lvl="0" eaLnBrk="0" fontAlgn="base" hangingPunct="0">
              <a:spcBef>
                <a:spcPct val="0"/>
              </a:spcBef>
              <a:spcAft>
                <a:spcPct val="0"/>
              </a:spcAft>
            </a:pPr>
            <a:r>
              <a:rPr lang="kk-KZ" sz="1600" b="1" dirty="0" smtClean="0">
                <a:solidFill>
                  <a:srgbClr val="FF9900"/>
                </a:solidFill>
                <a:latin typeface="Arial" pitchFamily="34" charset="0"/>
                <a:ea typeface="Calibri" pitchFamily="34" charset="0"/>
                <a:cs typeface="Arial" pitchFamily="34" charset="0"/>
              </a:rPr>
              <a:t>                                      (Мұз)</a:t>
            </a:r>
            <a:endParaRPr lang="kk-KZ" sz="1600" b="1" dirty="0" smtClean="0">
              <a:solidFill>
                <a:srgbClr val="FF9900"/>
              </a:solidFill>
              <a:latin typeface="Arial" pitchFamily="34" charset="0"/>
              <a:cs typeface="Arial" pitchFamily="34" charset="0"/>
            </a:endParaRPr>
          </a:p>
        </p:txBody>
      </p:sp>
      <p:pic>
        <p:nvPicPr>
          <p:cNvPr id="21" name="Рисунок 20" descr="https://im1-tub-kz.yandex.net/i?id=800d156a401a5288cc605865b331f88e&amp;n=33&amp;h=190&amp;w=285"/>
          <p:cNvPicPr/>
          <p:nvPr/>
        </p:nvPicPr>
        <p:blipFill>
          <a:blip r:embed="rId8"/>
          <a:srcRect/>
          <a:stretch>
            <a:fillRect/>
          </a:stretch>
        </p:blipFill>
        <p:spPr bwMode="auto">
          <a:xfrm>
            <a:off x="4714884" y="7143768"/>
            <a:ext cx="1357322" cy="857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1" y="0"/>
            <a:ext cx="6857999" cy="9144000"/>
          </a:xfrm>
          <a:prstGeom prst="rect">
            <a:avLst/>
          </a:prstGeom>
          <a:noFill/>
        </p:spPr>
      </p:pic>
      <p:sp>
        <p:nvSpPr>
          <p:cNvPr id="3" name="Прямоугольник 2"/>
          <p:cNvSpPr/>
          <p:nvPr/>
        </p:nvSpPr>
        <p:spPr>
          <a:xfrm>
            <a:off x="2571744" y="357158"/>
            <a:ext cx="1928826" cy="461665"/>
          </a:xfrm>
          <a:prstGeom prst="rect">
            <a:avLst/>
          </a:prstGeom>
        </p:spPr>
        <p:txBody>
          <a:bodyPr wrap="square">
            <a:spAutoFit/>
          </a:bodyPr>
          <a:lstStyle/>
          <a:p>
            <a:pPr lvl="0" fontAlgn="base">
              <a:spcBef>
                <a:spcPct val="0"/>
              </a:spcBef>
              <a:spcAft>
                <a:spcPct val="0"/>
              </a:spcAft>
            </a:pPr>
            <a:r>
              <a:rPr lang="kk-KZ" sz="2400" b="1" i="1" dirty="0" smtClean="0">
                <a:solidFill>
                  <a:srgbClr val="FF0000"/>
                </a:solidFill>
                <a:latin typeface="Times New Roman" pitchFamily="18" charset="0"/>
                <a:ea typeface="Calibri" pitchFamily="34" charset="0"/>
                <a:cs typeface="Times New Roman" pitchFamily="18" charset="0"/>
              </a:rPr>
              <a:t>Ас туралы</a:t>
            </a:r>
            <a:endParaRPr lang="kk-KZ" sz="2400" dirty="0" smtClean="0">
              <a:solidFill>
                <a:srgbClr val="FF0000"/>
              </a:solidFill>
              <a:latin typeface="Arial" pitchFamily="34" charset="0"/>
              <a:cs typeface="Arial" pitchFamily="34" charset="0"/>
            </a:endParaRPr>
          </a:p>
        </p:txBody>
      </p:sp>
      <p:sp>
        <p:nvSpPr>
          <p:cNvPr id="5" name="Прямоугольник 4"/>
          <p:cNvSpPr/>
          <p:nvPr/>
        </p:nvSpPr>
        <p:spPr>
          <a:xfrm>
            <a:off x="642918" y="1071538"/>
            <a:ext cx="4500582" cy="584775"/>
          </a:xfrm>
          <a:prstGeom prst="rect">
            <a:avLst/>
          </a:prstGeom>
        </p:spPr>
        <p:txBody>
          <a:bodyPr wrap="square">
            <a:spAutoFit/>
          </a:bodyPr>
          <a:lstStyle/>
          <a:p>
            <a:pPr lvl="0" fontAlgn="base">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Дос үйіне түстің бе</a:t>
            </a:r>
            <a:endParaRPr lang="ru-RU" sz="1600" b="1" dirty="0" smtClean="0">
              <a:solidFill>
                <a:srgbClr val="0099FF"/>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Түгел соның үстінде.  (Дастарқан) </a:t>
            </a:r>
            <a:endParaRPr lang="kk-KZ" sz="1600" b="1" dirty="0" smtClean="0">
              <a:solidFill>
                <a:srgbClr val="0099FF"/>
              </a:solidFill>
              <a:latin typeface="Arial" pitchFamily="34" charset="0"/>
              <a:cs typeface="Arial" pitchFamily="34" charset="0"/>
            </a:endParaRPr>
          </a:p>
        </p:txBody>
      </p:sp>
      <p:pic>
        <p:nvPicPr>
          <p:cNvPr id="6" name="Рисунок 5" descr="https://im1-tub-kz.yandex.net/i?id=8750938141f6ee445968658a46b56092&amp;n=33&amp;h=190&amp;w=273"/>
          <p:cNvPicPr/>
          <p:nvPr/>
        </p:nvPicPr>
        <p:blipFill>
          <a:blip r:embed="rId3"/>
          <a:srcRect/>
          <a:stretch>
            <a:fillRect/>
          </a:stretch>
        </p:blipFill>
        <p:spPr bwMode="auto">
          <a:xfrm>
            <a:off x="4572008" y="785786"/>
            <a:ext cx="1647825" cy="1146838"/>
          </a:xfrm>
          <a:prstGeom prst="rect">
            <a:avLst/>
          </a:prstGeom>
          <a:noFill/>
          <a:ln w="9525">
            <a:noFill/>
            <a:miter lim="800000"/>
            <a:headEnd/>
            <a:tailEnd/>
          </a:ln>
        </p:spPr>
      </p:pic>
      <p:sp>
        <p:nvSpPr>
          <p:cNvPr id="8" name="Прямоугольник 7"/>
          <p:cNvSpPr/>
          <p:nvPr/>
        </p:nvSpPr>
        <p:spPr>
          <a:xfrm>
            <a:off x="714356" y="2214547"/>
            <a:ext cx="4429144" cy="584775"/>
          </a:xfrm>
          <a:prstGeom prst="rect">
            <a:avLst/>
          </a:prstGeom>
        </p:spPr>
        <p:txBody>
          <a:bodyPr wrap="square">
            <a:spAutoFit/>
          </a:bodyPr>
          <a:lstStyle/>
          <a:p>
            <a:pPr lvl="0" fontAlgn="base">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Жылт-жылт етеді ,</a:t>
            </a:r>
            <a:endParaRPr lang="ru-RU" sz="1600" b="1" dirty="0" smtClean="0">
              <a:solidFill>
                <a:srgbClr val="0099FF"/>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Жылғадан өтеді.   (Су) </a:t>
            </a:r>
            <a:endParaRPr lang="kk-KZ" sz="1600" b="1" dirty="0" smtClean="0">
              <a:solidFill>
                <a:srgbClr val="0099FF"/>
              </a:solidFill>
              <a:latin typeface="Arial" pitchFamily="34" charset="0"/>
              <a:cs typeface="Arial" pitchFamily="34" charset="0"/>
            </a:endParaRPr>
          </a:p>
        </p:txBody>
      </p:sp>
      <p:pic>
        <p:nvPicPr>
          <p:cNvPr id="9" name="Рисунок 8" descr="https://im3-tub-kz.yandex.net/i?id=f8eef4053acd3b62476aa864f5541525&amp;n=33&amp;h=190&amp;w=278"/>
          <p:cNvPicPr/>
          <p:nvPr/>
        </p:nvPicPr>
        <p:blipFill>
          <a:blip r:embed="rId4"/>
          <a:srcRect/>
          <a:stretch>
            <a:fillRect/>
          </a:stretch>
        </p:blipFill>
        <p:spPr bwMode="auto">
          <a:xfrm>
            <a:off x="4572008" y="2143108"/>
            <a:ext cx="1628775" cy="1113192"/>
          </a:xfrm>
          <a:prstGeom prst="rect">
            <a:avLst/>
          </a:prstGeom>
          <a:noFill/>
          <a:ln w="9525">
            <a:noFill/>
            <a:miter lim="800000"/>
            <a:headEnd/>
            <a:tailEnd/>
          </a:ln>
        </p:spPr>
      </p:pic>
      <p:sp>
        <p:nvSpPr>
          <p:cNvPr id="11" name="Прямоугольник 10"/>
          <p:cNvSpPr/>
          <p:nvPr/>
        </p:nvSpPr>
        <p:spPr>
          <a:xfrm>
            <a:off x="714356" y="3786182"/>
            <a:ext cx="4429144" cy="584775"/>
          </a:xfrm>
          <a:prstGeom prst="rect">
            <a:avLst/>
          </a:prstGeom>
        </p:spPr>
        <p:txBody>
          <a:bodyPr wrap="square">
            <a:spAutoFit/>
          </a:bodyPr>
          <a:lstStyle/>
          <a:p>
            <a:pPr lvl="0" fontAlgn="base">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Онсыз астың дәмі жоқ</a:t>
            </a:r>
            <a:endParaRPr lang="ru-RU" sz="1600" b="1" dirty="0" smtClean="0">
              <a:solidFill>
                <a:srgbClr val="0099FF"/>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Ассыз оның мәні жоқ. (Тұз) </a:t>
            </a:r>
            <a:endParaRPr lang="kk-KZ" sz="1600" b="1" dirty="0" smtClean="0">
              <a:solidFill>
                <a:srgbClr val="0099FF"/>
              </a:solidFill>
              <a:latin typeface="Arial" pitchFamily="34" charset="0"/>
              <a:cs typeface="Arial" pitchFamily="34" charset="0"/>
            </a:endParaRPr>
          </a:p>
        </p:txBody>
      </p:sp>
      <p:pic>
        <p:nvPicPr>
          <p:cNvPr id="12" name="Рисунок 11" descr="https://im3-tub-kz.yandex.net/i?id=756a1e33f361dbc7b3e85edac161e7ac&amp;n=33&amp;h=190&amp;w=254"/>
          <p:cNvPicPr/>
          <p:nvPr/>
        </p:nvPicPr>
        <p:blipFill>
          <a:blip r:embed="rId5"/>
          <a:srcRect/>
          <a:stretch>
            <a:fillRect/>
          </a:stretch>
        </p:blipFill>
        <p:spPr bwMode="auto">
          <a:xfrm>
            <a:off x="4572008" y="3643306"/>
            <a:ext cx="1643074" cy="1176338"/>
          </a:xfrm>
          <a:prstGeom prst="rect">
            <a:avLst/>
          </a:prstGeom>
          <a:noFill/>
          <a:ln w="9525">
            <a:noFill/>
            <a:miter lim="800000"/>
            <a:headEnd/>
            <a:tailEnd/>
          </a:ln>
        </p:spPr>
      </p:pic>
      <p:sp>
        <p:nvSpPr>
          <p:cNvPr id="14" name="Прямоугольник 13"/>
          <p:cNvSpPr/>
          <p:nvPr/>
        </p:nvSpPr>
        <p:spPr>
          <a:xfrm>
            <a:off x="642918" y="4857752"/>
            <a:ext cx="4500582" cy="584775"/>
          </a:xfrm>
          <a:prstGeom prst="rect">
            <a:avLst/>
          </a:prstGeom>
        </p:spPr>
        <p:txBody>
          <a:bodyPr wrap="square">
            <a:spAutoFit/>
          </a:bodyPr>
          <a:lstStyle/>
          <a:p>
            <a:pPr lvl="0" fontAlgn="base">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Ащы емес тәттімін</a:t>
            </a:r>
            <a:endParaRPr lang="ru-RU" sz="1600" b="1" dirty="0" smtClean="0">
              <a:solidFill>
                <a:srgbClr val="0099FF"/>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Бос емес, қаттымын. (Қант) </a:t>
            </a:r>
            <a:endParaRPr lang="kk-KZ" sz="1600" b="1" dirty="0" smtClean="0">
              <a:solidFill>
                <a:srgbClr val="0099FF"/>
              </a:solidFill>
              <a:latin typeface="Arial" pitchFamily="34" charset="0"/>
              <a:cs typeface="Arial" pitchFamily="34" charset="0"/>
            </a:endParaRPr>
          </a:p>
        </p:txBody>
      </p:sp>
      <p:pic>
        <p:nvPicPr>
          <p:cNvPr id="15" name="Рисунок 14" descr="http://epovar.kz/content/AdvicePhoto/a9/c2/big_gpr5s--vliynie_sahara_na_zdorove_cheloveka.jpg"/>
          <p:cNvPicPr/>
          <p:nvPr/>
        </p:nvPicPr>
        <p:blipFill>
          <a:blip r:embed="rId6"/>
          <a:srcRect/>
          <a:stretch>
            <a:fillRect/>
          </a:stretch>
        </p:blipFill>
        <p:spPr bwMode="auto">
          <a:xfrm>
            <a:off x="4643446" y="4929190"/>
            <a:ext cx="1546519" cy="1071570"/>
          </a:xfrm>
          <a:prstGeom prst="rect">
            <a:avLst/>
          </a:prstGeom>
          <a:noFill/>
          <a:ln w="9525">
            <a:noFill/>
            <a:miter lim="800000"/>
            <a:headEnd/>
            <a:tailEnd/>
          </a:ln>
        </p:spPr>
      </p:pic>
      <p:sp>
        <p:nvSpPr>
          <p:cNvPr id="17" name="Прямоугольник 16"/>
          <p:cNvSpPr/>
          <p:nvPr/>
        </p:nvSpPr>
        <p:spPr>
          <a:xfrm>
            <a:off x="642918" y="6072198"/>
            <a:ext cx="4500582" cy="1077218"/>
          </a:xfrm>
          <a:prstGeom prst="rect">
            <a:avLst/>
          </a:prstGeom>
        </p:spPr>
        <p:txBody>
          <a:bodyPr wrap="square">
            <a:spAutoFit/>
          </a:bodyPr>
          <a:lstStyle/>
          <a:p>
            <a:pPr lvl="0" fontAlgn="base">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Сылдыр суық су емес</a:t>
            </a:r>
            <a:endParaRPr lang="ru-RU" sz="1600" b="1" dirty="0" smtClean="0">
              <a:solidFill>
                <a:srgbClr val="0099FF"/>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Ішсең сусын қанады.</a:t>
            </a:r>
            <a:endParaRPr lang="ru-RU" sz="1600" b="1" dirty="0" smtClean="0">
              <a:solidFill>
                <a:srgbClr val="0099FF"/>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Ақ болсада қара емес,</a:t>
            </a:r>
            <a:endParaRPr lang="ru-RU" sz="1600" b="1" dirty="0" smtClean="0">
              <a:solidFill>
                <a:srgbClr val="0099FF"/>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Шешуін кім табады? (Сүт)</a:t>
            </a:r>
            <a:endParaRPr lang="kk-KZ" sz="1600" b="1" dirty="0" smtClean="0">
              <a:solidFill>
                <a:srgbClr val="0099FF"/>
              </a:solidFill>
              <a:latin typeface="Arial" pitchFamily="34" charset="0"/>
              <a:cs typeface="Arial" pitchFamily="34" charset="0"/>
            </a:endParaRPr>
          </a:p>
        </p:txBody>
      </p:sp>
      <p:pic>
        <p:nvPicPr>
          <p:cNvPr id="18" name="Рисунок 17" descr="http://skachatkartinki.ru/img/picture/Sep/17/5fdbebc98db6233192f8729422d92592/4.jpg"/>
          <p:cNvPicPr/>
          <p:nvPr/>
        </p:nvPicPr>
        <p:blipFill>
          <a:blip r:embed="rId7" cstate="print"/>
          <a:srcRect/>
          <a:stretch>
            <a:fillRect/>
          </a:stretch>
        </p:blipFill>
        <p:spPr bwMode="auto">
          <a:xfrm>
            <a:off x="4643446" y="6072198"/>
            <a:ext cx="1500198" cy="1042985"/>
          </a:xfrm>
          <a:prstGeom prst="rect">
            <a:avLst/>
          </a:prstGeom>
          <a:noFill/>
          <a:ln w="9525">
            <a:noFill/>
            <a:miter lim="800000"/>
            <a:headEnd/>
            <a:tailEnd/>
          </a:ln>
        </p:spPr>
      </p:pic>
      <p:sp>
        <p:nvSpPr>
          <p:cNvPr id="20" name="Прямоугольник 19"/>
          <p:cNvSpPr/>
          <p:nvPr/>
        </p:nvSpPr>
        <p:spPr>
          <a:xfrm>
            <a:off x="714356" y="7358082"/>
            <a:ext cx="4429144" cy="1077218"/>
          </a:xfrm>
          <a:prstGeom prst="rect">
            <a:avLst/>
          </a:prstGeom>
        </p:spPr>
        <p:txBody>
          <a:bodyPr wrap="square">
            <a:spAutoFit/>
          </a:bodyPr>
          <a:lstStyle/>
          <a:p>
            <a:pPr lvl="0" fontAlgn="base">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Сылдыр суық су емес</a:t>
            </a:r>
            <a:endParaRPr lang="ru-RU" sz="1600" b="1" dirty="0" smtClean="0">
              <a:solidFill>
                <a:srgbClr val="0099FF"/>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Ішсең сусын қанады.</a:t>
            </a:r>
            <a:endParaRPr lang="ru-RU" sz="1600" b="1" dirty="0" smtClean="0">
              <a:solidFill>
                <a:srgbClr val="0099FF"/>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Ақ болсада қара емес,</a:t>
            </a:r>
            <a:endParaRPr lang="ru-RU" sz="1600" b="1" dirty="0" smtClean="0">
              <a:solidFill>
                <a:srgbClr val="0099FF"/>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99FF"/>
                </a:solidFill>
                <a:latin typeface="Arial" pitchFamily="34" charset="0"/>
                <a:ea typeface="Calibri" pitchFamily="34" charset="0"/>
                <a:cs typeface="Arial" pitchFamily="34" charset="0"/>
              </a:rPr>
              <a:t>Шешуін кім табады? (Сүт)</a:t>
            </a:r>
            <a:endParaRPr lang="kk-KZ" sz="1600" b="1" dirty="0" smtClean="0">
              <a:solidFill>
                <a:srgbClr val="0099FF"/>
              </a:solidFill>
              <a:latin typeface="Arial" pitchFamily="34" charset="0"/>
              <a:cs typeface="Arial" pitchFamily="34" charset="0"/>
            </a:endParaRPr>
          </a:p>
        </p:txBody>
      </p:sp>
      <p:pic>
        <p:nvPicPr>
          <p:cNvPr id="21" name="Рисунок 20" descr="http://www.iocresco.it/images/phocagallery/Picture_cards/Cibo_e_Bevande/Dolci/Ice-cream%20cone2.jpg"/>
          <p:cNvPicPr/>
          <p:nvPr/>
        </p:nvPicPr>
        <p:blipFill>
          <a:blip r:embed="rId8" cstate="print"/>
          <a:srcRect/>
          <a:stretch>
            <a:fillRect/>
          </a:stretch>
        </p:blipFill>
        <p:spPr bwMode="auto">
          <a:xfrm>
            <a:off x="4786322" y="7286644"/>
            <a:ext cx="1187926"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0" y="0"/>
            <a:ext cx="7000851" cy="9144000"/>
          </a:xfrm>
          <a:prstGeom prst="rect">
            <a:avLst/>
          </a:prstGeom>
          <a:noFill/>
        </p:spPr>
      </p:pic>
      <p:sp>
        <p:nvSpPr>
          <p:cNvPr id="1025" name="Rectangle 1"/>
          <p:cNvSpPr>
            <a:spLocks noChangeArrowheads="1"/>
          </p:cNvSpPr>
          <p:nvPr/>
        </p:nvSpPr>
        <p:spPr bwMode="auto">
          <a:xfrm>
            <a:off x="0" y="214282"/>
            <a:ext cx="6858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sz="2400" b="1" i="1" dirty="0" smtClean="0">
                <a:solidFill>
                  <a:srgbClr val="009900"/>
                </a:solidFill>
                <a:latin typeface="Times New Roman" pitchFamily="18" charset="0"/>
                <a:cs typeface="Times New Roman" pitchFamily="18" charset="0"/>
              </a:rPr>
              <a:t>Спорт бұйымдары мен ойын – сауық </a:t>
            </a:r>
          </a:p>
          <a:p>
            <a:pPr marL="0" marR="0" lvl="0" indent="0" algn="ctr" defTabSz="914400" rtl="0" eaLnBrk="1" fontAlgn="base" latinLnBrk="0" hangingPunct="1">
              <a:lnSpc>
                <a:spcPct val="100000"/>
              </a:lnSpc>
              <a:spcBef>
                <a:spcPct val="0"/>
              </a:spcBef>
              <a:spcAft>
                <a:spcPct val="0"/>
              </a:spcAft>
              <a:buClrTx/>
              <a:buSzTx/>
              <a:buFontTx/>
              <a:buNone/>
              <a:tabLst/>
            </a:pPr>
            <a:r>
              <a:rPr lang="kk-KZ" sz="2400" b="1" i="1" dirty="0" smtClean="0">
                <a:solidFill>
                  <a:srgbClr val="009900"/>
                </a:solidFill>
                <a:latin typeface="Times New Roman" pitchFamily="18" charset="0"/>
                <a:cs typeface="Times New Roman" pitchFamily="18" charset="0"/>
              </a:rPr>
              <a:t>құралдары туралы</a:t>
            </a:r>
            <a:endParaRPr kumimoji="0" lang="kk-KZ" sz="2400" b="0" i="0" u="none" strike="noStrike" cap="none" normalizeH="0" baseline="0" dirty="0" smtClean="0">
              <a:ln>
                <a:noFill/>
              </a:ln>
              <a:solidFill>
                <a:srgbClr val="009900"/>
              </a:solidFill>
              <a:effectLst/>
              <a:latin typeface="Times New Roman" pitchFamily="18" charset="0"/>
              <a:cs typeface="Times New Roman" pitchFamily="18" charset="0"/>
            </a:endParaRPr>
          </a:p>
        </p:txBody>
      </p:sp>
      <p:sp>
        <p:nvSpPr>
          <p:cNvPr id="7" name="Прямоугольник 6"/>
          <p:cNvSpPr/>
          <p:nvPr/>
        </p:nvSpPr>
        <p:spPr>
          <a:xfrm>
            <a:off x="571480" y="1071538"/>
            <a:ext cx="4572020" cy="1323439"/>
          </a:xfrm>
          <a:prstGeom prst="rect">
            <a:avLst/>
          </a:prstGeom>
        </p:spPr>
        <p:txBody>
          <a:bodyPr wrap="square">
            <a:spAutoFit/>
          </a:bodyPr>
          <a:lstStyle/>
          <a:p>
            <a:pPr lvl="0" fontAlgn="base">
              <a:spcBef>
                <a:spcPct val="0"/>
              </a:spcBef>
              <a:spcAft>
                <a:spcPct val="0"/>
              </a:spcAft>
            </a:pPr>
            <a:r>
              <a:rPr lang="ru-RU" sz="1600" b="1" dirty="0" smtClean="0">
                <a:solidFill>
                  <a:srgbClr val="7030A0"/>
                </a:solidFill>
                <a:latin typeface="Arial" pitchFamily="34" charset="0"/>
                <a:ea typeface="Calibri" pitchFamily="34" charset="0"/>
                <a:cs typeface="Arial" pitchFamily="34" charset="0"/>
              </a:rPr>
              <a:t>Бала бiткен соғады,</a:t>
            </a:r>
            <a:br>
              <a:rPr lang="ru-RU" sz="1600" b="1" dirty="0" smtClean="0">
                <a:solidFill>
                  <a:srgbClr val="7030A0"/>
                </a:solidFill>
                <a:latin typeface="Arial" pitchFamily="34" charset="0"/>
                <a:ea typeface="Calibri" pitchFamily="34" charset="0"/>
                <a:cs typeface="Arial" pitchFamily="34" charset="0"/>
              </a:rPr>
            </a:br>
            <a:r>
              <a:rPr lang="ru-RU" sz="1600" b="1" dirty="0" smtClean="0">
                <a:solidFill>
                  <a:srgbClr val="7030A0"/>
                </a:solidFill>
                <a:latin typeface="Arial" pitchFamily="34" charset="0"/>
                <a:ea typeface="Calibri" pitchFamily="34" charset="0"/>
                <a:cs typeface="Arial" pitchFamily="34" charset="0"/>
              </a:rPr>
              <a:t>Жеңiл шарды домалақ.</a:t>
            </a:r>
            <a:br>
              <a:rPr lang="ru-RU" sz="1600" b="1" dirty="0" smtClean="0">
                <a:solidFill>
                  <a:srgbClr val="7030A0"/>
                </a:solidFill>
                <a:latin typeface="Arial" pitchFamily="34" charset="0"/>
                <a:ea typeface="Calibri" pitchFamily="34" charset="0"/>
                <a:cs typeface="Arial" pitchFamily="34" charset="0"/>
              </a:rPr>
            </a:br>
            <a:r>
              <a:rPr lang="ru-RU" sz="1600" b="1" dirty="0" smtClean="0">
                <a:solidFill>
                  <a:srgbClr val="7030A0"/>
                </a:solidFill>
                <a:latin typeface="Arial" pitchFamily="34" charset="0"/>
                <a:ea typeface="Calibri" pitchFamily="34" charset="0"/>
                <a:cs typeface="Arial" pitchFamily="34" charset="0"/>
              </a:rPr>
              <a:t>Ұрсаң</a:t>
            </a:r>
            <a:br>
              <a:rPr lang="ru-RU" sz="1600" b="1" dirty="0" smtClean="0">
                <a:solidFill>
                  <a:srgbClr val="7030A0"/>
                </a:solidFill>
                <a:latin typeface="Arial" pitchFamily="34" charset="0"/>
                <a:ea typeface="Calibri" pitchFamily="34" charset="0"/>
                <a:cs typeface="Arial" pitchFamily="34" charset="0"/>
              </a:rPr>
            </a:br>
            <a:r>
              <a:rPr lang="ru-RU" sz="1600" b="1" dirty="0" smtClean="0">
                <a:solidFill>
                  <a:srgbClr val="7030A0"/>
                </a:solidFill>
                <a:latin typeface="Arial" pitchFamily="34" charset="0"/>
                <a:ea typeface="Calibri" pitchFamily="34" charset="0"/>
                <a:cs typeface="Arial" pitchFamily="34" charset="0"/>
              </a:rPr>
              <a:t>Ұшып жоғары,</a:t>
            </a:r>
            <a:br>
              <a:rPr lang="ru-RU" sz="1600" b="1" dirty="0" smtClean="0">
                <a:solidFill>
                  <a:srgbClr val="7030A0"/>
                </a:solidFill>
                <a:latin typeface="Arial" pitchFamily="34" charset="0"/>
                <a:ea typeface="Calibri" pitchFamily="34" charset="0"/>
                <a:cs typeface="Arial" pitchFamily="34" charset="0"/>
              </a:rPr>
            </a:br>
            <a:r>
              <a:rPr lang="ru-RU" sz="1600" b="1" dirty="0" smtClean="0">
                <a:solidFill>
                  <a:srgbClr val="7030A0"/>
                </a:solidFill>
                <a:latin typeface="Arial" pitchFamily="34" charset="0"/>
                <a:ea typeface="Calibri" pitchFamily="34" charset="0"/>
                <a:cs typeface="Arial" pitchFamily="34" charset="0"/>
              </a:rPr>
              <a:t>Жерге түсер домалап.   (Доп)</a:t>
            </a:r>
            <a:endParaRPr lang="ru-RU" sz="1600" b="1" dirty="0" smtClean="0">
              <a:solidFill>
                <a:srgbClr val="7030A0"/>
              </a:solidFill>
              <a:latin typeface="Arial" pitchFamily="34" charset="0"/>
              <a:cs typeface="Arial" pitchFamily="34" charset="0"/>
            </a:endParaRPr>
          </a:p>
        </p:txBody>
      </p:sp>
      <p:pic>
        <p:nvPicPr>
          <p:cNvPr id="8" name="Рисунок 7" descr="https://im2-tub-kz.yandex.net/i?id=cce075cb03ee5d67cc1d49b03cb1316e&amp;n=33&amp;h=190&amp;w=189"/>
          <p:cNvPicPr/>
          <p:nvPr/>
        </p:nvPicPr>
        <p:blipFill>
          <a:blip r:embed="rId3"/>
          <a:srcRect/>
          <a:stretch>
            <a:fillRect/>
          </a:stretch>
        </p:blipFill>
        <p:spPr bwMode="auto">
          <a:xfrm>
            <a:off x="5072074" y="1142976"/>
            <a:ext cx="985386" cy="990600"/>
          </a:xfrm>
          <a:prstGeom prst="rect">
            <a:avLst/>
          </a:prstGeom>
          <a:noFill/>
          <a:ln w="9525">
            <a:noFill/>
            <a:miter lim="800000"/>
            <a:headEnd/>
            <a:tailEnd/>
          </a:ln>
        </p:spPr>
      </p:pic>
      <p:sp>
        <p:nvSpPr>
          <p:cNvPr id="9" name="Прямоугольник 8"/>
          <p:cNvSpPr/>
          <p:nvPr/>
        </p:nvSpPr>
        <p:spPr>
          <a:xfrm>
            <a:off x="571480" y="2714612"/>
            <a:ext cx="4572020" cy="584775"/>
          </a:xfrm>
          <a:prstGeom prst="rect">
            <a:avLst/>
          </a:prstGeom>
        </p:spPr>
        <p:txBody>
          <a:bodyPr wrap="square">
            <a:spAutoFit/>
          </a:bodyPr>
          <a:lstStyle/>
          <a:p>
            <a:r>
              <a:rPr lang="ru-RU" sz="1600" b="1" dirty="0" smtClean="0">
                <a:solidFill>
                  <a:srgbClr val="7030A0"/>
                </a:solidFill>
                <a:latin typeface="Arial" pitchFamily="34" charset="0"/>
                <a:cs typeface="Arial" pitchFamily="34" charset="0"/>
              </a:rPr>
              <a:t>Табанға қанжар байладым,</a:t>
            </a:r>
            <a:br>
              <a:rPr lang="ru-RU" sz="1600" b="1" dirty="0" smtClean="0">
                <a:solidFill>
                  <a:srgbClr val="7030A0"/>
                </a:solidFill>
                <a:latin typeface="Arial" pitchFamily="34" charset="0"/>
                <a:cs typeface="Arial" pitchFamily="34" charset="0"/>
              </a:rPr>
            </a:br>
            <a:r>
              <a:rPr lang="ru-RU" sz="1600" b="1" dirty="0" smtClean="0">
                <a:solidFill>
                  <a:srgbClr val="7030A0"/>
                </a:solidFill>
                <a:latin typeface="Arial" pitchFamily="34" charset="0"/>
                <a:cs typeface="Arial" pitchFamily="34" charset="0"/>
              </a:rPr>
              <a:t>Бетiнде айна ойнадым.    (Коньки)</a:t>
            </a:r>
            <a:endParaRPr lang="ru-RU" sz="1600" b="1" dirty="0">
              <a:solidFill>
                <a:srgbClr val="7030A0"/>
              </a:solidFill>
              <a:latin typeface="Arial" pitchFamily="34" charset="0"/>
              <a:cs typeface="Arial" pitchFamily="34" charset="0"/>
            </a:endParaRPr>
          </a:p>
        </p:txBody>
      </p:sp>
      <p:pic>
        <p:nvPicPr>
          <p:cNvPr id="10" name="Рисунок 9" descr="http://artsoup.ru/imgs/065d7e004f.jpg"/>
          <p:cNvPicPr/>
          <p:nvPr/>
        </p:nvPicPr>
        <p:blipFill>
          <a:blip r:embed="rId4"/>
          <a:srcRect/>
          <a:stretch>
            <a:fillRect/>
          </a:stretch>
        </p:blipFill>
        <p:spPr bwMode="auto">
          <a:xfrm>
            <a:off x="4929198" y="2357422"/>
            <a:ext cx="1285884" cy="1038225"/>
          </a:xfrm>
          <a:prstGeom prst="rect">
            <a:avLst/>
          </a:prstGeom>
          <a:noFill/>
          <a:ln w="9525">
            <a:noFill/>
            <a:miter lim="800000"/>
            <a:headEnd/>
            <a:tailEnd/>
          </a:ln>
        </p:spPr>
      </p:pic>
      <p:sp>
        <p:nvSpPr>
          <p:cNvPr id="12" name="Прямоугольник 11"/>
          <p:cNvSpPr/>
          <p:nvPr/>
        </p:nvSpPr>
        <p:spPr>
          <a:xfrm>
            <a:off x="642918" y="3714744"/>
            <a:ext cx="4500582" cy="584775"/>
          </a:xfrm>
          <a:prstGeom prst="rect">
            <a:avLst/>
          </a:prstGeom>
        </p:spPr>
        <p:txBody>
          <a:bodyPr wrap="square">
            <a:spAutoFit/>
          </a:bodyPr>
          <a:lstStyle/>
          <a:p>
            <a:pPr lvl="0" fontAlgn="base">
              <a:spcBef>
                <a:spcPct val="0"/>
              </a:spcBef>
              <a:spcAft>
                <a:spcPct val="0"/>
              </a:spcAft>
            </a:pPr>
            <a:r>
              <a:rPr lang="ru-RU" sz="1600" b="1" dirty="0" smtClean="0">
                <a:solidFill>
                  <a:srgbClr val="7030A0"/>
                </a:solidFill>
                <a:latin typeface="Arial" pitchFamily="34" charset="0"/>
                <a:ea typeface="Calibri" pitchFamily="34" charset="0"/>
                <a:cs typeface="Arial" pitchFamily="34" charset="0"/>
              </a:rPr>
              <a:t>Балалар суға салған жiп,</a:t>
            </a:r>
            <a:br>
              <a:rPr lang="ru-RU" sz="1600" b="1" dirty="0" smtClean="0">
                <a:solidFill>
                  <a:srgbClr val="7030A0"/>
                </a:solidFill>
                <a:latin typeface="Arial" pitchFamily="34" charset="0"/>
                <a:ea typeface="Calibri" pitchFamily="34" charset="0"/>
                <a:cs typeface="Arial" pitchFamily="34" charset="0"/>
              </a:rPr>
            </a:br>
            <a:r>
              <a:rPr lang="ru-RU" sz="1600" b="1" dirty="0" smtClean="0">
                <a:solidFill>
                  <a:srgbClr val="7030A0"/>
                </a:solidFill>
                <a:latin typeface="Arial" pitchFamily="34" charset="0"/>
                <a:ea typeface="Calibri" pitchFamily="34" charset="0"/>
                <a:cs typeface="Arial" pitchFamily="34" charset="0"/>
              </a:rPr>
              <a:t>Тереңнен iлiп алар жүк.   (Қармақ)</a:t>
            </a:r>
            <a:endParaRPr lang="ru-RU" sz="1600" b="1" dirty="0" smtClean="0">
              <a:solidFill>
                <a:srgbClr val="7030A0"/>
              </a:solidFill>
              <a:latin typeface="Arial" pitchFamily="34" charset="0"/>
              <a:cs typeface="Arial" pitchFamily="34" charset="0"/>
            </a:endParaRPr>
          </a:p>
        </p:txBody>
      </p:sp>
      <p:pic>
        <p:nvPicPr>
          <p:cNvPr id="13" name="Рисунок 12" descr="http://azbuka-online.ru/media/image/u/udochka.png.pagespeed.ce.gNf2rNOYOW.png"/>
          <p:cNvPicPr/>
          <p:nvPr/>
        </p:nvPicPr>
        <p:blipFill>
          <a:blip r:embed="rId5"/>
          <a:srcRect/>
          <a:stretch>
            <a:fillRect/>
          </a:stretch>
        </p:blipFill>
        <p:spPr bwMode="auto">
          <a:xfrm>
            <a:off x="5000636" y="3357554"/>
            <a:ext cx="1314450" cy="1162251"/>
          </a:xfrm>
          <a:prstGeom prst="rect">
            <a:avLst/>
          </a:prstGeom>
          <a:noFill/>
          <a:ln w="9525">
            <a:noFill/>
            <a:miter lim="800000"/>
            <a:headEnd/>
            <a:tailEnd/>
          </a:ln>
        </p:spPr>
      </p:pic>
      <p:sp>
        <p:nvSpPr>
          <p:cNvPr id="16" name="Прямоугольник 15"/>
          <p:cNvSpPr/>
          <p:nvPr/>
        </p:nvSpPr>
        <p:spPr>
          <a:xfrm>
            <a:off x="642918" y="4643438"/>
            <a:ext cx="4500582" cy="584775"/>
          </a:xfrm>
          <a:prstGeom prst="rect">
            <a:avLst/>
          </a:prstGeom>
        </p:spPr>
        <p:txBody>
          <a:bodyPr wrap="square">
            <a:spAutoFit/>
          </a:bodyPr>
          <a:lstStyle/>
          <a:p>
            <a:pPr lvl="0" fontAlgn="base">
              <a:spcBef>
                <a:spcPct val="0"/>
              </a:spcBef>
              <a:spcAft>
                <a:spcPct val="0"/>
              </a:spcAft>
            </a:pPr>
            <a:r>
              <a:rPr lang="kk-KZ" sz="1600" b="1" dirty="0" smtClean="0">
                <a:solidFill>
                  <a:srgbClr val="7030A0"/>
                </a:solidFill>
                <a:latin typeface="Arial" pitchFamily="34" charset="0"/>
                <a:ea typeface="Calibri" pitchFamily="34" charset="0"/>
                <a:cs typeface="Arial" pitchFamily="34" charset="0"/>
              </a:rPr>
              <a:t>Темiр тайым,</a:t>
            </a:r>
            <a:br>
              <a:rPr lang="kk-KZ" sz="1600" b="1" dirty="0" smtClean="0">
                <a:solidFill>
                  <a:srgbClr val="7030A0"/>
                </a:solidFill>
                <a:latin typeface="Arial" pitchFamily="34" charset="0"/>
                <a:ea typeface="Calibri" pitchFamily="34" charset="0"/>
                <a:cs typeface="Arial" pitchFamily="34" charset="0"/>
              </a:rPr>
            </a:br>
            <a:r>
              <a:rPr lang="kk-KZ" sz="1600" b="1" dirty="0" smtClean="0">
                <a:solidFill>
                  <a:srgbClr val="7030A0"/>
                </a:solidFill>
                <a:latin typeface="Arial" pitchFamily="34" charset="0"/>
                <a:ea typeface="Calibri" pitchFamily="34" charset="0"/>
                <a:cs typeface="Arial" pitchFamily="34" charset="0"/>
              </a:rPr>
              <a:t>Тамақты еш жоқтамайды.  </a:t>
            </a:r>
            <a:r>
              <a:rPr lang="ru-RU" sz="1600" b="1" dirty="0" smtClean="0">
                <a:solidFill>
                  <a:srgbClr val="7030A0"/>
                </a:solidFill>
                <a:latin typeface="Arial" pitchFamily="34" charset="0"/>
                <a:ea typeface="Calibri" pitchFamily="34" charset="0"/>
                <a:cs typeface="Arial" pitchFamily="34" charset="0"/>
              </a:rPr>
              <a:t>(Велосипед)</a:t>
            </a:r>
            <a:endParaRPr lang="ru-RU" sz="1600" b="1" dirty="0" smtClean="0">
              <a:solidFill>
                <a:srgbClr val="7030A0"/>
              </a:solidFill>
              <a:latin typeface="Arial" pitchFamily="34" charset="0"/>
              <a:cs typeface="Arial" pitchFamily="34" charset="0"/>
            </a:endParaRPr>
          </a:p>
        </p:txBody>
      </p:sp>
      <p:pic>
        <p:nvPicPr>
          <p:cNvPr id="17" name="Рисунок 16" descr="https://im0-tub-kz.yandex.net/i?id=42caee61d9b9c16d7c19d4a7dc32e05f&amp;n=33&amp;h=190&amp;w=267"/>
          <p:cNvPicPr/>
          <p:nvPr/>
        </p:nvPicPr>
        <p:blipFill>
          <a:blip r:embed="rId6"/>
          <a:srcRect/>
          <a:stretch>
            <a:fillRect/>
          </a:stretch>
        </p:blipFill>
        <p:spPr bwMode="auto">
          <a:xfrm>
            <a:off x="5143512" y="4572000"/>
            <a:ext cx="1214422" cy="857256"/>
          </a:xfrm>
          <a:prstGeom prst="rect">
            <a:avLst/>
          </a:prstGeom>
          <a:noFill/>
          <a:ln w="9525">
            <a:noFill/>
            <a:miter lim="800000"/>
            <a:headEnd/>
            <a:tailEnd/>
          </a:ln>
        </p:spPr>
      </p:pic>
      <p:sp>
        <p:nvSpPr>
          <p:cNvPr id="19" name="Прямоугольник 18"/>
          <p:cNvSpPr/>
          <p:nvPr/>
        </p:nvSpPr>
        <p:spPr>
          <a:xfrm>
            <a:off x="714356" y="5572132"/>
            <a:ext cx="4429144" cy="830997"/>
          </a:xfrm>
          <a:prstGeom prst="rect">
            <a:avLst/>
          </a:prstGeom>
        </p:spPr>
        <p:txBody>
          <a:bodyPr wrap="square">
            <a:spAutoFit/>
          </a:bodyPr>
          <a:lstStyle/>
          <a:p>
            <a:pPr lvl="0" fontAlgn="base">
              <a:spcBef>
                <a:spcPct val="0"/>
              </a:spcBef>
              <a:spcAft>
                <a:spcPct val="0"/>
              </a:spcAft>
            </a:pPr>
            <a:r>
              <a:rPr lang="kk-KZ" sz="1600" b="1" dirty="0" smtClean="0">
                <a:solidFill>
                  <a:srgbClr val="7030A0"/>
                </a:solidFill>
                <a:latin typeface="Arial" pitchFamily="34" charset="0"/>
                <a:ea typeface="Calibri" pitchFamily="34" charset="0"/>
                <a:cs typeface="Arial" pitchFamily="34" charset="0"/>
              </a:rPr>
              <a:t>Қос құбыр</a:t>
            </a:r>
            <a:br>
              <a:rPr lang="kk-KZ" sz="1600" b="1" dirty="0" smtClean="0">
                <a:solidFill>
                  <a:srgbClr val="7030A0"/>
                </a:solidFill>
                <a:latin typeface="Arial" pitchFamily="34" charset="0"/>
                <a:ea typeface="Calibri" pitchFamily="34" charset="0"/>
                <a:cs typeface="Arial" pitchFamily="34" charset="0"/>
              </a:rPr>
            </a:br>
            <a:r>
              <a:rPr lang="kk-KZ" sz="1600" b="1" dirty="0" smtClean="0">
                <a:solidFill>
                  <a:srgbClr val="7030A0"/>
                </a:solidFill>
                <a:latin typeface="Arial" pitchFamily="34" charset="0"/>
                <a:ea typeface="Calibri" pitchFamily="34" charset="0"/>
                <a:cs typeface="Arial" pitchFamily="34" charset="0"/>
              </a:rPr>
              <a:t>Аузына iлiккен</a:t>
            </a:r>
            <a:br>
              <a:rPr lang="kk-KZ" sz="1600" b="1" dirty="0" smtClean="0">
                <a:solidFill>
                  <a:srgbClr val="7030A0"/>
                </a:solidFill>
                <a:latin typeface="Arial" pitchFamily="34" charset="0"/>
                <a:ea typeface="Calibri" pitchFamily="34" charset="0"/>
                <a:cs typeface="Arial" pitchFamily="34" charset="0"/>
              </a:rPr>
            </a:br>
            <a:r>
              <a:rPr lang="kk-KZ" sz="1600" b="1" dirty="0" smtClean="0">
                <a:solidFill>
                  <a:srgbClr val="7030A0"/>
                </a:solidFill>
                <a:latin typeface="Arial" pitchFamily="34" charset="0"/>
                <a:ea typeface="Calibri" pitchFamily="34" charset="0"/>
                <a:cs typeface="Arial" pitchFamily="34" charset="0"/>
              </a:rPr>
              <a:t>Тез құрыр.    </a:t>
            </a:r>
            <a:r>
              <a:rPr lang="ru-RU" sz="1600" b="1" dirty="0" smtClean="0">
                <a:solidFill>
                  <a:srgbClr val="7030A0"/>
                </a:solidFill>
                <a:latin typeface="Arial" pitchFamily="34" charset="0"/>
                <a:ea typeface="Calibri" pitchFamily="34" charset="0"/>
                <a:cs typeface="Arial" pitchFamily="34" charset="0"/>
              </a:rPr>
              <a:t>(Мылтық)</a:t>
            </a:r>
            <a:endParaRPr lang="ru-RU" sz="1600" b="1" dirty="0" smtClean="0">
              <a:solidFill>
                <a:srgbClr val="7030A0"/>
              </a:solidFill>
              <a:latin typeface="Arial" pitchFamily="34" charset="0"/>
              <a:cs typeface="Arial" pitchFamily="34" charset="0"/>
            </a:endParaRPr>
          </a:p>
        </p:txBody>
      </p:sp>
      <p:pic>
        <p:nvPicPr>
          <p:cNvPr id="21" name="Рисунок 20" descr="http://logoped.ru/images/agadav02i.jpg"/>
          <p:cNvPicPr/>
          <p:nvPr/>
        </p:nvPicPr>
        <p:blipFill>
          <a:blip r:embed="rId7" cstate="print"/>
          <a:srcRect/>
          <a:stretch>
            <a:fillRect/>
          </a:stretch>
        </p:blipFill>
        <p:spPr bwMode="auto">
          <a:xfrm>
            <a:off x="5143512" y="5643570"/>
            <a:ext cx="1071571" cy="785818"/>
          </a:xfrm>
          <a:prstGeom prst="rect">
            <a:avLst/>
          </a:prstGeom>
          <a:noFill/>
          <a:ln w="9525">
            <a:noFill/>
            <a:miter lim="800000"/>
            <a:headEnd/>
            <a:tailEnd/>
          </a:ln>
        </p:spPr>
      </p:pic>
      <p:sp>
        <p:nvSpPr>
          <p:cNvPr id="25" name="Прямоугольник 24"/>
          <p:cNvSpPr/>
          <p:nvPr/>
        </p:nvSpPr>
        <p:spPr>
          <a:xfrm>
            <a:off x="714356" y="6643702"/>
            <a:ext cx="4429144" cy="584775"/>
          </a:xfrm>
          <a:prstGeom prst="rect">
            <a:avLst/>
          </a:prstGeom>
        </p:spPr>
        <p:txBody>
          <a:bodyPr wrap="square">
            <a:spAutoFit/>
          </a:bodyPr>
          <a:lstStyle/>
          <a:p>
            <a:pPr lvl="0" fontAlgn="base">
              <a:spcBef>
                <a:spcPct val="0"/>
              </a:spcBef>
              <a:spcAft>
                <a:spcPct val="0"/>
              </a:spcAft>
            </a:pPr>
            <a:r>
              <a:rPr lang="kk-KZ" sz="1600" b="1" dirty="0" smtClean="0">
                <a:solidFill>
                  <a:srgbClr val="7030A0"/>
                </a:solidFill>
                <a:latin typeface="Arial" pitchFamily="34" charset="0"/>
                <a:ea typeface="Calibri" pitchFamily="34" charset="0"/>
                <a:cs typeface="Arial" pitchFamily="34" charset="0"/>
              </a:rPr>
              <a:t>Табаныма байладым,</a:t>
            </a:r>
            <a:endParaRPr lang="ru-RU" sz="1600" b="1" dirty="0" smtClean="0">
              <a:solidFill>
                <a:srgbClr val="7030A0"/>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7030A0"/>
                </a:solidFill>
                <a:latin typeface="Arial" pitchFamily="34" charset="0"/>
                <a:ea typeface="Calibri" pitchFamily="34" charset="0"/>
                <a:cs typeface="Arial" pitchFamily="34" charset="0"/>
              </a:rPr>
              <a:t>Қос таяқпен айдадым. (Шанғы) </a:t>
            </a:r>
            <a:endParaRPr lang="kk-KZ" sz="1600" b="1" dirty="0" smtClean="0">
              <a:solidFill>
                <a:srgbClr val="7030A0"/>
              </a:solidFill>
              <a:latin typeface="Arial" pitchFamily="34" charset="0"/>
              <a:cs typeface="Arial" pitchFamily="34" charset="0"/>
            </a:endParaRPr>
          </a:p>
        </p:txBody>
      </p:sp>
      <p:pic>
        <p:nvPicPr>
          <p:cNvPr id="26" name="Рисунок 25" descr="http://www.dynamiclife.ru/images/articles/zhiteli_goroda_syktyvkar_initsiiruyut_ustanovleniya_pamyatnika_lyzham_syktyvkartsy_khotyat_uvekovech.jpg"/>
          <p:cNvPicPr/>
          <p:nvPr/>
        </p:nvPicPr>
        <p:blipFill>
          <a:blip r:embed="rId8" cstate="print"/>
          <a:srcRect/>
          <a:stretch>
            <a:fillRect/>
          </a:stretch>
        </p:blipFill>
        <p:spPr bwMode="auto">
          <a:xfrm>
            <a:off x="4929198" y="6572264"/>
            <a:ext cx="1357322" cy="807892"/>
          </a:xfrm>
          <a:prstGeom prst="rect">
            <a:avLst/>
          </a:prstGeom>
          <a:noFill/>
          <a:ln w="9525">
            <a:noFill/>
            <a:miter lim="800000"/>
            <a:headEnd/>
            <a:tailEnd/>
          </a:ln>
        </p:spPr>
      </p:pic>
      <p:sp>
        <p:nvSpPr>
          <p:cNvPr id="28" name="Прямоугольник 27"/>
          <p:cNvSpPr/>
          <p:nvPr/>
        </p:nvSpPr>
        <p:spPr>
          <a:xfrm>
            <a:off x="785794" y="7500958"/>
            <a:ext cx="4357706" cy="1077218"/>
          </a:xfrm>
          <a:prstGeom prst="rect">
            <a:avLst/>
          </a:prstGeom>
        </p:spPr>
        <p:txBody>
          <a:bodyPr wrap="square">
            <a:spAutoFit/>
          </a:bodyPr>
          <a:lstStyle/>
          <a:p>
            <a:pPr lvl="0" fontAlgn="base">
              <a:spcBef>
                <a:spcPct val="0"/>
              </a:spcBef>
              <a:spcAft>
                <a:spcPct val="0"/>
              </a:spcAft>
            </a:pPr>
            <a:r>
              <a:rPr lang="kk-KZ" sz="1600" b="1" dirty="0" smtClean="0">
                <a:solidFill>
                  <a:srgbClr val="7030A0"/>
                </a:solidFill>
                <a:latin typeface="Arial" pitchFamily="34" charset="0"/>
                <a:ea typeface="Calibri" pitchFamily="34" charset="0"/>
                <a:cs typeface="Arial" pitchFamily="34" charset="0"/>
              </a:rPr>
              <a:t>Мiнiп алып ылғи да,</a:t>
            </a:r>
            <a:br>
              <a:rPr lang="kk-KZ" sz="1600" b="1" dirty="0" smtClean="0">
                <a:solidFill>
                  <a:srgbClr val="7030A0"/>
                </a:solidFill>
                <a:latin typeface="Arial" pitchFamily="34" charset="0"/>
                <a:ea typeface="Calibri" pitchFamily="34" charset="0"/>
                <a:cs typeface="Arial" pitchFamily="34" charset="0"/>
              </a:rPr>
            </a:br>
            <a:r>
              <a:rPr lang="kk-KZ" sz="1600" b="1" dirty="0" smtClean="0">
                <a:solidFill>
                  <a:srgbClr val="7030A0"/>
                </a:solidFill>
                <a:latin typeface="Arial" pitchFamily="34" charset="0"/>
                <a:ea typeface="Calibri" pitchFamily="34" charset="0"/>
                <a:cs typeface="Arial" pitchFamily="34" charset="0"/>
              </a:rPr>
              <a:t>Тыңнан жол табамын,</a:t>
            </a:r>
            <a:br>
              <a:rPr lang="kk-KZ" sz="1600" b="1" dirty="0" smtClean="0">
                <a:solidFill>
                  <a:srgbClr val="7030A0"/>
                </a:solidFill>
                <a:latin typeface="Arial" pitchFamily="34" charset="0"/>
                <a:ea typeface="Calibri" pitchFamily="34" charset="0"/>
                <a:cs typeface="Arial" pitchFamily="34" charset="0"/>
              </a:rPr>
            </a:br>
            <a:r>
              <a:rPr lang="kk-KZ" sz="1600" b="1" dirty="0" smtClean="0">
                <a:solidFill>
                  <a:srgbClr val="7030A0"/>
                </a:solidFill>
                <a:latin typeface="Arial" pitchFamily="34" charset="0"/>
                <a:ea typeface="Calibri" pitchFamily="34" charset="0"/>
                <a:cs typeface="Arial" pitchFamily="34" charset="0"/>
              </a:rPr>
              <a:t>Жоғарыдан ылдиға,</a:t>
            </a:r>
            <a:br>
              <a:rPr lang="kk-KZ" sz="1600" b="1" dirty="0" smtClean="0">
                <a:solidFill>
                  <a:srgbClr val="7030A0"/>
                </a:solidFill>
                <a:latin typeface="Arial" pitchFamily="34" charset="0"/>
                <a:ea typeface="Calibri" pitchFamily="34" charset="0"/>
                <a:cs typeface="Arial" pitchFamily="34" charset="0"/>
              </a:rPr>
            </a:br>
            <a:r>
              <a:rPr lang="kk-KZ" sz="1600" b="1" dirty="0" smtClean="0">
                <a:solidFill>
                  <a:srgbClr val="7030A0"/>
                </a:solidFill>
                <a:latin typeface="Arial" pitchFamily="34" charset="0"/>
                <a:ea typeface="Calibri" pitchFamily="34" charset="0"/>
                <a:cs typeface="Arial" pitchFamily="34" charset="0"/>
              </a:rPr>
              <a:t>Жұлдыз болып ағамын.   </a:t>
            </a:r>
            <a:r>
              <a:rPr lang="ru-RU" sz="1600" b="1" dirty="0" smtClean="0">
                <a:solidFill>
                  <a:srgbClr val="7030A0"/>
                </a:solidFill>
                <a:latin typeface="Arial" pitchFamily="34" charset="0"/>
                <a:ea typeface="Calibri" pitchFamily="34" charset="0"/>
                <a:cs typeface="Arial" pitchFamily="34" charset="0"/>
              </a:rPr>
              <a:t>(Шана)</a:t>
            </a:r>
            <a:endParaRPr lang="ru-RU" sz="1600" b="1" dirty="0" smtClean="0">
              <a:solidFill>
                <a:srgbClr val="7030A0"/>
              </a:solidFill>
              <a:latin typeface="Arial" pitchFamily="34" charset="0"/>
              <a:cs typeface="Arial" pitchFamily="34" charset="0"/>
            </a:endParaRPr>
          </a:p>
        </p:txBody>
      </p:sp>
      <p:pic>
        <p:nvPicPr>
          <p:cNvPr id="29" name="Рисунок 28" descr="http://www.msgroup.ru/sites/default/files/klinci.jpg"/>
          <p:cNvPicPr/>
          <p:nvPr/>
        </p:nvPicPr>
        <p:blipFill>
          <a:blip r:embed="rId9" cstate="print"/>
          <a:srcRect/>
          <a:stretch>
            <a:fillRect/>
          </a:stretch>
        </p:blipFill>
        <p:spPr bwMode="auto">
          <a:xfrm>
            <a:off x="5000636" y="7643834"/>
            <a:ext cx="1304925" cy="761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4" name="Прямоугольник 3"/>
          <p:cNvSpPr/>
          <p:nvPr/>
        </p:nvSpPr>
        <p:spPr>
          <a:xfrm>
            <a:off x="3929066" y="428596"/>
            <a:ext cx="2643206" cy="1600438"/>
          </a:xfrm>
          <a:prstGeom prst="rect">
            <a:avLst/>
          </a:prstGeom>
        </p:spPr>
        <p:txBody>
          <a:bodyPr wrap="square">
            <a:spAutoFit/>
          </a:bodyPr>
          <a:lstStyle/>
          <a:p>
            <a:pPr lvl="0" fontAlgn="base">
              <a:spcBef>
                <a:spcPct val="0"/>
              </a:spcBef>
              <a:spcAft>
                <a:spcPct val="0"/>
              </a:spcAft>
            </a:pPr>
            <a:r>
              <a:rPr lang="kk-KZ" sz="1400" b="1" i="1" dirty="0" smtClean="0">
                <a:solidFill>
                  <a:srgbClr val="0000FF"/>
                </a:solidFill>
                <a:latin typeface="Times New Roman" pitchFamily="18" charset="0"/>
                <a:ea typeface="Times New Roman" pitchFamily="18" charset="0"/>
                <a:cs typeface="Times New Roman" pitchFamily="18" charset="0"/>
              </a:rPr>
              <a:t>«Жұмбақ дегеніміз — адамның қай затқа болса да поэтикалық көзқарасының қандай екенін сынау үшін, бір затты көркем тілмен жұмбақ етіп суреттеген, халықтық жанрдың бір түрі»</a:t>
            </a:r>
            <a:endParaRPr lang="kk-KZ" sz="1400" b="1" i="1" dirty="0" smtClean="0">
              <a:solidFill>
                <a:srgbClr val="0000FF"/>
              </a:solidFill>
              <a:latin typeface="Times New Roman" pitchFamily="18" charset="0"/>
              <a:cs typeface="Times New Roman" pitchFamily="18" charset="0"/>
            </a:endParaRPr>
          </a:p>
        </p:txBody>
      </p:sp>
      <p:sp>
        <p:nvSpPr>
          <p:cNvPr id="5" name="Прямоугольник 4"/>
          <p:cNvSpPr/>
          <p:nvPr/>
        </p:nvSpPr>
        <p:spPr>
          <a:xfrm>
            <a:off x="5000636" y="1928794"/>
            <a:ext cx="1500198" cy="307777"/>
          </a:xfrm>
          <a:prstGeom prst="rect">
            <a:avLst/>
          </a:prstGeom>
        </p:spPr>
        <p:txBody>
          <a:bodyPr wrap="square">
            <a:spAutoFit/>
          </a:bodyPr>
          <a:lstStyle/>
          <a:p>
            <a:r>
              <a:rPr lang="kk-KZ" sz="1400" b="1" dirty="0" smtClean="0">
                <a:solidFill>
                  <a:srgbClr val="0000FF"/>
                </a:solidFill>
                <a:latin typeface="Times New Roman" pitchFamily="18" charset="0"/>
                <a:cs typeface="Times New Roman" pitchFamily="18" charset="0"/>
              </a:rPr>
              <a:t>Ш.Ахметов </a:t>
            </a:r>
            <a:endParaRPr lang="ru-RU" sz="1400" b="1" dirty="0">
              <a:solidFill>
                <a:srgbClr val="0000FF"/>
              </a:solidFill>
              <a:latin typeface="Times New Roman" pitchFamily="18" charset="0"/>
              <a:cs typeface="Times New Roman" pitchFamily="18" charset="0"/>
            </a:endParaRPr>
          </a:p>
        </p:txBody>
      </p:sp>
      <p:sp>
        <p:nvSpPr>
          <p:cNvPr id="6" name="Прямоугольник 5"/>
          <p:cNvSpPr/>
          <p:nvPr/>
        </p:nvSpPr>
        <p:spPr>
          <a:xfrm>
            <a:off x="2714620" y="1657442"/>
            <a:ext cx="1571636" cy="400110"/>
          </a:xfrm>
          <a:prstGeom prst="rect">
            <a:avLst/>
          </a:prstGeom>
        </p:spPr>
        <p:txBody>
          <a:bodyPr wrap="square">
            <a:spAutoFit/>
          </a:bodyPr>
          <a:lstStyle/>
          <a:p>
            <a:r>
              <a:rPr lang="kk-KZ" sz="2000" b="1" dirty="0" smtClean="0">
                <a:solidFill>
                  <a:srgbClr val="FF0000"/>
                </a:solidFill>
                <a:latin typeface="Times New Roman" pitchFamily="18" charset="0"/>
                <a:cs typeface="Times New Roman" pitchFamily="18" charset="0"/>
              </a:rPr>
              <a:t>Алғы сөз </a:t>
            </a:r>
            <a:endParaRPr lang="ru-RU" sz="2000" b="1" dirty="0">
              <a:solidFill>
                <a:srgbClr val="FF0000"/>
              </a:solidFill>
              <a:latin typeface="Times New Roman" pitchFamily="18" charset="0"/>
              <a:cs typeface="Times New Roman" pitchFamily="18" charset="0"/>
            </a:endParaRPr>
          </a:p>
        </p:txBody>
      </p:sp>
      <p:sp>
        <p:nvSpPr>
          <p:cNvPr id="8" name="Прямоугольник 7"/>
          <p:cNvSpPr/>
          <p:nvPr/>
        </p:nvSpPr>
        <p:spPr>
          <a:xfrm>
            <a:off x="214290" y="2214546"/>
            <a:ext cx="6429420" cy="6463308"/>
          </a:xfrm>
          <a:prstGeom prst="rect">
            <a:avLst/>
          </a:prstGeom>
        </p:spPr>
        <p:txBody>
          <a:bodyPr wrap="square">
            <a:spAutoFit/>
          </a:bodyPr>
          <a:lstStyle/>
          <a:p>
            <a:pPr lvl="0" fontAlgn="base">
              <a:spcBef>
                <a:spcPct val="0"/>
              </a:spcBef>
              <a:spcAft>
                <a:spcPct val="0"/>
              </a:spcAft>
            </a:pPr>
            <a:r>
              <a:rPr lang="kk-KZ" b="1" i="1" dirty="0" smtClean="0">
                <a:solidFill>
                  <a:srgbClr val="0000FF"/>
                </a:solidFill>
                <a:latin typeface="Times New Roman" pitchFamily="18" charset="0"/>
                <a:ea typeface="Times New Roman" pitchFamily="18" charset="0"/>
                <a:cs typeface="Times New Roman" pitchFamily="18" charset="0"/>
              </a:rPr>
              <a:t>    Жұмбақтар- ауыз әдебиетінің ертеден келе жатқан бір түрі.Ол баланы жастайынан қиялдай білуге, қоршаған ортаны бақылап, тапқырлыққа баулуды көздейді.     Жұмбақтар баланың ақыл-ойын дамытып, тіл байлығын жетілдіреді. Баланы ойлауға, жасырған нәрсенің шешімін табуға жаттықтырады. Жұмбақтың шешуін табуда оның құпиясы баланы қызықтырып, шешімін айтқызуға мәжбүр етеді. Баланың ұшқыр ойын іс-әрекетке баулып, ой санасының қызмет етуіне серпін береді. дүниетанымы арқылы балаларды тапқырлыққа, тілін дамытуда басты құрал болып табылады. Жұмбақты бүлдіршіндерді тілге шешен болу мақсатымен жаттатамыз. Ата-ананың жас балаға беретін тәрбиесінде де, баланың ойын тапқырлыққа баулу үшін де жұмбақтың көп пайдасы бар»,- дейді. Жұмбақтың балаларға пайдалы жағы- өз бойындағы құпияны шештіру, айтқызу арқылы оларға өмірді танытады. Жұмбақты шешуде бала ойланады, көп нәрсені есіне түсіреді, заттарлың ұқсастықтары мен айырмашылықтарын іздестіреді, байқауға тырысады.   Жұмбақ балалардың ойлау қабілетін арттырумен қатар олардың білген заттарының бәріне де ой жіберіп салыстырып, қорытынды жасауға және тапқырлыққа баулиды.</a:t>
            </a:r>
            <a:endParaRPr lang="kk-KZ" sz="3200" b="1" i="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97129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10241" name="Rectangle 1"/>
          <p:cNvSpPr>
            <a:spLocks noChangeArrowheads="1"/>
          </p:cNvSpPr>
          <p:nvPr/>
        </p:nvSpPr>
        <p:spPr bwMode="auto">
          <a:xfrm>
            <a:off x="0" y="428596"/>
            <a:ext cx="6858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Аспан әлемі мен табиғат құбылыстары</a:t>
            </a:r>
            <a:endParaRPr kumimoji="0" lang="kk-KZ" sz="2400" b="0" i="0" u="none" strike="noStrike" cap="none" normalizeH="0" baseline="0" dirty="0" smtClean="0">
              <a:ln>
                <a:noFill/>
              </a:ln>
              <a:solidFill>
                <a:srgbClr val="0000FF"/>
              </a:solidFill>
              <a:effectLst/>
              <a:latin typeface="Arial" pitchFamily="34" charset="0"/>
              <a:cs typeface="Arial" pitchFamily="34" charset="0"/>
            </a:endParaRPr>
          </a:p>
        </p:txBody>
      </p:sp>
      <p:sp>
        <p:nvSpPr>
          <p:cNvPr id="10242" name="Rectangle 2"/>
          <p:cNvSpPr>
            <a:spLocks noChangeArrowheads="1"/>
          </p:cNvSpPr>
          <p:nvPr/>
        </p:nvSpPr>
        <p:spPr bwMode="auto">
          <a:xfrm>
            <a:off x="285728" y="928662"/>
            <a:ext cx="74295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D60093"/>
                </a:solidFill>
                <a:effectLst/>
                <a:latin typeface="Arial" pitchFamily="34" charset="0"/>
                <a:ea typeface="Calibri" pitchFamily="34" charset="0"/>
                <a:cs typeface="Arial" pitchFamily="34" charset="0"/>
              </a:rPr>
              <a:t>Қос алып көз, </a:t>
            </a:r>
            <a:br>
              <a:rPr kumimoji="0" lang="kk-KZ" sz="1600" b="1" i="0" u="none" strike="noStrike" cap="none" normalizeH="0" baseline="0" dirty="0" smtClean="0">
                <a:ln>
                  <a:noFill/>
                </a:ln>
                <a:solidFill>
                  <a:srgbClr val="D60093"/>
                </a:solidFill>
                <a:effectLst/>
                <a:latin typeface="Arial" pitchFamily="34" charset="0"/>
                <a:ea typeface="Calibri" pitchFamily="34" charset="0"/>
                <a:cs typeface="Arial" pitchFamily="34" charset="0"/>
              </a:rPr>
            </a:br>
            <a:r>
              <a:rPr kumimoji="0" lang="kk-KZ" sz="1600" b="1" i="0" u="none" strike="noStrike" cap="none" normalizeH="0" baseline="0" dirty="0" smtClean="0">
                <a:ln>
                  <a:noFill/>
                </a:ln>
                <a:solidFill>
                  <a:srgbClr val="D60093"/>
                </a:solidFill>
                <a:effectLst/>
                <a:latin typeface="Arial" pitchFamily="34" charset="0"/>
                <a:ea typeface="Calibri" pitchFamily="34" charset="0"/>
                <a:cs typeface="Arial" pitchFamily="34" charset="0"/>
              </a:rPr>
              <a:t>Бiрi – жарықта көредi,</a:t>
            </a:r>
            <a:br>
              <a:rPr kumimoji="0" lang="kk-KZ" sz="1600" b="1" i="0" u="none" strike="noStrike" cap="none" normalizeH="0" baseline="0" dirty="0" smtClean="0">
                <a:ln>
                  <a:noFill/>
                </a:ln>
                <a:solidFill>
                  <a:srgbClr val="D60093"/>
                </a:solidFill>
                <a:effectLst/>
                <a:latin typeface="Arial" pitchFamily="34" charset="0"/>
                <a:ea typeface="Calibri" pitchFamily="34" charset="0"/>
                <a:cs typeface="Arial" pitchFamily="34" charset="0"/>
              </a:rPr>
            </a:br>
            <a:r>
              <a:rPr kumimoji="0" lang="kk-KZ" sz="1600" b="1" i="0" u="none" strike="noStrike" cap="none" normalizeH="0" baseline="0" dirty="0" smtClean="0">
                <a:ln>
                  <a:noFill/>
                </a:ln>
                <a:solidFill>
                  <a:srgbClr val="D60093"/>
                </a:solidFill>
                <a:effectLst/>
                <a:latin typeface="Arial" pitchFamily="34" charset="0"/>
                <a:ea typeface="Calibri" pitchFamily="34" charset="0"/>
                <a:cs typeface="Arial" pitchFamily="34" charset="0"/>
              </a:rPr>
              <a:t>Бiрi қараңғыда көредi. (Күн мен Ай)</a:t>
            </a:r>
            <a:endParaRPr kumimoji="0" lang="kk-KZ" sz="1600" b="1" i="0" u="none" strike="noStrike" cap="none" normalizeH="0" baseline="0" dirty="0" smtClean="0">
              <a:ln>
                <a:noFill/>
              </a:ln>
              <a:solidFill>
                <a:srgbClr val="D60093"/>
              </a:solidFill>
              <a:effectLst/>
              <a:latin typeface="Arial" pitchFamily="34" charset="0"/>
              <a:cs typeface="Arial" pitchFamily="34" charset="0"/>
            </a:endParaRPr>
          </a:p>
        </p:txBody>
      </p:sp>
      <p:sp>
        <p:nvSpPr>
          <p:cNvPr id="5" name="Прямоугольник 4"/>
          <p:cNvSpPr/>
          <p:nvPr/>
        </p:nvSpPr>
        <p:spPr>
          <a:xfrm>
            <a:off x="357166" y="2285984"/>
            <a:ext cx="4786334" cy="830997"/>
          </a:xfrm>
          <a:prstGeom prst="rect">
            <a:avLst/>
          </a:prstGeom>
        </p:spPr>
        <p:txBody>
          <a:bodyPr wrap="square">
            <a:spAutoFit/>
          </a:bodyPr>
          <a:lstStyle/>
          <a:p>
            <a:r>
              <a:rPr lang="kk-KZ" sz="1600" b="1" dirty="0" smtClean="0">
                <a:solidFill>
                  <a:srgbClr val="D60093"/>
                </a:solidFill>
                <a:latin typeface="Arial" pitchFamily="34" charset="0"/>
                <a:cs typeface="Arial" pitchFamily="34" charset="0"/>
              </a:rPr>
              <a:t>Айдалада көк шатыр,</a:t>
            </a:r>
            <a:br>
              <a:rPr lang="kk-KZ" sz="1600" b="1" dirty="0" smtClean="0">
                <a:solidFill>
                  <a:srgbClr val="D60093"/>
                </a:solidFill>
                <a:latin typeface="Arial" pitchFamily="34" charset="0"/>
                <a:cs typeface="Arial" pitchFamily="34" charset="0"/>
              </a:rPr>
            </a:br>
            <a:r>
              <a:rPr lang="kk-KZ" sz="1600" b="1" dirty="0" smtClean="0">
                <a:solidFill>
                  <a:srgbClr val="D60093"/>
                </a:solidFill>
                <a:latin typeface="Arial" pitchFamily="34" charset="0"/>
                <a:cs typeface="Arial" pitchFamily="34" charset="0"/>
              </a:rPr>
              <a:t>Көк шатырда                                                                                                                                       Қызыл көздi шал жатыр. (Аспан мен Күн)</a:t>
            </a:r>
            <a:r>
              <a:rPr lang="kk-KZ" sz="1600" b="1" dirty="0" smtClean="0">
                <a:solidFill>
                  <a:srgbClr val="00FF00"/>
                </a:solidFill>
                <a:latin typeface="Arial" pitchFamily="34" charset="0"/>
                <a:cs typeface="Arial" pitchFamily="34" charset="0"/>
              </a:rPr>
              <a:t> </a:t>
            </a:r>
            <a:endParaRPr lang="ru-RU" sz="1600" b="1" dirty="0">
              <a:solidFill>
                <a:srgbClr val="00FF00"/>
              </a:solidFill>
              <a:latin typeface="Arial" pitchFamily="34" charset="0"/>
              <a:cs typeface="Arial" pitchFamily="34" charset="0"/>
            </a:endParaRPr>
          </a:p>
        </p:txBody>
      </p:sp>
      <p:sp>
        <p:nvSpPr>
          <p:cNvPr id="6" name="Прямоугольник 5"/>
          <p:cNvSpPr/>
          <p:nvPr/>
        </p:nvSpPr>
        <p:spPr>
          <a:xfrm>
            <a:off x="285728" y="3643306"/>
            <a:ext cx="4786334" cy="830997"/>
          </a:xfrm>
          <a:prstGeom prst="rect">
            <a:avLst/>
          </a:prstGeom>
        </p:spPr>
        <p:txBody>
          <a:bodyPr wrap="square">
            <a:spAutoFit/>
          </a:bodyPr>
          <a:lstStyle/>
          <a:p>
            <a:r>
              <a:rPr lang="kk-KZ" sz="1600" b="1" dirty="0" smtClean="0">
                <a:solidFill>
                  <a:srgbClr val="D60093"/>
                </a:solidFill>
                <a:latin typeface="Arial" pitchFamily="34" charset="0"/>
                <a:cs typeface="Arial" pitchFamily="34" charset="0"/>
              </a:rPr>
              <a:t>Орақ болып туады,</a:t>
            </a:r>
            <a:br>
              <a:rPr lang="kk-KZ" sz="1600" b="1" dirty="0" smtClean="0">
                <a:solidFill>
                  <a:srgbClr val="D60093"/>
                </a:solidFill>
                <a:latin typeface="Arial" pitchFamily="34" charset="0"/>
                <a:cs typeface="Arial" pitchFamily="34" charset="0"/>
              </a:rPr>
            </a:br>
            <a:r>
              <a:rPr lang="kk-KZ" sz="1600" b="1" dirty="0" smtClean="0">
                <a:solidFill>
                  <a:srgbClr val="D60093"/>
                </a:solidFill>
                <a:latin typeface="Arial" pitchFamily="34" charset="0"/>
                <a:cs typeface="Arial" pitchFamily="34" charset="0"/>
              </a:rPr>
              <a:t>Табақ болып тынады. (Ай) </a:t>
            </a:r>
            <a:br>
              <a:rPr lang="kk-KZ" sz="1600" b="1" dirty="0" smtClean="0">
                <a:solidFill>
                  <a:srgbClr val="D60093"/>
                </a:solidFill>
                <a:latin typeface="Arial" pitchFamily="34" charset="0"/>
                <a:cs typeface="Arial" pitchFamily="34" charset="0"/>
              </a:rPr>
            </a:br>
            <a:endParaRPr lang="ru-RU" sz="1600" b="1" dirty="0">
              <a:solidFill>
                <a:srgbClr val="D60093"/>
              </a:solidFill>
              <a:latin typeface="Arial" pitchFamily="34" charset="0"/>
              <a:cs typeface="Arial" pitchFamily="34" charset="0"/>
            </a:endParaRPr>
          </a:p>
        </p:txBody>
      </p:sp>
      <p:sp>
        <p:nvSpPr>
          <p:cNvPr id="7" name="Прямоугольник 6"/>
          <p:cNvSpPr/>
          <p:nvPr/>
        </p:nvSpPr>
        <p:spPr>
          <a:xfrm>
            <a:off x="285728" y="4714876"/>
            <a:ext cx="4857772" cy="584775"/>
          </a:xfrm>
          <a:prstGeom prst="rect">
            <a:avLst/>
          </a:prstGeom>
        </p:spPr>
        <p:txBody>
          <a:bodyPr wrap="square">
            <a:spAutoFit/>
          </a:bodyPr>
          <a:lstStyle/>
          <a:p>
            <a:r>
              <a:rPr lang="kk-KZ" sz="1600" b="1" dirty="0" smtClean="0">
                <a:solidFill>
                  <a:srgbClr val="D60093"/>
                </a:solidFill>
                <a:latin typeface="Arial" pitchFamily="34" charset="0"/>
                <a:cs typeface="Arial" pitchFamily="34" charset="0"/>
              </a:rPr>
              <a:t>Жылт-жылт етiп төбемде,</a:t>
            </a:r>
            <a:br>
              <a:rPr lang="kk-KZ" sz="1600" b="1" dirty="0" smtClean="0">
                <a:solidFill>
                  <a:srgbClr val="D60093"/>
                </a:solidFill>
                <a:latin typeface="Arial" pitchFamily="34" charset="0"/>
                <a:cs typeface="Arial" pitchFamily="34" charset="0"/>
              </a:rPr>
            </a:br>
            <a:r>
              <a:rPr lang="kk-KZ" sz="1600" b="1" dirty="0" smtClean="0">
                <a:solidFill>
                  <a:srgbClr val="D60093"/>
                </a:solidFill>
                <a:latin typeface="Arial" pitchFamily="34" charset="0"/>
                <a:cs typeface="Arial" pitchFamily="34" charset="0"/>
              </a:rPr>
              <a:t>Түсе алмай тұр төменге. (Жұлдыз) </a:t>
            </a:r>
            <a:endParaRPr lang="ru-RU" sz="1600" b="1" dirty="0">
              <a:solidFill>
                <a:srgbClr val="D60093"/>
              </a:solidFill>
              <a:latin typeface="Arial" pitchFamily="34" charset="0"/>
              <a:cs typeface="Arial" pitchFamily="34" charset="0"/>
            </a:endParaRPr>
          </a:p>
        </p:txBody>
      </p:sp>
      <p:sp>
        <p:nvSpPr>
          <p:cNvPr id="8" name="Прямоугольник 7"/>
          <p:cNvSpPr/>
          <p:nvPr/>
        </p:nvSpPr>
        <p:spPr>
          <a:xfrm>
            <a:off x="428604" y="5643570"/>
            <a:ext cx="4714896" cy="1077218"/>
          </a:xfrm>
          <a:prstGeom prst="rect">
            <a:avLst/>
          </a:prstGeom>
        </p:spPr>
        <p:txBody>
          <a:bodyPr wrap="square">
            <a:spAutoFit/>
          </a:bodyPr>
          <a:lstStyle/>
          <a:p>
            <a:r>
              <a:rPr lang="kk-KZ" sz="1600" b="1" dirty="0" smtClean="0">
                <a:solidFill>
                  <a:srgbClr val="D60093"/>
                </a:solidFill>
                <a:latin typeface="Arial" pitchFamily="34" charset="0"/>
                <a:cs typeface="Arial" pitchFamily="34" charset="0"/>
              </a:rPr>
              <a:t>Алып кiлем –</a:t>
            </a:r>
            <a:br>
              <a:rPr lang="kk-KZ" sz="1600" b="1" dirty="0" smtClean="0">
                <a:solidFill>
                  <a:srgbClr val="D60093"/>
                </a:solidFill>
                <a:latin typeface="Arial" pitchFamily="34" charset="0"/>
                <a:cs typeface="Arial" pitchFamily="34" charset="0"/>
              </a:rPr>
            </a:br>
            <a:r>
              <a:rPr lang="kk-KZ" sz="1600" b="1" dirty="0" smtClean="0">
                <a:solidFill>
                  <a:srgbClr val="D60093"/>
                </a:solidFill>
                <a:latin typeface="Arial" pitchFamily="34" charset="0"/>
                <a:cs typeface="Arial" pitchFamily="34" charset="0"/>
              </a:rPr>
              <a:t>Гүлге толы</a:t>
            </a:r>
            <a:br>
              <a:rPr lang="kk-KZ" sz="1600" b="1" dirty="0" smtClean="0">
                <a:solidFill>
                  <a:srgbClr val="D60093"/>
                </a:solidFill>
                <a:latin typeface="Arial" pitchFamily="34" charset="0"/>
                <a:cs typeface="Arial" pitchFamily="34" charset="0"/>
              </a:rPr>
            </a:br>
            <a:r>
              <a:rPr lang="kk-KZ" sz="1600" b="1" dirty="0" smtClean="0">
                <a:solidFill>
                  <a:srgbClr val="D60093"/>
                </a:solidFill>
                <a:latin typeface="Arial" pitchFamily="34" charset="0"/>
                <a:cs typeface="Arial" pitchFamily="34" charset="0"/>
              </a:rPr>
              <a:t>Үстi кiлең. (Жер) </a:t>
            </a:r>
            <a:br>
              <a:rPr lang="kk-KZ" sz="1600" b="1" dirty="0" smtClean="0">
                <a:solidFill>
                  <a:srgbClr val="D60093"/>
                </a:solidFill>
                <a:latin typeface="Arial" pitchFamily="34" charset="0"/>
                <a:cs typeface="Arial" pitchFamily="34" charset="0"/>
              </a:rPr>
            </a:br>
            <a:endParaRPr lang="ru-RU" sz="1600" b="1" dirty="0">
              <a:solidFill>
                <a:srgbClr val="D60093"/>
              </a:solidFill>
              <a:latin typeface="Arial" pitchFamily="34" charset="0"/>
              <a:cs typeface="Arial" pitchFamily="34" charset="0"/>
            </a:endParaRPr>
          </a:p>
        </p:txBody>
      </p:sp>
      <p:sp>
        <p:nvSpPr>
          <p:cNvPr id="9" name="Прямоугольник 8"/>
          <p:cNvSpPr/>
          <p:nvPr/>
        </p:nvSpPr>
        <p:spPr>
          <a:xfrm>
            <a:off x="428604" y="7000892"/>
            <a:ext cx="4714908" cy="1323439"/>
          </a:xfrm>
          <a:prstGeom prst="rect">
            <a:avLst/>
          </a:prstGeom>
        </p:spPr>
        <p:txBody>
          <a:bodyPr wrap="square">
            <a:spAutoFit/>
          </a:bodyPr>
          <a:lstStyle/>
          <a:p>
            <a:r>
              <a:rPr lang="kk-KZ" sz="1600" b="1" dirty="0" smtClean="0">
                <a:solidFill>
                  <a:srgbClr val="D60093"/>
                </a:solidFill>
                <a:latin typeface="Arial" pitchFamily="34" charset="0"/>
                <a:cs typeface="Arial" pitchFamily="34" charset="0"/>
              </a:rPr>
              <a:t>Аспаннан домалап, </a:t>
            </a:r>
            <a:br>
              <a:rPr lang="kk-KZ" sz="1600" b="1" dirty="0" smtClean="0">
                <a:solidFill>
                  <a:srgbClr val="D60093"/>
                </a:solidFill>
                <a:latin typeface="Arial" pitchFamily="34" charset="0"/>
                <a:cs typeface="Arial" pitchFamily="34" charset="0"/>
              </a:rPr>
            </a:br>
            <a:r>
              <a:rPr lang="kk-KZ" sz="1600" b="1" dirty="0" smtClean="0">
                <a:solidFill>
                  <a:srgbClr val="D60093"/>
                </a:solidFill>
                <a:latin typeface="Arial" pitchFamily="34" charset="0"/>
                <a:cs typeface="Arial" pitchFamily="34" charset="0"/>
              </a:rPr>
              <a:t>Көп моншақ төгiлдi.</a:t>
            </a:r>
            <a:br>
              <a:rPr lang="kk-KZ" sz="1600" b="1" dirty="0" smtClean="0">
                <a:solidFill>
                  <a:srgbClr val="D60093"/>
                </a:solidFill>
                <a:latin typeface="Arial" pitchFamily="34" charset="0"/>
                <a:cs typeface="Arial" pitchFamily="34" charset="0"/>
              </a:rPr>
            </a:br>
            <a:r>
              <a:rPr lang="kk-KZ" sz="1600" b="1" dirty="0" smtClean="0">
                <a:solidFill>
                  <a:srgbClr val="D60093"/>
                </a:solidFill>
                <a:latin typeface="Arial" pitchFamily="34" charset="0"/>
                <a:cs typeface="Arial" pitchFamily="34" charset="0"/>
              </a:rPr>
              <a:t>Бусанып жон-алап, </a:t>
            </a:r>
            <a:br>
              <a:rPr lang="kk-KZ" sz="1600" b="1" dirty="0" smtClean="0">
                <a:solidFill>
                  <a:srgbClr val="D60093"/>
                </a:solidFill>
                <a:latin typeface="Arial" pitchFamily="34" charset="0"/>
                <a:cs typeface="Arial" pitchFamily="34" charset="0"/>
              </a:rPr>
            </a:br>
            <a:r>
              <a:rPr lang="kk-KZ" sz="1600" b="1" dirty="0" smtClean="0">
                <a:solidFill>
                  <a:srgbClr val="D60093"/>
                </a:solidFill>
                <a:latin typeface="Arial" pitchFamily="34" charset="0"/>
                <a:cs typeface="Arial" pitchFamily="34" charset="0"/>
              </a:rPr>
              <a:t>Терледi, керiлдi.  (Жаңбыр ) </a:t>
            </a:r>
            <a:br>
              <a:rPr lang="kk-KZ" sz="1600" b="1" dirty="0" smtClean="0">
                <a:solidFill>
                  <a:srgbClr val="D60093"/>
                </a:solidFill>
                <a:latin typeface="Arial" pitchFamily="34" charset="0"/>
                <a:cs typeface="Arial" pitchFamily="34" charset="0"/>
              </a:rPr>
            </a:br>
            <a:endParaRPr lang="ru-RU" sz="1600" b="1" dirty="0">
              <a:solidFill>
                <a:srgbClr val="D60093"/>
              </a:solidFill>
              <a:latin typeface="Arial" pitchFamily="34" charset="0"/>
              <a:cs typeface="Arial" pitchFamily="34" charset="0"/>
            </a:endParaRPr>
          </a:p>
        </p:txBody>
      </p:sp>
      <p:pic>
        <p:nvPicPr>
          <p:cNvPr id="10" name="Рисунок 9" descr="http://staging.freevector.com/uploads/vector/preview/15926/FreeVector-Sun-And-Moon-Vector.jpg"/>
          <p:cNvPicPr/>
          <p:nvPr/>
        </p:nvPicPr>
        <p:blipFill>
          <a:blip r:embed="rId3" cstate="print"/>
          <a:srcRect/>
          <a:stretch>
            <a:fillRect/>
          </a:stretch>
        </p:blipFill>
        <p:spPr bwMode="auto">
          <a:xfrm flipH="1">
            <a:off x="4429130" y="1000100"/>
            <a:ext cx="1143009" cy="828674"/>
          </a:xfrm>
          <a:prstGeom prst="rect">
            <a:avLst/>
          </a:prstGeom>
          <a:noFill/>
          <a:ln w="9525">
            <a:noFill/>
            <a:miter lim="800000"/>
            <a:headEnd/>
            <a:tailEnd/>
          </a:ln>
        </p:spPr>
      </p:pic>
      <p:pic>
        <p:nvPicPr>
          <p:cNvPr id="11" name="Рисунок 10" descr="http://www.psudoterad.ru/img/picture/Nov/07/3150ddf1f9eb479dc501b2eef2cbe637/4.jpg"/>
          <p:cNvPicPr/>
          <p:nvPr/>
        </p:nvPicPr>
        <p:blipFill>
          <a:blip r:embed="rId4" cstate="print"/>
          <a:srcRect/>
          <a:stretch>
            <a:fillRect/>
          </a:stretch>
        </p:blipFill>
        <p:spPr bwMode="auto">
          <a:xfrm>
            <a:off x="4714885" y="2285984"/>
            <a:ext cx="1000132" cy="928694"/>
          </a:xfrm>
          <a:prstGeom prst="rect">
            <a:avLst/>
          </a:prstGeom>
          <a:noFill/>
          <a:ln w="9525">
            <a:noFill/>
            <a:miter lim="800000"/>
            <a:headEnd/>
            <a:tailEnd/>
          </a:ln>
        </p:spPr>
      </p:pic>
      <p:pic>
        <p:nvPicPr>
          <p:cNvPr id="12" name="Рисунок 11" descr="http://www.cliparthut.com/clip-arts/206/moon-clip-art-206965.gif"/>
          <p:cNvPicPr/>
          <p:nvPr/>
        </p:nvPicPr>
        <p:blipFill>
          <a:blip r:embed="rId5"/>
          <a:srcRect/>
          <a:stretch>
            <a:fillRect/>
          </a:stretch>
        </p:blipFill>
        <p:spPr bwMode="auto">
          <a:xfrm>
            <a:off x="4786322" y="3643306"/>
            <a:ext cx="766763" cy="695325"/>
          </a:xfrm>
          <a:prstGeom prst="rect">
            <a:avLst/>
          </a:prstGeom>
          <a:noFill/>
          <a:ln w="9525">
            <a:noFill/>
            <a:miter lim="800000"/>
            <a:headEnd/>
            <a:tailEnd/>
          </a:ln>
        </p:spPr>
      </p:pic>
      <p:pic>
        <p:nvPicPr>
          <p:cNvPr id="13" name="Рисунок 12" descr="https://im2-tub-kz.yandex.net/i?id=af0a96517d3ed5d62babaf7896d3c52d&amp;n=33&amp;h=190&amp;w=285"/>
          <p:cNvPicPr/>
          <p:nvPr/>
        </p:nvPicPr>
        <p:blipFill>
          <a:blip r:embed="rId6"/>
          <a:srcRect/>
          <a:stretch>
            <a:fillRect/>
          </a:stretch>
        </p:blipFill>
        <p:spPr bwMode="auto">
          <a:xfrm>
            <a:off x="4857760" y="4572000"/>
            <a:ext cx="828676" cy="600076"/>
          </a:xfrm>
          <a:prstGeom prst="rect">
            <a:avLst/>
          </a:prstGeom>
          <a:noFill/>
          <a:ln w="9525">
            <a:noFill/>
            <a:miter lim="800000"/>
            <a:headEnd/>
            <a:tailEnd/>
          </a:ln>
        </p:spPr>
      </p:pic>
      <p:pic>
        <p:nvPicPr>
          <p:cNvPr id="14" name="Рисунок 13" descr="https://im2-tub-kz.yandex.net/i?id=1146a7ec8c127f7b3f731358aa6f1b18&amp;n=33&amp;h=190&amp;w=190"/>
          <p:cNvPicPr/>
          <p:nvPr/>
        </p:nvPicPr>
        <p:blipFill>
          <a:blip r:embed="rId7"/>
          <a:srcRect/>
          <a:stretch>
            <a:fillRect/>
          </a:stretch>
        </p:blipFill>
        <p:spPr bwMode="auto">
          <a:xfrm>
            <a:off x="4929198" y="5572132"/>
            <a:ext cx="809618" cy="785818"/>
          </a:xfrm>
          <a:prstGeom prst="rect">
            <a:avLst/>
          </a:prstGeom>
          <a:noFill/>
          <a:ln w="9525">
            <a:noFill/>
            <a:miter lim="800000"/>
            <a:headEnd/>
            <a:tailEnd/>
          </a:ln>
        </p:spPr>
      </p:pic>
      <p:pic>
        <p:nvPicPr>
          <p:cNvPr id="15" name="Рисунок 14" descr="http://img-fotki.yandex.ru/get/5607/svetlera.36f/0_60be9_52635924_S.jpg"/>
          <p:cNvPicPr/>
          <p:nvPr/>
        </p:nvPicPr>
        <p:blipFill>
          <a:blip r:embed="rId8"/>
          <a:srcRect/>
          <a:stretch>
            <a:fillRect/>
          </a:stretch>
        </p:blipFill>
        <p:spPr bwMode="auto">
          <a:xfrm>
            <a:off x="4929198" y="7072330"/>
            <a:ext cx="1000132" cy="928694"/>
          </a:xfrm>
          <a:prstGeom prst="rect">
            <a:avLst/>
          </a:prstGeom>
          <a:noFill/>
          <a:ln w="9525">
            <a:noFill/>
            <a:miter lim="800000"/>
            <a:headEnd/>
            <a:tailEnd/>
          </a:ln>
        </p:spPr>
      </p:pic>
      <p:pic>
        <p:nvPicPr>
          <p:cNvPr id="16" name="Picture 12" descr="045"/>
          <p:cNvPicPr>
            <a:picLocks noChangeAspect="1" noChangeArrowheads="1"/>
          </p:cNvPicPr>
          <p:nvPr/>
        </p:nvPicPr>
        <p:blipFill>
          <a:blip r:embed="rId9"/>
          <a:srcRect/>
          <a:stretch>
            <a:fillRect/>
          </a:stretch>
        </p:blipFill>
        <p:spPr bwMode="auto">
          <a:xfrm>
            <a:off x="2285992" y="8643934"/>
            <a:ext cx="2667000" cy="500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0" y="-142908"/>
            <a:ext cx="6858000" cy="9286908"/>
          </a:xfrm>
          <a:prstGeom prst="rect">
            <a:avLst/>
          </a:prstGeom>
          <a:noFill/>
        </p:spPr>
      </p:pic>
      <p:sp>
        <p:nvSpPr>
          <p:cNvPr id="8193" name="Rectangle 1"/>
          <p:cNvSpPr>
            <a:spLocks noChangeArrowheads="1"/>
          </p:cNvSpPr>
          <p:nvPr/>
        </p:nvSpPr>
        <p:spPr bwMode="auto">
          <a:xfrm>
            <a:off x="0" y="214282"/>
            <a:ext cx="685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Құстар туралы </a:t>
            </a:r>
            <a:endParaRPr kumimoji="0" lang="kk-KZ"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4" name="Прямоугольник 3"/>
          <p:cNvSpPr/>
          <p:nvPr/>
        </p:nvSpPr>
        <p:spPr>
          <a:xfrm>
            <a:off x="428604" y="928662"/>
            <a:ext cx="4714896" cy="1077218"/>
          </a:xfrm>
          <a:prstGeom prst="rect">
            <a:avLst/>
          </a:prstGeom>
        </p:spPr>
        <p:txBody>
          <a:bodyPr wrap="square">
            <a:spAutoFit/>
          </a:bodyPr>
          <a:lstStyle/>
          <a:p>
            <a:r>
              <a:rPr lang="kk-KZ" sz="1600" b="1" dirty="0" smtClean="0">
                <a:solidFill>
                  <a:srgbClr val="FF0000"/>
                </a:solidFill>
                <a:latin typeface="Arial" pitchFamily="34" charset="0"/>
                <a:cs typeface="Arial" pitchFamily="34" charset="0"/>
              </a:rPr>
              <a:t>Ұзақ тектес құс,</a:t>
            </a:r>
            <a:br>
              <a:rPr lang="kk-KZ" sz="1600" b="1" dirty="0" smtClean="0">
                <a:solidFill>
                  <a:srgbClr val="FF0000"/>
                </a:solidFill>
                <a:latin typeface="Arial" pitchFamily="34" charset="0"/>
                <a:cs typeface="Arial" pitchFamily="34" charset="0"/>
              </a:rPr>
            </a:br>
            <a:r>
              <a:rPr lang="kk-KZ" sz="1600" b="1" dirty="0" smtClean="0">
                <a:solidFill>
                  <a:srgbClr val="FF0000"/>
                </a:solidFill>
                <a:latin typeface="Arial" pitchFamily="34" charset="0"/>
                <a:cs typeface="Arial" pitchFamily="34" charset="0"/>
              </a:rPr>
              <a:t>Шiркей жеп.</a:t>
            </a:r>
            <a:br>
              <a:rPr lang="kk-KZ" sz="1600" b="1" dirty="0" smtClean="0">
                <a:solidFill>
                  <a:srgbClr val="FF0000"/>
                </a:solidFill>
                <a:latin typeface="Arial" pitchFamily="34" charset="0"/>
                <a:cs typeface="Arial" pitchFamily="34" charset="0"/>
              </a:rPr>
            </a:br>
            <a:r>
              <a:rPr lang="kk-KZ" sz="1600" b="1" dirty="0" smtClean="0">
                <a:solidFill>
                  <a:srgbClr val="FF0000"/>
                </a:solidFill>
                <a:latin typeface="Arial" pitchFamily="34" charset="0"/>
                <a:cs typeface="Arial" pitchFamily="34" charset="0"/>
              </a:rPr>
              <a:t>Ауыл маңынан</a:t>
            </a:r>
            <a:br>
              <a:rPr lang="kk-KZ" sz="1600" b="1" dirty="0" smtClean="0">
                <a:solidFill>
                  <a:srgbClr val="FF0000"/>
                </a:solidFill>
                <a:latin typeface="Arial" pitchFamily="34" charset="0"/>
                <a:cs typeface="Arial" pitchFamily="34" charset="0"/>
              </a:rPr>
            </a:br>
            <a:r>
              <a:rPr lang="kk-KZ" sz="1600" b="1" dirty="0" smtClean="0">
                <a:solidFill>
                  <a:srgbClr val="FF0000"/>
                </a:solidFill>
                <a:latin typeface="Arial" pitchFamily="34" charset="0"/>
                <a:cs typeface="Arial" pitchFamily="34" charset="0"/>
              </a:rPr>
              <a:t>Ұзап кетпес құс.   (Қараторғай)</a:t>
            </a:r>
            <a:endParaRPr lang="ru-RU" sz="1600" b="1" dirty="0">
              <a:solidFill>
                <a:srgbClr val="FF0000"/>
              </a:solidFill>
              <a:latin typeface="Arial" pitchFamily="34" charset="0"/>
              <a:cs typeface="Arial" pitchFamily="34" charset="0"/>
            </a:endParaRPr>
          </a:p>
        </p:txBody>
      </p:sp>
      <p:sp>
        <p:nvSpPr>
          <p:cNvPr id="8194" name="Rectangle 2"/>
          <p:cNvSpPr>
            <a:spLocks noChangeArrowheads="1"/>
          </p:cNvSpPr>
          <p:nvPr/>
        </p:nvSpPr>
        <p:spPr bwMode="auto">
          <a:xfrm>
            <a:off x="428604" y="2214547"/>
            <a:ext cx="335758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kk-KZ" sz="1600" b="1" dirty="0" smtClean="0">
                <a:solidFill>
                  <a:srgbClr val="FF0000"/>
                </a:solidFill>
                <a:latin typeface="Arial" pitchFamily="34" charset="0"/>
                <a:ea typeface="Times New Roman" pitchFamily="18" charset="0"/>
                <a:cs typeface="Arial" pitchFamily="34" charset="0"/>
              </a:rPr>
              <a:t>Шуға бөлеп жағаны,</a:t>
            </a:r>
            <a:br>
              <a:rPr lang="kk-KZ" sz="1600" b="1" dirty="0" smtClean="0">
                <a:solidFill>
                  <a:srgbClr val="FF0000"/>
                </a:solidFill>
                <a:latin typeface="Arial" pitchFamily="34" charset="0"/>
                <a:ea typeface="Times New Roman" pitchFamily="18" charset="0"/>
                <a:cs typeface="Arial" pitchFamily="34" charset="0"/>
              </a:rPr>
            </a:br>
            <a:r>
              <a:rPr lang="kk-KZ" sz="1600" b="1" dirty="0" smtClean="0">
                <a:solidFill>
                  <a:srgbClr val="FF0000"/>
                </a:solidFill>
                <a:latin typeface="Arial" pitchFamily="34" charset="0"/>
                <a:ea typeface="Times New Roman" pitchFamily="18" charset="0"/>
                <a:cs typeface="Arial" pitchFamily="34" charset="0"/>
              </a:rPr>
              <a:t>Қанаттарын қағады,</a:t>
            </a:r>
            <a:br>
              <a:rPr lang="kk-KZ" sz="1600" b="1" dirty="0" smtClean="0">
                <a:solidFill>
                  <a:srgbClr val="FF0000"/>
                </a:solidFill>
                <a:latin typeface="Arial" pitchFamily="34" charset="0"/>
                <a:ea typeface="Times New Roman" pitchFamily="18" charset="0"/>
                <a:cs typeface="Arial" pitchFamily="34" charset="0"/>
              </a:rPr>
            </a:br>
            <a:r>
              <a:rPr lang="kk-KZ" sz="1600" b="1" dirty="0" smtClean="0">
                <a:solidFill>
                  <a:srgbClr val="FF0000"/>
                </a:solidFill>
                <a:latin typeface="Arial" pitchFamily="34" charset="0"/>
                <a:ea typeface="Times New Roman" pitchFamily="18" charset="0"/>
                <a:cs typeface="Arial" pitchFamily="34" charset="0"/>
              </a:rPr>
              <a:t>Айдын судың түлегi,</a:t>
            </a:r>
            <a:br>
              <a:rPr lang="kk-KZ" sz="1600" b="1" dirty="0" smtClean="0">
                <a:solidFill>
                  <a:srgbClr val="FF0000"/>
                </a:solidFill>
                <a:latin typeface="Arial" pitchFamily="34" charset="0"/>
                <a:ea typeface="Times New Roman" pitchFamily="18" charset="0"/>
                <a:cs typeface="Arial" pitchFamily="34" charset="0"/>
              </a:rPr>
            </a:br>
            <a:r>
              <a:rPr lang="kk-KZ" sz="1600" b="1" dirty="0" smtClean="0">
                <a:solidFill>
                  <a:srgbClr val="FF0000"/>
                </a:solidFill>
                <a:latin typeface="Arial" pitchFamily="34" charset="0"/>
                <a:ea typeface="Times New Roman" pitchFamily="18" charset="0"/>
                <a:cs typeface="Arial" pitchFamily="34" charset="0"/>
              </a:rPr>
              <a:t>Шабақ iлiп жүредi.    (Шағала)</a:t>
            </a:r>
            <a:endParaRPr kumimoji="0" lang="kk-KZ"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6" name="Прямоугольник 5"/>
          <p:cNvSpPr/>
          <p:nvPr/>
        </p:nvSpPr>
        <p:spPr>
          <a:xfrm>
            <a:off x="428604" y="3643306"/>
            <a:ext cx="4714896" cy="1077218"/>
          </a:xfrm>
          <a:prstGeom prst="rect">
            <a:avLst/>
          </a:prstGeom>
        </p:spPr>
        <p:txBody>
          <a:bodyPr wrap="square">
            <a:spAutoFit/>
          </a:bodyPr>
          <a:lstStyle/>
          <a:p>
            <a:r>
              <a:rPr lang="kk-KZ" sz="1600" b="1" dirty="0" smtClean="0">
                <a:solidFill>
                  <a:srgbClr val="FF0000"/>
                </a:solidFill>
                <a:latin typeface="Arial" pitchFamily="34" charset="0"/>
                <a:cs typeface="Arial" pitchFamily="34" charset="0"/>
              </a:rPr>
              <a:t>Ағашта болса егер мең,</a:t>
            </a:r>
            <a:br>
              <a:rPr lang="kk-KZ" sz="1600" b="1" dirty="0" smtClean="0">
                <a:solidFill>
                  <a:srgbClr val="FF0000"/>
                </a:solidFill>
                <a:latin typeface="Arial" pitchFamily="34" charset="0"/>
                <a:cs typeface="Arial" pitchFamily="34" charset="0"/>
              </a:rPr>
            </a:br>
            <a:r>
              <a:rPr lang="kk-KZ" sz="1600" b="1" dirty="0" smtClean="0">
                <a:solidFill>
                  <a:srgbClr val="FF0000"/>
                </a:solidFill>
                <a:latin typeface="Arial" pitchFamily="34" charset="0"/>
                <a:cs typeface="Arial" pitchFamily="34" charset="0"/>
              </a:rPr>
              <a:t>Хабар берiп морземен,</a:t>
            </a:r>
            <a:br>
              <a:rPr lang="kk-KZ" sz="1600" b="1" dirty="0" smtClean="0">
                <a:solidFill>
                  <a:srgbClr val="FF0000"/>
                </a:solidFill>
                <a:latin typeface="Arial" pitchFamily="34" charset="0"/>
                <a:cs typeface="Arial" pitchFamily="34" charset="0"/>
              </a:rPr>
            </a:br>
            <a:r>
              <a:rPr lang="kk-KZ" sz="1600" b="1" dirty="0" smtClean="0">
                <a:solidFill>
                  <a:srgbClr val="FF0000"/>
                </a:solidFill>
                <a:latin typeface="Arial" pitchFamily="34" charset="0"/>
                <a:cs typeface="Arial" pitchFamily="34" charset="0"/>
              </a:rPr>
              <a:t>Тұмсығымен емдейдi,</a:t>
            </a:r>
            <a:br>
              <a:rPr lang="kk-KZ" sz="1600" b="1" dirty="0" smtClean="0">
                <a:solidFill>
                  <a:srgbClr val="FF0000"/>
                </a:solidFill>
                <a:latin typeface="Arial" pitchFamily="34" charset="0"/>
                <a:cs typeface="Arial" pitchFamily="34" charset="0"/>
              </a:rPr>
            </a:br>
            <a:r>
              <a:rPr lang="kk-KZ" sz="1600" b="1" dirty="0" smtClean="0">
                <a:solidFill>
                  <a:srgbClr val="FF0000"/>
                </a:solidFill>
                <a:latin typeface="Arial" pitchFamily="34" charset="0"/>
                <a:cs typeface="Arial" pitchFamily="34" charset="0"/>
              </a:rPr>
              <a:t>Сосын көңiл демдейдi.   (Тоқылдақ)</a:t>
            </a:r>
            <a:endParaRPr lang="ru-RU" sz="1600" b="1" dirty="0">
              <a:solidFill>
                <a:srgbClr val="FF0000"/>
              </a:solidFill>
              <a:latin typeface="Arial" pitchFamily="34" charset="0"/>
              <a:cs typeface="Arial" pitchFamily="34" charset="0"/>
            </a:endParaRPr>
          </a:p>
        </p:txBody>
      </p:sp>
      <p:sp>
        <p:nvSpPr>
          <p:cNvPr id="8195" name="Rectangle 3"/>
          <p:cNvSpPr>
            <a:spLocks noChangeArrowheads="1"/>
          </p:cNvSpPr>
          <p:nvPr/>
        </p:nvSpPr>
        <p:spPr bwMode="auto">
          <a:xfrm>
            <a:off x="428604" y="5072066"/>
            <a:ext cx="3143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Шұнтиып қос құлағы,</a:t>
            </a:r>
            <a:b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Түнде көрер қырағы.   (Үкi)</a:t>
            </a:r>
            <a:endParaRPr kumimoji="0" lang="kk-KZ"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9" name="Rectangle 4"/>
          <p:cNvSpPr>
            <a:spLocks noChangeArrowheads="1"/>
          </p:cNvSpPr>
          <p:nvPr/>
        </p:nvSpPr>
        <p:spPr bwMode="auto">
          <a:xfrm>
            <a:off x="428604" y="6072198"/>
            <a:ext cx="521497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kk-KZ"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Бір-ақ сөз біледі, Өз аты онысы.</a:t>
            </a:r>
            <a:br>
              <a:rPr kumimoji="0" lang="kk-KZ"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br>
            <a:r>
              <a:rPr kumimoji="0" lang="kk-KZ"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Соны айтып жүреді және жоқ қонысы.(</a:t>
            </a:r>
            <a:r>
              <a:rPr kumimoji="0" lang="kk-KZ" sz="1600" b="1" i="0" u="none" strike="noStrike" cap="none" normalizeH="0" dirty="0" smtClean="0">
                <a:ln>
                  <a:noFill/>
                </a:ln>
                <a:solidFill>
                  <a:srgbClr val="FF0000"/>
                </a:solidFill>
                <a:effectLst/>
                <a:latin typeface="Arial" pitchFamily="34" charset="0"/>
                <a:ea typeface="Calibri" pitchFamily="34" charset="0"/>
                <a:cs typeface="Arial" pitchFamily="34" charset="0"/>
              </a:rPr>
              <a:t> Көкек)</a:t>
            </a:r>
            <a:r>
              <a:rPr lang="kk-KZ" sz="1600" b="1" dirty="0" smtClean="0">
                <a:solidFill>
                  <a:srgbClr val="FF0000"/>
                </a:solidFill>
                <a:latin typeface="Arial" pitchFamily="34" charset="0"/>
                <a:ea typeface="Calibri" pitchFamily="34" charset="0"/>
                <a:cs typeface="Arial" pitchFamily="34" charset="0"/>
              </a:rPr>
              <a:t>           </a:t>
            </a:r>
            <a:endParaRPr kumimoji="0" lang="kk-KZ"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8197" name="Rectangle 5"/>
          <p:cNvSpPr>
            <a:spLocks noChangeArrowheads="1"/>
          </p:cNvSpPr>
          <p:nvPr/>
        </p:nvSpPr>
        <p:spPr bwMode="auto">
          <a:xfrm>
            <a:off x="500042" y="7000893"/>
            <a:ext cx="635795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Қара түстi қарқылдақ,</a:t>
            </a:r>
            <a:b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Ұшып-қонып жалпылдап.</a:t>
            </a:r>
            <a:b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Қоқыстарды шоқиды,                                                                                                                                       Жем iздейдi там-тұмдап.   (Қарға)</a:t>
            </a:r>
            <a:r>
              <a:rPr kumimoji="0" lang="kk-KZ"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endParaRPr kumimoji="0" lang="kk-KZ" sz="16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11" name="Рисунок 10" descr="http://static12.insales.ru/files/1/4847/1405679/original/utLiqAP7TWA.jpg"/>
          <p:cNvPicPr/>
          <p:nvPr/>
        </p:nvPicPr>
        <p:blipFill>
          <a:blip r:embed="rId3" cstate="print"/>
          <a:srcRect/>
          <a:stretch>
            <a:fillRect/>
          </a:stretch>
        </p:blipFill>
        <p:spPr bwMode="auto">
          <a:xfrm>
            <a:off x="4714884" y="1000101"/>
            <a:ext cx="1085848" cy="928694"/>
          </a:xfrm>
          <a:prstGeom prst="rect">
            <a:avLst/>
          </a:prstGeom>
          <a:noFill/>
          <a:ln w="9525">
            <a:noFill/>
            <a:miter lim="800000"/>
            <a:headEnd/>
            <a:tailEnd/>
          </a:ln>
        </p:spPr>
      </p:pic>
      <p:pic>
        <p:nvPicPr>
          <p:cNvPr id="12" name="Рисунок 11" descr="C:\Users\Адмиистратор\Desktop\i.jpg"/>
          <p:cNvPicPr/>
          <p:nvPr/>
        </p:nvPicPr>
        <p:blipFill>
          <a:blip r:embed="rId4" cstate="print"/>
          <a:srcRect/>
          <a:stretch>
            <a:fillRect/>
          </a:stretch>
        </p:blipFill>
        <p:spPr bwMode="auto">
          <a:xfrm>
            <a:off x="4714884" y="2285984"/>
            <a:ext cx="1103892" cy="928694"/>
          </a:xfrm>
          <a:prstGeom prst="rect">
            <a:avLst/>
          </a:prstGeom>
          <a:noFill/>
          <a:ln w="9525">
            <a:noFill/>
            <a:miter lim="800000"/>
            <a:headEnd/>
            <a:tailEnd/>
          </a:ln>
        </p:spPr>
      </p:pic>
      <p:pic>
        <p:nvPicPr>
          <p:cNvPr id="13" name="Рисунок 12" descr="https://im1-tub-kz.yandex.net/i?id=949ede23d3899dc6da048a32436a802f&amp;n=33&amp;h=190&amp;w=143"/>
          <p:cNvPicPr/>
          <p:nvPr/>
        </p:nvPicPr>
        <p:blipFill>
          <a:blip r:embed="rId5"/>
          <a:srcRect/>
          <a:stretch>
            <a:fillRect/>
          </a:stretch>
        </p:blipFill>
        <p:spPr bwMode="auto">
          <a:xfrm>
            <a:off x="4786322" y="3714744"/>
            <a:ext cx="1071570" cy="857256"/>
          </a:xfrm>
          <a:prstGeom prst="rect">
            <a:avLst/>
          </a:prstGeom>
          <a:noFill/>
          <a:ln w="9525">
            <a:noFill/>
            <a:miter lim="800000"/>
            <a:headEnd/>
            <a:tailEnd/>
          </a:ln>
        </p:spPr>
      </p:pic>
      <p:pic>
        <p:nvPicPr>
          <p:cNvPr id="14" name="Рисунок 13" descr="https://im0-tub-kz.yandex.net/i?id=bf104d149ff85df14017812db572c8a3&amp;n=33&amp;h=190&amp;w=190"/>
          <p:cNvPicPr/>
          <p:nvPr/>
        </p:nvPicPr>
        <p:blipFill>
          <a:blip r:embed="rId6"/>
          <a:srcRect/>
          <a:stretch>
            <a:fillRect/>
          </a:stretch>
        </p:blipFill>
        <p:spPr bwMode="auto">
          <a:xfrm>
            <a:off x="4786322" y="4786314"/>
            <a:ext cx="1214446" cy="1000132"/>
          </a:xfrm>
          <a:prstGeom prst="rect">
            <a:avLst/>
          </a:prstGeom>
          <a:noFill/>
          <a:ln w="9525">
            <a:noFill/>
            <a:miter lim="800000"/>
            <a:headEnd/>
            <a:tailEnd/>
          </a:ln>
        </p:spPr>
      </p:pic>
      <p:pic>
        <p:nvPicPr>
          <p:cNvPr id="15" name="Рисунок 14" descr="http://scoolbylife.ru/uploads/posts/2015/1/komu-pojut-kukushki_1.gif"/>
          <p:cNvPicPr/>
          <p:nvPr/>
        </p:nvPicPr>
        <p:blipFill>
          <a:blip r:embed="rId7"/>
          <a:srcRect/>
          <a:stretch>
            <a:fillRect/>
          </a:stretch>
        </p:blipFill>
        <p:spPr bwMode="auto">
          <a:xfrm>
            <a:off x="5214950" y="5929322"/>
            <a:ext cx="1000132" cy="857256"/>
          </a:xfrm>
          <a:prstGeom prst="rect">
            <a:avLst/>
          </a:prstGeom>
          <a:noFill/>
          <a:ln w="9525">
            <a:noFill/>
            <a:miter lim="800000"/>
            <a:headEnd/>
            <a:tailEnd/>
          </a:ln>
        </p:spPr>
      </p:pic>
      <p:pic>
        <p:nvPicPr>
          <p:cNvPr id="16" name="Рисунок 15" descr="https://im3-tub-kz.yandex.net/i?id=39a615e33d158b1d28e2c43e7a0179ce&amp;n=33&amp;h=190&amp;w=254"/>
          <p:cNvPicPr/>
          <p:nvPr/>
        </p:nvPicPr>
        <p:blipFill>
          <a:blip r:embed="rId8"/>
          <a:srcRect/>
          <a:stretch>
            <a:fillRect/>
          </a:stretch>
        </p:blipFill>
        <p:spPr bwMode="auto">
          <a:xfrm>
            <a:off x="4857760" y="7072330"/>
            <a:ext cx="1143008" cy="857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7169" name="Rectangle 1"/>
          <p:cNvSpPr>
            <a:spLocks noChangeArrowheads="1"/>
          </p:cNvSpPr>
          <p:nvPr/>
        </p:nvSpPr>
        <p:spPr bwMode="auto">
          <a:xfrm>
            <a:off x="357166" y="571472"/>
            <a:ext cx="650083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Әуеде бiр ноқат</a:t>
            </a:r>
            <a:b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тапжылмай қалқып тұр,</a:t>
            </a:r>
            <a:b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Әдемi бiр ырғақ</a:t>
            </a:r>
            <a:b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аспаннан шалқып тұр.   (Бозторғай)</a:t>
            </a:r>
            <a:endParaRPr kumimoji="0" lang="kk-KZ"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4" name="Прямоугольник 3"/>
          <p:cNvSpPr/>
          <p:nvPr/>
        </p:nvSpPr>
        <p:spPr>
          <a:xfrm>
            <a:off x="428604" y="2143108"/>
            <a:ext cx="4714896" cy="1323439"/>
          </a:xfrm>
          <a:prstGeom prst="rect">
            <a:avLst/>
          </a:prstGeom>
        </p:spPr>
        <p:txBody>
          <a:bodyPr wrap="square">
            <a:spAutoFit/>
          </a:bodyPr>
          <a:lstStyle/>
          <a:p>
            <a:r>
              <a:rPr lang="kk-KZ" sz="1600" b="1" dirty="0" smtClean="0">
                <a:solidFill>
                  <a:srgbClr val="FF0000"/>
                </a:solidFill>
                <a:latin typeface="Arial" pitchFamily="34" charset="0"/>
                <a:cs typeface="Arial" pitchFamily="34" charset="0"/>
              </a:rPr>
              <a:t>Күн шықпай сап аттанды,</a:t>
            </a:r>
            <a:br>
              <a:rPr lang="kk-KZ" sz="1600" b="1" dirty="0" smtClean="0">
                <a:solidFill>
                  <a:srgbClr val="FF0000"/>
                </a:solidFill>
                <a:latin typeface="Arial" pitchFamily="34" charset="0"/>
                <a:cs typeface="Arial" pitchFamily="34" charset="0"/>
              </a:rPr>
            </a:br>
            <a:r>
              <a:rPr lang="kk-KZ" sz="1600" b="1" dirty="0" smtClean="0">
                <a:solidFill>
                  <a:srgbClr val="FF0000"/>
                </a:solidFill>
                <a:latin typeface="Arial" pitchFamily="34" charset="0"/>
                <a:cs typeface="Arial" pitchFamily="34" charset="0"/>
              </a:rPr>
              <a:t>Қуырады апшыны.</a:t>
            </a:r>
            <a:br>
              <a:rPr lang="kk-KZ" sz="1600" b="1" dirty="0" smtClean="0">
                <a:solidFill>
                  <a:srgbClr val="FF0000"/>
                </a:solidFill>
                <a:latin typeface="Arial" pitchFamily="34" charset="0"/>
                <a:cs typeface="Arial" pitchFamily="34" charset="0"/>
              </a:rPr>
            </a:br>
            <a:r>
              <a:rPr lang="kk-KZ" sz="1600" b="1" dirty="0" smtClean="0">
                <a:solidFill>
                  <a:srgbClr val="FF0000"/>
                </a:solidFill>
                <a:latin typeface="Arial" pitchFamily="34" charset="0"/>
                <a:cs typeface="Arial" pitchFamily="34" charset="0"/>
              </a:rPr>
              <a:t>Шырт ұйқыда жатқанды,</a:t>
            </a:r>
            <a:br>
              <a:rPr lang="kk-KZ" sz="1600" b="1" dirty="0" smtClean="0">
                <a:solidFill>
                  <a:srgbClr val="FF0000"/>
                </a:solidFill>
                <a:latin typeface="Arial" pitchFamily="34" charset="0"/>
                <a:cs typeface="Arial" pitchFamily="34" charset="0"/>
              </a:rPr>
            </a:br>
            <a:r>
              <a:rPr lang="kk-KZ" sz="1600" b="1" dirty="0" smtClean="0">
                <a:solidFill>
                  <a:srgbClr val="FF0000"/>
                </a:solidFill>
                <a:latin typeface="Arial" pitchFamily="34" charset="0"/>
                <a:cs typeface="Arial" pitchFamily="34" charset="0"/>
              </a:rPr>
              <a:t>Оятады ащы үнi.  (Қораз)</a:t>
            </a:r>
            <a:br>
              <a:rPr lang="kk-KZ" sz="1600" b="1" dirty="0" smtClean="0">
                <a:solidFill>
                  <a:srgbClr val="FF0000"/>
                </a:solidFill>
                <a:latin typeface="Arial" pitchFamily="34" charset="0"/>
                <a:cs typeface="Arial" pitchFamily="34" charset="0"/>
              </a:rPr>
            </a:br>
            <a:endParaRPr lang="ru-RU" sz="1600" b="1" dirty="0">
              <a:solidFill>
                <a:srgbClr val="FF0000"/>
              </a:solidFill>
              <a:latin typeface="Arial" pitchFamily="34" charset="0"/>
              <a:cs typeface="Arial" pitchFamily="34" charset="0"/>
            </a:endParaRPr>
          </a:p>
        </p:txBody>
      </p:sp>
      <p:pic>
        <p:nvPicPr>
          <p:cNvPr id="5" name="Рисунок 4" descr="C:\Users\Адмиистратор\Desktop\i.jpg"/>
          <p:cNvPicPr/>
          <p:nvPr/>
        </p:nvPicPr>
        <p:blipFill>
          <a:blip r:embed="rId3" cstate="print"/>
          <a:srcRect/>
          <a:stretch>
            <a:fillRect/>
          </a:stretch>
        </p:blipFill>
        <p:spPr bwMode="auto">
          <a:xfrm>
            <a:off x="4572008" y="500034"/>
            <a:ext cx="1386417" cy="1171579"/>
          </a:xfrm>
          <a:prstGeom prst="rect">
            <a:avLst/>
          </a:prstGeom>
          <a:noFill/>
          <a:ln w="9525">
            <a:noFill/>
            <a:miter lim="800000"/>
            <a:headEnd/>
            <a:tailEnd/>
          </a:ln>
        </p:spPr>
      </p:pic>
      <p:pic>
        <p:nvPicPr>
          <p:cNvPr id="6" name="Рисунок 5" descr="https://im2-tub-kz.yandex.net/i?id=9a0f94d09dc9b5be0a20f06197cf9aac&amp;n=33&amp;h=190&amp;w=254"/>
          <p:cNvPicPr/>
          <p:nvPr/>
        </p:nvPicPr>
        <p:blipFill>
          <a:blip r:embed="rId4"/>
          <a:srcRect/>
          <a:stretch>
            <a:fillRect/>
          </a:stretch>
        </p:blipFill>
        <p:spPr bwMode="auto">
          <a:xfrm>
            <a:off x="4572008" y="2143108"/>
            <a:ext cx="1352551" cy="1143008"/>
          </a:xfrm>
          <a:prstGeom prst="rect">
            <a:avLst/>
          </a:prstGeom>
          <a:noFill/>
          <a:ln w="9525">
            <a:noFill/>
            <a:miter lim="800000"/>
            <a:headEnd/>
            <a:tailEnd/>
          </a:ln>
        </p:spPr>
      </p:pic>
      <p:sp>
        <p:nvSpPr>
          <p:cNvPr id="7170" name="Rectangle 2"/>
          <p:cNvSpPr>
            <a:spLocks noChangeArrowheads="1"/>
          </p:cNvSpPr>
          <p:nvPr/>
        </p:nvSpPr>
        <p:spPr bwMode="auto">
          <a:xfrm>
            <a:off x="357166" y="3714744"/>
            <a:ext cx="321471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Ақ құман жүр жүзіп.</a:t>
            </a:r>
            <a:br>
              <a:rPr kumimoji="0" lang="kk-KZ"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br>
            <a:r>
              <a:rPr kumimoji="0" lang="kk-KZ"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Су бетін сүзіп. (Аққу)</a:t>
            </a:r>
            <a:endParaRPr kumimoji="0" lang="kk-KZ" sz="16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8" name="Рисунок 7" descr="https://im1-tub-kz.yandex.net/i?id=6b3005eed40b2f2f2deaf19282bb3b4b&amp;n=33&amp;h=190&amp;w=304"/>
          <p:cNvPicPr/>
          <p:nvPr/>
        </p:nvPicPr>
        <p:blipFill>
          <a:blip r:embed="rId5"/>
          <a:srcRect/>
          <a:stretch>
            <a:fillRect/>
          </a:stretch>
        </p:blipFill>
        <p:spPr bwMode="auto">
          <a:xfrm>
            <a:off x="4572008" y="3428992"/>
            <a:ext cx="1357322" cy="897733"/>
          </a:xfrm>
          <a:prstGeom prst="rect">
            <a:avLst/>
          </a:prstGeom>
          <a:noFill/>
          <a:ln w="9525">
            <a:noFill/>
            <a:miter lim="800000"/>
            <a:headEnd/>
            <a:tailEnd/>
          </a:ln>
        </p:spPr>
      </p:pic>
      <p:sp>
        <p:nvSpPr>
          <p:cNvPr id="10" name="Прямоугольник 9"/>
          <p:cNvSpPr/>
          <p:nvPr/>
        </p:nvSpPr>
        <p:spPr>
          <a:xfrm>
            <a:off x="357166" y="4896742"/>
            <a:ext cx="4786334" cy="584775"/>
          </a:xfrm>
          <a:prstGeom prst="rect">
            <a:avLst/>
          </a:prstGeom>
        </p:spPr>
        <p:txBody>
          <a:bodyPr wrap="square">
            <a:spAutoFit/>
          </a:bodyPr>
          <a:lstStyle/>
          <a:p>
            <a:pPr lvl="0" fontAlgn="base">
              <a:spcBef>
                <a:spcPct val="0"/>
              </a:spcBef>
              <a:spcAft>
                <a:spcPct val="0"/>
              </a:spcAft>
            </a:pPr>
            <a:r>
              <a:rPr lang="kk-KZ" sz="1600" b="1" dirty="0" smtClean="0">
                <a:solidFill>
                  <a:srgbClr val="FF0000"/>
                </a:solidFill>
                <a:latin typeface="Arial" pitchFamily="34" charset="0"/>
                <a:ea typeface="Calibri" pitchFamily="34" charset="0"/>
                <a:cs typeface="Arial" pitchFamily="34" charset="0"/>
              </a:rPr>
              <a:t>Бес қаруы белінде</a:t>
            </a:r>
            <a:br>
              <a:rPr lang="kk-KZ" sz="1600" b="1" dirty="0" smtClean="0">
                <a:solidFill>
                  <a:srgbClr val="FF0000"/>
                </a:solidFill>
                <a:latin typeface="Arial" pitchFamily="34" charset="0"/>
                <a:ea typeface="Calibri" pitchFamily="34" charset="0"/>
                <a:cs typeface="Arial" pitchFamily="34" charset="0"/>
              </a:rPr>
            </a:br>
            <a:r>
              <a:rPr lang="kk-KZ" sz="1600" b="1" dirty="0" smtClean="0">
                <a:solidFill>
                  <a:srgbClr val="FF0000"/>
                </a:solidFill>
                <a:latin typeface="Arial" pitchFamily="34" charset="0"/>
                <a:ea typeface="Calibri" pitchFamily="34" charset="0"/>
                <a:cs typeface="Arial" pitchFamily="34" charset="0"/>
              </a:rPr>
              <a:t>Самғап жүреді көгімде.  (Бүркіт)</a:t>
            </a:r>
            <a:endParaRPr lang="kk-KZ" sz="1600" b="1" dirty="0" smtClean="0">
              <a:solidFill>
                <a:srgbClr val="FF0000"/>
              </a:solidFill>
              <a:latin typeface="Arial" pitchFamily="34" charset="0"/>
              <a:cs typeface="Arial" pitchFamily="34" charset="0"/>
            </a:endParaRPr>
          </a:p>
        </p:txBody>
      </p:sp>
      <p:pic>
        <p:nvPicPr>
          <p:cNvPr id="11" name="Рисунок 10" descr="http://o.aolcdn.com/hss/storage/mqdiscover/4a4ebfdca643918a3e449b58ca43810b"/>
          <p:cNvPicPr/>
          <p:nvPr/>
        </p:nvPicPr>
        <p:blipFill>
          <a:blip r:embed="rId6" cstate="print"/>
          <a:srcRect/>
          <a:stretch>
            <a:fillRect/>
          </a:stretch>
        </p:blipFill>
        <p:spPr bwMode="auto">
          <a:xfrm>
            <a:off x="4572008" y="4643438"/>
            <a:ext cx="1357322" cy="9284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0" y="0"/>
            <a:ext cx="6857999" cy="9144000"/>
          </a:xfrm>
          <a:prstGeom prst="rect">
            <a:avLst/>
          </a:prstGeom>
          <a:noFill/>
        </p:spPr>
      </p:pic>
      <p:sp>
        <p:nvSpPr>
          <p:cNvPr id="6145" name="Rectangle 1"/>
          <p:cNvSpPr>
            <a:spLocks noChangeArrowheads="1"/>
          </p:cNvSpPr>
          <p:nvPr/>
        </p:nvSpPr>
        <p:spPr bwMode="auto">
          <a:xfrm>
            <a:off x="285728" y="285720"/>
            <a:ext cx="657227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1" u="none" strike="noStrike" cap="none" normalizeH="0" baseline="0" dirty="0" smtClean="0">
                <a:ln>
                  <a:noFill/>
                </a:ln>
                <a:solidFill>
                  <a:srgbClr val="D60093"/>
                </a:solidFill>
                <a:effectLst/>
                <a:latin typeface="Times New Roman" pitchFamily="18" charset="0"/>
                <a:ea typeface="Calibri" pitchFamily="34" charset="0"/>
                <a:cs typeface="Times New Roman" pitchFamily="18" charset="0"/>
              </a:rPr>
              <a:t>Жеміс жидектер мен көкөністер</a:t>
            </a:r>
            <a:endParaRPr kumimoji="0" lang="kk-KZ" sz="2400" b="0" i="0" u="none" strike="noStrike" cap="none" normalizeH="0" baseline="0" dirty="0" smtClean="0">
              <a:ln>
                <a:noFill/>
              </a:ln>
              <a:solidFill>
                <a:srgbClr val="D60093"/>
              </a:solidFill>
              <a:effectLst/>
              <a:latin typeface="Arial" pitchFamily="34" charset="0"/>
              <a:cs typeface="Arial" pitchFamily="34" charset="0"/>
            </a:endParaRPr>
          </a:p>
        </p:txBody>
      </p:sp>
      <p:sp>
        <p:nvSpPr>
          <p:cNvPr id="6146" name="Rectangle 2"/>
          <p:cNvSpPr>
            <a:spLocks noChangeArrowheads="1"/>
          </p:cNvSpPr>
          <p:nvPr/>
        </p:nvSpPr>
        <p:spPr bwMode="auto">
          <a:xfrm>
            <a:off x="357166" y="857224"/>
            <a:ext cx="650083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Бұл не деген көп киім,</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 жетпіс қабат көп киім.</a:t>
            </a:r>
            <a:br>
              <a:rPr kumimoji="0" lang="kk-KZ" sz="1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br>
            <a:r>
              <a:rPr kumimoji="0" lang="kk-KZ" sz="1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Жаңбыр одан өтпейді, </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қабат-қабат тоны бар, түймелеуге жетпейді.</a:t>
            </a:r>
          </a:p>
          <a:p>
            <a:pPr marL="0" marR="0" lvl="0" indent="0" algn="l" defTabSz="914400" rtl="0" eaLnBrk="1" fontAlgn="base" latinLnBrk="0" hangingPunct="1">
              <a:lnSpc>
                <a:spcPct val="100000"/>
              </a:lnSpc>
              <a:spcBef>
                <a:spcPct val="0"/>
              </a:spcBef>
              <a:spcAft>
                <a:spcPct val="0"/>
              </a:spcAft>
              <a:buClrTx/>
              <a:buSzTx/>
              <a:buFontTx/>
              <a:buNone/>
              <a:tabLst/>
            </a:pPr>
            <a:r>
              <a:rPr lang="kk-KZ" sz="1600" b="1" dirty="0" smtClean="0">
                <a:solidFill>
                  <a:srgbClr val="000099"/>
                </a:solidFill>
                <a:latin typeface="Arial" pitchFamily="34" charset="0"/>
                <a:ea typeface="Times New Roman" pitchFamily="18" charset="0"/>
                <a:cs typeface="Arial" pitchFamily="34" charset="0"/>
              </a:rPr>
              <a:t>                                                 </a:t>
            </a:r>
            <a:r>
              <a:rPr kumimoji="0" lang="kk-KZ" sz="1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 (Орамжапырақ)</a:t>
            </a:r>
            <a:endParaRPr kumimoji="0" lang="ru-RU" sz="1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C:\Users\Адмиистратор\Desktop\77894_3_s2.jpg"/>
          <p:cNvPicPr/>
          <p:nvPr/>
        </p:nvPicPr>
        <p:blipFill>
          <a:blip r:embed="rId3" cstate="print"/>
          <a:srcRect/>
          <a:stretch>
            <a:fillRect/>
          </a:stretch>
        </p:blipFill>
        <p:spPr bwMode="auto">
          <a:xfrm>
            <a:off x="5000636" y="857224"/>
            <a:ext cx="1428760" cy="1214446"/>
          </a:xfrm>
          <a:prstGeom prst="rect">
            <a:avLst/>
          </a:prstGeom>
          <a:noFill/>
          <a:ln w="9525">
            <a:noFill/>
            <a:miter lim="800000"/>
            <a:headEnd/>
            <a:tailEnd/>
          </a:ln>
        </p:spPr>
      </p:pic>
      <p:sp>
        <p:nvSpPr>
          <p:cNvPr id="7" name="Прямоугольник 6"/>
          <p:cNvSpPr/>
          <p:nvPr/>
        </p:nvSpPr>
        <p:spPr>
          <a:xfrm>
            <a:off x="428604" y="2500298"/>
            <a:ext cx="4714896" cy="830997"/>
          </a:xfrm>
          <a:prstGeom prst="rect">
            <a:avLst/>
          </a:prstGeom>
        </p:spPr>
        <p:txBody>
          <a:bodyPr wrap="square">
            <a:spAutoFit/>
          </a:bodyPr>
          <a:lstStyle/>
          <a:p>
            <a:r>
              <a:rPr lang="kk-KZ" sz="1600" b="1" dirty="0" smtClean="0">
                <a:solidFill>
                  <a:srgbClr val="000099"/>
                </a:solidFill>
                <a:latin typeface="Arial" pitchFamily="34" charset="0"/>
                <a:cs typeface="Arial" pitchFamily="34" charset="0"/>
              </a:rPr>
              <a:t>Үстіне тігіп көк шатыр,</a:t>
            </a:r>
            <a:br>
              <a:rPr lang="kk-KZ" sz="1600" b="1" dirty="0" smtClean="0">
                <a:solidFill>
                  <a:srgbClr val="000099"/>
                </a:solidFill>
                <a:latin typeface="Arial" pitchFamily="34" charset="0"/>
                <a:cs typeface="Arial" pitchFamily="34" charset="0"/>
              </a:rPr>
            </a:br>
            <a:r>
              <a:rPr lang="kk-KZ" sz="1600" b="1" dirty="0" smtClean="0">
                <a:solidFill>
                  <a:srgbClr val="000099"/>
                </a:solidFill>
                <a:latin typeface="Arial" pitchFamily="34" charset="0"/>
                <a:cs typeface="Arial" pitchFamily="34" charset="0"/>
              </a:rPr>
              <a:t>Астында қызыл дәу жатыр. </a:t>
            </a:r>
          </a:p>
          <a:p>
            <a:r>
              <a:rPr lang="kk-KZ" sz="1600" b="1" dirty="0" smtClean="0">
                <a:solidFill>
                  <a:srgbClr val="000099"/>
                </a:solidFill>
                <a:latin typeface="Arial" pitchFamily="34" charset="0"/>
                <a:cs typeface="Arial" pitchFamily="34" charset="0"/>
              </a:rPr>
              <a:t>                                                 (Қызылша)</a:t>
            </a:r>
            <a:endParaRPr lang="ru-RU" sz="1600" b="1" dirty="0">
              <a:solidFill>
                <a:srgbClr val="000099"/>
              </a:solidFill>
              <a:latin typeface="Arial" pitchFamily="34" charset="0"/>
              <a:cs typeface="Arial" pitchFamily="34" charset="0"/>
            </a:endParaRPr>
          </a:p>
        </p:txBody>
      </p:sp>
      <p:pic>
        <p:nvPicPr>
          <p:cNvPr id="8" name="Рисунок 7" descr="C:\Users\Адмиистратор\Desktop\svekla.jpg"/>
          <p:cNvPicPr/>
          <p:nvPr/>
        </p:nvPicPr>
        <p:blipFill>
          <a:blip r:embed="rId4" cstate="print"/>
          <a:srcRect/>
          <a:stretch>
            <a:fillRect/>
          </a:stretch>
        </p:blipFill>
        <p:spPr bwMode="auto">
          <a:xfrm>
            <a:off x="5000636" y="2214546"/>
            <a:ext cx="1414922" cy="1071570"/>
          </a:xfrm>
          <a:prstGeom prst="rect">
            <a:avLst/>
          </a:prstGeom>
          <a:noFill/>
          <a:ln w="9525">
            <a:noFill/>
            <a:miter lim="800000"/>
            <a:headEnd/>
            <a:tailEnd/>
          </a:ln>
        </p:spPr>
      </p:pic>
      <p:sp>
        <p:nvSpPr>
          <p:cNvPr id="9" name="Прямоугольник 8"/>
          <p:cNvSpPr/>
          <p:nvPr/>
        </p:nvSpPr>
        <p:spPr>
          <a:xfrm>
            <a:off x="500042" y="3643307"/>
            <a:ext cx="4643458" cy="830997"/>
          </a:xfrm>
          <a:prstGeom prst="rect">
            <a:avLst/>
          </a:prstGeom>
        </p:spPr>
        <p:txBody>
          <a:bodyPr wrap="square">
            <a:spAutoFit/>
          </a:bodyPr>
          <a:lstStyle/>
          <a:p>
            <a:r>
              <a:rPr lang="kk-KZ" sz="1600" b="1" dirty="0" smtClean="0">
                <a:solidFill>
                  <a:srgbClr val="000099"/>
                </a:solidFill>
                <a:latin typeface="Arial" pitchFamily="34" charset="0"/>
                <a:cs typeface="Arial" pitchFamily="34" charset="0"/>
              </a:rPr>
              <a:t>Сырты жасыл қатты</a:t>
            </a:r>
            <a:br>
              <a:rPr lang="kk-KZ" sz="1600" b="1" dirty="0" smtClean="0">
                <a:solidFill>
                  <a:srgbClr val="000099"/>
                </a:solidFill>
                <a:latin typeface="Arial" pitchFamily="34" charset="0"/>
                <a:cs typeface="Arial" pitchFamily="34" charset="0"/>
              </a:rPr>
            </a:br>
            <a:r>
              <a:rPr lang="kk-KZ" sz="1600" b="1" dirty="0" smtClean="0">
                <a:solidFill>
                  <a:srgbClr val="000099"/>
                </a:solidFill>
                <a:latin typeface="Arial" pitchFamily="34" charset="0"/>
                <a:cs typeface="Arial" pitchFamily="34" charset="0"/>
              </a:rPr>
              <a:t>Іші қызыл тәтті. </a:t>
            </a:r>
          </a:p>
          <a:p>
            <a:r>
              <a:rPr lang="kk-KZ" sz="1600" b="1" dirty="0" smtClean="0">
                <a:solidFill>
                  <a:srgbClr val="000099"/>
                </a:solidFill>
                <a:latin typeface="Arial" pitchFamily="34" charset="0"/>
                <a:cs typeface="Arial" pitchFamily="34" charset="0"/>
              </a:rPr>
              <a:t>                                       (Қарбыз)                                                                                  </a:t>
            </a:r>
            <a:endParaRPr lang="ru-RU" sz="1600" b="1" dirty="0">
              <a:solidFill>
                <a:srgbClr val="000099"/>
              </a:solidFill>
              <a:latin typeface="Arial" pitchFamily="34" charset="0"/>
              <a:cs typeface="Arial" pitchFamily="34" charset="0"/>
            </a:endParaRPr>
          </a:p>
        </p:txBody>
      </p:sp>
      <p:pic>
        <p:nvPicPr>
          <p:cNvPr id="10" name="Рисунок 9" descr="C:\Users\Адмиистратор\Desktop\i.jpg"/>
          <p:cNvPicPr/>
          <p:nvPr/>
        </p:nvPicPr>
        <p:blipFill>
          <a:blip r:embed="rId5" cstate="print"/>
          <a:srcRect/>
          <a:stretch>
            <a:fillRect/>
          </a:stretch>
        </p:blipFill>
        <p:spPr bwMode="auto">
          <a:xfrm>
            <a:off x="5072074" y="3500430"/>
            <a:ext cx="1285885" cy="1000132"/>
          </a:xfrm>
          <a:prstGeom prst="rect">
            <a:avLst/>
          </a:prstGeom>
          <a:noFill/>
          <a:ln w="9525">
            <a:noFill/>
            <a:miter lim="800000"/>
            <a:headEnd/>
            <a:tailEnd/>
          </a:ln>
        </p:spPr>
      </p:pic>
      <p:sp>
        <p:nvSpPr>
          <p:cNvPr id="6148" name="Rectangle 4"/>
          <p:cNvSpPr>
            <a:spLocks noChangeArrowheads="1"/>
          </p:cNvSpPr>
          <p:nvPr/>
        </p:nvSpPr>
        <p:spPr bwMode="auto">
          <a:xfrm>
            <a:off x="428604" y="5000628"/>
            <a:ext cx="578647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Әр желінің асты толған көк қоян,</a:t>
            </a:r>
            <a:br>
              <a:rPr kumimoji="0" lang="kk-KZ" sz="1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br>
            <a:r>
              <a:rPr kumimoji="0" lang="kk-KZ" sz="1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Жаз болғанда көк қоянды жеп қоям. </a:t>
            </a:r>
          </a:p>
          <a:p>
            <a:pPr marL="0" marR="0" lvl="0" indent="0" algn="l" defTabSz="914400" rtl="0" eaLnBrk="1" fontAlgn="base" latinLnBrk="0" hangingPunct="1">
              <a:lnSpc>
                <a:spcPct val="100000"/>
              </a:lnSpc>
              <a:spcBef>
                <a:spcPct val="0"/>
              </a:spcBef>
              <a:spcAft>
                <a:spcPct val="0"/>
              </a:spcAft>
              <a:buClrTx/>
              <a:buSzTx/>
              <a:buFontTx/>
              <a:buNone/>
              <a:tabLst/>
            </a:pPr>
            <a:r>
              <a:rPr lang="kk-KZ" sz="1600" b="1" dirty="0" smtClean="0">
                <a:solidFill>
                  <a:srgbClr val="000099"/>
                </a:solidFill>
                <a:latin typeface="Arial" pitchFamily="34" charset="0"/>
                <a:ea typeface="Times New Roman" pitchFamily="18" charset="0"/>
                <a:cs typeface="Arial" pitchFamily="34" charset="0"/>
              </a:rPr>
              <a:t>                                                          </a:t>
            </a:r>
            <a:r>
              <a:rPr kumimoji="0" lang="kk-KZ" sz="1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(Қияр)</a:t>
            </a:r>
            <a:endParaRPr kumimoji="0" lang="kk-KZ" sz="1600" b="1" i="0" u="none" strike="noStrike" cap="none" normalizeH="0" baseline="0" dirty="0" smtClean="0">
              <a:ln>
                <a:noFill/>
              </a:ln>
              <a:solidFill>
                <a:srgbClr val="000099"/>
              </a:solidFill>
              <a:effectLst/>
              <a:latin typeface="Arial" pitchFamily="34" charset="0"/>
              <a:cs typeface="Arial" pitchFamily="34" charset="0"/>
            </a:endParaRPr>
          </a:p>
        </p:txBody>
      </p:sp>
      <p:pic>
        <p:nvPicPr>
          <p:cNvPr id="12" name="Рисунок 11" descr="C:\Users\Адмиистратор\Desktop\126-large_default.jpg"/>
          <p:cNvPicPr/>
          <p:nvPr/>
        </p:nvPicPr>
        <p:blipFill>
          <a:blip r:embed="rId6" cstate="print"/>
          <a:srcRect/>
          <a:stretch>
            <a:fillRect/>
          </a:stretch>
        </p:blipFill>
        <p:spPr bwMode="auto">
          <a:xfrm>
            <a:off x="5143512" y="4857752"/>
            <a:ext cx="1214434" cy="1071558"/>
          </a:xfrm>
          <a:prstGeom prst="rect">
            <a:avLst/>
          </a:prstGeom>
          <a:noFill/>
          <a:ln w="9525">
            <a:noFill/>
            <a:miter lim="800000"/>
            <a:headEnd/>
            <a:tailEnd/>
          </a:ln>
        </p:spPr>
      </p:pic>
      <p:sp>
        <p:nvSpPr>
          <p:cNvPr id="14" name="Прямоугольник 13"/>
          <p:cNvSpPr/>
          <p:nvPr/>
        </p:nvSpPr>
        <p:spPr>
          <a:xfrm>
            <a:off x="500042" y="6143636"/>
            <a:ext cx="4643458" cy="830997"/>
          </a:xfrm>
          <a:prstGeom prst="rect">
            <a:avLst/>
          </a:prstGeom>
        </p:spPr>
        <p:txBody>
          <a:bodyPr wrap="square">
            <a:spAutoFit/>
          </a:bodyPr>
          <a:lstStyle/>
          <a:p>
            <a:pPr lvl="0" fontAlgn="base">
              <a:spcBef>
                <a:spcPct val="0"/>
              </a:spcBef>
              <a:spcAft>
                <a:spcPct val="0"/>
              </a:spcAft>
            </a:pPr>
            <a:r>
              <a:rPr lang="kk-KZ" sz="1600" b="1" dirty="0" smtClean="0">
                <a:solidFill>
                  <a:srgbClr val="000099"/>
                </a:solidFill>
                <a:latin typeface="Arial" pitchFamily="34" charset="0"/>
                <a:ea typeface="Times New Roman" pitchFamily="18" charset="0"/>
                <a:cs typeface="Arial" pitchFamily="34" charset="0"/>
              </a:rPr>
              <a:t>Бұтағында азығы</a:t>
            </a:r>
            <a:br>
              <a:rPr lang="kk-KZ" sz="1600" b="1" dirty="0" smtClean="0">
                <a:solidFill>
                  <a:srgbClr val="000099"/>
                </a:solidFill>
                <a:latin typeface="Arial" pitchFamily="34" charset="0"/>
                <a:ea typeface="Times New Roman" pitchFamily="18" charset="0"/>
                <a:cs typeface="Arial" pitchFamily="34" charset="0"/>
              </a:rPr>
            </a:br>
            <a:r>
              <a:rPr lang="kk-KZ" sz="1600" b="1" dirty="0" smtClean="0">
                <a:solidFill>
                  <a:srgbClr val="000099"/>
                </a:solidFill>
                <a:latin typeface="Arial" pitchFamily="34" charset="0"/>
                <a:ea typeface="Times New Roman" pitchFamily="18" charset="0"/>
                <a:cs typeface="Arial" pitchFamily="34" charset="0"/>
              </a:rPr>
              <a:t>Ортасында қазығы. </a:t>
            </a:r>
          </a:p>
          <a:p>
            <a:pPr lvl="0" fontAlgn="base">
              <a:spcBef>
                <a:spcPct val="0"/>
              </a:spcBef>
              <a:spcAft>
                <a:spcPct val="0"/>
              </a:spcAft>
            </a:pPr>
            <a:r>
              <a:rPr lang="kk-KZ" sz="1600" b="1" dirty="0" smtClean="0">
                <a:solidFill>
                  <a:srgbClr val="000099"/>
                </a:solidFill>
                <a:latin typeface="Arial" pitchFamily="34" charset="0"/>
                <a:ea typeface="Times New Roman" pitchFamily="18" charset="0"/>
                <a:cs typeface="Arial" pitchFamily="34" charset="0"/>
              </a:rPr>
              <a:t>                                      (Алма) </a:t>
            </a:r>
            <a:endParaRPr lang="kk-KZ" sz="1600" b="1" dirty="0" smtClean="0">
              <a:solidFill>
                <a:srgbClr val="000099"/>
              </a:solidFill>
              <a:latin typeface="Arial" pitchFamily="34" charset="0"/>
              <a:cs typeface="Arial" pitchFamily="34" charset="0"/>
            </a:endParaRPr>
          </a:p>
        </p:txBody>
      </p:sp>
      <p:pic>
        <p:nvPicPr>
          <p:cNvPr id="15" name="Рисунок 14" descr="http://ecig-club.ru/images/1444132033.jpg"/>
          <p:cNvPicPr/>
          <p:nvPr/>
        </p:nvPicPr>
        <p:blipFill>
          <a:blip r:embed="rId7" cstate="print"/>
          <a:srcRect/>
          <a:stretch>
            <a:fillRect/>
          </a:stretch>
        </p:blipFill>
        <p:spPr bwMode="auto">
          <a:xfrm>
            <a:off x="5143512" y="6143636"/>
            <a:ext cx="1214446" cy="1047748"/>
          </a:xfrm>
          <a:prstGeom prst="rect">
            <a:avLst/>
          </a:prstGeom>
          <a:noFill/>
          <a:ln w="9525">
            <a:noFill/>
            <a:miter lim="800000"/>
            <a:headEnd/>
            <a:tailEnd/>
          </a:ln>
        </p:spPr>
      </p:pic>
      <p:sp>
        <p:nvSpPr>
          <p:cNvPr id="16" name="Прямоугольник 15"/>
          <p:cNvSpPr/>
          <p:nvPr/>
        </p:nvSpPr>
        <p:spPr>
          <a:xfrm>
            <a:off x="571480" y="7572396"/>
            <a:ext cx="4572020" cy="584775"/>
          </a:xfrm>
          <a:prstGeom prst="rect">
            <a:avLst/>
          </a:prstGeom>
        </p:spPr>
        <p:txBody>
          <a:bodyPr wrap="square">
            <a:spAutoFit/>
          </a:bodyPr>
          <a:lstStyle/>
          <a:p>
            <a:r>
              <a:rPr lang="kk-KZ" sz="1600" b="1" dirty="0" smtClean="0">
                <a:solidFill>
                  <a:srgbClr val="000099"/>
                </a:solidFill>
                <a:latin typeface="Arial" pitchFamily="34" charset="0"/>
                <a:cs typeface="Arial" pitchFamily="34" charset="0"/>
              </a:rPr>
              <a:t>Қалың киім ұнатады</a:t>
            </a:r>
            <a:br>
              <a:rPr lang="kk-KZ" sz="1600" b="1" dirty="0" smtClean="0">
                <a:solidFill>
                  <a:srgbClr val="000099"/>
                </a:solidFill>
                <a:latin typeface="Arial" pitchFamily="34" charset="0"/>
                <a:cs typeface="Arial" pitchFamily="34" charset="0"/>
              </a:rPr>
            </a:br>
            <a:r>
              <a:rPr lang="kk-KZ" sz="1600" b="1" dirty="0" smtClean="0">
                <a:solidFill>
                  <a:srgbClr val="000099"/>
                </a:solidFill>
                <a:latin typeface="Arial" pitchFamily="34" charset="0"/>
                <a:cs typeface="Arial" pitchFamily="34" charset="0"/>
              </a:rPr>
              <a:t>Шешіндірсең жылатады. (Жуа) </a:t>
            </a:r>
            <a:endParaRPr lang="ru-RU" sz="1600" b="1" dirty="0">
              <a:solidFill>
                <a:srgbClr val="000099"/>
              </a:solidFill>
              <a:latin typeface="Arial" pitchFamily="34" charset="0"/>
              <a:cs typeface="Arial" pitchFamily="34" charset="0"/>
            </a:endParaRPr>
          </a:p>
        </p:txBody>
      </p:sp>
      <p:pic>
        <p:nvPicPr>
          <p:cNvPr id="18" name="Рисунок 17" descr="https://im3-tub-kz.yandex.net/i?id=c6638a16d468cb5f56874c02877011b0&amp;n=33&amp;h=190&amp;w=254"/>
          <p:cNvPicPr/>
          <p:nvPr/>
        </p:nvPicPr>
        <p:blipFill>
          <a:blip r:embed="rId8"/>
          <a:srcRect/>
          <a:stretch>
            <a:fillRect/>
          </a:stretch>
        </p:blipFill>
        <p:spPr bwMode="auto">
          <a:xfrm>
            <a:off x="5214950" y="7500958"/>
            <a:ext cx="1143008" cy="985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1" y="0"/>
            <a:ext cx="6857999" cy="9144000"/>
          </a:xfrm>
          <a:prstGeom prst="rect">
            <a:avLst/>
          </a:prstGeom>
          <a:noFill/>
        </p:spPr>
      </p:pic>
      <p:sp>
        <p:nvSpPr>
          <p:cNvPr id="5121" name="Rectangle 1"/>
          <p:cNvSpPr>
            <a:spLocks noChangeArrowheads="1"/>
          </p:cNvSpPr>
          <p:nvPr/>
        </p:nvSpPr>
        <p:spPr bwMode="auto">
          <a:xfrm>
            <a:off x="0" y="285720"/>
            <a:ext cx="6858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1" u="none" strike="noStrike" cap="none" normalizeH="0" baseline="0" dirty="0" smtClean="0">
                <a:ln>
                  <a:noFill/>
                </a:ln>
                <a:solidFill>
                  <a:srgbClr val="9204FC"/>
                </a:solidFill>
                <a:effectLst/>
                <a:latin typeface="Times New Roman" pitchFamily="18" charset="0"/>
                <a:ea typeface="Calibri" pitchFamily="34" charset="0"/>
                <a:cs typeface="Times New Roman" pitchFamily="18" charset="0"/>
              </a:rPr>
              <a:t>Аңдар туралы</a:t>
            </a:r>
            <a:endParaRPr kumimoji="0" lang="kk-KZ" sz="2400" b="0" i="0" u="none" strike="noStrike" cap="none" normalizeH="0" baseline="0" dirty="0" smtClean="0">
              <a:ln>
                <a:noFill/>
              </a:ln>
              <a:solidFill>
                <a:srgbClr val="9204FC"/>
              </a:solidFill>
              <a:effectLst/>
              <a:latin typeface="Arial" pitchFamily="34" charset="0"/>
              <a:cs typeface="Arial" pitchFamily="34" charset="0"/>
            </a:endParaRPr>
          </a:p>
        </p:txBody>
      </p:sp>
      <p:sp>
        <p:nvSpPr>
          <p:cNvPr id="5" name="Прямоугольник 4"/>
          <p:cNvSpPr/>
          <p:nvPr/>
        </p:nvSpPr>
        <p:spPr>
          <a:xfrm>
            <a:off x="500042" y="1071538"/>
            <a:ext cx="4643458" cy="584775"/>
          </a:xfrm>
          <a:prstGeom prst="rect">
            <a:avLst/>
          </a:prstGeom>
        </p:spPr>
        <p:txBody>
          <a:bodyPr wrap="square">
            <a:spAutoFit/>
          </a:bodyPr>
          <a:lstStyle/>
          <a:p>
            <a:pPr lvl="0" fontAlgn="base">
              <a:spcBef>
                <a:spcPct val="0"/>
              </a:spcBef>
              <a:spcAft>
                <a:spcPct val="0"/>
              </a:spcAft>
            </a:pPr>
            <a:r>
              <a:rPr lang="ru-RU" sz="1600" b="1" dirty="0" smtClean="0">
                <a:solidFill>
                  <a:srgbClr val="00B050"/>
                </a:solidFill>
                <a:latin typeface="Arial" pitchFamily="34" charset="0"/>
                <a:ea typeface="Calibri" pitchFamily="34" charset="0"/>
                <a:cs typeface="Arial" pitchFamily="34" charset="0"/>
              </a:rPr>
              <a:t>Тәтті көрсе бас салар,</a:t>
            </a:r>
            <a:br>
              <a:rPr lang="ru-RU" sz="1600" b="1" dirty="0" smtClean="0">
                <a:solidFill>
                  <a:srgbClr val="00B050"/>
                </a:solidFill>
                <a:latin typeface="Arial" pitchFamily="34" charset="0"/>
                <a:ea typeface="Calibri" pitchFamily="34" charset="0"/>
                <a:cs typeface="Arial" pitchFamily="34" charset="0"/>
              </a:rPr>
            </a:br>
            <a:r>
              <a:rPr lang="ru-RU" sz="1600" b="1" dirty="0" smtClean="0">
                <a:solidFill>
                  <a:srgbClr val="00B050"/>
                </a:solidFill>
                <a:latin typeface="Arial" pitchFamily="34" charset="0"/>
                <a:ea typeface="Calibri" pitchFamily="34" charset="0"/>
                <a:cs typeface="Arial" pitchFamily="34" charset="0"/>
              </a:rPr>
              <a:t>Айнымайды баладан.</a:t>
            </a:r>
            <a:r>
              <a:rPr lang="kk-KZ" sz="1600" b="1" dirty="0" smtClean="0">
                <a:solidFill>
                  <a:srgbClr val="00B050"/>
                </a:solidFill>
                <a:latin typeface="Arial" pitchFamily="34" charset="0"/>
                <a:ea typeface="Calibri" pitchFamily="34" charset="0"/>
                <a:cs typeface="Arial" pitchFamily="34" charset="0"/>
              </a:rPr>
              <a:t> (Аю)</a:t>
            </a:r>
            <a:endParaRPr lang="kk-KZ" sz="1600" b="1" dirty="0" smtClean="0">
              <a:solidFill>
                <a:srgbClr val="00B050"/>
              </a:solidFill>
              <a:latin typeface="Arial" pitchFamily="34" charset="0"/>
              <a:cs typeface="Arial" pitchFamily="34" charset="0"/>
            </a:endParaRPr>
          </a:p>
        </p:txBody>
      </p:sp>
      <p:pic>
        <p:nvPicPr>
          <p:cNvPr id="6" name="Рисунок 5" descr="https://im0-tub-kz.yandex.net/i?id=831c9fa369c9132ff000c196ccad7b56&amp;n=33&amp;h=190&amp;w=234"/>
          <p:cNvPicPr/>
          <p:nvPr/>
        </p:nvPicPr>
        <p:blipFill>
          <a:blip r:embed="rId3"/>
          <a:srcRect/>
          <a:stretch>
            <a:fillRect/>
          </a:stretch>
        </p:blipFill>
        <p:spPr bwMode="auto">
          <a:xfrm>
            <a:off x="4500570" y="785787"/>
            <a:ext cx="1357322" cy="857256"/>
          </a:xfrm>
          <a:prstGeom prst="rect">
            <a:avLst/>
          </a:prstGeom>
          <a:noFill/>
          <a:ln w="9525">
            <a:noFill/>
            <a:miter lim="800000"/>
            <a:headEnd/>
            <a:tailEnd/>
          </a:ln>
        </p:spPr>
      </p:pic>
      <p:sp>
        <p:nvSpPr>
          <p:cNvPr id="8" name="Прямоугольник 7"/>
          <p:cNvSpPr/>
          <p:nvPr/>
        </p:nvSpPr>
        <p:spPr>
          <a:xfrm>
            <a:off x="500042" y="2214546"/>
            <a:ext cx="4643458" cy="1077218"/>
          </a:xfrm>
          <a:prstGeom prst="rect">
            <a:avLst/>
          </a:prstGeom>
        </p:spPr>
        <p:txBody>
          <a:bodyPr wrap="square">
            <a:spAutoFit/>
          </a:bodyPr>
          <a:lstStyle/>
          <a:p>
            <a:pPr lvl="0" fontAlgn="base">
              <a:spcBef>
                <a:spcPct val="0"/>
              </a:spcBef>
              <a:spcAft>
                <a:spcPct val="0"/>
              </a:spcAft>
            </a:pPr>
            <a:r>
              <a:rPr lang="kk-KZ" sz="1600" b="1" dirty="0" smtClean="0">
                <a:solidFill>
                  <a:srgbClr val="00B050"/>
                </a:solidFill>
                <a:latin typeface="Arial" pitchFamily="34" charset="0"/>
                <a:ea typeface="Calibri" pitchFamily="34" charset="0"/>
                <a:cs typeface="Arial" pitchFamily="34" charset="0"/>
              </a:rPr>
              <a:t>Қаңғырамын үйім жоқ</a:t>
            </a:r>
            <a:endParaRPr lang="ru-RU" sz="1600" b="1" dirty="0" smtClean="0">
              <a:solidFill>
                <a:srgbClr val="00B050"/>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B050"/>
                </a:solidFill>
                <a:latin typeface="Arial" pitchFamily="34" charset="0"/>
                <a:ea typeface="Calibri" pitchFamily="34" charset="0"/>
                <a:cs typeface="Arial" pitchFamily="34" charset="0"/>
              </a:rPr>
              <a:t> Ауылдардың қойы көп.</a:t>
            </a:r>
            <a:br>
              <a:rPr lang="kk-KZ" sz="1600" b="1" dirty="0" smtClean="0">
                <a:solidFill>
                  <a:srgbClr val="00B050"/>
                </a:solidFill>
                <a:latin typeface="Arial" pitchFamily="34" charset="0"/>
                <a:ea typeface="Calibri" pitchFamily="34" charset="0"/>
                <a:cs typeface="Arial" pitchFamily="34" charset="0"/>
              </a:rPr>
            </a:br>
            <a:r>
              <a:rPr lang="kk-KZ" sz="1600" b="1" dirty="0" smtClean="0">
                <a:solidFill>
                  <a:srgbClr val="00B050"/>
                </a:solidFill>
                <a:latin typeface="Arial" pitchFamily="34" charset="0"/>
                <a:ea typeface="Calibri" pitchFamily="34" charset="0"/>
                <a:cs typeface="Arial" pitchFamily="34" charset="0"/>
              </a:rPr>
              <a:t>Ұрлық,зорлық кәсібім, </a:t>
            </a:r>
            <a:endParaRPr lang="ru-RU" sz="1600" b="1" dirty="0" smtClean="0">
              <a:solidFill>
                <a:srgbClr val="00B050"/>
              </a:solidFill>
              <a:latin typeface="Arial" pitchFamily="34" charset="0"/>
              <a:cs typeface="Arial" pitchFamily="34" charset="0"/>
            </a:endParaRPr>
          </a:p>
          <a:p>
            <a:pPr lvl="0" eaLnBrk="0" fontAlgn="base" hangingPunct="0">
              <a:spcBef>
                <a:spcPct val="0"/>
              </a:spcBef>
              <a:spcAft>
                <a:spcPct val="0"/>
              </a:spcAft>
            </a:pPr>
            <a:r>
              <a:rPr lang="kk-KZ" sz="1600" b="1" dirty="0" smtClean="0">
                <a:solidFill>
                  <a:srgbClr val="00B050"/>
                </a:solidFill>
                <a:latin typeface="Arial" pitchFamily="34" charset="0"/>
                <a:ea typeface="Calibri" pitchFamily="34" charset="0"/>
                <a:cs typeface="Arial" pitchFamily="34" charset="0"/>
              </a:rPr>
              <a:t>Тамақтанар-нәсібім. (Қасқыр)</a:t>
            </a:r>
            <a:r>
              <a:rPr lang="kk-KZ" sz="1600" b="1" dirty="0" smtClean="0">
                <a:solidFill>
                  <a:srgbClr val="00B050"/>
                </a:solidFill>
                <a:latin typeface="Arial" pitchFamily="34" charset="0"/>
                <a:ea typeface="Times New Roman" pitchFamily="18" charset="0"/>
                <a:cs typeface="Arial" pitchFamily="34" charset="0"/>
              </a:rPr>
              <a:t> </a:t>
            </a:r>
            <a:endParaRPr lang="kk-KZ" sz="1600" b="1" dirty="0" smtClean="0">
              <a:solidFill>
                <a:srgbClr val="00B050"/>
              </a:solidFill>
              <a:latin typeface="Arial" pitchFamily="34" charset="0"/>
              <a:cs typeface="Arial" pitchFamily="34" charset="0"/>
            </a:endParaRPr>
          </a:p>
        </p:txBody>
      </p:sp>
      <p:pic>
        <p:nvPicPr>
          <p:cNvPr id="9" name="Рисунок 8" descr="http://s60.radikal.ru/i168/1001/44/2f1d3531708c.jpg"/>
          <p:cNvPicPr/>
          <p:nvPr/>
        </p:nvPicPr>
        <p:blipFill>
          <a:blip r:embed="rId4" cstate="print"/>
          <a:srcRect/>
          <a:stretch>
            <a:fillRect/>
          </a:stretch>
        </p:blipFill>
        <p:spPr bwMode="auto">
          <a:xfrm>
            <a:off x="4643446" y="2214546"/>
            <a:ext cx="1285883" cy="1000132"/>
          </a:xfrm>
          <a:prstGeom prst="rect">
            <a:avLst/>
          </a:prstGeom>
          <a:noFill/>
          <a:ln w="9525">
            <a:noFill/>
            <a:miter lim="800000"/>
            <a:headEnd/>
            <a:tailEnd/>
          </a:ln>
        </p:spPr>
      </p:pic>
      <p:sp>
        <p:nvSpPr>
          <p:cNvPr id="10" name="Прямоугольник 9"/>
          <p:cNvSpPr/>
          <p:nvPr/>
        </p:nvSpPr>
        <p:spPr>
          <a:xfrm>
            <a:off x="500042" y="3786182"/>
            <a:ext cx="4643458" cy="830997"/>
          </a:xfrm>
          <a:prstGeom prst="rect">
            <a:avLst/>
          </a:prstGeom>
        </p:spPr>
        <p:txBody>
          <a:bodyPr wrap="square">
            <a:spAutoFit/>
          </a:bodyPr>
          <a:lstStyle/>
          <a:p>
            <a:r>
              <a:rPr lang="kk-KZ" sz="1600" b="1" dirty="0" smtClean="0">
                <a:solidFill>
                  <a:srgbClr val="00B050"/>
                </a:solidFill>
                <a:latin typeface="Arial" pitchFamily="34" charset="0"/>
                <a:cs typeface="Arial" pitchFamily="34" charset="0"/>
              </a:rPr>
              <a:t>Құйрығы он қарыс,</a:t>
            </a:r>
            <a:br>
              <a:rPr lang="kk-KZ" sz="1600" b="1" dirty="0" smtClean="0">
                <a:solidFill>
                  <a:srgbClr val="00B050"/>
                </a:solidFill>
                <a:latin typeface="Arial" pitchFamily="34" charset="0"/>
                <a:cs typeface="Arial" pitchFamily="34" charset="0"/>
              </a:rPr>
            </a:br>
            <a:r>
              <a:rPr lang="kk-KZ" sz="1600" b="1" dirty="0" smtClean="0">
                <a:solidFill>
                  <a:srgbClr val="00B050"/>
                </a:solidFill>
                <a:latin typeface="Arial" pitchFamily="34" charset="0"/>
                <a:cs typeface="Arial" pitchFamily="34" charset="0"/>
              </a:rPr>
              <a:t>Бұл айбатты…   (Жолбарыс)</a:t>
            </a:r>
            <a:br>
              <a:rPr lang="kk-KZ" sz="1600" b="1" dirty="0" smtClean="0">
                <a:solidFill>
                  <a:srgbClr val="00B050"/>
                </a:solidFill>
                <a:latin typeface="Arial" pitchFamily="34" charset="0"/>
                <a:cs typeface="Arial" pitchFamily="34" charset="0"/>
              </a:rPr>
            </a:br>
            <a:endParaRPr lang="ru-RU" sz="1600" b="1" dirty="0">
              <a:solidFill>
                <a:srgbClr val="00B050"/>
              </a:solidFill>
              <a:latin typeface="Arial" pitchFamily="34" charset="0"/>
              <a:cs typeface="Arial" pitchFamily="34" charset="0"/>
            </a:endParaRPr>
          </a:p>
        </p:txBody>
      </p:sp>
      <p:pic>
        <p:nvPicPr>
          <p:cNvPr id="11" name="Рисунок 10" descr="http://bender.sabine.k12.la.us/mhs1/Athletics/softball_files/mhstig2.gif"/>
          <p:cNvPicPr/>
          <p:nvPr/>
        </p:nvPicPr>
        <p:blipFill>
          <a:blip r:embed="rId5"/>
          <a:srcRect/>
          <a:stretch>
            <a:fillRect/>
          </a:stretch>
        </p:blipFill>
        <p:spPr bwMode="auto">
          <a:xfrm>
            <a:off x="4643446" y="3643306"/>
            <a:ext cx="1357322" cy="1000132"/>
          </a:xfrm>
          <a:prstGeom prst="rect">
            <a:avLst/>
          </a:prstGeom>
          <a:noFill/>
          <a:ln w="9525">
            <a:noFill/>
            <a:miter lim="800000"/>
            <a:headEnd/>
            <a:tailEnd/>
          </a:ln>
        </p:spPr>
      </p:pic>
      <p:sp>
        <p:nvSpPr>
          <p:cNvPr id="13" name="Прямоугольник 12"/>
          <p:cNvSpPr/>
          <p:nvPr/>
        </p:nvSpPr>
        <p:spPr>
          <a:xfrm>
            <a:off x="428604" y="5000628"/>
            <a:ext cx="4714896" cy="584775"/>
          </a:xfrm>
          <a:prstGeom prst="rect">
            <a:avLst/>
          </a:prstGeom>
        </p:spPr>
        <p:txBody>
          <a:bodyPr wrap="square">
            <a:spAutoFit/>
          </a:bodyPr>
          <a:lstStyle/>
          <a:p>
            <a:pPr lvl="0" fontAlgn="base">
              <a:spcBef>
                <a:spcPct val="0"/>
              </a:spcBef>
              <a:spcAft>
                <a:spcPct val="0"/>
              </a:spcAft>
            </a:pPr>
            <a:r>
              <a:rPr lang="kk-KZ" sz="1600" b="1" dirty="0" smtClean="0">
                <a:solidFill>
                  <a:srgbClr val="00B050"/>
                </a:solidFill>
                <a:latin typeface="Times New Roman" pitchFamily="18" charset="0"/>
                <a:ea typeface="Calibri" pitchFamily="34" charset="0"/>
                <a:cs typeface="Times New Roman" pitchFamily="18" charset="0"/>
              </a:rPr>
              <a:t>Тауда жүрген тарғыл аң,</a:t>
            </a:r>
            <a:br>
              <a:rPr lang="kk-KZ" sz="1600" b="1" dirty="0" smtClean="0">
                <a:solidFill>
                  <a:srgbClr val="00B050"/>
                </a:solidFill>
                <a:latin typeface="Times New Roman" pitchFamily="18" charset="0"/>
                <a:ea typeface="Calibri" pitchFamily="34" charset="0"/>
                <a:cs typeface="Times New Roman" pitchFamily="18" charset="0"/>
              </a:rPr>
            </a:br>
            <a:r>
              <a:rPr lang="kk-KZ" sz="1600" b="1" dirty="0" smtClean="0">
                <a:solidFill>
                  <a:srgbClr val="00B050"/>
                </a:solidFill>
                <a:latin typeface="Times New Roman" pitchFamily="18" charset="0"/>
                <a:ea typeface="Calibri" pitchFamily="34" charset="0"/>
                <a:cs typeface="Times New Roman" pitchFamily="18" charset="0"/>
              </a:rPr>
              <a:t>Ол қайратты</a:t>
            </a:r>
            <a:r>
              <a:rPr lang="kk-KZ" sz="1600" b="1" dirty="0" smtClean="0">
                <a:solidFill>
                  <a:srgbClr val="00B050"/>
                </a:solidFill>
                <a:ea typeface="Calibri" pitchFamily="34" charset="0"/>
                <a:cs typeface="Times New Roman" pitchFamily="18" charset="0"/>
              </a:rPr>
              <a:t>…</a:t>
            </a:r>
            <a:r>
              <a:rPr lang="kk-KZ" sz="1600" b="1" dirty="0" smtClean="0">
                <a:solidFill>
                  <a:srgbClr val="00B050"/>
                </a:solidFill>
                <a:latin typeface="Times New Roman" pitchFamily="18" charset="0"/>
                <a:ea typeface="Calibri" pitchFamily="34" charset="0"/>
                <a:cs typeface="Times New Roman" pitchFamily="18" charset="0"/>
              </a:rPr>
              <a:t> </a:t>
            </a:r>
            <a:r>
              <a:rPr lang="kk-KZ" sz="1600" b="1" dirty="0" smtClean="0">
                <a:solidFill>
                  <a:srgbClr val="00B050"/>
                </a:solidFill>
                <a:ea typeface="Calibri" pitchFamily="34" charset="0"/>
                <a:cs typeface="Times New Roman" pitchFamily="18" charset="0"/>
              </a:rPr>
              <a:t> </a:t>
            </a:r>
            <a:r>
              <a:rPr lang="kk-KZ" sz="1600" b="1" dirty="0" smtClean="0">
                <a:solidFill>
                  <a:srgbClr val="00B050"/>
                </a:solidFill>
                <a:latin typeface="Times New Roman" pitchFamily="18" charset="0"/>
                <a:ea typeface="Calibri" pitchFamily="34" charset="0"/>
                <a:cs typeface="Times New Roman" pitchFamily="18" charset="0"/>
              </a:rPr>
              <a:t> (Қабылан)</a:t>
            </a:r>
            <a:endParaRPr lang="kk-KZ" sz="1600" b="1" dirty="0" smtClean="0">
              <a:solidFill>
                <a:srgbClr val="00B050"/>
              </a:solidFill>
              <a:latin typeface="Arial" pitchFamily="34" charset="0"/>
              <a:cs typeface="Arial" pitchFamily="34" charset="0"/>
            </a:endParaRPr>
          </a:p>
        </p:txBody>
      </p:sp>
      <p:pic>
        <p:nvPicPr>
          <p:cNvPr id="14" name="Рисунок 13" descr="http://m-y-d-s.com/animal/leopard/a.jpg"/>
          <p:cNvPicPr/>
          <p:nvPr/>
        </p:nvPicPr>
        <p:blipFill>
          <a:blip r:embed="rId6" cstate="print"/>
          <a:srcRect/>
          <a:stretch>
            <a:fillRect/>
          </a:stretch>
        </p:blipFill>
        <p:spPr bwMode="auto">
          <a:xfrm>
            <a:off x="4643446" y="4786314"/>
            <a:ext cx="1285885" cy="928694"/>
          </a:xfrm>
          <a:prstGeom prst="rect">
            <a:avLst/>
          </a:prstGeom>
          <a:noFill/>
          <a:ln w="9525">
            <a:noFill/>
            <a:miter lim="800000"/>
            <a:headEnd/>
            <a:tailEnd/>
          </a:ln>
        </p:spPr>
      </p:pic>
      <p:sp>
        <p:nvSpPr>
          <p:cNvPr id="16" name="Прямоугольник 15"/>
          <p:cNvSpPr/>
          <p:nvPr/>
        </p:nvSpPr>
        <p:spPr>
          <a:xfrm>
            <a:off x="500042" y="6215074"/>
            <a:ext cx="4500594" cy="584775"/>
          </a:xfrm>
          <a:prstGeom prst="rect">
            <a:avLst/>
          </a:prstGeom>
        </p:spPr>
        <p:txBody>
          <a:bodyPr wrap="square">
            <a:spAutoFit/>
          </a:bodyPr>
          <a:lstStyle/>
          <a:p>
            <a:pPr lvl="0" fontAlgn="base">
              <a:spcBef>
                <a:spcPct val="0"/>
              </a:spcBef>
              <a:spcAft>
                <a:spcPct val="0"/>
              </a:spcAft>
            </a:pPr>
            <a:r>
              <a:rPr lang="kk-KZ" sz="1600" b="1" dirty="0" smtClean="0">
                <a:solidFill>
                  <a:srgbClr val="00B050"/>
                </a:solidFill>
                <a:latin typeface="Arial" pitchFamily="34" charset="0"/>
                <a:ea typeface="Calibri" pitchFamily="34" charset="0"/>
                <a:cs typeface="Arial" pitchFamily="34" charset="0"/>
              </a:rPr>
              <a:t>Айбат шегер алыстан, </a:t>
            </a:r>
            <a:br>
              <a:rPr lang="kk-KZ" sz="1600" b="1" dirty="0" smtClean="0">
                <a:solidFill>
                  <a:srgbClr val="00B050"/>
                </a:solidFill>
                <a:latin typeface="Arial" pitchFamily="34" charset="0"/>
                <a:ea typeface="Calibri" pitchFamily="34" charset="0"/>
                <a:cs typeface="Arial" pitchFamily="34" charset="0"/>
              </a:rPr>
            </a:br>
            <a:r>
              <a:rPr lang="kk-KZ" sz="1600" b="1" dirty="0" smtClean="0">
                <a:solidFill>
                  <a:srgbClr val="00B050"/>
                </a:solidFill>
                <a:latin typeface="Arial" pitchFamily="34" charset="0"/>
                <a:ea typeface="Calibri" pitchFamily="34" charset="0"/>
                <a:cs typeface="Arial" pitchFamily="34" charset="0"/>
              </a:rPr>
              <a:t>Аң патшасы…  (Арыстан)</a:t>
            </a:r>
            <a:endParaRPr lang="kk-KZ" sz="1600" b="1" dirty="0" smtClean="0">
              <a:solidFill>
                <a:srgbClr val="00B050"/>
              </a:solidFill>
              <a:latin typeface="Arial" pitchFamily="34" charset="0"/>
              <a:cs typeface="Arial" pitchFamily="34" charset="0"/>
            </a:endParaRPr>
          </a:p>
        </p:txBody>
      </p:sp>
      <p:pic>
        <p:nvPicPr>
          <p:cNvPr id="17" name="Рисунок 16" descr="http://www.pnglogo.com/wp-content/uploads/2015/10/African-Lion-PNG-01142.png"/>
          <p:cNvPicPr/>
          <p:nvPr/>
        </p:nvPicPr>
        <p:blipFill>
          <a:blip r:embed="rId7" cstate="print"/>
          <a:srcRect/>
          <a:stretch>
            <a:fillRect/>
          </a:stretch>
        </p:blipFill>
        <p:spPr bwMode="auto">
          <a:xfrm>
            <a:off x="4572008" y="6000759"/>
            <a:ext cx="1428761" cy="1071571"/>
          </a:xfrm>
          <a:prstGeom prst="rect">
            <a:avLst/>
          </a:prstGeom>
          <a:noFill/>
          <a:ln w="9525">
            <a:noFill/>
            <a:miter lim="800000"/>
            <a:headEnd/>
            <a:tailEnd/>
          </a:ln>
        </p:spPr>
      </p:pic>
      <p:sp>
        <p:nvSpPr>
          <p:cNvPr id="18" name="Прямоугольник 17"/>
          <p:cNvSpPr/>
          <p:nvPr/>
        </p:nvSpPr>
        <p:spPr>
          <a:xfrm>
            <a:off x="500042" y="7215206"/>
            <a:ext cx="4214842" cy="1354217"/>
          </a:xfrm>
          <a:prstGeom prst="rect">
            <a:avLst/>
          </a:prstGeom>
        </p:spPr>
        <p:txBody>
          <a:bodyPr wrap="square">
            <a:spAutoFit/>
          </a:bodyPr>
          <a:lstStyle/>
          <a:p>
            <a:r>
              <a:rPr lang="kk-KZ" sz="1600" b="1" dirty="0" smtClean="0">
                <a:solidFill>
                  <a:srgbClr val="00B050"/>
                </a:solidFill>
                <a:latin typeface="Arial" pitchFamily="34" charset="0"/>
                <a:cs typeface="Arial" pitchFamily="34" charset="0"/>
              </a:rPr>
              <a:t>Қырда жүрер ол жортып,</a:t>
            </a:r>
            <a:br>
              <a:rPr lang="kk-KZ" sz="1600" b="1" dirty="0" smtClean="0">
                <a:solidFill>
                  <a:srgbClr val="00B050"/>
                </a:solidFill>
                <a:latin typeface="Arial" pitchFamily="34" charset="0"/>
                <a:cs typeface="Arial" pitchFamily="34" charset="0"/>
              </a:rPr>
            </a:br>
            <a:r>
              <a:rPr lang="kk-KZ" sz="1600" b="1" dirty="0" smtClean="0">
                <a:solidFill>
                  <a:srgbClr val="00B050"/>
                </a:solidFill>
                <a:latin typeface="Arial" pitchFamily="34" charset="0"/>
                <a:cs typeface="Arial" pitchFamily="34" charset="0"/>
              </a:rPr>
              <a:t>Iнi де жоқ бармайтын.</a:t>
            </a:r>
            <a:br>
              <a:rPr lang="kk-KZ" sz="1600" b="1" dirty="0" smtClean="0">
                <a:solidFill>
                  <a:srgbClr val="00B050"/>
                </a:solidFill>
                <a:latin typeface="Arial" pitchFamily="34" charset="0"/>
                <a:cs typeface="Arial" pitchFamily="34" charset="0"/>
              </a:rPr>
            </a:br>
            <a:r>
              <a:rPr lang="kk-KZ" sz="1600" b="1" dirty="0" smtClean="0">
                <a:solidFill>
                  <a:srgbClr val="00B050"/>
                </a:solidFill>
                <a:latin typeface="Arial" pitchFamily="34" charset="0"/>
                <a:cs typeface="Arial" pitchFamily="34" charset="0"/>
              </a:rPr>
              <a:t>Құйрығымен бұлтартып,</a:t>
            </a:r>
            <a:br>
              <a:rPr lang="kk-KZ" sz="1600" b="1" dirty="0" smtClean="0">
                <a:solidFill>
                  <a:srgbClr val="00B050"/>
                </a:solidFill>
                <a:latin typeface="Arial" pitchFamily="34" charset="0"/>
                <a:cs typeface="Arial" pitchFamily="34" charset="0"/>
              </a:rPr>
            </a:br>
            <a:r>
              <a:rPr lang="kk-KZ" sz="1600" b="1" dirty="0" smtClean="0">
                <a:solidFill>
                  <a:srgbClr val="00B050"/>
                </a:solidFill>
                <a:latin typeface="Arial" pitchFamily="34" charset="0"/>
                <a:cs typeface="Arial" pitchFamily="34" charset="0"/>
              </a:rPr>
              <a:t>Қандай аң ол алдайтын?    (Түлкi)</a:t>
            </a:r>
            <a:r>
              <a:rPr lang="kk-KZ" dirty="0" smtClean="0"/>
              <a:t/>
            </a:r>
            <a:br>
              <a:rPr lang="kk-KZ" dirty="0" smtClean="0"/>
            </a:br>
            <a:endParaRPr lang="ru-RU" dirty="0"/>
          </a:p>
        </p:txBody>
      </p:sp>
      <p:pic>
        <p:nvPicPr>
          <p:cNvPr id="19" name="Рисунок 18" descr="http://fs00.infourok.ru/images/doc/19/25478/hello_html_m6d6468b6.jpg"/>
          <p:cNvPicPr/>
          <p:nvPr/>
        </p:nvPicPr>
        <p:blipFill>
          <a:blip r:embed="rId8" cstate="print"/>
          <a:srcRect/>
          <a:stretch>
            <a:fillRect/>
          </a:stretch>
        </p:blipFill>
        <p:spPr bwMode="auto">
          <a:xfrm>
            <a:off x="4714884" y="7358082"/>
            <a:ext cx="1428760"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1" y="0"/>
            <a:ext cx="6857999" cy="9144000"/>
          </a:xfrm>
          <a:prstGeom prst="rect">
            <a:avLst/>
          </a:prstGeom>
          <a:noFill/>
        </p:spPr>
      </p:pic>
      <p:sp>
        <p:nvSpPr>
          <p:cNvPr id="6" name="Прямоугольник 5"/>
          <p:cNvSpPr/>
          <p:nvPr/>
        </p:nvSpPr>
        <p:spPr>
          <a:xfrm>
            <a:off x="571480" y="785786"/>
            <a:ext cx="3143272" cy="830997"/>
          </a:xfrm>
          <a:prstGeom prst="rect">
            <a:avLst/>
          </a:prstGeom>
        </p:spPr>
        <p:txBody>
          <a:bodyPr wrap="square">
            <a:spAutoFit/>
          </a:bodyPr>
          <a:lstStyle/>
          <a:p>
            <a:pPr lvl="0" fontAlgn="base">
              <a:spcBef>
                <a:spcPct val="0"/>
              </a:spcBef>
              <a:spcAft>
                <a:spcPct val="0"/>
              </a:spcAft>
            </a:pPr>
            <a:r>
              <a:rPr lang="kk-KZ" sz="1600" b="1" dirty="0" smtClean="0">
                <a:solidFill>
                  <a:srgbClr val="009900"/>
                </a:solidFill>
                <a:latin typeface="Arial" pitchFamily="34" charset="0"/>
                <a:ea typeface="Times New Roman" pitchFamily="18" charset="0"/>
                <a:cs typeface="Arial" pitchFamily="34" charset="0"/>
              </a:rPr>
              <a:t>  Қалқиып қос құлағы, Елеңдеп қорқып тұрады.</a:t>
            </a:r>
          </a:p>
          <a:p>
            <a:pPr lvl="0" fontAlgn="base">
              <a:spcBef>
                <a:spcPct val="0"/>
              </a:spcBef>
              <a:spcAft>
                <a:spcPct val="0"/>
              </a:spcAft>
            </a:pPr>
            <a:r>
              <a:rPr lang="kk-KZ" sz="1600" b="1" dirty="0" smtClean="0">
                <a:solidFill>
                  <a:srgbClr val="009900"/>
                </a:solidFill>
                <a:latin typeface="Arial" pitchFamily="34" charset="0"/>
                <a:ea typeface="Times New Roman" pitchFamily="18" charset="0"/>
                <a:cs typeface="Arial" pitchFamily="34" charset="0"/>
              </a:rPr>
              <a:t>                                       (Қоян)   </a:t>
            </a:r>
            <a:endParaRPr lang="kk-KZ" sz="1600" b="1" dirty="0" smtClean="0">
              <a:solidFill>
                <a:srgbClr val="009900"/>
              </a:solidFill>
              <a:latin typeface="Arial" pitchFamily="34" charset="0"/>
              <a:cs typeface="Arial" pitchFamily="34" charset="0"/>
            </a:endParaRPr>
          </a:p>
        </p:txBody>
      </p:sp>
      <p:pic>
        <p:nvPicPr>
          <p:cNvPr id="7" name="Рисунок 6" descr="http://go2.imgsmail.ru/imgpreview?key=http%3A//rudb.org/img/2008_09/i48ca8494041a0.jpg&amp;mb=imgdb_preview_999"/>
          <p:cNvPicPr/>
          <p:nvPr/>
        </p:nvPicPr>
        <p:blipFill>
          <a:blip r:embed="rId3"/>
          <a:srcRect/>
          <a:stretch>
            <a:fillRect/>
          </a:stretch>
        </p:blipFill>
        <p:spPr bwMode="auto">
          <a:xfrm>
            <a:off x="4357695" y="500034"/>
            <a:ext cx="1643074" cy="1071570"/>
          </a:xfrm>
          <a:prstGeom prst="rect">
            <a:avLst/>
          </a:prstGeom>
          <a:noFill/>
          <a:ln w="9525">
            <a:noFill/>
            <a:miter lim="800000"/>
            <a:headEnd/>
            <a:tailEnd/>
          </a:ln>
        </p:spPr>
      </p:pic>
      <p:sp>
        <p:nvSpPr>
          <p:cNvPr id="9" name="Прямоугольник 8"/>
          <p:cNvSpPr/>
          <p:nvPr/>
        </p:nvSpPr>
        <p:spPr>
          <a:xfrm>
            <a:off x="571480" y="2000232"/>
            <a:ext cx="3786214" cy="830997"/>
          </a:xfrm>
          <a:prstGeom prst="rect">
            <a:avLst/>
          </a:prstGeom>
        </p:spPr>
        <p:txBody>
          <a:bodyPr wrap="square">
            <a:spAutoFit/>
          </a:bodyPr>
          <a:lstStyle/>
          <a:p>
            <a:pPr lvl="0" fontAlgn="base">
              <a:spcBef>
                <a:spcPct val="0"/>
              </a:spcBef>
              <a:spcAft>
                <a:spcPct val="0"/>
              </a:spcAft>
            </a:pPr>
            <a:r>
              <a:rPr lang="kk-KZ" sz="1600" b="1" dirty="0" smtClean="0">
                <a:solidFill>
                  <a:srgbClr val="009900"/>
                </a:solidFill>
                <a:latin typeface="Arial" pitchFamily="34" charset="0"/>
                <a:ea typeface="Times New Roman" pitchFamily="18" charset="0"/>
                <a:cs typeface="Arial" pitchFamily="34" charset="0"/>
              </a:rPr>
              <a:t>  Қорықпайды күшті аңнан,</a:t>
            </a:r>
            <a:endParaRPr lang="ru-RU" sz="1600" b="1" dirty="0" smtClean="0">
              <a:solidFill>
                <a:srgbClr val="00990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kk-KZ" sz="1600" b="1" dirty="0" smtClean="0">
                <a:solidFill>
                  <a:srgbClr val="009900"/>
                </a:solidFill>
                <a:latin typeface="Arial" pitchFamily="34" charset="0"/>
                <a:ea typeface="Times New Roman" pitchFamily="18" charset="0"/>
                <a:cs typeface="Arial" pitchFamily="34" charset="0"/>
              </a:rPr>
              <a:t>Қорқады тек тышқаннан.     </a:t>
            </a:r>
          </a:p>
          <a:p>
            <a:pPr lvl="0" eaLnBrk="0" fontAlgn="base" hangingPunct="0">
              <a:spcBef>
                <a:spcPct val="0"/>
              </a:spcBef>
              <a:spcAft>
                <a:spcPct val="0"/>
              </a:spcAft>
            </a:pPr>
            <a:r>
              <a:rPr lang="kk-KZ" sz="1600" b="1" dirty="0" smtClean="0">
                <a:solidFill>
                  <a:srgbClr val="009900"/>
                </a:solidFill>
                <a:latin typeface="Arial" pitchFamily="34" charset="0"/>
                <a:ea typeface="Times New Roman" pitchFamily="18" charset="0"/>
                <a:cs typeface="Arial" pitchFamily="34" charset="0"/>
              </a:rPr>
              <a:t>                                              </a:t>
            </a:r>
            <a:r>
              <a:rPr lang="ru-RU" sz="1600" b="1" dirty="0" smtClean="0">
                <a:solidFill>
                  <a:srgbClr val="009900"/>
                </a:solidFill>
                <a:latin typeface="Arial" pitchFamily="34" charset="0"/>
                <a:ea typeface="Times New Roman" pitchFamily="18" charset="0"/>
                <a:cs typeface="Arial" pitchFamily="34" charset="0"/>
              </a:rPr>
              <a:t>(Піл)</a:t>
            </a:r>
            <a:endParaRPr lang="ru-RU" sz="1600" b="1" dirty="0" smtClean="0">
              <a:solidFill>
                <a:srgbClr val="009900"/>
              </a:solidFill>
              <a:latin typeface="Arial" pitchFamily="34" charset="0"/>
              <a:cs typeface="Arial" pitchFamily="34" charset="0"/>
            </a:endParaRPr>
          </a:p>
        </p:txBody>
      </p:sp>
      <p:pic>
        <p:nvPicPr>
          <p:cNvPr id="10" name="Рисунок 9" descr="https://lh3.googleusercontent.com/6m8E4YpAM41HPJl4owITJqg73TxJMT5E6RWbKqcoyvP99lCyqbjfX7rbGWm0y1T17dgPqAlTLwTDt4xW-RxXjjdhXeMBgZbyWzwuqxnq6znEPPRCldgTE0Vlg102gZ7TOlvjMNyw3-g"/>
          <p:cNvPicPr/>
          <p:nvPr/>
        </p:nvPicPr>
        <p:blipFill>
          <a:blip r:embed="rId4"/>
          <a:srcRect/>
          <a:stretch>
            <a:fillRect/>
          </a:stretch>
        </p:blipFill>
        <p:spPr bwMode="auto">
          <a:xfrm flipH="1">
            <a:off x="4500569" y="1785918"/>
            <a:ext cx="1428760" cy="1000132"/>
          </a:xfrm>
          <a:prstGeom prst="rect">
            <a:avLst/>
          </a:prstGeom>
          <a:noFill/>
          <a:ln w="9525">
            <a:noFill/>
            <a:miter lim="800000"/>
            <a:headEnd/>
            <a:tailEnd/>
          </a:ln>
        </p:spPr>
      </p:pic>
      <p:sp>
        <p:nvSpPr>
          <p:cNvPr id="12" name="Прямоугольник 11"/>
          <p:cNvSpPr/>
          <p:nvPr/>
        </p:nvSpPr>
        <p:spPr>
          <a:xfrm>
            <a:off x="571480" y="3428992"/>
            <a:ext cx="4572020" cy="830997"/>
          </a:xfrm>
          <a:prstGeom prst="rect">
            <a:avLst/>
          </a:prstGeom>
        </p:spPr>
        <p:txBody>
          <a:bodyPr wrap="square">
            <a:spAutoFit/>
          </a:bodyPr>
          <a:lstStyle/>
          <a:p>
            <a:pPr lvl="0" fontAlgn="base">
              <a:spcBef>
                <a:spcPct val="0"/>
              </a:spcBef>
              <a:spcAft>
                <a:spcPct val="0"/>
              </a:spcAft>
            </a:pPr>
            <a:r>
              <a:rPr lang="kk-KZ" sz="1600" b="1" dirty="0" smtClean="0">
                <a:solidFill>
                  <a:srgbClr val="009900"/>
                </a:solidFill>
                <a:latin typeface="Arial" pitchFamily="34" charset="0"/>
                <a:ea typeface="Times New Roman" pitchFamily="18" charset="0"/>
                <a:cs typeface="Arial" pitchFamily="34" charset="0"/>
              </a:rPr>
              <a:t>   Ағаштан-ағашқа секірген,</a:t>
            </a:r>
            <a:endParaRPr lang="ru-RU" sz="1600" b="1" dirty="0" smtClean="0">
              <a:solidFill>
                <a:srgbClr val="009900"/>
              </a:solidFill>
              <a:latin typeface="Arial" pitchFamily="34" charset="0"/>
              <a:ea typeface="Times New Roman" pitchFamily="18" charset="0"/>
              <a:cs typeface="Arial" pitchFamily="34" charset="0"/>
            </a:endParaRPr>
          </a:p>
          <a:p>
            <a:pPr lvl="0" fontAlgn="base">
              <a:spcBef>
                <a:spcPct val="0"/>
              </a:spcBef>
              <a:spcAft>
                <a:spcPct val="0"/>
              </a:spcAft>
            </a:pPr>
            <a:r>
              <a:rPr lang="kk-KZ" sz="1600" b="1" dirty="0" smtClean="0">
                <a:solidFill>
                  <a:srgbClr val="009900"/>
                </a:solidFill>
                <a:latin typeface="Arial" pitchFamily="34" charset="0"/>
                <a:ea typeface="Times New Roman" pitchFamily="18" charset="0"/>
                <a:cs typeface="Arial" pitchFamily="34" charset="0"/>
              </a:rPr>
              <a:t> Кішкентай ғана шапшаң аң.   </a:t>
            </a:r>
          </a:p>
          <a:p>
            <a:pPr lvl="0" fontAlgn="base">
              <a:spcBef>
                <a:spcPct val="0"/>
              </a:spcBef>
              <a:spcAft>
                <a:spcPct val="0"/>
              </a:spcAft>
            </a:pPr>
            <a:r>
              <a:rPr lang="kk-KZ" sz="1600" b="1" dirty="0" smtClean="0">
                <a:solidFill>
                  <a:srgbClr val="009900"/>
                </a:solidFill>
                <a:latin typeface="Arial" pitchFamily="34" charset="0"/>
                <a:ea typeface="Times New Roman" pitchFamily="18" charset="0"/>
                <a:cs typeface="Arial" pitchFamily="34" charset="0"/>
              </a:rPr>
              <a:t>                                              (Тиін)</a:t>
            </a:r>
            <a:endParaRPr lang="kk-KZ" sz="1600" b="1" dirty="0" smtClean="0">
              <a:solidFill>
                <a:srgbClr val="009900"/>
              </a:solidFill>
              <a:latin typeface="Arial" pitchFamily="34" charset="0"/>
              <a:cs typeface="Arial" pitchFamily="34" charset="0"/>
            </a:endParaRPr>
          </a:p>
        </p:txBody>
      </p:sp>
      <p:pic>
        <p:nvPicPr>
          <p:cNvPr id="13" name="Рисунок 12" descr="https://lh6.googleusercontent.com/6ZVeMdroAgtomoYeIvaLPeWCudTiiesITF2xfvO4immg6N_--tLxuxYE40aY6bL9fA68XVXoijOze8P-FcYgKcHRMr0i3NSXfNfVEzTZzyfNVmSUMlAGUg7b_QfcYgr0cDzDAFTIWgA"/>
          <p:cNvPicPr/>
          <p:nvPr/>
        </p:nvPicPr>
        <p:blipFill>
          <a:blip r:embed="rId5"/>
          <a:srcRect/>
          <a:stretch>
            <a:fillRect/>
          </a:stretch>
        </p:blipFill>
        <p:spPr bwMode="auto">
          <a:xfrm>
            <a:off x="4643446" y="2857488"/>
            <a:ext cx="1285884" cy="1357322"/>
          </a:xfrm>
          <a:prstGeom prst="rect">
            <a:avLst/>
          </a:prstGeom>
          <a:noFill/>
          <a:ln w="9525">
            <a:noFill/>
            <a:miter lim="800000"/>
            <a:headEnd/>
            <a:tailEnd/>
          </a:ln>
        </p:spPr>
      </p:pic>
      <p:sp>
        <p:nvSpPr>
          <p:cNvPr id="14" name="Прямоугольник 13"/>
          <p:cNvSpPr/>
          <p:nvPr/>
        </p:nvSpPr>
        <p:spPr>
          <a:xfrm>
            <a:off x="642918" y="4500562"/>
            <a:ext cx="4500582" cy="1323439"/>
          </a:xfrm>
          <a:prstGeom prst="rect">
            <a:avLst/>
          </a:prstGeom>
        </p:spPr>
        <p:txBody>
          <a:bodyPr wrap="square">
            <a:spAutoFit/>
          </a:bodyPr>
          <a:lstStyle/>
          <a:p>
            <a:r>
              <a:rPr lang="ru-RU" sz="1600" b="1" dirty="0" smtClean="0">
                <a:solidFill>
                  <a:srgbClr val="009900"/>
                </a:solidFill>
                <a:latin typeface="Arial" pitchFamily="34" charset="0"/>
                <a:cs typeface="Arial" pitchFamily="34" charset="0"/>
              </a:rPr>
              <a:t>Халық «қу» деп,</a:t>
            </a:r>
          </a:p>
          <a:p>
            <a:r>
              <a:rPr lang="ru-RU" sz="1600" b="1" dirty="0" smtClean="0">
                <a:solidFill>
                  <a:srgbClr val="009900"/>
                </a:solidFill>
                <a:latin typeface="Arial" pitchFamily="34" charset="0"/>
                <a:cs typeface="Arial" pitchFamily="34" charset="0"/>
              </a:rPr>
              <a:t>Қылған күлкі</a:t>
            </a:r>
          </a:p>
          <a:p>
            <a:r>
              <a:rPr lang="ru-RU" sz="1600" b="1" dirty="0" smtClean="0">
                <a:solidFill>
                  <a:srgbClr val="009900"/>
                </a:solidFill>
                <a:latin typeface="Arial" pitchFamily="34" charset="0"/>
                <a:cs typeface="Arial" pitchFamily="34" charset="0"/>
              </a:rPr>
              <a:t> Айласы көп.</a:t>
            </a:r>
          </a:p>
          <a:p>
            <a:r>
              <a:rPr lang="ru-RU" sz="1600" b="1" dirty="0" smtClean="0">
                <a:solidFill>
                  <a:srgbClr val="009900"/>
                </a:solidFill>
                <a:latin typeface="Arial" pitchFamily="34" charset="0"/>
                <a:cs typeface="Arial" pitchFamily="34" charset="0"/>
              </a:rPr>
              <a:t> Бұл не?    </a:t>
            </a:r>
          </a:p>
          <a:p>
            <a:r>
              <a:rPr lang="ru-RU" sz="1600" b="1" dirty="0" smtClean="0">
                <a:solidFill>
                  <a:srgbClr val="009900"/>
                </a:solidFill>
                <a:latin typeface="Arial" pitchFamily="34" charset="0"/>
                <a:cs typeface="Arial" pitchFamily="34" charset="0"/>
              </a:rPr>
              <a:t>                       (Түлкі)</a:t>
            </a:r>
            <a:endParaRPr lang="ru-RU" sz="1600" b="1" dirty="0">
              <a:solidFill>
                <a:srgbClr val="009900"/>
              </a:solidFill>
              <a:latin typeface="Arial" pitchFamily="34" charset="0"/>
              <a:cs typeface="Arial" pitchFamily="34" charset="0"/>
            </a:endParaRPr>
          </a:p>
        </p:txBody>
      </p:sp>
      <p:pic>
        <p:nvPicPr>
          <p:cNvPr id="15" name="Рисунок 14" descr="http://s4.pic4you.ru/y2014/10-29/12216/4682642.png"/>
          <p:cNvPicPr/>
          <p:nvPr/>
        </p:nvPicPr>
        <p:blipFill>
          <a:blip r:embed="rId6" cstate="print"/>
          <a:srcRect/>
          <a:stretch>
            <a:fillRect/>
          </a:stretch>
        </p:blipFill>
        <p:spPr bwMode="auto">
          <a:xfrm>
            <a:off x="4857760" y="4357686"/>
            <a:ext cx="1133475" cy="1357322"/>
          </a:xfrm>
          <a:prstGeom prst="rect">
            <a:avLst/>
          </a:prstGeom>
          <a:noFill/>
          <a:ln w="9525">
            <a:noFill/>
            <a:miter lim="800000"/>
            <a:headEnd/>
            <a:tailEnd/>
          </a:ln>
        </p:spPr>
      </p:pic>
      <p:sp>
        <p:nvSpPr>
          <p:cNvPr id="16" name="Прямоугольник 15"/>
          <p:cNvSpPr/>
          <p:nvPr/>
        </p:nvSpPr>
        <p:spPr>
          <a:xfrm>
            <a:off x="714356" y="6215074"/>
            <a:ext cx="4429144" cy="830997"/>
          </a:xfrm>
          <a:prstGeom prst="rect">
            <a:avLst/>
          </a:prstGeom>
        </p:spPr>
        <p:txBody>
          <a:bodyPr wrap="square">
            <a:spAutoFit/>
          </a:bodyPr>
          <a:lstStyle/>
          <a:p>
            <a:r>
              <a:rPr lang="kk-KZ" sz="1600" b="1" dirty="0" smtClean="0">
                <a:solidFill>
                  <a:srgbClr val="009900"/>
                </a:solidFill>
                <a:latin typeface="Arial" pitchFamily="34" charset="0"/>
                <a:cs typeface="Arial" pitchFamily="34" charset="0"/>
              </a:rPr>
              <a:t>Кішкене ғана бойы бар,</a:t>
            </a:r>
          </a:p>
          <a:p>
            <a:r>
              <a:rPr lang="kk-KZ" sz="1600" b="1" dirty="0" smtClean="0">
                <a:solidFill>
                  <a:srgbClr val="009900"/>
                </a:solidFill>
                <a:latin typeface="Arial" pitchFamily="34" charset="0"/>
                <a:cs typeface="Arial" pitchFamily="34" charset="0"/>
              </a:rPr>
              <a:t>Айналдырып киген тоны бар.</a:t>
            </a:r>
          </a:p>
          <a:p>
            <a:r>
              <a:rPr lang="kk-KZ" sz="1600" b="1" dirty="0" smtClean="0">
                <a:solidFill>
                  <a:srgbClr val="009900"/>
                </a:solidFill>
                <a:latin typeface="Arial" pitchFamily="34" charset="0"/>
                <a:cs typeface="Arial" pitchFamily="34" charset="0"/>
              </a:rPr>
              <a:t>                                                 (Қой)                     </a:t>
            </a:r>
            <a:endParaRPr lang="ru-RU" sz="1600" b="1" dirty="0" smtClean="0">
              <a:solidFill>
                <a:srgbClr val="009900"/>
              </a:solidFill>
              <a:latin typeface="Arial" pitchFamily="34" charset="0"/>
              <a:cs typeface="Arial" pitchFamily="34" charset="0"/>
            </a:endParaRPr>
          </a:p>
        </p:txBody>
      </p:sp>
      <p:sp>
        <p:nvSpPr>
          <p:cNvPr id="18" name="Прямоугольник 17"/>
          <p:cNvSpPr/>
          <p:nvPr/>
        </p:nvSpPr>
        <p:spPr>
          <a:xfrm>
            <a:off x="642918" y="7429520"/>
            <a:ext cx="4500582" cy="892552"/>
          </a:xfrm>
          <a:prstGeom prst="rect">
            <a:avLst/>
          </a:prstGeom>
        </p:spPr>
        <p:txBody>
          <a:bodyPr wrap="square">
            <a:spAutoFit/>
          </a:bodyPr>
          <a:lstStyle/>
          <a:p>
            <a:r>
              <a:rPr lang="kk-KZ" b="1" dirty="0" smtClean="0">
                <a:solidFill>
                  <a:srgbClr val="009900"/>
                </a:solidFill>
                <a:latin typeface="Arial" pitchFamily="34" charset="0"/>
                <a:cs typeface="Arial" pitchFamily="34" charset="0"/>
              </a:rPr>
              <a:t> </a:t>
            </a:r>
            <a:r>
              <a:rPr lang="kk-KZ" sz="1600" b="1" dirty="0" smtClean="0">
                <a:solidFill>
                  <a:srgbClr val="009900"/>
                </a:solidFill>
                <a:latin typeface="Arial" pitchFamily="34" charset="0"/>
                <a:cs typeface="Arial" pitchFamily="34" charset="0"/>
              </a:rPr>
              <a:t>Асты- тас, үсті – тас,</a:t>
            </a:r>
          </a:p>
          <a:p>
            <a:r>
              <a:rPr lang="kk-KZ" sz="1600" b="1" dirty="0" smtClean="0">
                <a:solidFill>
                  <a:srgbClr val="009900"/>
                </a:solidFill>
                <a:latin typeface="Arial" pitchFamily="34" charset="0"/>
                <a:cs typeface="Arial" pitchFamily="34" charset="0"/>
              </a:rPr>
              <a:t>Ортасында піскен бас. (Тасбақа)</a:t>
            </a:r>
          </a:p>
          <a:p>
            <a:r>
              <a:rPr lang="kk-KZ" b="1" dirty="0" smtClean="0">
                <a:solidFill>
                  <a:srgbClr val="009900"/>
                </a:solidFill>
                <a:latin typeface="Arial" pitchFamily="34" charset="0"/>
                <a:cs typeface="Arial" pitchFamily="34" charset="0"/>
              </a:rPr>
              <a:t>                                                 </a:t>
            </a:r>
            <a:endParaRPr lang="ru-RU" dirty="0"/>
          </a:p>
        </p:txBody>
      </p:sp>
      <p:pic>
        <p:nvPicPr>
          <p:cNvPr id="20" name="Picture 5" descr="https://im1-tub-kz.yandex.net/i?id=537d6ea30fc58f154c00fbf85d2d6120&amp;n=33&amp;h=190&amp;w=238"/>
          <p:cNvPicPr>
            <a:picLocks noChangeAspect="1" noChangeArrowheads="1"/>
          </p:cNvPicPr>
          <p:nvPr/>
        </p:nvPicPr>
        <p:blipFill>
          <a:blip r:embed="rId7"/>
          <a:srcRect/>
          <a:stretch>
            <a:fillRect/>
          </a:stretch>
        </p:blipFill>
        <p:spPr bwMode="auto">
          <a:xfrm>
            <a:off x="4786322" y="5857884"/>
            <a:ext cx="1571636" cy="1285884"/>
          </a:xfrm>
          <a:prstGeom prst="rect">
            <a:avLst/>
          </a:prstGeom>
          <a:noFill/>
        </p:spPr>
      </p:pic>
      <p:pic>
        <p:nvPicPr>
          <p:cNvPr id="22" name="Picture 7" descr="http://4.bp.blogspot.com/-Bu86e1Yy7vQ/T09VCi0bpqI/AAAAAAAAAJE/iX1IWMFn3bM/s320/0587521fe6b62793893167486c40dcca_1015f2f199d928c085b627882fe0546a.jpg"/>
          <p:cNvPicPr>
            <a:picLocks noChangeAspect="1" noChangeArrowheads="1"/>
          </p:cNvPicPr>
          <p:nvPr/>
        </p:nvPicPr>
        <p:blipFill>
          <a:blip r:embed="rId8"/>
          <a:srcRect/>
          <a:stretch>
            <a:fillRect/>
          </a:stretch>
        </p:blipFill>
        <p:spPr bwMode="auto">
          <a:xfrm flipH="1">
            <a:off x="4929198" y="7500958"/>
            <a:ext cx="1428760" cy="97630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ysadm\Desktop\анар\БАҚЫТ  ФОТАЛАР\зззззззззззх.jpg"/>
          <p:cNvPicPr>
            <a:picLocks noChangeAspect="1" noChangeArrowheads="1"/>
          </p:cNvPicPr>
          <p:nvPr/>
        </p:nvPicPr>
        <p:blipFill>
          <a:blip r:embed="rId2"/>
          <a:srcRect/>
          <a:stretch>
            <a:fillRect/>
          </a:stretch>
        </p:blipFill>
        <p:spPr bwMode="auto">
          <a:xfrm>
            <a:off x="0" y="0"/>
            <a:ext cx="6857999" cy="9144000"/>
          </a:xfrm>
          <a:prstGeom prst="rect">
            <a:avLst/>
          </a:prstGeom>
          <a:noFill/>
        </p:spPr>
      </p:pic>
      <p:sp>
        <p:nvSpPr>
          <p:cNvPr id="4097" name="Rectangle 1"/>
          <p:cNvSpPr>
            <a:spLocks noChangeArrowheads="1"/>
          </p:cNvSpPr>
          <p:nvPr/>
        </p:nvSpPr>
        <p:spPr bwMode="auto">
          <a:xfrm>
            <a:off x="0" y="285720"/>
            <a:ext cx="71437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1" u="none" strike="noStrike" cap="none" normalizeH="0" baseline="0" dirty="0" smtClean="0">
                <a:ln>
                  <a:noFill/>
                </a:ln>
                <a:solidFill>
                  <a:srgbClr val="DB4104"/>
                </a:solidFill>
                <a:effectLst/>
                <a:latin typeface="Times New Roman" pitchFamily="18" charset="0"/>
                <a:ea typeface="Calibri" pitchFamily="34" charset="0"/>
                <a:cs typeface="Times New Roman" pitchFamily="18" charset="0"/>
              </a:rPr>
              <a:t>Ыдыс-аяқ</a:t>
            </a:r>
            <a:r>
              <a:rPr kumimoji="0" lang="kk-KZ" sz="2400" b="1" i="1" u="none" strike="noStrike" cap="none" normalizeH="0" dirty="0" smtClean="0">
                <a:ln>
                  <a:noFill/>
                </a:ln>
                <a:solidFill>
                  <a:srgbClr val="DB4104"/>
                </a:solidFill>
                <a:effectLst/>
                <a:latin typeface="Times New Roman" pitchFamily="18" charset="0"/>
                <a:ea typeface="Calibri" pitchFamily="34" charset="0"/>
                <a:cs typeface="Times New Roman" pitchFamily="18" charset="0"/>
              </a:rPr>
              <a:t> және басқа 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1" u="none" strike="noStrike" cap="none" normalizeH="0" dirty="0" smtClean="0">
                <a:ln>
                  <a:noFill/>
                </a:ln>
                <a:solidFill>
                  <a:srgbClr val="DB4104"/>
                </a:solidFill>
                <a:effectLst/>
                <a:latin typeface="Times New Roman" pitchFamily="18" charset="0"/>
                <a:ea typeface="Calibri" pitchFamily="34" charset="0"/>
                <a:cs typeface="Times New Roman" pitchFamily="18" charset="0"/>
              </a:rPr>
              <a:t>үй жабдықтары туралы</a:t>
            </a:r>
            <a:r>
              <a:rPr kumimoji="0" lang="kk-KZ" sz="2400" b="1" i="1" u="none" strike="noStrike" cap="none" normalizeH="0" baseline="0" dirty="0" smtClean="0">
                <a:ln>
                  <a:noFill/>
                </a:ln>
                <a:solidFill>
                  <a:srgbClr val="DB4104"/>
                </a:solidFill>
                <a:effectLst/>
                <a:latin typeface="Times New Roman" pitchFamily="18" charset="0"/>
                <a:ea typeface="Calibri" pitchFamily="34" charset="0"/>
                <a:cs typeface="Times New Roman" pitchFamily="18" charset="0"/>
              </a:rPr>
              <a:t> </a:t>
            </a: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500042" y="1428729"/>
            <a:ext cx="4643458" cy="584775"/>
          </a:xfrm>
          <a:prstGeom prst="rect">
            <a:avLst/>
          </a:prstGeom>
        </p:spPr>
        <p:txBody>
          <a:bodyPr wrap="square">
            <a:spAutoFit/>
          </a:bodyPr>
          <a:lstStyle/>
          <a:p>
            <a:r>
              <a:rPr lang="kk-KZ" sz="1600" b="1" dirty="0" smtClean="0">
                <a:solidFill>
                  <a:srgbClr val="9204FC"/>
                </a:solidFill>
                <a:latin typeface="Arial" pitchFamily="34" charset="0"/>
                <a:cs typeface="Arial" pitchFamily="34" charset="0"/>
              </a:rPr>
              <a:t>Сыртын отқа қақтайды,</a:t>
            </a:r>
            <a:br>
              <a:rPr lang="kk-KZ" sz="1600" b="1" dirty="0" smtClean="0">
                <a:solidFill>
                  <a:srgbClr val="9204FC"/>
                </a:solidFill>
                <a:latin typeface="Arial" pitchFamily="34" charset="0"/>
                <a:cs typeface="Arial" pitchFamily="34" charset="0"/>
              </a:rPr>
            </a:br>
            <a:r>
              <a:rPr lang="kk-KZ" sz="1600" b="1" dirty="0" smtClean="0">
                <a:solidFill>
                  <a:srgbClr val="9204FC"/>
                </a:solidFill>
                <a:latin typeface="Arial" pitchFamily="34" charset="0"/>
                <a:cs typeface="Arial" pitchFamily="34" charset="0"/>
              </a:rPr>
              <a:t>Одан басқа жақпайды.   (Қазан)</a:t>
            </a:r>
            <a:endParaRPr lang="ru-RU" sz="1600" b="1" dirty="0">
              <a:solidFill>
                <a:srgbClr val="9204FC"/>
              </a:solidFill>
              <a:latin typeface="Arial" pitchFamily="34" charset="0"/>
              <a:cs typeface="Arial" pitchFamily="34" charset="0"/>
            </a:endParaRPr>
          </a:p>
        </p:txBody>
      </p:sp>
      <p:pic>
        <p:nvPicPr>
          <p:cNvPr id="5" name="Рисунок 4" descr="http://ttlip.alloy.ru/media/images/2013/01/31/big/931530e7-8913-4b5d-b563-d12fabf65b71.jpeg"/>
          <p:cNvPicPr/>
          <p:nvPr/>
        </p:nvPicPr>
        <p:blipFill>
          <a:blip r:embed="rId3" cstate="print"/>
          <a:srcRect/>
          <a:stretch>
            <a:fillRect/>
          </a:stretch>
        </p:blipFill>
        <p:spPr bwMode="auto">
          <a:xfrm>
            <a:off x="4572008" y="1142976"/>
            <a:ext cx="1495425" cy="1000133"/>
          </a:xfrm>
          <a:prstGeom prst="rect">
            <a:avLst/>
          </a:prstGeom>
          <a:noFill/>
          <a:ln w="9525">
            <a:noFill/>
            <a:miter lim="800000"/>
            <a:headEnd/>
            <a:tailEnd/>
          </a:ln>
        </p:spPr>
      </p:pic>
      <p:sp>
        <p:nvSpPr>
          <p:cNvPr id="8" name="Прямоугольник 7"/>
          <p:cNvSpPr/>
          <p:nvPr/>
        </p:nvSpPr>
        <p:spPr>
          <a:xfrm>
            <a:off x="571480" y="2357422"/>
            <a:ext cx="4572020" cy="1077218"/>
          </a:xfrm>
          <a:prstGeom prst="rect">
            <a:avLst/>
          </a:prstGeom>
        </p:spPr>
        <p:txBody>
          <a:bodyPr wrap="square">
            <a:spAutoFit/>
          </a:bodyPr>
          <a:lstStyle/>
          <a:p>
            <a:r>
              <a:rPr lang="kk-KZ" sz="1600" b="1" dirty="0" smtClean="0">
                <a:solidFill>
                  <a:srgbClr val="9204FC"/>
                </a:solidFill>
                <a:latin typeface="Arial" pitchFamily="34" charset="0"/>
                <a:ea typeface="Calibri" pitchFamily="34" charset="0"/>
                <a:cs typeface="Arial" pitchFamily="34" charset="0"/>
              </a:rPr>
              <a:t>Иiнiнде құлағы,</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Iшiнде бұлағы.</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Көмейiне от салсаң,</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Ызыңдап тұрады.   (Самауыр)</a:t>
            </a:r>
            <a:endParaRPr lang="ru-RU" sz="1600" b="1" dirty="0">
              <a:solidFill>
                <a:srgbClr val="9204FC"/>
              </a:solidFill>
              <a:latin typeface="Arial" pitchFamily="34" charset="0"/>
              <a:cs typeface="Arial" pitchFamily="34" charset="0"/>
            </a:endParaRPr>
          </a:p>
        </p:txBody>
      </p:sp>
      <p:pic>
        <p:nvPicPr>
          <p:cNvPr id="9" name="Рисунок 8" descr="http://mdoy.ru/upload/dou/306/0a0aecb6763a79cf7686532a7483042d.jpg"/>
          <p:cNvPicPr/>
          <p:nvPr/>
        </p:nvPicPr>
        <p:blipFill>
          <a:blip r:embed="rId4" cstate="print"/>
          <a:srcRect/>
          <a:stretch>
            <a:fillRect/>
          </a:stretch>
        </p:blipFill>
        <p:spPr bwMode="auto">
          <a:xfrm>
            <a:off x="4714884" y="2285984"/>
            <a:ext cx="1214446" cy="1143009"/>
          </a:xfrm>
          <a:prstGeom prst="rect">
            <a:avLst/>
          </a:prstGeom>
          <a:noFill/>
          <a:ln w="9525">
            <a:noFill/>
            <a:miter lim="800000"/>
            <a:headEnd/>
            <a:tailEnd/>
          </a:ln>
        </p:spPr>
      </p:pic>
      <p:sp>
        <p:nvSpPr>
          <p:cNvPr id="10" name="Прямоугольник 9"/>
          <p:cNvSpPr/>
          <p:nvPr/>
        </p:nvSpPr>
        <p:spPr>
          <a:xfrm>
            <a:off x="571480" y="3786181"/>
            <a:ext cx="4572020" cy="1323439"/>
          </a:xfrm>
          <a:prstGeom prst="rect">
            <a:avLst/>
          </a:prstGeom>
        </p:spPr>
        <p:txBody>
          <a:bodyPr wrap="square">
            <a:spAutoFit/>
          </a:bodyPr>
          <a:lstStyle/>
          <a:p>
            <a:r>
              <a:rPr lang="kk-KZ" sz="1600" b="1" dirty="0" smtClean="0">
                <a:solidFill>
                  <a:srgbClr val="9204FC"/>
                </a:solidFill>
                <a:latin typeface="Arial" pitchFamily="34" charset="0"/>
                <a:cs typeface="Arial" pitchFamily="34" charset="0"/>
              </a:rPr>
              <a:t>Ұшы үшкiр, сабы бар,</a:t>
            </a:r>
            <a:br>
              <a:rPr lang="kk-KZ" sz="1600" b="1" dirty="0" smtClean="0">
                <a:solidFill>
                  <a:srgbClr val="9204FC"/>
                </a:solidFill>
                <a:latin typeface="Arial" pitchFamily="34" charset="0"/>
                <a:cs typeface="Arial" pitchFamily="34" charset="0"/>
              </a:rPr>
            </a:br>
            <a:r>
              <a:rPr lang="kk-KZ" sz="1600" b="1" dirty="0" smtClean="0">
                <a:solidFill>
                  <a:srgbClr val="9204FC"/>
                </a:solidFill>
                <a:latin typeface="Arial" pitchFamily="34" charset="0"/>
                <a:cs typeface="Arial" pitchFamily="34" charset="0"/>
              </a:rPr>
              <a:t>Екi жүзi қайраулы</a:t>
            </a:r>
            <a:br>
              <a:rPr lang="kk-KZ" sz="1600" b="1" dirty="0" smtClean="0">
                <a:solidFill>
                  <a:srgbClr val="9204FC"/>
                </a:solidFill>
                <a:latin typeface="Arial" pitchFamily="34" charset="0"/>
                <a:cs typeface="Arial" pitchFamily="34" charset="0"/>
              </a:rPr>
            </a:br>
            <a:r>
              <a:rPr lang="kk-KZ" sz="1600" b="1" dirty="0" smtClean="0">
                <a:solidFill>
                  <a:srgbClr val="9204FC"/>
                </a:solidFill>
                <a:latin typeface="Arial" pitchFamily="34" charset="0"/>
                <a:cs typeface="Arial" pitchFamily="34" charset="0"/>
              </a:rPr>
              <a:t>Бауы менен қабы бар,</a:t>
            </a:r>
            <a:br>
              <a:rPr lang="kk-KZ" sz="1600" b="1" dirty="0" smtClean="0">
                <a:solidFill>
                  <a:srgbClr val="9204FC"/>
                </a:solidFill>
                <a:latin typeface="Arial" pitchFamily="34" charset="0"/>
                <a:cs typeface="Arial" pitchFamily="34" charset="0"/>
              </a:rPr>
            </a:br>
            <a:r>
              <a:rPr lang="kk-KZ" sz="1600" b="1" dirty="0" smtClean="0">
                <a:solidFill>
                  <a:srgbClr val="9204FC"/>
                </a:solidFill>
                <a:latin typeface="Arial" pitchFamily="34" charset="0"/>
                <a:cs typeface="Arial" pitchFamily="34" charset="0"/>
              </a:rPr>
              <a:t>Белде жүрер байлаулы.    (Қанжар)</a:t>
            </a:r>
            <a:br>
              <a:rPr lang="kk-KZ" sz="1600" b="1" dirty="0" smtClean="0">
                <a:solidFill>
                  <a:srgbClr val="9204FC"/>
                </a:solidFill>
                <a:latin typeface="Arial" pitchFamily="34" charset="0"/>
                <a:cs typeface="Arial" pitchFamily="34" charset="0"/>
              </a:rPr>
            </a:br>
            <a:endParaRPr lang="ru-RU" sz="1600" b="1" dirty="0">
              <a:solidFill>
                <a:srgbClr val="9204FC"/>
              </a:solidFill>
              <a:latin typeface="Arial" pitchFamily="34" charset="0"/>
              <a:cs typeface="Arial" pitchFamily="34" charset="0"/>
            </a:endParaRPr>
          </a:p>
        </p:txBody>
      </p:sp>
      <p:pic>
        <p:nvPicPr>
          <p:cNvPr id="11" name="Рисунок 10" descr="https://im3-tub-kz.yandex.net/i?id=25c904073eff9d26c17a19de3c35ddf6&amp;n=33&amp;h=190&amp;w=456"/>
          <p:cNvPicPr/>
          <p:nvPr/>
        </p:nvPicPr>
        <p:blipFill>
          <a:blip r:embed="rId5"/>
          <a:srcRect/>
          <a:stretch>
            <a:fillRect/>
          </a:stretch>
        </p:blipFill>
        <p:spPr bwMode="auto">
          <a:xfrm>
            <a:off x="4714885" y="3857620"/>
            <a:ext cx="1357322" cy="939632"/>
          </a:xfrm>
          <a:prstGeom prst="rect">
            <a:avLst/>
          </a:prstGeom>
          <a:noFill/>
          <a:ln w="9525">
            <a:noFill/>
            <a:miter lim="800000"/>
            <a:headEnd/>
            <a:tailEnd/>
          </a:ln>
        </p:spPr>
      </p:pic>
      <p:sp>
        <p:nvSpPr>
          <p:cNvPr id="12" name="Прямоугольник 11"/>
          <p:cNvSpPr/>
          <p:nvPr/>
        </p:nvSpPr>
        <p:spPr>
          <a:xfrm>
            <a:off x="500042" y="5214942"/>
            <a:ext cx="4643458" cy="584775"/>
          </a:xfrm>
          <a:prstGeom prst="rect">
            <a:avLst/>
          </a:prstGeom>
        </p:spPr>
        <p:txBody>
          <a:bodyPr wrap="square">
            <a:spAutoFit/>
          </a:bodyPr>
          <a:lstStyle/>
          <a:p>
            <a:r>
              <a:rPr lang="kk-KZ" sz="1600" b="1" dirty="0" smtClean="0">
                <a:solidFill>
                  <a:srgbClr val="9204FC"/>
                </a:solidFill>
                <a:latin typeface="Arial" pitchFamily="34" charset="0"/>
                <a:cs typeface="Arial" pitchFamily="34" charset="0"/>
              </a:rPr>
              <a:t>Аузы төбесiнде,</a:t>
            </a:r>
            <a:br>
              <a:rPr lang="kk-KZ" sz="1600" b="1" dirty="0" smtClean="0">
                <a:solidFill>
                  <a:srgbClr val="9204FC"/>
                </a:solidFill>
                <a:latin typeface="Arial" pitchFamily="34" charset="0"/>
                <a:cs typeface="Arial" pitchFamily="34" charset="0"/>
              </a:rPr>
            </a:br>
            <a:r>
              <a:rPr lang="kk-KZ" sz="1600" b="1" dirty="0" smtClean="0">
                <a:solidFill>
                  <a:srgbClr val="9204FC"/>
                </a:solidFill>
                <a:latin typeface="Arial" pitchFamily="34" charset="0"/>
                <a:cs typeface="Arial" pitchFamily="34" charset="0"/>
              </a:rPr>
              <a:t>Тұтқасы денесiнде.    (Құман) </a:t>
            </a:r>
            <a:endParaRPr lang="ru-RU" sz="1600" b="1" dirty="0">
              <a:solidFill>
                <a:srgbClr val="9204FC"/>
              </a:solidFill>
              <a:latin typeface="Arial" pitchFamily="34" charset="0"/>
              <a:cs typeface="Arial" pitchFamily="34" charset="0"/>
            </a:endParaRPr>
          </a:p>
        </p:txBody>
      </p:sp>
      <p:pic>
        <p:nvPicPr>
          <p:cNvPr id="13" name="Рисунок 12" descr="http://cs2.livemaster.ru/foto/175x175/8b411831703-posuda-kumany-s-myslyami.jpg"/>
          <p:cNvPicPr/>
          <p:nvPr/>
        </p:nvPicPr>
        <p:blipFill>
          <a:blip r:embed="rId6"/>
          <a:srcRect/>
          <a:stretch>
            <a:fillRect/>
          </a:stretch>
        </p:blipFill>
        <p:spPr bwMode="auto">
          <a:xfrm>
            <a:off x="4786322" y="4929190"/>
            <a:ext cx="1285884" cy="1000132"/>
          </a:xfrm>
          <a:prstGeom prst="rect">
            <a:avLst/>
          </a:prstGeom>
          <a:noFill/>
          <a:ln w="9525">
            <a:noFill/>
            <a:miter lim="800000"/>
            <a:headEnd/>
            <a:tailEnd/>
          </a:ln>
        </p:spPr>
      </p:pic>
      <p:sp>
        <p:nvSpPr>
          <p:cNvPr id="4099" name="Rectangle 3"/>
          <p:cNvSpPr>
            <a:spLocks noChangeArrowheads="1"/>
          </p:cNvSpPr>
          <p:nvPr/>
        </p:nvSpPr>
        <p:spPr bwMode="auto">
          <a:xfrm>
            <a:off x="0" y="0"/>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33332D"/>
                </a:solidFill>
                <a:effectLst/>
                <a:latin typeface="Times New Roman" pitchFamily="18" charset="0"/>
                <a:ea typeface="Calibri" pitchFamily="34" charset="0"/>
                <a:cs typeface="Times New Roman" pitchFamily="18" charset="0"/>
              </a:rPr>
              <a:t/>
            </a:r>
            <a:br>
              <a:rPr kumimoji="0" lang="kk-KZ" sz="1400" b="0" i="0" u="none" strike="noStrike" cap="none" normalizeH="0" baseline="0" dirty="0" smtClean="0">
                <a:ln>
                  <a:noFill/>
                </a:ln>
                <a:solidFill>
                  <a:srgbClr val="33332D"/>
                </a:solidFill>
                <a:effectLst/>
                <a:latin typeface="Times New Roman" pitchFamily="18" charset="0"/>
                <a:ea typeface="Calibri" pitchFamily="34" charset="0"/>
                <a:cs typeface="Times New Roman" pitchFamily="18" charset="0"/>
              </a:rPr>
            </a:b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Прямоугольник 14"/>
          <p:cNvSpPr/>
          <p:nvPr/>
        </p:nvSpPr>
        <p:spPr>
          <a:xfrm>
            <a:off x="500042" y="5929322"/>
            <a:ext cx="4643458" cy="2800767"/>
          </a:xfrm>
          <a:prstGeom prst="rect">
            <a:avLst/>
          </a:prstGeom>
        </p:spPr>
        <p:txBody>
          <a:bodyPr wrap="square">
            <a:spAutoFit/>
          </a:bodyPr>
          <a:lstStyle/>
          <a:p>
            <a:pPr lvl="0" fontAlgn="base">
              <a:spcBef>
                <a:spcPct val="0"/>
              </a:spcBef>
              <a:spcAft>
                <a:spcPct val="0"/>
              </a:spcAft>
            </a:pPr>
            <a:r>
              <a:rPr lang="kk-KZ" sz="1600" b="1" dirty="0" smtClean="0">
                <a:solidFill>
                  <a:srgbClr val="9204FC"/>
                </a:solidFill>
                <a:latin typeface="Arial" pitchFamily="34" charset="0"/>
                <a:ea typeface="Calibri" pitchFamily="34" charset="0"/>
                <a:cs typeface="Arial" pitchFamily="34" charset="0"/>
              </a:rPr>
              <a:t>Қалпағы бар,</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Басы жоқ.</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Тұтқасы бар,</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Топсасы жоқ,</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Аузы бар,</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Тiсi жоқ.</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Қарыны бар –</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Кiшi тек,</a:t>
            </a:r>
            <a:br>
              <a:rPr lang="kk-KZ" sz="1600" b="1" dirty="0" smtClean="0">
                <a:solidFill>
                  <a:srgbClr val="9204FC"/>
                </a:solidFill>
                <a:latin typeface="Arial" pitchFamily="34" charset="0"/>
                <a:ea typeface="Calibri" pitchFamily="34" charset="0"/>
                <a:cs typeface="Arial" pitchFamily="34" charset="0"/>
              </a:rPr>
            </a:br>
            <a:r>
              <a:rPr lang="kk-KZ" sz="1600" b="1" dirty="0" smtClean="0">
                <a:solidFill>
                  <a:srgbClr val="9204FC"/>
                </a:solidFill>
                <a:latin typeface="Arial" pitchFamily="34" charset="0"/>
                <a:ea typeface="Calibri" pitchFamily="34" charset="0"/>
                <a:cs typeface="Arial" pitchFamily="34" charset="0"/>
              </a:rPr>
              <a:t>Түтiгi бар</a:t>
            </a:r>
          </a:p>
          <a:p>
            <a:pPr lvl="0" eaLnBrk="0" fontAlgn="base" hangingPunct="0">
              <a:spcBef>
                <a:spcPct val="0"/>
              </a:spcBef>
              <a:spcAft>
                <a:spcPct val="0"/>
              </a:spcAft>
            </a:pPr>
            <a:r>
              <a:rPr lang="kk-KZ" sz="1600" b="1" dirty="0" smtClean="0">
                <a:solidFill>
                  <a:srgbClr val="9204FC"/>
                </a:solidFill>
                <a:latin typeface="Arial" pitchFamily="34" charset="0"/>
                <a:ea typeface="Calibri" pitchFamily="34" charset="0"/>
                <a:cs typeface="Arial" pitchFamily="34" charset="0"/>
              </a:rPr>
              <a:t>Көшi көп.    (Шәйнек)</a:t>
            </a:r>
            <a:br>
              <a:rPr lang="kk-KZ" sz="1600" b="1" dirty="0" smtClean="0">
                <a:solidFill>
                  <a:srgbClr val="9204FC"/>
                </a:solidFill>
                <a:latin typeface="Arial" pitchFamily="34" charset="0"/>
                <a:ea typeface="Calibri" pitchFamily="34" charset="0"/>
                <a:cs typeface="Arial" pitchFamily="34" charset="0"/>
              </a:rPr>
            </a:br>
            <a:endParaRPr lang="ru-RU" sz="1600" b="1" dirty="0">
              <a:solidFill>
                <a:srgbClr val="9204FC"/>
              </a:solidFill>
              <a:latin typeface="Arial" pitchFamily="34" charset="0"/>
              <a:cs typeface="Arial" pitchFamily="34" charset="0"/>
            </a:endParaRPr>
          </a:p>
        </p:txBody>
      </p:sp>
      <p:pic>
        <p:nvPicPr>
          <p:cNvPr id="16" name="Рисунок 15" descr="http://s3-eu-west-1.amazonaws.com/pics.bis077.ru/prod/1/4/1473288.jpg"/>
          <p:cNvPicPr/>
          <p:nvPr/>
        </p:nvPicPr>
        <p:blipFill>
          <a:blip r:embed="rId7"/>
          <a:srcRect/>
          <a:stretch>
            <a:fillRect/>
          </a:stretch>
        </p:blipFill>
        <p:spPr bwMode="auto">
          <a:xfrm>
            <a:off x="4643446" y="7143768"/>
            <a:ext cx="1571636"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677</Words>
  <Application>Microsoft Office PowerPoint</Application>
  <PresentationFormat>Экран (4:3)</PresentationFormat>
  <Paragraphs>147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Sysadm</dc:creator>
  <cp:lastModifiedBy>Sam 23</cp:lastModifiedBy>
  <cp:revision>30</cp:revision>
  <dcterms:created xsi:type="dcterms:W3CDTF">2016-01-26T14:36:54Z</dcterms:created>
  <dcterms:modified xsi:type="dcterms:W3CDTF">2024-01-18T06:04:30Z</dcterms:modified>
</cp:coreProperties>
</file>