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56" r:id="rId4"/>
    <p:sldId id="258" r:id="rId5"/>
    <p:sldId id="260" r:id="rId6"/>
    <p:sldId id="261" r:id="rId7"/>
    <p:sldId id="262" r:id="rId8"/>
    <p:sldId id="263" r:id="rId9"/>
    <p:sldId id="267" r:id="rId10"/>
    <p:sldId id="268" r:id="rId11"/>
    <p:sldId id="269" r:id="rId12"/>
    <p:sldId id="27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10.06.2020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10.06.2020</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7774632" cy="1988840"/>
          </a:xfrm>
        </p:spPr>
        <p:txBody>
          <a:bodyPr>
            <a:normAutofit/>
          </a:bodyPr>
          <a:lstStyle/>
          <a:p>
            <a:r>
              <a:rPr lang="kk-KZ" sz="3100" b="1" i="1" cap="all" dirty="0">
                <a:ln w="9000" cmpd="sng">
                  <a:solidFill>
                    <a:srgbClr val="FF0000"/>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Коммуникация саласы бойынша дидактикалық ойындар картотекасы</a:t>
            </a:r>
            <a:endParaRPr lang="ru-RU" sz="3100" b="1" i="1" cap="all" dirty="0">
              <a:ln w="9000" cmpd="sng">
                <a:solidFill>
                  <a:srgbClr val="FF0000"/>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endParaRPr>
          </a:p>
        </p:txBody>
      </p:sp>
      <p:pic>
        <p:nvPicPr>
          <p:cNvPr id="5" name="Рисунок 4" descr="422932-kids-cliparts-stock-vector-and-royalty-free-kids-free-images-of-kids.jpg"/>
          <p:cNvPicPr>
            <a:picLocks noChangeAspect="1"/>
          </p:cNvPicPr>
          <p:nvPr/>
        </p:nvPicPr>
        <p:blipFill>
          <a:blip r:embed="rId2" cstate="print"/>
          <a:stretch>
            <a:fillRect/>
          </a:stretch>
        </p:blipFill>
        <p:spPr>
          <a:xfrm>
            <a:off x="1619673" y="2364655"/>
            <a:ext cx="5427200" cy="4007569"/>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0"/>
            <a:ext cx="9144000" cy="6858000"/>
          </a:xfrm>
          <a:prstGeom prst="rect">
            <a:avLst/>
          </a:prstGeom>
          <a:noFill/>
        </p:spPr>
      </p:pic>
      <p:sp>
        <p:nvSpPr>
          <p:cNvPr id="2" name="Заголовок 1"/>
          <p:cNvSpPr>
            <a:spLocks noGrp="1"/>
          </p:cNvSpPr>
          <p:nvPr>
            <p:ph type="ctrTitle"/>
          </p:nvPr>
        </p:nvSpPr>
        <p:spPr>
          <a:xfrm>
            <a:off x="755576" y="2060848"/>
            <a:ext cx="7772400" cy="1470025"/>
          </a:xfrm>
        </p:spPr>
        <p:txBody>
          <a:bodyPr>
            <a:normAutofit fontScale="90000"/>
          </a:bodyPr>
          <a:lstStyle/>
          <a:p>
            <a:r>
              <a:rPr lang="kk-KZ" b="1" dirty="0"/>
              <a:t> </a:t>
            </a:r>
            <a:br>
              <a:rPr lang="ru-RU" dirty="0"/>
            </a:br>
            <a:br>
              <a:rPr lang="ru-RU" dirty="0"/>
            </a:br>
            <a:r>
              <a:rPr lang="kk-KZ" sz="3200" dirty="0"/>
              <a:t>  </a:t>
            </a:r>
            <a:br>
              <a:rPr lang="ru-RU" sz="3200" dirty="0"/>
            </a:br>
            <a:r>
              <a:rPr lang="kk-KZ" sz="2400" b="1" dirty="0"/>
              <a:t>  </a:t>
            </a:r>
            <a:br>
              <a:rPr lang="ru-RU" sz="2400" dirty="0"/>
            </a:br>
            <a:r>
              <a:rPr lang="kk-KZ" sz="2000" dirty="0"/>
              <a:t> </a:t>
            </a:r>
            <a:br>
              <a:rPr lang="ru-RU" sz="2000" dirty="0"/>
            </a:br>
            <a:r>
              <a:rPr lang="ru-RU" sz="2000" b="1" dirty="0" err="1">
                <a:solidFill>
                  <a:srgbClr val="FF0000"/>
                </a:solidFill>
                <a:latin typeface="Times New Roman" pitchFamily="18" charset="0"/>
                <a:cs typeface="Times New Roman" pitchFamily="18" charset="0"/>
              </a:rPr>
              <a:t>Кім</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алғыр?</a:t>
            </a:r>
            <a:br>
              <a:rPr lang="ru-RU" sz="2000" b="1" dirty="0">
                <a:solidFill>
                  <a:srgbClr val="FF0000"/>
                </a:solidFill>
                <a:latin typeface="Times New Roman" pitchFamily="18" charset="0"/>
                <a:cs typeface="Times New Roman" pitchFamily="18" charset="0"/>
              </a:rPr>
            </a:br>
            <a:br>
              <a:rPr lang="ru-RU" sz="2000" dirty="0">
                <a:solidFill>
                  <a:srgbClr val="FF0000"/>
                </a:solidFill>
                <a:latin typeface="Times New Roman" pitchFamily="18" charset="0"/>
                <a:cs typeface="Times New Roman" pitchFamily="18" charset="0"/>
              </a:rPr>
            </a:br>
            <a:r>
              <a:rPr lang="ru-RU" sz="2000" b="1" dirty="0" err="1">
                <a:solidFill>
                  <a:srgbClr val="FF0000"/>
                </a:solidFill>
                <a:latin typeface="Times New Roman" pitchFamily="18" charset="0"/>
                <a:cs typeface="Times New Roman" pitchFamily="18" charset="0"/>
              </a:rPr>
              <a:t>Мақсаты</a:t>
            </a:r>
            <a:r>
              <a:rPr lang="ru-RU" sz="2000" b="1" dirty="0" err="1">
                <a:latin typeface="Times New Roman" pitchFamily="18" charset="0"/>
                <a:cs typeface="Times New Roman" pitchFamily="18" charset="0"/>
              </a:rPr>
              <a:t>:</a:t>
            </a:r>
            <a:r>
              <a:rPr lang="ru-RU" sz="2000" dirty="0" err="1">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Құлақтың естігіштігін</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сөздік нұсқаулықты </a:t>
            </a:r>
            <a:r>
              <a:rPr lang="ru-RU" sz="2000" dirty="0">
                <a:solidFill>
                  <a:srgbClr val="7030A0"/>
                </a:solidFill>
                <a:latin typeface="Times New Roman" pitchFamily="18" charset="0"/>
                <a:cs typeface="Times New Roman" pitchFamily="18" charset="0"/>
              </a:rPr>
              <a:t>оны </a:t>
            </a:r>
            <a:r>
              <a:rPr lang="ru-RU" sz="2000" dirty="0" err="1">
                <a:solidFill>
                  <a:srgbClr val="7030A0"/>
                </a:solidFill>
                <a:latin typeface="Times New Roman" pitchFamily="18" charset="0"/>
                <a:cs typeface="Times New Roman" pitchFamily="18" charset="0"/>
              </a:rPr>
              <a:t>айтатын</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дауыс</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күшіне қарамастан дұрыс қабылдай білуді</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дамыту</a:t>
            </a:r>
            <a:r>
              <a:rPr lang="ru-RU" sz="2000" dirty="0">
                <a:solidFill>
                  <a:srgbClr val="7030A0"/>
                </a:solidFill>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b="1" dirty="0" err="1">
                <a:solidFill>
                  <a:srgbClr val="FF0000"/>
                </a:solidFill>
                <a:latin typeface="Times New Roman" pitchFamily="18" charset="0"/>
                <a:cs typeface="Times New Roman" pitchFamily="18" charset="0"/>
              </a:rPr>
              <a:t>Қажетті құралдар: </a:t>
            </a:r>
            <a:r>
              <a:rPr lang="ru-RU" sz="2000" dirty="0" err="1">
                <a:solidFill>
                  <a:srgbClr val="7030A0"/>
                </a:solidFill>
                <a:latin typeface="Times New Roman" pitchFamily="18" charset="0"/>
                <a:cs typeface="Times New Roman" pitchFamily="18" charset="0"/>
              </a:rPr>
              <a:t>Ойыншықтар: қуыршақ, аю</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мәшине.</a:t>
            </a:r>
            <a:br>
              <a:rPr lang="ru-RU" sz="2000" b="1" dirty="0">
                <a:solidFill>
                  <a:srgbClr val="FF0000"/>
                </a:solidFill>
                <a:latin typeface="Times New Roman" pitchFamily="18" charset="0"/>
                <a:cs typeface="Times New Roman" pitchFamily="18" charset="0"/>
              </a:rPr>
            </a:br>
            <a:r>
              <a:rPr lang="ru-RU" sz="2000" b="1" dirty="0" err="1">
                <a:solidFill>
                  <a:srgbClr val="FF0000"/>
                </a:solidFill>
                <a:latin typeface="Times New Roman" pitchFamily="18" charset="0"/>
                <a:cs typeface="Times New Roman" pitchFamily="18" charset="0"/>
              </a:rPr>
              <a:t>Ойын</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барысы</a:t>
            </a:r>
            <a:r>
              <a:rPr lang="ru-RU" sz="2000" dirty="0">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Тәрбиеші үстінде ойыншықтары </a:t>
            </a:r>
            <a:r>
              <a:rPr lang="ru-RU" sz="2000" dirty="0">
                <a:solidFill>
                  <a:srgbClr val="7030A0"/>
                </a:solidFill>
                <a:latin typeface="Times New Roman" pitchFamily="18" charset="0"/>
                <a:cs typeface="Times New Roman" pitchFamily="18" charset="0"/>
              </a:rPr>
              <a:t>бар </a:t>
            </a:r>
            <a:r>
              <a:rPr lang="ru-RU" sz="2000" dirty="0" err="1">
                <a:solidFill>
                  <a:srgbClr val="7030A0"/>
                </a:solidFill>
                <a:latin typeface="Times New Roman" pitchFamily="18" charset="0"/>
                <a:cs typeface="Times New Roman" pitchFamily="18" charset="0"/>
              </a:rPr>
              <a:t>үстелдің жанында</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отырады</a:t>
            </a:r>
            <a:r>
              <a:rPr lang="ru-RU" sz="2000" dirty="0">
                <a:solidFill>
                  <a:srgbClr val="7030A0"/>
                </a:solidFill>
                <a:latin typeface="Times New Roman" pitchFamily="18" charset="0"/>
                <a:cs typeface="Times New Roman" pitchFamily="18" charset="0"/>
              </a:rPr>
              <a:t>. Бала </a:t>
            </a:r>
            <a:r>
              <a:rPr lang="ru-RU" sz="2000" dirty="0" err="1">
                <a:solidFill>
                  <a:srgbClr val="7030A0"/>
                </a:solidFill>
                <a:latin typeface="Times New Roman" pitchFamily="18" charset="0"/>
                <a:cs typeface="Times New Roman" pitchFamily="18" charset="0"/>
              </a:rPr>
              <a:t>одан</a:t>
            </a:r>
            <a:r>
              <a:rPr lang="ru-RU" sz="2000" dirty="0">
                <a:solidFill>
                  <a:srgbClr val="7030A0"/>
                </a:solidFill>
                <a:latin typeface="Times New Roman" pitchFamily="18" charset="0"/>
                <a:cs typeface="Times New Roman" pitchFamily="18" charset="0"/>
              </a:rPr>
              <a:t> 2 – 3 метр </a:t>
            </a:r>
            <a:r>
              <a:rPr lang="ru-RU" sz="2000" dirty="0" err="1">
                <a:solidFill>
                  <a:srgbClr val="7030A0"/>
                </a:solidFill>
                <a:latin typeface="Times New Roman" pitchFamily="18" charset="0"/>
                <a:cs typeface="Times New Roman" pitchFamily="18" charset="0"/>
              </a:rPr>
              <a:t>қашықтықта болады</a:t>
            </a:r>
            <a:r>
              <a:rPr lang="ru-RU" sz="2000" dirty="0">
                <a:solidFill>
                  <a:srgbClr val="7030A0"/>
                </a:solidFill>
                <a:latin typeface="Times New Roman" pitchFamily="18" charset="0"/>
                <a:cs typeface="Times New Roman" pitchFamily="18" charset="0"/>
              </a:rPr>
              <a:t>. «Мен </a:t>
            </a:r>
            <a:r>
              <a:rPr lang="ru-RU" sz="2000" dirty="0" err="1">
                <a:solidFill>
                  <a:srgbClr val="7030A0"/>
                </a:solidFill>
                <a:latin typeface="Times New Roman" pitchFamily="18" charset="0"/>
                <a:cs typeface="Times New Roman" pitchFamily="18" charset="0"/>
              </a:rPr>
              <a:t>сыбырмен</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сөйлейтін боламын</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сондықтан бәрі естілу</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үшін тыныш</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отырып</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зейінмен</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тыңда</a:t>
            </a:r>
            <a:r>
              <a:rPr lang="ru-RU" sz="2000" dirty="0">
                <a:solidFill>
                  <a:srgbClr val="7030A0"/>
                </a:solidFill>
                <a:latin typeface="Times New Roman" pitchFamily="18" charset="0"/>
                <a:cs typeface="Times New Roman" pitchFamily="18" charset="0"/>
              </a:rPr>
              <a:t>» :</a:t>
            </a:r>
            <a:br>
              <a:rPr lang="ru-RU" sz="2000" dirty="0">
                <a:solidFill>
                  <a:srgbClr val="7030A0"/>
                </a:solidFill>
                <a:latin typeface="Times New Roman" pitchFamily="18" charset="0"/>
                <a:cs typeface="Times New Roman" pitchFamily="18" charset="0"/>
              </a:rPr>
            </a:br>
            <a:r>
              <a:rPr lang="ru-RU" sz="2000" dirty="0" err="1">
                <a:solidFill>
                  <a:srgbClr val="7030A0"/>
                </a:solidFill>
                <a:latin typeface="Times New Roman" pitchFamily="18" charset="0"/>
                <a:cs typeface="Times New Roman" pitchFamily="18" charset="0"/>
              </a:rPr>
              <a:t>Аюды</a:t>
            </a:r>
            <a:r>
              <a:rPr lang="ru-RU" sz="2000" dirty="0">
                <a:solidFill>
                  <a:srgbClr val="7030A0"/>
                </a:solidFill>
                <a:latin typeface="Times New Roman" pitchFamily="18" charset="0"/>
                <a:cs typeface="Times New Roman" pitchFamily="18" charset="0"/>
              </a:rPr>
              <a:t> ал </a:t>
            </a:r>
            <a:r>
              <a:rPr lang="ru-RU" sz="2000" dirty="0" err="1">
                <a:solidFill>
                  <a:srgbClr val="7030A0"/>
                </a:solidFill>
                <a:latin typeface="Times New Roman" pitchFamily="18" charset="0"/>
                <a:cs typeface="Times New Roman" pitchFamily="18" charset="0"/>
              </a:rPr>
              <a:t>және мәшинеге отырғыз</a:t>
            </a:r>
            <a:r>
              <a:rPr lang="ru-RU" sz="2000" dirty="0">
                <a:solidFill>
                  <a:srgbClr val="7030A0"/>
                </a:solidFill>
                <a:latin typeface="Times New Roman" pitchFamily="18" charset="0"/>
                <a:cs typeface="Times New Roman" pitchFamily="18" charset="0"/>
              </a:rPr>
              <a:t>.</a:t>
            </a:r>
            <a:br>
              <a:rPr lang="ru-RU" sz="2000" dirty="0">
                <a:solidFill>
                  <a:srgbClr val="7030A0"/>
                </a:solidFill>
                <a:latin typeface="Times New Roman" pitchFamily="18" charset="0"/>
                <a:cs typeface="Times New Roman" pitchFamily="18" charset="0"/>
              </a:rPr>
            </a:br>
            <a:r>
              <a:rPr lang="ru-RU" sz="2000" dirty="0" err="1">
                <a:solidFill>
                  <a:srgbClr val="7030A0"/>
                </a:solidFill>
                <a:latin typeface="Times New Roman" pitchFamily="18" charset="0"/>
                <a:cs typeface="Times New Roman" pitchFamily="18" charset="0"/>
              </a:rPr>
              <a:t>Аюды</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мәшиненің ішінен</a:t>
            </a:r>
            <a:r>
              <a:rPr lang="ru-RU" sz="2000" dirty="0">
                <a:solidFill>
                  <a:srgbClr val="7030A0"/>
                </a:solidFill>
                <a:latin typeface="Times New Roman" pitchFamily="18" charset="0"/>
                <a:cs typeface="Times New Roman" pitchFamily="18" charset="0"/>
              </a:rPr>
              <a:t> ал.</a:t>
            </a:r>
            <a:br>
              <a:rPr lang="ru-RU" sz="2000" dirty="0">
                <a:solidFill>
                  <a:srgbClr val="7030A0"/>
                </a:solidFill>
                <a:latin typeface="Times New Roman" pitchFamily="18" charset="0"/>
                <a:cs typeface="Times New Roman" pitchFamily="18" charset="0"/>
              </a:rPr>
            </a:br>
            <a:r>
              <a:rPr lang="ru-RU" sz="2000" dirty="0" err="1">
                <a:solidFill>
                  <a:srgbClr val="7030A0"/>
                </a:solidFill>
                <a:latin typeface="Times New Roman" pitchFamily="18" charset="0"/>
                <a:cs typeface="Times New Roman" pitchFamily="18" charset="0"/>
              </a:rPr>
              <a:t>Мәшинеге қуыршақты отырғыз.</a:t>
            </a:r>
            <a:br>
              <a:rPr lang="ru-RU" sz="2000" dirty="0">
                <a:solidFill>
                  <a:srgbClr val="7030A0"/>
                </a:solidFill>
                <a:latin typeface="Times New Roman" pitchFamily="18" charset="0"/>
                <a:cs typeface="Times New Roman" pitchFamily="18" charset="0"/>
              </a:rPr>
            </a:br>
            <a:r>
              <a:rPr lang="ru-RU" sz="2000" dirty="0" err="1">
                <a:solidFill>
                  <a:srgbClr val="7030A0"/>
                </a:solidFill>
                <a:latin typeface="Times New Roman" pitchFamily="18" charset="0"/>
                <a:cs typeface="Times New Roman" pitchFamily="18" charset="0"/>
              </a:rPr>
              <a:t>Қуыршақты мәшинемен қыдырт.</a:t>
            </a:r>
            <a:br>
              <a:rPr lang="ru-RU" sz="2000" dirty="0">
                <a:solidFill>
                  <a:srgbClr val="7030A0"/>
                </a:solidFill>
                <a:latin typeface="Times New Roman" pitchFamily="18" charset="0"/>
                <a:cs typeface="Times New Roman" pitchFamily="18" charset="0"/>
              </a:rPr>
            </a:br>
            <a:r>
              <a:rPr lang="ru-RU" sz="2000" dirty="0">
                <a:solidFill>
                  <a:srgbClr val="7030A0"/>
                </a:solidFill>
                <a:latin typeface="Times New Roman" pitchFamily="18" charset="0"/>
                <a:cs typeface="Times New Roman" pitchFamily="18" charset="0"/>
              </a:rPr>
              <a:t>Бала </a:t>
            </a:r>
            <a:r>
              <a:rPr lang="ru-RU" sz="2000" dirty="0" err="1">
                <a:solidFill>
                  <a:srgbClr val="7030A0"/>
                </a:solidFill>
                <a:latin typeface="Times New Roman" pitchFamily="18" charset="0"/>
                <a:cs typeface="Times New Roman" pitchFamily="18" charset="0"/>
              </a:rPr>
              <a:t>бұл тапсырмаларды</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естуі</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тусінуі</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және орындауы</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қажет</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тапсырмалар</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қысқа және жеңіл,ал айтылуы</a:t>
            </a:r>
            <a:r>
              <a:rPr lang="ru-RU" sz="2000" dirty="0">
                <a:solidFill>
                  <a:srgbClr val="7030A0"/>
                </a:solidFill>
                <a:latin typeface="Times New Roman" pitchFamily="18" charset="0"/>
                <a:cs typeface="Times New Roman" pitchFamily="18" charset="0"/>
              </a:rPr>
              <a:t> </a:t>
            </a:r>
            <a:r>
              <a:rPr lang="ru-RU" sz="2000" dirty="0" err="1">
                <a:solidFill>
                  <a:srgbClr val="7030A0"/>
                </a:solidFill>
                <a:latin typeface="Times New Roman" pitchFamily="18" charset="0"/>
                <a:cs typeface="Times New Roman" pitchFamily="18" charset="0"/>
              </a:rPr>
              <a:t>ақырын,бірақ айқын </a:t>
            </a:r>
            <a:r>
              <a:rPr lang="ru-RU" sz="2000" dirty="0">
                <a:solidFill>
                  <a:srgbClr val="7030A0"/>
                </a:solidFill>
                <a:latin typeface="Times New Roman" pitchFamily="18" charset="0"/>
                <a:cs typeface="Times New Roman" pitchFamily="18" charset="0"/>
              </a:rPr>
              <a:t>болу </a:t>
            </a:r>
            <a:r>
              <a:rPr lang="ru-RU" sz="2000" dirty="0" err="1">
                <a:solidFill>
                  <a:srgbClr val="7030A0"/>
                </a:solidFill>
                <a:latin typeface="Times New Roman" pitchFamily="18" charset="0"/>
                <a:cs typeface="Times New Roman" pitchFamily="18" charset="0"/>
              </a:rPr>
              <a:t>керек</a:t>
            </a:r>
            <a:r>
              <a:rPr lang="ru-RU" sz="2000" dirty="0">
                <a:solidFill>
                  <a:srgbClr val="7030A0"/>
                </a:solidFill>
                <a:latin typeface="Times New Roman" pitchFamily="18" charset="0"/>
                <a:cs typeface="Times New Roman" pitchFamily="18" charset="0"/>
              </a:rPr>
              <a:t>. </a:t>
            </a:r>
            <a:endParaRPr lang="ru-RU" dirty="0"/>
          </a:p>
        </p:txBody>
      </p:sp>
      <p:sp>
        <p:nvSpPr>
          <p:cNvPr id="5" name="TextBox 4"/>
          <p:cNvSpPr txBox="1"/>
          <p:nvPr/>
        </p:nvSpPr>
        <p:spPr>
          <a:xfrm>
            <a:off x="7596336" y="332656"/>
            <a:ext cx="1224136" cy="1015663"/>
          </a:xfrm>
          <a:prstGeom prst="rect">
            <a:avLst/>
          </a:prstGeom>
          <a:noFill/>
        </p:spPr>
        <p:txBody>
          <a:bodyPr wrap="square" rtlCol="0">
            <a:spAutoFit/>
          </a:bodyPr>
          <a:lstStyle/>
          <a:p>
            <a:r>
              <a:rPr lang="ru-RU" sz="6000" b="1" i="1" dirty="0">
                <a:solidFill>
                  <a:srgbClr val="FF0000"/>
                </a:solidFill>
                <a:latin typeface="Times New Roman" pitchFamily="18" charset="0"/>
                <a:cs typeface="Times New Roman" pitchFamily="18" charset="0"/>
              </a:rPr>
              <a:t>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0"/>
            <a:ext cx="9144000" cy="6858000"/>
          </a:xfrm>
          <a:prstGeom prst="rect">
            <a:avLst/>
          </a:prstGeom>
          <a:noFill/>
        </p:spPr>
      </p:pic>
      <p:sp>
        <p:nvSpPr>
          <p:cNvPr id="2" name="Заголовок 1"/>
          <p:cNvSpPr>
            <a:spLocks noGrp="1"/>
          </p:cNvSpPr>
          <p:nvPr>
            <p:ph type="ctrTitle"/>
          </p:nvPr>
        </p:nvSpPr>
        <p:spPr>
          <a:xfrm>
            <a:off x="611560" y="4365104"/>
            <a:ext cx="7772400" cy="1470025"/>
          </a:xfrm>
        </p:spPr>
        <p:txBody>
          <a:bodyPr>
            <a:normAutofit fontScale="90000"/>
          </a:bodyPr>
          <a:lstStyle/>
          <a:p>
            <a:r>
              <a:rPr lang="kk-KZ" b="1" dirty="0"/>
              <a:t> </a:t>
            </a:r>
            <a:br>
              <a:rPr lang="ru-RU" dirty="0"/>
            </a:br>
            <a:br>
              <a:rPr lang="ru-RU" dirty="0"/>
            </a:br>
            <a:r>
              <a:rPr lang="kk-KZ" sz="3200" dirty="0"/>
              <a:t>  </a:t>
            </a:r>
            <a:br>
              <a:rPr lang="ru-RU" sz="3200" dirty="0"/>
            </a:br>
            <a:r>
              <a:rPr lang="kk-KZ" sz="2400" b="1" dirty="0"/>
              <a:t>  </a:t>
            </a:r>
            <a:br>
              <a:rPr lang="ru-RU" sz="2400" dirty="0"/>
            </a:br>
            <a:r>
              <a:rPr lang="kk-KZ" sz="2000" dirty="0"/>
              <a:t> </a:t>
            </a:r>
            <a:br>
              <a:rPr lang="ru-RU" sz="2000" dirty="0"/>
            </a:br>
            <a:endParaRPr lang="ru-RU" dirty="0"/>
          </a:p>
        </p:txBody>
      </p:sp>
      <p:sp>
        <p:nvSpPr>
          <p:cNvPr id="5" name="TextBox 4"/>
          <p:cNvSpPr txBox="1"/>
          <p:nvPr/>
        </p:nvSpPr>
        <p:spPr>
          <a:xfrm>
            <a:off x="7596336" y="332656"/>
            <a:ext cx="1224136" cy="1015663"/>
          </a:xfrm>
          <a:prstGeom prst="rect">
            <a:avLst/>
          </a:prstGeom>
          <a:noFill/>
        </p:spPr>
        <p:txBody>
          <a:bodyPr wrap="square" rtlCol="0">
            <a:spAutoFit/>
          </a:bodyPr>
          <a:lstStyle/>
          <a:p>
            <a:r>
              <a:rPr lang="ru-RU" sz="6000" b="1" i="1" dirty="0">
                <a:solidFill>
                  <a:srgbClr val="FF0000"/>
                </a:solidFill>
                <a:latin typeface="Times New Roman" pitchFamily="18" charset="0"/>
                <a:cs typeface="Times New Roman" pitchFamily="18" charset="0"/>
              </a:rPr>
              <a:t> 9</a:t>
            </a:r>
          </a:p>
        </p:txBody>
      </p:sp>
      <p:sp>
        <p:nvSpPr>
          <p:cNvPr id="6" name="Прямоугольник 5"/>
          <p:cNvSpPr/>
          <p:nvPr/>
        </p:nvSpPr>
        <p:spPr>
          <a:xfrm>
            <a:off x="971600" y="2136338"/>
            <a:ext cx="7344816" cy="4524315"/>
          </a:xfrm>
          <a:prstGeom prst="rect">
            <a:avLst/>
          </a:prstGeom>
        </p:spPr>
        <p:txBody>
          <a:bodyPr wrap="square">
            <a:spAutoFit/>
          </a:bodyPr>
          <a:lstStyle/>
          <a:p>
            <a:pPr algn="ctr"/>
            <a:r>
              <a:rPr lang="ru-RU" sz="3200" b="1" dirty="0" err="1">
                <a:solidFill>
                  <a:srgbClr val="FF0000"/>
                </a:solidFill>
                <a:latin typeface="Times New Roman" pitchFamily="18" charset="0"/>
                <a:cs typeface="Times New Roman" pitchFamily="18" charset="0"/>
              </a:rPr>
              <a:t>Ұлттық киімдерді</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ата</a:t>
            </a:r>
            <a:endParaRPr lang="ru-RU" sz="3200" b="1" dirty="0">
              <a:solidFill>
                <a:srgbClr val="FF0000"/>
              </a:solidFill>
              <a:latin typeface="Times New Roman" pitchFamily="18" charset="0"/>
              <a:cs typeface="Times New Roman" pitchFamily="18" charset="0"/>
            </a:endParaRPr>
          </a:p>
          <a:p>
            <a:pPr algn="ctr"/>
            <a:r>
              <a:rPr lang="ru-RU" sz="3200" b="1" dirty="0" err="1">
                <a:solidFill>
                  <a:srgbClr val="FF0000"/>
                </a:solidFill>
                <a:latin typeface="Times New Roman" pitchFamily="18" charset="0"/>
                <a:cs typeface="Times New Roman" pitchFamily="18" charset="0"/>
              </a:rPr>
              <a:t>Мақсаты: </a:t>
            </a:r>
            <a:r>
              <a:rPr lang="ru-RU" sz="3200" dirty="0" err="1">
                <a:solidFill>
                  <a:srgbClr val="7030A0"/>
                </a:solidFill>
                <a:latin typeface="Times New Roman" pitchFamily="18" charset="0"/>
                <a:cs typeface="Times New Roman" pitchFamily="18" charset="0"/>
              </a:rPr>
              <a:t>Қазақ халқының ұлттық киімдері</a:t>
            </a:r>
            <a:r>
              <a:rPr lang="ru-RU" sz="3200" dirty="0">
                <a:solidFill>
                  <a:srgbClr val="7030A0"/>
                </a:solidFill>
                <a:latin typeface="Times New Roman" pitchFamily="18" charset="0"/>
                <a:cs typeface="Times New Roman" pitchFamily="18" charset="0"/>
              </a:rPr>
              <a:t> мен </a:t>
            </a:r>
            <a:r>
              <a:rPr lang="ru-RU" sz="3200" dirty="0" err="1">
                <a:solidFill>
                  <a:srgbClr val="7030A0"/>
                </a:solidFill>
                <a:latin typeface="Times New Roman" pitchFamily="18" charset="0"/>
                <a:cs typeface="Times New Roman" pitchFamily="18" charset="0"/>
              </a:rPr>
              <a:t>бұйымдары жайлы</a:t>
            </a:r>
            <a:r>
              <a:rPr lang="ru-RU" sz="3200" dirty="0">
                <a:solidFill>
                  <a:srgbClr val="7030A0"/>
                </a:solidFill>
                <a:latin typeface="Times New Roman" pitchFamily="18" charset="0"/>
                <a:cs typeface="Times New Roman" pitchFamily="18" charset="0"/>
              </a:rPr>
              <a:t> </a:t>
            </a:r>
            <a:r>
              <a:rPr lang="ru-RU" sz="3200" dirty="0" err="1">
                <a:solidFill>
                  <a:srgbClr val="7030A0"/>
                </a:solidFill>
                <a:latin typeface="Times New Roman" pitchFamily="18" charset="0"/>
                <a:cs typeface="Times New Roman" pitchFamily="18" charset="0"/>
              </a:rPr>
              <a:t>балалардың білімдерін</a:t>
            </a:r>
            <a:r>
              <a:rPr lang="ru-RU" sz="3200" dirty="0">
                <a:solidFill>
                  <a:srgbClr val="7030A0"/>
                </a:solidFill>
                <a:latin typeface="Times New Roman" pitchFamily="18" charset="0"/>
                <a:cs typeface="Times New Roman" pitchFamily="18" charset="0"/>
              </a:rPr>
              <a:t> </a:t>
            </a:r>
            <a:r>
              <a:rPr lang="ru-RU" sz="3200" dirty="0" err="1">
                <a:solidFill>
                  <a:srgbClr val="7030A0"/>
                </a:solidFill>
                <a:latin typeface="Times New Roman" pitchFamily="18" charset="0"/>
                <a:cs typeface="Times New Roman" pitchFamily="18" charset="0"/>
              </a:rPr>
              <a:t>кеңейту шығармашылық ойлау</a:t>
            </a:r>
            <a:r>
              <a:rPr lang="ru-RU" sz="3200" dirty="0">
                <a:solidFill>
                  <a:srgbClr val="7030A0"/>
                </a:solidFill>
                <a:latin typeface="Times New Roman" pitchFamily="18" charset="0"/>
                <a:cs typeface="Times New Roman" pitchFamily="18" charset="0"/>
              </a:rPr>
              <a:t> </a:t>
            </a:r>
            <a:r>
              <a:rPr lang="ru-RU" sz="3200" dirty="0" err="1">
                <a:solidFill>
                  <a:srgbClr val="7030A0"/>
                </a:solidFill>
                <a:latin typeface="Times New Roman" pitchFamily="18" charset="0"/>
                <a:cs typeface="Times New Roman" pitchFamily="18" charset="0"/>
              </a:rPr>
              <a:t>қабілеттерін дамыту</a:t>
            </a:r>
            <a:r>
              <a:rPr lang="ru-RU" sz="3200" dirty="0">
                <a:solidFill>
                  <a:srgbClr val="7030A0"/>
                </a:solidFill>
                <a:latin typeface="Times New Roman" pitchFamily="18" charset="0"/>
                <a:cs typeface="Times New Roman" pitchFamily="18" charset="0"/>
              </a:rPr>
              <a:t>. </a:t>
            </a:r>
            <a:r>
              <a:rPr lang="ru-RU" sz="3200" dirty="0" err="1">
                <a:solidFill>
                  <a:srgbClr val="7030A0"/>
                </a:solidFill>
                <a:latin typeface="Times New Roman" pitchFamily="18" charset="0"/>
                <a:cs typeface="Times New Roman" pitchFamily="18" charset="0"/>
              </a:rPr>
              <a:t>Ата-бабамыздан</a:t>
            </a:r>
            <a:r>
              <a:rPr lang="ru-RU" sz="3200" dirty="0">
                <a:solidFill>
                  <a:srgbClr val="7030A0"/>
                </a:solidFill>
                <a:latin typeface="Times New Roman" pitchFamily="18" charset="0"/>
                <a:cs typeface="Times New Roman" pitchFamily="18" charset="0"/>
              </a:rPr>
              <a:t> </a:t>
            </a:r>
            <a:r>
              <a:rPr lang="ru-RU" sz="3200" dirty="0" err="1">
                <a:solidFill>
                  <a:srgbClr val="7030A0"/>
                </a:solidFill>
                <a:latin typeface="Times New Roman" pitchFamily="18" charset="0"/>
                <a:cs typeface="Times New Roman" pitchFamily="18" charset="0"/>
              </a:rPr>
              <a:t>қалған қазақ халқының мұрасын құрметтеуге үйрету.</a:t>
            </a:r>
            <a:endParaRPr lang="ru-RU" sz="3200" dirty="0">
              <a:solidFill>
                <a:srgbClr val="7030A0"/>
              </a:solidFill>
              <a:latin typeface="Times New Roman" pitchFamily="18" charset="0"/>
              <a:cs typeface="Times New Roman" pitchFamily="18" charset="0"/>
            </a:endParaRPr>
          </a:p>
          <a:p>
            <a:pPr algn="ctr"/>
            <a:r>
              <a:rPr lang="ru-RU" sz="3200" b="1" dirty="0" err="1">
                <a:solidFill>
                  <a:srgbClr val="FF0000"/>
                </a:solidFill>
                <a:latin typeface="Times New Roman" pitchFamily="18" charset="0"/>
                <a:cs typeface="Times New Roman" pitchFamily="18" charset="0"/>
              </a:rPr>
              <a:t>Көрнекі кұралдар</a:t>
            </a:r>
            <a:r>
              <a:rPr lang="ru-RU" sz="3200" dirty="0" err="1">
                <a:solidFill>
                  <a:srgbClr val="7030A0"/>
                </a:solidFill>
                <a:latin typeface="Times New Roman" pitchFamily="18" charset="0"/>
                <a:cs typeface="Times New Roman" pitchFamily="18" charset="0"/>
              </a:rPr>
              <a:t>: Қазақтың ұлттық киімдерінің суреттері</a:t>
            </a:r>
            <a:endParaRPr lang="ru-RU" sz="3200" dirty="0">
              <a:solidFill>
                <a:srgbClr val="7030A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0"/>
            <a:ext cx="9144000" cy="6858000"/>
          </a:xfrm>
          <a:prstGeom prst="rect">
            <a:avLst/>
          </a:prstGeom>
          <a:noFill/>
        </p:spPr>
      </p:pic>
      <p:sp>
        <p:nvSpPr>
          <p:cNvPr id="2" name="Заголовок 1"/>
          <p:cNvSpPr>
            <a:spLocks noGrp="1"/>
          </p:cNvSpPr>
          <p:nvPr>
            <p:ph type="ctrTitle"/>
          </p:nvPr>
        </p:nvSpPr>
        <p:spPr>
          <a:xfrm>
            <a:off x="611560" y="4365104"/>
            <a:ext cx="7772400" cy="1470025"/>
          </a:xfrm>
        </p:spPr>
        <p:txBody>
          <a:bodyPr>
            <a:normAutofit fontScale="90000"/>
          </a:bodyPr>
          <a:lstStyle/>
          <a:p>
            <a:r>
              <a:rPr lang="kk-KZ" b="1" dirty="0"/>
              <a:t> </a:t>
            </a:r>
            <a:br>
              <a:rPr lang="ru-RU" dirty="0"/>
            </a:br>
            <a:br>
              <a:rPr lang="ru-RU" dirty="0"/>
            </a:br>
            <a:r>
              <a:rPr lang="kk-KZ" sz="3200" dirty="0"/>
              <a:t>  </a:t>
            </a:r>
            <a:br>
              <a:rPr lang="ru-RU" sz="3200" dirty="0"/>
            </a:br>
            <a:r>
              <a:rPr lang="kk-KZ" sz="2400" b="1" dirty="0"/>
              <a:t>  </a:t>
            </a:r>
            <a:br>
              <a:rPr lang="ru-RU" sz="2400" dirty="0"/>
            </a:br>
            <a:r>
              <a:rPr lang="kk-KZ" sz="2000" dirty="0"/>
              <a:t> </a:t>
            </a:r>
            <a:br>
              <a:rPr lang="ru-RU" sz="2000" dirty="0"/>
            </a:br>
            <a:endParaRPr lang="ru-RU" dirty="0"/>
          </a:p>
        </p:txBody>
      </p:sp>
      <p:sp>
        <p:nvSpPr>
          <p:cNvPr id="5" name="TextBox 4"/>
          <p:cNvSpPr txBox="1"/>
          <p:nvPr/>
        </p:nvSpPr>
        <p:spPr>
          <a:xfrm>
            <a:off x="7596336" y="332656"/>
            <a:ext cx="1224136" cy="1015663"/>
          </a:xfrm>
          <a:prstGeom prst="rect">
            <a:avLst/>
          </a:prstGeom>
          <a:noFill/>
        </p:spPr>
        <p:txBody>
          <a:bodyPr wrap="square" rtlCol="0">
            <a:spAutoFit/>
          </a:bodyPr>
          <a:lstStyle/>
          <a:p>
            <a:r>
              <a:rPr lang="ru-RU" sz="6000" b="1" i="1" dirty="0">
                <a:solidFill>
                  <a:srgbClr val="FF0000"/>
                </a:solidFill>
                <a:latin typeface="Times New Roman" pitchFamily="18" charset="0"/>
                <a:cs typeface="Times New Roman" pitchFamily="18" charset="0"/>
              </a:rPr>
              <a:t> 10</a:t>
            </a:r>
          </a:p>
        </p:txBody>
      </p:sp>
      <p:sp>
        <p:nvSpPr>
          <p:cNvPr id="6" name="Прямоугольник 5"/>
          <p:cNvSpPr/>
          <p:nvPr/>
        </p:nvSpPr>
        <p:spPr>
          <a:xfrm>
            <a:off x="971600" y="2136338"/>
            <a:ext cx="7344816" cy="4401205"/>
          </a:xfrm>
          <a:prstGeom prst="rect">
            <a:avLst/>
          </a:prstGeom>
        </p:spPr>
        <p:txBody>
          <a:bodyPr wrap="square">
            <a:spAutoFit/>
          </a:bodyPr>
          <a:lstStyle/>
          <a:p>
            <a:pPr algn="ctr"/>
            <a:r>
              <a:rPr lang="ru-RU" sz="2800" b="1" dirty="0" err="1">
                <a:solidFill>
                  <a:srgbClr val="FF0000"/>
                </a:solidFill>
                <a:latin typeface="Times New Roman" pitchFamily="18" charset="0"/>
                <a:cs typeface="Times New Roman" pitchFamily="18" charset="0"/>
              </a:rPr>
              <a:t>Табиғат құбылыстарын ата</a:t>
            </a:r>
            <a:endParaRPr lang="ru-RU" sz="2800" b="1" dirty="0">
              <a:solidFill>
                <a:srgbClr val="FF0000"/>
              </a:solidFill>
              <a:latin typeface="Times New Roman" pitchFamily="18" charset="0"/>
              <a:cs typeface="Times New Roman" pitchFamily="18" charset="0"/>
            </a:endParaRPr>
          </a:p>
          <a:p>
            <a:pPr algn="ctr"/>
            <a:r>
              <a:rPr lang="ru-RU" sz="2800" b="1" dirty="0" err="1">
                <a:solidFill>
                  <a:srgbClr val="FF0000"/>
                </a:solidFill>
                <a:latin typeface="Times New Roman" pitchFamily="18" charset="0"/>
                <a:cs typeface="Times New Roman" pitchFamily="18" charset="0"/>
              </a:rPr>
              <a:t>Мақсаты: </a:t>
            </a:r>
            <a:r>
              <a:rPr lang="ru-RU" sz="2800" dirty="0" err="1">
                <a:solidFill>
                  <a:srgbClr val="7030A0"/>
                </a:solidFill>
                <a:latin typeface="Times New Roman" pitchFamily="18" charset="0"/>
                <a:cs typeface="Times New Roman" pitchFamily="18" charset="0"/>
              </a:rPr>
              <a:t>Табиғатта болатын</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өзгерістерді, олардың жыл</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мезгілдерін</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сипаттайтын</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басты</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ерекшеліктерді</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түсіндіру.Жыл мезгілдері</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туралы</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жалпы</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түсінік </a:t>
            </a:r>
            <a:r>
              <a:rPr lang="ru-RU" sz="2800" dirty="0">
                <a:solidFill>
                  <a:srgbClr val="7030A0"/>
                </a:solidFill>
                <a:latin typeface="Times New Roman" pitchFamily="18" charset="0"/>
                <a:cs typeface="Times New Roman" pitchFamily="18" charset="0"/>
              </a:rPr>
              <a:t>беру </a:t>
            </a:r>
            <a:r>
              <a:rPr lang="ru-RU" sz="2800" dirty="0" err="1">
                <a:solidFill>
                  <a:srgbClr val="7030A0"/>
                </a:solidFill>
                <a:latin typeface="Times New Roman" pitchFamily="18" charset="0"/>
                <a:cs typeface="Times New Roman" pitchFamily="18" charset="0"/>
              </a:rPr>
              <a:t>барысында</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табиғат құбылыстарының өзгеріп отыратынын</a:t>
            </a:r>
            <a:r>
              <a:rPr lang="ru-RU" sz="2800" dirty="0">
                <a:solidFill>
                  <a:srgbClr val="7030A0"/>
                </a:solidFill>
                <a:latin typeface="Times New Roman" pitchFamily="18" charset="0"/>
                <a:cs typeface="Times New Roman" pitchFamily="18" charset="0"/>
              </a:rPr>
              <a:t> </a:t>
            </a:r>
            <a:r>
              <a:rPr lang="ru-RU" sz="2800" dirty="0" err="1">
                <a:solidFill>
                  <a:srgbClr val="7030A0"/>
                </a:solidFill>
                <a:latin typeface="Times New Roman" pitchFamily="18" charset="0"/>
                <a:cs typeface="Times New Roman" pitchFamily="18" charset="0"/>
              </a:rPr>
              <a:t>түсінуге үйрету</a:t>
            </a:r>
            <a:r>
              <a:rPr lang="ru-RU" sz="2800" dirty="0">
                <a:solidFill>
                  <a:srgbClr val="7030A0"/>
                </a:solidFill>
                <a:latin typeface="Times New Roman" pitchFamily="18" charset="0"/>
                <a:cs typeface="Times New Roman" pitchFamily="18" charset="0"/>
              </a:rPr>
              <a:t>.</a:t>
            </a:r>
            <a:r>
              <a:rPr lang="ru-RU" sz="2800" dirty="0" err="1">
                <a:solidFill>
                  <a:srgbClr val="7030A0"/>
                </a:solidFill>
                <a:latin typeface="Times New Roman" pitchFamily="18" charset="0"/>
                <a:cs typeface="Times New Roman" pitchFamily="18" charset="0"/>
              </a:rPr>
              <a:t>Табиғатты сүюге</a:t>
            </a:r>
            <a:r>
              <a:rPr lang="ru-RU" sz="2800" dirty="0">
                <a:solidFill>
                  <a:srgbClr val="7030A0"/>
                </a:solidFill>
                <a:latin typeface="Times New Roman" pitchFamily="18" charset="0"/>
                <a:cs typeface="Times New Roman" pitchFamily="18" charset="0"/>
              </a:rPr>
              <a:t>, оны </a:t>
            </a:r>
            <a:r>
              <a:rPr lang="ru-RU" sz="2800" dirty="0" err="1">
                <a:solidFill>
                  <a:srgbClr val="7030A0"/>
                </a:solidFill>
                <a:latin typeface="Times New Roman" pitchFamily="18" charset="0"/>
                <a:cs typeface="Times New Roman" pitchFamily="18" charset="0"/>
              </a:rPr>
              <a:t>құрметтеуге тәрбиелеу</a:t>
            </a:r>
            <a:r>
              <a:rPr lang="ru-RU" sz="2800" dirty="0">
                <a:solidFill>
                  <a:srgbClr val="7030A0"/>
                </a:solidFill>
                <a:latin typeface="Times New Roman" pitchFamily="18" charset="0"/>
                <a:cs typeface="Times New Roman" pitchFamily="18" charset="0"/>
              </a:rPr>
              <a:t>.</a:t>
            </a:r>
          </a:p>
          <a:p>
            <a:pPr algn="ctr"/>
            <a:r>
              <a:rPr lang="ru-RU" sz="2800" b="1" dirty="0" err="1">
                <a:solidFill>
                  <a:srgbClr val="FF0000"/>
                </a:solidFill>
                <a:latin typeface="Times New Roman" pitchFamily="18" charset="0"/>
                <a:cs typeface="Times New Roman" pitchFamily="18" charset="0"/>
              </a:rPr>
              <a:t>Көрнекі кұралдар: </a:t>
            </a:r>
            <a:r>
              <a:rPr lang="ru-RU" sz="2800" dirty="0" err="1">
                <a:solidFill>
                  <a:srgbClr val="7030A0"/>
                </a:solidFill>
                <a:latin typeface="Times New Roman" pitchFamily="18" charset="0"/>
                <a:cs typeface="Times New Roman" pitchFamily="18" charset="0"/>
              </a:rPr>
              <a:t>Табиғат құбылыстарының суреттері</a:t>
            </a:r>
            <a:endParaRPr lang="ru-RU" sz="2800" dirty="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44624"/>
            <a:ext cx="9144000" cy="6858000"/>
          </a:xfrm>
          <a:prstGeom prst="rect">
            <a:avLst/>
          </a:prstGeom>
          <a:noFill/>
        </p:spPr>
      </p:pic>
      <p:sp>
        <p:nvSpPr>
          <p:cNvPr id="5" name="TextBox 4"/>
          <p:cNvSpPr txBox="1"/>
          <p:nvPr/>
        </p:nvSpPr>
        <p:spPr>
          <a:xfrm>
            <a:off x="2843808" y="1412776"/>
            <a:ext cx="3888432" cy="523220"/>
          </a:xfrm>
          <a:prstGeom prst="rect">
            <a:avLst/>
          </a:prstGeom>
          <a:noFill/>
        </p:spPr>
        <p:txBody>
          <a:bodyPr wrap="square" rtlCol="0">
            <a:spAutoFit/>
          </a:bodyPr>
          <a:lstStyle/>
          <a:p>
            <a:pPr algn="ctr"/>
            <a:r>
              <a:rPr lang="kk-KZ" sz="2800" b="1" dirty="0">
                <a:solidFill>
                  <a:srgbClr val="FF0000"/>
                </a:solidFill>
                <a:latin typeface="Times New Roman" pitchFamily="18" charset="0"/>
                <a:cs typeface="Times New Roman" pitchFamily="18" charset="0"/>
              </a:rPr>
              <a:t>Ойындар тізімі</a:t>
            </a:r>
            <a:endParaRPr lang="ru-RU" sz="2800" b="1" dirty="0">
              <a:solidFill>
                <a:srgbClr val="FF0000"/>
              </a:solidFill>
              <a:latin typeface="Times New Roman" pitchFamily="18" charset="0"/>
              <a:cs typeface="Times New Roman" pitchFamily="18" charset="0"/>
            </a:endParaRPr>
          </a:p>
        </p:txBody>
      </p:sp>
      <p:sp>
        <p:nvSpPr>
          <p:cNvPr id="6" name="TextBox 5"/>
          <p:cNvSpPr txBox="1"/>
          <p:nvPr/>
        </p:nvSpPr>
        <p:spPr>
          <a:xfrm>
            <a:off x="899592" y="2132856"/>
            <a:ext cx="7416824" cy="6340197"/>
          </a:xfrm>
          <a:prstGeom prst="rect">
            <a:avLst/>
          </a:prstGeom>
          <a:noFill/>
        </p:spPr>
        <p:txBody>
          <a:bodyPr wrap="square" rtlCol="0">
            <a:spAutoFit/>
          </a:bodyPr>
          <a:lstStyle/>
          <a:p>
            <a:pPr marL="342900" indent="-342900">
              <a:buFont typeface="+mj-lt"/>
              <a:buAutoNum type="arabicPeriod"/>
            </a:pPr>
            <a:r>
              <a:rPr lang="ru-RU" sz="2400" b="1" i="1" dirty="0" err="1">
                <a:solidFill>
                  <a:srgbClr val="7030A0"/>
                </a:solidFill>
                <a:latin typeface="Times New Roman" pitchFamily="18" charset="0"/>
                <a:cs typeface="Times New Roman" pitchFamily="18" charset="0"/>
              </a:rPr>
              <a:t>Сыңарын </a:t>
            </a:r>
            <a:r>
              <a:rPr lang="ru-RU" sz="2400" b="1" i="1" dirty="0">
                <a:solidFill>
                  <a:srgbClr val="7030A0"/>
                </a:solidFill>
                <a:latin typeface="Times New Roman" pitchFamily="18" charset="0"/>
                <a:cs typeface="Times New Roman" pitchFamily="18" charset="0"/>
              </a:rPr>
              <a:t>тап </a:t>
            </a: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Қарама-қарсы сөзді тап</a:t>
            </a: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Жақсы-жаман </a:t>
            </a: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Ауызша сөзжұмбақ</a:t>
            </a: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 Төртінші артық</a:t>
            </a: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 Кім солай сөйлейді?</a:t>
            </a:r>
          </a:p>
          <a:p>
            <a:pPr marL="342900" indent="-342900">
              <a:buFont typeface="+mj-lt"/>
              <a:buAutoNum type="arabicPeriod"/>
            </a:pPr>
            <a:r>
              <a:rPr lang="kk-KZ" sz="2400" b="1" i="1" dirty="0">
                <a:solidFill>
                  <a:srgbClr val="7030A0"/>
                </a:solidFill>
                <a:latin typeface="Times New Roman" pitchFamily="18" charset="0"/>
                <a:cs typeface="Times New Roman" pitchFamily="18" charset="0"/>
              </a:rPr>
              <a:t>Сипатына қарай ерекшеліктерін тап</a:t>
            </a:r>
          </a:p>
          <a:p>
            <a:pPr marL="342900" indent="-342900">
              <a:buFont typeface="+mj-lt"/>
              <a:buAutoNum type="arabicPeriod"/>
            </a:pPr>
            <a:r>
              <a:rPr lang="ru-RU" sz="2400" b="1" i="1" dirty="0" err="1">
                <a:solidFill>
                  <a:srgbClr val="7030A0"/>
                </a:solidFill>
                <a:latin typeface="Times New Roman" pitchFamily="18" charset="0"/>
                <a:cs typeface="Times New Roman" pitchFamily="18" charset="0"/>
              </a:rPr>
              <a:t>Кім</a:t>
            </a:r>
            <a:r>
              <a:rPr lang="ru-RU" sz="2400" b="1" i="1" dirty="0">
                <a:solidFill>
                  <a:srgbClr val="7030A0"/>
                </a:solidFill>
                <a:latin typeface="Times New Roman" pitchFamily="18" charset="0"/>
                <a:cs typeface="Times New Roman" pitchFamily="18" charset="0"/>
              </a:rPr>
              <a:t> </a:t>
            </a:r>
            <a:r>
              <a:rPr lang="ru-RU" sz="2400" b="1" i="1" dirty="0" err="1">
                <a:solidFill>
                  <a:srgbClr val="7030A0"/>
                </a:solidFill>
                <a:latin typeface="Times New Roman" pitchFamily="18" charset="0"/>
                <a:cs typeface="Times New Roman" pitchFamily="18" charset="0"/>
              </a:rPr>
              <a:t>алғыр?</a:t>
            </a: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r>
              <a:rPr lang="ru-RU" sz="2400" b="1" i="1" dirty="0" err="1">
                <a:solidFill>
                  <a:srgbClr val="7030A0"/>
                </a:solidFill>
                <a:latin typeface="Times New Roman" pitchFamily="18" charset="0"/>
                <a:cs typeface="Times New Roman" pitchFamily="18" charset="0"/>
              </a:rPr>
              <a:t>Ұлттық киімдерді</a:t>
            </a:r>
            <a:r>
              <a:rPr lang="ru-RU" sz="2400" b="1" i="1" dirty="0">
                <a:solidFill>
                  <a:srgbClr val="7030A0"/>
                </a:solidFill>
                <a:latin typeface="Times New Roman" pitchFamily="18" charset="0"/>
                <a:cs typeface="Times New Roman" pitchFamily="18" charset="0"/>
              </a:rPr>
              <a:t> </a:t>
            </a:r>
            <a:r>
              <a:rPr lang="ru-RU" sz="2400" b="1" i="1" dirty="0" err="1">
                <a:solidFill>
                  <a:srgbClr val="7030A0"/>
                </a:solidFill>
                <a:latin typeface="Times New Roman" pitchFamily="18" charset="0"/>
                <a:cs typeface="Times New Roman" pitchFamily="18" charset="0"/>
              </a:rPr>
              <a:t>ата</a:t>
            </a: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r>
              <a:rPr lang="ru-RU" sz="2400" b="1" i="1" dirty="0" err="1">
                <a:solidFill>
                  <a:srgbClr val="7030A0"/>
                </a:solidFill>
                <a:latin typeface="Times New Roman" pitchFamily="18" charset="0"/>
                <a:cs typeface="Times New Roman" pitchFamily="18" charset="0"/>
              </a:rPr>
              <a:t>Табиғат құбылыстарын ата</a:t>
            </a: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endParaRPr lang="ru-RU" sz="2400" b="1" i="1" dirty="0">
              <a:solidFill>
                <a:srgbClr val="7030A0"/>
              </a:solidFill>
              <a:latin typeface="Times New Roman" pitchFamily="18" charset="0"/>
              <a:cs typeface="Times New Roman" pitchFamily="18" charset="0"/>
            </a:endParaRPr>
          </a:p>
          <a:p>
            <a:pPr marL="342900" indent="-342900">
              <a:buFont typeface="+mj-lt"/>
              <a:buAutoNum type="arabicPeriod"/>
            </a:pPr>
            <a:endParaRPr lang="ru-RU" sz="2400" b="1" i="1" dirty="0">
              <a:solidFill>
                <a:srgbClr val="7030A0"/>
              </a:solidFill>
              <a:latin typeface="Times New Roman" pitchFamily="18" charset="0"/>
              <a:cs typeface="Times New Roman" pitchFamily="18" charset="0"/>
            </a:endParaRPr>
          </a:p>
          <a:p>
            <a:pPr marL="342900" indent="-342900"/>
            <a:endParaRPr lang="kk-KZ" sz="2400" b="1" dirty="0">
              <a:solidFill>
                <a:srgbClr val="7030A0"/>
              </a:solidFill>
              <a:latin typeface="Times New Roman" pitchFamily="18" charset="0"/>
              <a:cs typeface="Times New Roman" pitchFamily="18" charset="0"/>
            </a:endParaRPr>
          </a:p>
          <a:p>
            <a:pPr marL="342900" indent="-342900">
              <a:buFont typeface="+mj-lt"/>
              <a:buAutoNum type="arabicPeriod"/>
            </a:pPr>
            <a:endParaRPr lang="kk-KZ" sz="2400" b="1" dirty="0">
              <a:solidFill>
                <a:srgbClr val="7030A0"/>
              </a:solidFill>
              <a:latin typeface="Times New Roman" pitchFamily="18" charset="0"/>
              <a:cs typeface="Times New Roman" pitchFamily="18" charset="0"/>
            </a:endParaRPr>
          </a:p>
          <a:p>
            <a:pPr marL="342900" indent="-342900">
              <a:buFont typeface="+mj-lt"/>
              <a:buAutoNum type="arabicPeriod"/>
            </a:pPr>
            <a:endParaRPr lang="kk-KZ" sz="2400" b="1" dirty="0">
              <a:solidFill>
                <a:srgbClr val="7030A0"/>
              </a:solidFill>
              <a:latin typeface="Times New Roman" pitchFamily="18" charset="0"/>
              <a:cs typeface="Times New Roman" pitchFamily="18" charset="0"/>
            </a:endParaRPr>
          </a:p>
          <a:p>
            <a:pPr marL="342900" indent="-342900">
              <a:buFont typeface="+mj-lt"/>
              <a:buAutoNum type="arabicPeriod"/>
            </a:pPr>
            <a:endParaRPr lang="ru-RU" sz="2400" b="1" dirty="0">
              <a:solidFill>
                <a:srgbClr val="7030A0"/>
              </a:solidFill>
              <a:latin typeface="Times New Roman" pitchFamily="18" charset="0"/>
              <a:cs typeface="Times New Roman" pitchFamily="18" charset="0"/>
            </a:endParaRPr>
          </a:p>
          <a:p>
            <a:pPr marL="342900" indent="-342900">
              <a:buFont typeface="+mj-lt"/>
              <a:buAutoNum type="arabicPeriod"/>
            </a:pP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1484784"/>
            <a:ext cx="8208912" cy="5355312"/>
          </a:xfrm>
          <a:prstGeom prst="rect">
            <a:avLst/>
          </a:prstGeom>
          <a:noFill/>
        </p:spPr>
        <p:txBody>
          <a:bodyPr wrap="square" lIns="91440" tIns="45720" rIns="91440" bIns="45720">
            <a:spAutoFit/>
          </a:bodyPr>
          <a:lstStyle/>
          <a:p>
            <a:pPr algn="ct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Сыңарын </a:t>
            </a:r>
            <a:r>
              <a:rPr lang="ru-RU" b="1" dirty="0">
                <a:solidFill>
                  <a:srgbClr val="FF0000"/>
                </a:solidFill>
                <a:latin typeface="Times New Roman" pitchFamily="18" charset="0"/>
                <a:cs typeface="Times New Roman" pitchFamily="18" charset="0"/>
              </a:rPr>
              <a:t>тап</a:t>
            </a:r>
          </a:p>
          <a:p>
            <a:pPr algn="ctr"/>
            <a:r>
              <a:rPr lang="ru-RU" b="1" dirty="0">
                <a:solidFill>
                  <a:srgbClr val="FF0000"/>
                </a:solidFill>
                <a:latin typeface="Times New Roman" pitchFamily="18" charset="0"/>
                <a:cs typeface="Times New Roman" pitchFamily="18" charset="0"/>
              </a:rPr>
              <a:t> </a:t>
            </a:r>
          </a:p>
          <a:p>
            <a:pPr algn="ctr"/>
            <a:r>
              <a:rPr lang="ru-RU" b="1" dirty="0" err="1">
                <a:solidFill>
                  <a:srgbClr val="FF0000"/>
                </a:solidFill>
                <a:latin typeface="Times New Roman" pitchFamily="18" charset="0"/>
                <a:cs typeface="Times New Roman" pitchFamily="18" charset="0"/>
              </a:rPr>
              <a:t>Ма</a:t>
            </a:r>
            <a:r>
              <a:rPr lang="kk-KZ" b="1" dirty="0">
                <a:solidFill>
                  <a:srgbClr val="FF0000"/>
                </a:solidFill>
                <a:latin typeface="Times New Roman" pitchFamily="18" charset="0"/>
                <a:cs typeface="Times New Roman" pitchFamily="18" charset="0"/>
              </a:rPr>
              <a:t>қсаты</a:t>
            </a:r>
            <a:r>
              <a:rPr lang="ru-RU" b="1" dirty="0">
                <a:solidFill>
                  <a:srgbClr val="FF000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Ұлттық үлгідегі киімдер</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жайында</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түсінік </a:t>
            </a:r>
            <a:r>
              <a:rPr lang="ru-RU" dirty="0">
                <a:solidFill>
                  <a:srgbClr val="7030A0"/>
                </a:solidFill>
                <a:latin typeface="Times New Roman" pitchFamily="18" charset="0"/>
                <a:cs typeface="Times New Roman" pitchFamily="18" charset="0"/>
              </a:rPr>
              <a:t>беру. </a:t>
            </a:r>
            <a:r>
              <a:rPr lang="ru-RU" dirty="0" err="1">
                <a:solidFill>
                  <a:srgbClr val="7030A0"/>
                </a:solidFill>
                <a:latin typeface="Times New Roman" pitchFamily="18" charset="0"/>
                <a:cs typeface="Times New Roman" pitchFamily="18" charset="0"/>
              </a:rPr>
              <a:t>Аяқ киімдерді</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түр-түсіне, көлеміне, пішініне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және ою-өрнегіне байланысты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сыңарын тауып</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теңестіру.</a:t>
            </a:r>
            <a:r>
              <a:rPr lang="ru-RU" dirty="0">
                <a:solidFill>
                  <a:srgbClr val="7030A0"/>
                </a:solidFill>
                <a:latin typeface="Times New Roman" pitchFamily="18" charset="0"/>
                <a:cs typeface="Times New Roman" pitchFamily="18" charset="0"/>
              </a:rPr>
              <a:t> Ер </a:t>
            </a:r>
            <a:r>
              <a:rPr lang="ru-RU" dirty="0" err="1">
                <a:solidFill>
                  <a:srgbClr val="7030A0"/>
                </a:solidFill>
                <a:latin typeface="Times New Roman" pitchFamily="18" charset="0"/>
                <a:cs typeface="Times New Roman" pitchFamily="18" charset="0"/>
              </a:rPr>
              <a:t>адамдар</a:t>
            </a:r>
            <a:r>
              <a:rPr lang="ru-RU" dirty="0">
                <a:solidFill>
                  <a:srgbClr val="7030A0"/>
                </a:solidFill>
                <a:latin typeface="Times New Roman" pitchFamily="18" charset="0"/>
                <a:cs typeface="Times New Roman" pitchFamily="18" charset="0"/>
              </a:rPr>
              <a:t> мен </a:t>
            </a:r>
            <a:r>
              <a:rPr lang="ru-RU" dirty="0" err="1">
                <a:solidFill>
                  <a:srgbClr val="7030A0"/>
                </a:solidFill>
                <a:latin typeface="Times New Roman" pitchFamily="18" charset="0"/>
                <a:cs typeface="Times New Roman" pitchFamily="18" charset="0"/>
              </a:rPr>
              <a:t>әйелдер киетін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үлгілерінің ерекшелігіне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назар</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аудару</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ұлттық ою-өрнек элементтерінің қолданылуы жайындағы ұғымдарын жетілдіру</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Зейінін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тұрақтандырып, есте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сақтау қабілетін дамыту</a:t>
            </a:r>
            <a:r>
              <a:rPr lang="ru-RU" dirty="0">
                <a:solidFill>
                  <a:srgbClr val="7030A0"/>
                </a:solidFill>
                <a:latin typeface="Times New Roman" pitchFamily="18" charset="0"/>
                <a:cs typeface="Times New Roman" pitchFamily="18" charset="0"/>
              </a:rPr>
              <a:t>.</a:t>
            </a:r>
          </a:p>
          <a:p>
            <a:pPr algn="ctr"/>
            <a:r>
              <a:rPr lang="ru-RU" b="1" dirty="0" err="1">
                <a:solidFill>
                  <a:srgbClr val="FF0000"/>
                </a:solidFill>
                <a:latin typeface="Times New Roman" pitchFamily="18" charset="0"/>
                <a:cs typeface="Times New Roman" pitchFamily="18" charset="0"/>
              </a:rPr>
              <a:t>Көрнекілік: </a:t>
            </a:r>
            <a:r>
              <a:rPr lang="ru-RU" dirty="0" err="1">
                <a:solidFill>
                  <a:srgbClr val="7030A0"/>
                </a:solidFill>
                <a:latin typeface="Times New Roman" pitchFamily="18" charset="0"/>
                <a:cs typeface="Times New Roman" pitchFamily="18" charset="0"/>
              </a:rPr>
              <a:t>Түстері бірдей</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ою-өрнек элеметтерінде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айырмашылықтары </a:t>
            </a:r>
            <a:r>
              <a:rPr lang="ru-RU" dirty="0">
                <a:solidFill>
                  <a:srgbClr val="7030A0"/>
                </a:solidFill>
                <a:latin typeface="Times New Roman" pitchFamily="18" charset="0"/>
                <a:cs typeface="Times New Roman" pitchFamily="18" charset="0"/>
              </a:rPr>
              <a:t>бар </a:t>
            </a:r>
            <a:r>
              <a:rPr lang="ru-RU" dirty="0" err="1">
                <a:solidFill>
                  <a:srgbClr val="7030A0"/>
                </a:solidFill>
                <a:latin typeface="Times New Roman" pitchFamily="18" charset="0"/>
                <a:cs typeface="Times New Roman" pitchFamily="18" charset="0"/>
              </a:rPr>
              <a:t>аяқ киім</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түрлерінең бір</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нешеуін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дайындау</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Пішініне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қарай бірнеш</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түрлері</a:t>
            </a:r>
            <a:endParaRPr lang="ru-RU" dirty="0">
              <a:solidFill>
                <a:srgbClr val="7030A0"/>
              </a:solidFill>
              <a:latin typeface="Times New Roman" pitchFamily="18" charset="0"/>
              <a:cs typeface="Times New Roman" pitchFamily="18" charset="0"/>
            </a:endParaRPr>
          </a:p>
          <a:p>
            <a:pPr algn="ctr"/>
            <a:r>
              <a:rPr lang="ru-RU" b="1" dirty="0" err="1">
                <a:solidFill>
                  <a:srgbClr val="FF0000"/>
                </a:solidFill>
                <a:latin typeface="Times New Roman" pitchFamily="18" charset="0"/>
                <a:cs typeface="Times New Roman" pitchFamily="18" charset="0"/>
              </a:rPr>
              <a:t>Ойын</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ережесі:</a:t>
            </a:r>
            <a:r>
              <a:rPr lang="ru-RU" dirty="0" err="1">
                <a:solidFill>
                  <a:srgbClr val="7030A0"/>
                </a:solidFill>
                <a:latin typeface="Times New Roman" pitchFamily="18" charset="0"/>
                <a:cs typeface="Times New Roman" pitchFamily="18" charset="0"/>
              </a:rPr>
              <a:t>а</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Тәрбиеші ұлттық киім</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жөнінде әңгімелейді;</a:t>
            </a:r>
            <a:endParaRPr lang="ru-RU" dirty="0">
              <a:solidFill>
                <a:srgbClr val="7030A0"/>
              </a:solidFill>
              <a:latin typeface="Times New Roman" pitchFamily="18" charset="0"/>
              <a:cs typeface="Times New Roman" pitchFamily="18" charset="0"/>
            </a:endParaRPr>
          </a:p>
          <a:p>
            <a:pPr algn="ctr"/>
            <a:r>
              <a:rPr lang="ru-RU" dirty="0" err="1">
                <a:solidFill>
                  <a:srgbClr val="7030A0"/>
                </a:solidFill>
                <a:latin typeface="Times New Roman" pitchFamily="18" charset="0"/>
                <a:cs typeface="Times New Roman" pitchFamily="18" charset="0"/>
              </a:rPr>
              <a:t>ә</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киімдердің өзіндік ерекшелігі</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бір-бірінен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айырмашылығын ажыратып</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сыңарын табуға тапсырма</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беріледі</a:t>
            </a:r>
            <a:r>
              <a:rPr lang="ru-RU" dirty="0">
                <a:solidFill>
                  <a:srgbClr val="7030A0"/>
                </a:solidFill>
                <a:latin typeface="Times New Roman" pitchFamily="18" charset="0"/>
                <a:cs typeface="Times New Roman" pitchFamily="18" charset="0"/>
              </a:rPr>
              <a:t>.</a:t>
            </a:r>
          </a:p>
          <a:p>
            <a:pPr algn="ctr"/>
            <a:r>
              <a:rPr lang="ru-RU" b="1" dirty="0" err="1">
                <a:solidFill>
                  <a:srgbClr val="FF0000"/>
                </a:solidFill>
                <a:latin typeface="Times New Roman" pitchFamily="18" charset="0"/>
                <a:cs typeface="Times New Roman" pitchFamily="18" charset="0"/>
              </a:rPr>
              <a:t>Барысы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Тәрбиеші алдындағы қораптан ұлттық үлгідегі аяқ киімдердің суреттерін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көрсетіп, балалардан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киімнің атауын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сұрайды.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Мысалы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етік</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мәсі, кебіс</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саптама</a:t>
            </a:r>
            <a:r>
              <a:rPr lang="ru-RU" dirty="0">
                <a:solidFill>
                  <a:srgbClr val="7030A0"/>
                </a:solidFill>
                <a:latin typeface="Times New Roman" pitchFamily="18" charset="0"/>
                <a:cs typeface="Times New Roman" pitchFamily="18" charset="0"/>
              </a:rPr>
              <a:t>, т.б. </a:t>
            </a:r>
            <a:r>
              <a:rPr lang="ru-RU" dirty="0" err="1">
                <a:solidFill>
                  <a:srgbClr val="7030A0"/>
                </a:solidFill>
                <a:latin typeface="Times New Roman" pitchFamily="18" charset="0"/>
                <a:cs typeface="Times New Roman" pitchFamily="18" charset="0"/>
              </a:rPr>
              <a:t>Осылардың ішінен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әйелдер киетін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киімді</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бөлек, </a:t>
            </a:r>
            <a:r>
              <a:rPr lang="ru-RU" dirty="0">
                <a:solidFill>
                  <a:srgbClr val="7030A0"/>
                </a:solidFill>
                <a:latin typeface="Times New Roman" pitchFamily="18" charset="0"/>
                <a:cs typeface="Times New Roman" pitchFamily="18" charset="0"/>
              </a:rPr>
              <a:t>ер </a:t>
            </a:r>
            <a:r>
              <a:rPr lang="ru-RU" dirty="0" err="1">
                <a:solidFill>
                  <a:srgbClr val="7030A0"/>
                </a:solidFill>
                <a:latin typeface="Times New Roman" pitchFamily="18" charset="0"/>
                <a:cs typeface="Times New Roman" pitchFamily="18" charset="0"/>
              </a:rPr>
              <a:t>адамдар</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киетін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аяқ киімді</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бөлекқоюды өтінеді</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Тапсырма</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берілген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соң аяқ киімнің қайсысын таңдайтынын бақылайды.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Қолына алған аяқ киім</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сыңарын табады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ою-өрнек элементінің және түстерінің ерекшелігіне</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байланысты</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сыңарын табуға болатынын</a:t>
            </a:r>
            <a:r>
              <a:rPr lang="ru-RU" dirty="0">
                <a:solidFill>
                  <a:srgbClr val="7030A0"/>
                </a:solidFill>
                <a:latin typeface="Times New Roman" pitchFamily="18" charset="0"/>
                <a:cs typeface="Times New Roman" pitchFamily="18" charset="0"/>
              </a:rPr>
              <a:t> </a:t>
            </a:r>
            <a:r>
              <a:rPr lang="ru-RU" dirty="0" err="1">
                <a:solidFill>
                  <a:srgbClr val="7030A0"/>
                </a:solidFill>
                <a:latin typeface="Times New Roman" pitchFamily="18" charset="0"/>
                <a:cs typeface="Times New Roman" pitchFamily="18" charset="0"/>
              </a:rPr>
              <a:t>ескертеді</a:t>
            </a:r>
            <a:r>
              <a:rPr lang="ru-RU" dirty="0">
                <a:solidFill>
                  <a:srgbClr val="7030A0"/>
                </a:solidFill>
                <a:latin typeface="Times New Roman" pitchFamily="18" charset="0"/>
                <a:cs typeface="Times New Roman" pitchFamily="18" charset="0"/>
              </a:rPr>
              <a:t>..</a:t>
            </a: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1</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27384"/>
            <a:ext cx="9144000" cy="6858000"/>
          </a:xfrm>
          <a:prstGeom prst="rect">
            <a:avLst/>
          </a:prstGeom>
          <a:noFill/>
        </p:spPr>
      </p:pic>
      <p:sp>
        <p:nvSpPr>
          <p:cNvPr id="3" name="Прямоугольник 2"/>
          <p:cNvSpPr/>
          <p:nvPr/>
        </p:nvSpPr>
        <p:spPr>
          <a:xfrm>
            <a:off x="323528" y="1484784"/>
            <a:ext cx="8208912" cy="4893647"/>
          </a:xfrm>
          <a:prstGeom prst="rect">
            <a:avLst/>
          </a:prstGeom>
          <a:noFill/>
        </p:spPr>
        <p:txBody>
          <a:bodyPr wrap="square" lIns="91440" tIns="45720" rIns="91440" bIns="45720">
            <a:spAutoFit/>
          </a:bodyPr>
          <a:lstStyle/>
          <a:p>
            <a:pPr algn="ctr"/>
            <a:r>
              <a:rPr lang="kk-KZ" sz="2400" b="1" dirty="0">
                <a:solidFill>
                  <a:srgbClr val="FF0000"/>
                </a:solidFill>
                <a:latin typeface="Times New Roman" pitchFamily="18" charset="0"/>
                <a:cs typeface="Times New Roman" pitchFamily="18" charset="0"/>
              </a:rPr>
              <a:t>Қарама-қарсы сөзді тап</a:t>
            </a:r>
            <a:endParaRPr lang="ru-RU" sz="2400" b="1" dirty="0">
              <a:solidFill>
                <a:srgbClr val="FF0000"/>
              </a:solidFill>
              <a:latin typeface="Times New Roman" pitchFamily="18" charset="0"/>
              <a:cs typeface="Times New Roman" pitchFamily="18" charset="0"/>
            </a:endParaRPr>
          </a:p>
          <a:p>
            <a:endParaRPr lang="kk-KZ" dirty="0">
              <a:solidFill>
                <a:srgbClr val="7030A0"/>
              </a:solidFill>
              <a:latin typeface="Times New Roman" pitchFamily="18" charset="0"/>
              <a:cs typeface="Times New Roman" pitchFamily="18" charset="0"/>
            </a:endParaRPr>
          </a:p>
          <a:p>
            <a:r>
              <a:rPr lang="kk-KZ" b="1" dirty="0">
                <a:solidFill>
                  <a:srgbClr val="FF0000"/>
                </a:solidFill>
                <a:latin typeface="Times New Roman" pitchFamily="18" charset="0"/>
                <a:cs typeface="Times New Roman" pitchFamily="18" charset="0"/>
              </a:rPr>
              <a:t>   Барысы:  </a:t>
            </a:r>
            <a:r>
              <a:rPr lang="kk-KZ" dirty="0">
                <a:solidFill>
                  <a:srgbClr val="7030A0"/>
                </a:solidFill>
                <a:latin typeface="Times New Roman" pitchFamily="18" charset="0"/>
                <a:cs typeface="Times New Roman" pitchFamily="18" charset="0"/>
              </a:rPr>
              <a:t>Ойыншылар жағалай тізіліп отырады. Ойын жүргізуші бір сөзді немесе сөйлемді  атап допты бір ойыншыға лақтырады. Ойыншы допты ұстап алып, сол сөзге қарама-қарсы сөз айтып, допты кері лақтырады. Қарама-қарсы сөз айта алмаса, ойыннан шығып отырады. Ойын соңында қалған ойыншы жеңімпаз аталады. Қарама-қарсы сөздер:</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Ащы- тәтті</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Жақсы- жаман</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Қара – ақ</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Күн – түн</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Қыс –жаз</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Жұмсақ – қатты</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Биік – аласа</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Тар – кең</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Жер – аспан</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Үлкен –кіші</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Кең – тар</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Жоғары – төмен</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Асты – үсті</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Дос- қас</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Есте сақтау – ұмытып қалу</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Көңілді – көңілсіз</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Батыр бала – қорқақ бала</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Күн шықты  -  күн батты</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Таң атты – кеш батты</a:t>
            </a:r>
            <a:r>
              <a:rPr lang="ru-RU" dirty="0">
                <a:solidFill>
                  <a:srgbClr val="7030A0"/>
                </a:solidFill>
                <a:latin typeface="Times New Roman" pitchFamily="18" charset="0"/>
                <a:cs typeface="Times New Roman" pitchFamily="18" charset="0"/>
              </a:rPr>
              <a:t>               </a:t>
            </a:r>
            <a:r>
              <a:rPr lang="kk-KZ" dirty="0">
                <a:solidFill>
                  <a:srgbClr val="7030A0"/>
                </a:solidFill>
                <a:latin typeface="Times New Roman" pitchFamily="18" charset="0"/>
                <a:cs typeface="Times New Roman" pitchFamily="18" charset="0"/>
              </a:rPr>
              <a:t>Қайырлы таң!  –  Қайырлы түн!</a:t>
            </a:r>
            <a:endParaRPr lang="ru-RU" dirty="0">
              <a:solidFill>
                <a:srgbClr val="7030A0"/>
              </a:solidFill>
              <a:latin typeface="Times New Roman" pitchFamily="18" charset="0"/>
              <a:cs typeface="Times New Roman" pitchFamily="18" charset="0"/>
            </a:endParaRP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2</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1484784"/>
            <a:ext cx="8208912" cy="5386090"/>
          </a:xfrm>
          <a:prstGeom prst="rect">
            <a:avLst/>
          </a:prstGeom>
          <a:noFill/>
        </p:spPr>
        <p:txBody>
          <a:bodyPr wrap="square" lIns="91440" tIns="45720" rIns="91440" bIns="45720">
            <a:spAutoFit/>
          </a:bodyPr>
          <a:lstStyle/>
          <a:p>
            <a:pPr algn="ctr"/>
            <a:r>
              <a:rPr lang="kk-KZ" sz="2000" b="1" dirty="0">
                <a:solidFill>
                  <a:srgbClr val="FF0000"/>
                </a:solidFill>
                <a:latin typeface="Times New Roman" pitchFamily="18" charset="0"/>
                <a:cs typeface="Times New Roman" pitchFamily="18" charset="0"/>
              </a:rPr>
              <a:t>Жақсы-жаман</a:t>
            </a:r>
            <a:endParaRPr lang="ru-RU" sz="2000" b="1" dirty="0">
              <a:solidFill>
                <a:srgbClr val="FF0000"/>
              </a:solidFill>
              <a:latin typeface="Times New Roman" pitchFamily="18" charset="0"/>
              <a:cs typeface="Times New Roman" pitchFamily="18" charset="0"/>
            </a:endParaRPr>
          </a:p>
          <a:p>
            <a:r>
              <a:rPr lang="kk-KZ" sz="2000" b="1" i="1" dirty="0">
                <a:solidFill>
                  <a:srgbClr val="FF0000"/>
                </a:solidFill>
                <a:latin typeface="Times New Roman" pitchFamily="18" charset="0"/>
                <a:cs typeface="Times New Roman" pitchFamily="18" charset="0"/>
              </a:rPr>
              <a:t> </a:t>
            </a:r>
            <a:endParaRPr lang="ru-RU" sz="1600" b="1" dirty="0">
              <a:solidFill>
                <a:srgbClr val="FF0000"/>
              </a:solidFill>
              <a:latin typeface="Times New Roman" pitchFamily="18" charset="0"/>
              <a:cs typeface="Times New Roman" pitchFamily="18" charset="0"/>
            </a:endParaRPr>
          </a:p>
          <a:p>
            <a:r>
              <a:rPr lang="kk-KZ" sz="1600" b="1" dirty="0">
                <a:solidFill>
                  <a:srgbClr val="FF0000"/>
                </a:solidFill>
                <a:latin typeface="Times New Roman" pitchFamily="18" charset="0"/>
                <a:cs typeface="Times New Roman" pitchFamily="18" charset="0"/>
              </a:rPr>
              <a:t>Ойынның барысы: </a:t>
            </a:r>
            <a:r>
              <a:rPr lang="kk-KZ" sz="1600" dirty="0">
                <a:solidFill>
                  <a:srgbClr val="7030A0"/>
                </a:solidFill>
                <a:latin typeface="Times New Roman" pitchFamily="18" charset="0"/>
                <a:cs typeface="Times New Roman" pitchFamily="18" charset="0"/>
              </a:rPr>
              <a:t>«Жақсы-жаман» -  ойыны көлік тақырыбына арналған мына төмендегідей сұрақ-жауап түрінде өткізуге болады.</a:t>
            </a:r>
            <a:endParaRPr lang="ru-RU" sz="1600" dirty="0">
              <a:solidFill>
                <a:srgbClr val="7030A0"/>
              </a:solidFill>
              <a:latin typeface="Times New Roman" pitchFamily="18" charset="0"/>
              <a:cs typeface="Times New Roman" pitchFamily="18" charset="0"/>
            </a:endParaRPr>
          </a:p>
          <a:p>
            <a:pPr lvl="0"/>
            <a:r>
              <a:rPr lang="kk-KZ" sz="1600" dirty="0">
                <a:solidFill>
                  <a:srgbClr val="7030A0"/>
                </a:solidFill>
                <a:latin typeface="Times New Roman" pitchFamily="18" charset="0"/>
                <a:cs typeface="Times New Roman" pitchFamily="18" charset="0"/>
              </a:rPr>
              <a:t>Көлік болғаны жақсы ма, неге?Тез балабақшаға жетуге болады.</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Жүк тасуға ыңғайлы.</a:t>
            </a:r>
            <a:endParaRPr lang="ru-RU" sz="1600" dirty="0">
              <a:solidFill>
                <a:srgbClr val="7030A0"/>
              </a:solidFill>
              <a:latin typeface="Times New Roman" pitchFamily="18" charset="0"/>
              <a:cs typeface="Times New Roman" pitchFamily="18" charset="0"/>
            </a:endParaRPr>
          </a:p>
          <a:p>
            <a:pPr lvl="0"/>
            <a:r>
              <a:rPr lang="kk-KZ" sz="1600" dirty="0">
                <a:solidFill>
                  <a:srgbClr val="7030A0"/>
                </a:solidFill>
                <a:latin typeface="Times New Roman" pitchFamily="18" charset="0"/>
                <a:cs typeface="Times New Roman" pitchFamily="18" charset="0"/>
              </a:rPr>
              <a:t>Суықтан, жаңбырдан сақтануға болады, т.б. жауаптар.</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Ал, көлік несімен жаман?</a:t>
            </a:r>
            <a:endParaRPr lang="ru-RU" sz="1600" dirty="0">
              <a:solidFill>
                <a:srgbClr val="7030A0"/>
              </a:solidFill>
              <a:latin typeface="Times New Roman" pitchFamily="18" charset="0"/>
              <a:cs typeface="Times New Roman" pitchFamily="18" charset="0"/>
            </a:endParaRPr>
          </a:p>
          <a:p>
            <a:pPr lvl="0"/>
            <a:r>
              <a:rPr lang="kk-KZ" sz="1600" dirty="0">
                <a:solidFill>
                  <a:srgbClr val="7030A0"/>
                </a:solidFill>
                <a:latin typeface="Times New Roman" pitchFamily="18" charset="0"/>
                <a:cs typeface="Times New Roman" pitchFamily="18" charset="0"/>
              </a:rPr>
              <a:t>Басып кетуі мүмкін.</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Қаланың ауасын бүлдіреді.</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Көлікті ұрлап, айдап әкетуі мүмкін, т.б. жауаптар. </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Осылай сұрақ-жауаптар арқылы балалардың көлік туралы ұғымдары қалыптасады.Осы тақырыппен өткізілген ойында дұрыс сұрақ қоюға, әңгіме дұрыс құрауға, заттың, қылықтың жақсы-жаманын айыра білуге үйрету мақсаты іске асырылады. Өз ойын дәлелдей білуге жетелейді.Тәрбиеші балаларды белгілі бір затпен не бір қылықпен таныстырады. Мысалы, жаңбырмен таныстырып болған соң Жаңбырдың несі жақсы? Деген сұраққа жауап берулерін сұрайды.Балалар өз ойларын білдіреді (әрбір ойды ескеріп отыру): «көшелерді жуады», «мен жаңбырда жүргенді жақсы көремін», «жер көгереді» және т.с.с.Содан соң тәрбиеші: «жаңбыр несімен жаман?» деген сұрақ қояды. </a:t>
            </a:r>
            <a:r>
              <a:rPr lang="ru-RU" sz="1600" dirty="0">
                <a:solidFill>
                  <a:srgbClr val="7030A0"/>
                </a:solidFill>
                <a:latin typeface="Times New Roman" pitchFamily="18" charset="0"/>
                <a:cs typeface="Times New Roman" pitchFamily="18" charset="0"/>
              </a:rPr>
              <a:t> </a:t>
            </a:r>
            <a:r>
              <a:rPr lang="kk-KZ" sz="1600" dirty="0">
                <a:solidFill>
                  <a:srgbClr val="7030A0"/>
                </a:solidFill>
                <a:latin typeface="Times New Roman" pitchFamily="18" charset="0"/>
                <a:cs typeface="Times New Roman" pitchFamily="18" charset="0"/>
              </a:rPr>
              <a:t>Балалар өз ойларын білдіреді (әрбір ойды ескеріп отыру): «жер балшық болады, жүруге мүмкін емес», «су болып, суық тиіп ауырып қалуға болады», «көшелерді шайып әкетеді» т.с.с.</a:t>
            </a:r>
            <a:endParaRPr lang="ru-RU" sz="1600" dirty="0">
              <a:solidFill>
                <a:srgbClr val="7030A0"/>
              </a:solidFill>
              <a:latin typeface="Times New Roman" pitchFamily="18" charset="0"/>
              <a:cs typeface="Times New Roman" pitchFamily="18" charset="0"/>
            </a:endParaRPr>
          </a:p>
          <a:p>
            <a:r>
              <a:rPr lang="kk-KZ" sz="1600" dirty="0">
                <a:solidFill>
                  <a:srgbClr val="7030A0"/>
                </a:solidFill>
                <a:latin typeface="Times New Roman" pitchFamily="18" charset="0"/>
                <a:cs typeface="Times New Roman" pitchFamily="18" charset="0"/>
              </a:rPr>
              <a:t>Тәрбиеші соңында «Сонымен жаңбыр жақсы ма, жаман ба?» немесе «Жаңбыр кімге жақсы, неге жаман?» деген сұрақ қоюға болады.Ойында бұдан басқа да ойларды білдіріп, сұрауға болады№ Мысалы: Жалмауыз кемпірдің несі жақсы? Несі жаман? Теледидар бұзылып қалса жақсы ма? Әлде жаман ба? Жануар болудың несі жақсы? Несі жаман?</a:t>
            </a:r>
            <a:endParaRPr lang="ru-RU" sz="1200" dirty="0">
              <a:solidFill>
                <a:srgbClr val="7030A0"/>
              </a:solidFill>
              <a:latin typeface="Times New Roman" pitchFamily="18" charset="0"/>
              <a:cs typeface="Times New Roman" pitchFamily="18" charset="0"/>
            </a:endParaRP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3</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1484784"/>
            <a:ext cx="8208912" cy="4862870"/>
          </a:xfrm>
          <a:prstGeom prst="rect">
            <a:avLst/>
          </a:prstGeom>
          <a:noFill/>
        </p:spPr>
        <p:txBody>
          <a:bodyPr wrap="square" lIns="91440" tIns="45720" rIns="91440" bIns="45720">
            <a:spAutoFit/>
          </a:bodyPr>
          <a:lstStyle/>
          <a:p>
            <a:pPr algn="ctr"/>
            <a:r>
              <a:rPr lang="kk-KZ" sz="2000" b="1" i="1" dirty="0">
                <a:solidFill>
                  <a:srgbClr val="FF0000"/>
                </a:solidFill>
                <a:latin typeface="Times New Roman" pitchFamily="18" charset="0"/>
                <a:cs typeface="Times New Roman" pitchFamily="18" charset="0"/>
              </a:rPr>
              <a:t>Ауызша сөзжұмбақ</a:t>
            </a:r>
            <a:endParaRPr lang="ru-RU" sz="2000" dirty="0">
              <a:solidFill>
                <a:srgbClr val="FF0000"/>
              </a:solidFill>
              <a:latin typeface="Times New Roman" pitchFamily="18" charset="0"/>
              <a:cs typeface="Times New Roman" pitchFamily="18" charset="0"/>
            </a:endParaRPr>
          </a:p>
          <a:p>
            <a:r>
              <a:rPr lang="kk-KZ" sz="2000" b="1" i="1" dirty="0">
                <a:solidFill>
                  <a:srgbClr val="FF0000"/>
                </a:solidFill>
              </a:rPr>
              <a:t> </a:t>
            </a:r>
            <a:r>
              <a:rPr lang="kk-KZ" b="1" dirty="0">
                <a:solidFill>
                  <a:srgbClr val="FF0000"/>
                </a:solidFill>
                <a:latin typeface="Times New Roman" pitchFamily="18" charset="0"/>
                <a:cs typeface="Times New Roman" pitchFamily="18" charset="0"/>
              </a:rPr>
              <a:t>Мақсаты</a:t>
            </a:r>
            <a:r>
              <a:rPr lang="kk-KZ" dirty="0">
                <a:solidFill>
                  <a:srgbClr val="7030A0"/>
                </a:solidFill>
                <a:latin typeface="Times New Roman" pitchFamily="18" charset="0"/>
                <a:cs typeface="Times New Roman" pitchFamily="18" charset="0"/>
              </a:rPr>
              <a:t>: балалардың сөздік қорын молайту, логикалық ойлау қабілеттерін дамыту. Сондай-ақ сұрақты дұрыс қойып, оларға нақты жауап беруге, сөздерді анықтауға үйретеді.</a:t>
            </a:r>
            <a:endParaRPr lang="ru-RU" dirty="0">
              <a:solidFill>
                <a:srgbClr val="7030A0"/>
              </a:solidFill>
              <a:latin typeface="Times New Roman" pitchFamily="18" charset="0"/>
              <a:cs typeface="Times New Roman" pitchFamily="18" charset="0"/>
            </a:endParaRPr>
          </a:p>
          <a:p>
            <a:r>
              <a:rPr lang="kk-KZ" b="1" dirty="0">
                <a:solidFill>
                  <a:srgbClr val="FF0000"/>
                </a:solidFill>
                <a:latin typeface="Times New Roman" pitchFamily="18" charset="0"/>
                <a:cs typeface="Times New Roman" pitchFamily="18" charset="0"/>
              </a:rPr>
              <a:t>Барысы: </a:t>
            </a:r>
            <a:r>
              <a:rPr lang="kk-KZ" dirty="0">
                <a:solidFill>
                  <a:srgbClr val="7030A0"/>
                </a:solidFill>
                <a:latin typeface="Times New Roman" pitchFamily="18" charset="0"/>
                <a:cs typeface="Times New Roman" pitchFamily="18" charset="0"/>
              </a:rPr>
              <a:t>Айталық, тәрбиеші, балаларға мысалы «жер» деген бір сөз жасырады, алайда оны дауыстап атамайды. Тек оның бірінші әрпін атайды.</a:t>
            </a:r>
            <a:endParaRPr lang="ru-RU" dirty="0">
              <a:solidFill>
                <a:srgbClr val="7030A0"/>
              </a:solidFill>
              <a:latin typeface="Times New Roman" pitchFamily="18" charset="0"/>
              <a:cs typeface="Times New Roman" pitchFamily="18" charset="0"/>
            </a:endParaRPr>
          </a:p>
          <a:p>
            <a:r>
              <a:rPr lang="kk-KZ" dirty="0">
                <a:solidFill>
                  <a:srgbClr val="7030A0"/>
                </a:solidFill>
                <a:latin typeface="Times New Roman" pitchFamily="18" charset="0"/>
                <a:cs typeface="Times New Roman" pitchFamily="18" charset="0"/>
              </a:rPr>
              <a:t>     Бұл сөзді табу үшін, балалар тәрбиешіге әртүрлі сұрақтар қояды: Мысалы, </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Бұл шаға ма?</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Жоқ, бұл жылан емес.</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Бұл жыртқыш аң ба?</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Жоқ, бұл жолбарыс емес.</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Бұл ұша ма?</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Жоқ, бұл жапалақ емес.</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Бұл біз тұрған жер ме?</a:t>
            </a:r>
            <a:endParaRPr lang="ru-RU" dirty="0">
              <a:solidFill>
                <a:srgbClr val="7030A0"/>
              </a:solidFill>
              <a:latin typeface="Times New Roman" pitchFamily="18" charset="0"/>
              <a:cs typeface="Times New Roman" pitchFamily="18" charset="0"/>
            </a:endParaRPr>
          </a:p>
          <a:p>
            <a:pPr lvl="0"/>
            <a:r>
              <a:rPr lang="kk-KZ" dirty="0">
                <a:solidFill>
                  <a:srgbClr val="7030A0"/>
                </a:solidFill>
                <a:latin typeface="Times New Roman" pitchFamily="18" charset="0"/>
                <a:cs typeface="Times New Roman" pitchFamily="18" charset="0"/>
              </a:rPr>
              <a:t>Иә, бұл жер.</a:t>
            </a:r>
            <a:endParaRPr lang="ru-RU" dirty="0">
              <a:solidFill>
                <a:srgbClr val="7030A0"/>
              </a:solidFill>
              <a:latin typeface="Times New Roman" pitchFamily="18" charset="0"/>
              <a:cs typeface="Times New Roman" pitchFamily="18" charset="0"/>
            </a:endParaRPr>
          </a:p>
          <a:p>
            <a:r>
              <a:rPr lang="kk-KZ" dirty="0">
                <a:solidFill>
                  <a:srgbClr val="7030A0"/>
                </a:solidFill>
                <a:latin typeface="Times New Roman" pitchFamily="18" charset="0"/>
                <a:cs typeface="Times New Roman" pitchFamily="18" charset="0"/>
              </a:rPr>
              <a:t>Ескерту: Егер де, балалар бұл сөзді таба алмай, қиналса, тәрбиеші сөздің екінші әріпін айтуына болады.</a:t>
            </a:r>
            <a:endParaRPr lang="ru-RU" dirty="0">
              <a:solidFill>
                <a:srgbClr val="7030A0"/>
              </a:solidFill>
              <a:latin typeface="Times New Roman" pitchFamily="18" charset="0"/>
              <a:cs typeface="Times New Roman" pitchFamily="18" charset="0"/>
            </a:endParaRP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4</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1484784"/>
            <a:ext cx="8208912" cy="3847207"/>
          </a:xfrm>
          <a:prstGeom prst="rect">
            <a:avLst/>
          </a:prstGeom>
          <a:noFill/>
        </p:spPr>
        <p:txBody>
          <a:bodyPr wrap="square" lIns="91440" tIns="45720" rIns="91440" bIns="45720">
            <a:spAutoFit/>
          </a:bodyPr>
          <a:lstStyle/>
          <a:p>
            <a:pPr algn="ctr"/>
            <a:r>
              <a:rPr lang="kk-KZ" sz="2800" dirty="0">
                <a:latin typeface="Times New Roman" pitchFamily="18" charset="0"/>
                <a:cs typeface="Times New Roman" pitchFamily="18" charset="0"/>
              </a:rPr>
              <a:t> </a:t>
            </a:r>
            <a:r>
              <a:rPr lang="kk-KZ" sz="2800" b="1" i="1" dirty="0">
                <a:solidFill>
                  <a:srgbClr val="FF0000"/>
                </a:solidFill>
                <a:latin typeface="Times New Roman" pitchFamily="18" charset="0"/>
                <a:cs typeface="Times New Roman" pitchFamily="18" charset="0"/>
              </a:rPr>
              <a:t>Төртінші артық</a:t>
            </a:r>
            <a:endParaRPr lang="ru-RU" sz="2800" dirty="0">
              <a:solidFill>
                <a:srgbClr val="FF0000"/>
              </a:solidFill>
              <a:latin typeface="Times New Roman" pitchFamily="18" charset="0"/>
              <a:cs typeface="Times New Roman" pitchFamily="18" charset="0"/>
            </a:endParaRPr>
          </a:p>
          <a:p>
            <a:r>
              <a:rPr lang="kk-KZ" sz="2000" dirty="0"/>
              <a:t> </a:t>
            </a:r>
            <a:endParaRPr lang="ru-RU" sz="2000" dirty="0"/>
          </a:p>
          <a:p>
            <a:r>
              <a:rPr lang="kk-KZ" sz="2800" b="1" dirty="0">
                <a:solidFill>
                  <a:srgbClr val="FF0000"/>
                </a:solidFill>
                <a:latin typeface="Times New Roman" pitchFamily="18" charset="0"/>
                <a:cs typeface="Times New Roman" pitchFamily="18" charset="0"/>
              </a:rPr>
              <a:t>Мақсаты: </a:t>
            </a:r>
            <a:r>
              <a:rPr lang="kk-KZ" sz="2800" dirty="0">
                <a:solidFill>
                  <a:srgbClr val="7030A0"/>
                </a:solidFill>
                <a:latin typeface="Times New Roman" pitchFamily="18" charset="0"/>
                <a:cs typeface="Times New Roman" pitchFamily="18" charset="0"/>
              </a:rPr>
              <a:t>Балалардың логикалық ойлау қабілетін дамыту мен заттардың жалпылама түрін білуге үйретуге арналған бұл ойында әр командаға үш суреттен беріледі. </a:t>
            </a:r>
          </a:p>
          <a:p>
            <a:r>
              <a:rPr lang="kk-KZ" sz="2800" b="1" dirty="0">
                <a:solidFill>
                  <a:srgbClr val="FF0000"/>
                </a:solidFill>
                <a:latin typeface="Times New Roman" pitchFamily="18" charset="0"/>
                <a:cs typeface="Times New Roman" pitchFamily="18" charset="0"/>
              </a:rPr>
              <a:t>Барысы: </a:t>
            </a:r>
            <a:r>
              <a:rPr lang="kk-KZ" sz="2800" dirty="0">
                <a:solidFill>
                  <a:srgbClr val="7030A0"/>
                </a:solidFill>
                <a:latin typeface="Times New Roman" pitchFamily="18" charset="0"/>
                <a:cs typeface="Times New Roman" pitchFamily="18" charset="0"/>
              </a:rPr>
              <a:t>Әр суретте бір зат артық бейнеленген, ал үшеуінің мағынасы бірдей. Сол үш затты бір жалпылама сөзбен атау.</a:t>
            </a:r>
            <a:endParaRPr lang="ru-RU" sz="2400" dirty="0">
              <a:solidFill>
                <a:srgbClr val="7030A0"/>
              </a:solidFill>
              <a:latin typeface="Times New Roman" pitchFamily="18" charset="0"/>
              <a:cs typeface="Times New Roman" pitchFamily="18" charset="0"/>
            </a:endParaRP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5</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1484784"/>
            <a:ext cx="8208912" cy="5262979"/>
          </a:xfrm>
          <a:prstGeom prst="rect">
            <a:avLst/>
          </a:prstGeom>
          <a:noFill/>
        </p:spPr>
        <p:txBody>
          <a:bodyPr wrap="square" lIns="91440" tIns="45720" rIns="91440" bIns="45720">
            <a:spAutoFit/>
          </a:bodyPr>
          <a:lstStyle/>
          <a:p>
            <a:pPr algn="ctr"/>
            <a:r>
              <a:rPr lang="kk-KZ" sz="2800" b="1" i="1" dirty="0">
                <a:solidFill>
                  <a:srgbClr val="FF0000"/>
                </a:solidFill>
                <a:latin typeface="Times New Roman" pitchFamily="18" charset="0"/>
                <a:cs typeface="Times New Roman" pitchFamily="18" charset="0"/>
              </a:rPr>
              <a:t> Кім солай сөйлейді?</a:t>
            </a:r>
            <a:endParaRPr lang="ru-RU" sz="2800" dirty="0">
              <a:solidFill>
                <a:srgbClr val="FF0000"/>
              </a:solidFill>
              <a:latin typeface="Times New Roman" pitchFamily="18" charset="0"/>
              <a:cs typeface="Times New Roman" pitchFamily="18" charset="0"/>
            </a:endParaRPr>
          </a:p>
          <a:p>
            <a:br>
              <a:rPr lang="kk-KZ" sz="2800" i="1" u="sng" dirty="0"/>
            </a:br>
            <a:r>
              <a:rPr lang="kk-KZ" sz="2800" b="1" i="1" dirty="0">
                <a:solidFill>
                  <a:srgbClr val="FF0000"/>
                </a:solidFill>
                <a:latin typeface="Times New Roman" pitchFamily="18" charset="0"/>
                <a:cs typeface="Times New Roman" pitchFamily="18" charset="0"/>
              </a:rPr>
              <a:t>Мақсаты:</a:t>
            </a:r>
            <a:r>
              <a:rPr lang="kk-KZ" sz="2800" i="1" dirty="0">
                <a:solidFill>
                  <a:srgbClr val="FF000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жануарларды дауысынан айыра білуге </a:t>
            </a:r>
            <a:endParaRPr lang="ru-RU" sz="2800" dirty="0">
              <a:solidFill>
                <a:srgbClr val="7030A0"/>
              </a:solidFill>
              <a:latin typeface="Times New Roman" pitchFamily="18" charset="0"/>
              <a:cs typeface="Times New Roman" pitchFamily="18" charset="0"/>
            </a:endParaRPr>
          </a:p>
          <a:p>
            <a:r>
              <a:rPr lang="kk-KZ" sz="2800" i="1" dirty="0">
                <a:solidFill>
                  <a:srgbClr val="7030A0"/>
                </a:solidFill>
                <a:latin typeface="Times New Roman" pitchFamily="18" charset="0"/>
                <a:cs typeface="Times New Roman" pitchFamily="18" charset="0"/>
              </a:rPr>
              <a:t>                   және дауыстарын еліктеуге үйрету. </a:t>
            </a:r>
            <a:br>
              <a:rPr lang="kk-KZ" sz="2800" i="1" dirty="0">
                <a:solidFill>
                  <a:srgbClr val="7030A0"/>
                </a:solidFill>
                <a:latin typeface="Times New Roman" pitchFamily="18" charset="0"/>
                <a:cs typeface="Times New Roman" pitchFamily="18" charset="0"/>
              </a:rPr>
            </a:br>
            <a:r>
              <a:rPr lang="kk-KZ" sz="2800" b="1" i="1" dirty="0">
                <a:solidFill>
                  <a:srgbClr val="FF0000"/>
                </a:solidFill>
                <a:latin typeface="Times New Roman" pitchFamily="18" charset="0"/>
                <a:cs typeface="Times New Roman" pitchFamily="18" charset="0"/>
              </a:rPr>
              <a:t>Құрал:</a:t>
            </a:r>
            <a:r>
              <a:rPr lang="kk-KZ" sz="2800" i="1" dirty="0">
                <a:solidFill>
                  <a:srgbClr val="FF000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Доп </a:t>
            </a:r>
            <a:br>
              <a:rPr lang="kk-KZ" sz="2800" i="1" dirty="0">
                <a:solidFill>
                  <a:srgbClr val="7030A0"/>
                </a:solidFill>
                <a:latin typeface="Times New Roman" pitchFamily="18" charset="0"/>
                <a:cs typeface="Times New Roman" pitchFamily="18" charset="0"/>
              </a:rPr>
            </a:br>
            <a:r>
              <a:rPr lang="kk-KZ" sz="2800" b="1" i="1" dirty="0">
                <a:solidFill>
                  <a:srgbClr val="FF0000"/>
                </a:solidFill>
                <a:latin typeface="Times New Roman" pitchFamily="18" charset="0"/>
                <a:cs typeface="Times New Roman" pitchFamily="18" charset="0"/>
              </a:rPr>
              <a:t>Ойын барысы:</a:t>
            </a:r>
            <a:r>
              <a:rPr lang="kk-KZ" sz="2800" i="1" dirty="0">
                <a:solidFill>
                  <a:srgbClr val="FF000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ойынға 4-5 бала қатысады.    </a:t>
            </a:r>
            <a:r>
              <a:rPr lang="ru-RU" sz="2800" i="1" dirty="0" err="1">
                <a:solidFill>
                  <a:srgbClr val="7030A0"/>
                </a:solidFill>
                <a:latin typeface="Times New Roman" pitchFamily="18" charset="0"/>
                <a:cs typeface="Times New Roman" pitchFamily="18" charset="0"/>
              </a:rPr>
              <a:t>Балалар</a:t>
            </a:r>
            <a:r>
              <a:rPr lang="ru-RU" sz="2800" i="1" dirty="0">
                <a:solidFill>
                  <a:srgbClr val="7030A0"/>
                </a:solidFill>
                <a:latin typeface="Times New Roman" pitchFamily="18" charset="0"/>
                <a:cs typeface="Times New Roman" pitchFamily="18" charset="0"/>
              </a:rPr>
              <a:t> жарты </a:t>
            </a:r>
            <a:r>
              <a:rPr lang="ru-RU" sz="2800" i="1" dirty="0" err="1">
                <a:solidFill>
                  <a:srgbClr val="7030A0"/>
                </a:solidFill>
                <a:latin typeface="Times New Roman" pitchFamily="18" charset="0"/>
                <a:cs typeface="Times New Roman" pitchFamily="18" charset="0"/>
              </a:rPr>
              <a:t>дөңгелекке турады,ортасында</a:t>
            </a:r>
            <a:r>
              <a:rPr lang="ru-RU" sz="2800" i="1" dirty="0">
                <a:solidFill>
                  <a:srgbClr val="7030A0"/>
                </a:solidFill>
                <a:latin typeface="Times New Roman" pitchFamily="18" charset="0"/>
                <a:cs typeface="Times New Roman" pitchFamily="18" charset="0"/>
              </a:rPr>
              <a:t> </a:t>
            </a:r>
            <a:r>
              <a:rPr lang="ru-RU" sz="2800" i="1" dirty="0" err="1">
                <a:solidFill>
                  <a:srgbClr val="7030A0"/>
                </a:solidFill>
                <a:latin typeface="Times New Roman" pitchFamily="18" charset="0"/>
                <a:cs typeface="Times New Roman" pitchFamily="18" charset="0"/>
              </a:rPr>
              <a:t>доппен</a:t>
            </a:r>
            <a:r>
              <a:rPr lang="ru-RU" sz="2800" i="1" dirty="0">
                <a:solidFill>
                  <a:srgbClr val="7030A0"/>
                </a:solidFill>
                <a:latin typeface="Times New Roman" pitchFamily="18" charset="0"/>
                <a:cs typeface="Times New Roman" pitchFamily="18" charset="0"/>
              </a:rPr>
              <a:t>  </a:t>
            </a:r>
            <a:r>
              <a:rPr lang="ru-RU" sz="2800" dirty="0">
                <a:solidFill>
                  <a:srgbClr val="7030A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тәрбиеші турады. Балаларға доп лақтырып бір жануарды атайды. </a:t>
            </a:r>
            <a:r>
              <a:rPr lang="ru-RU" sz="2800" dirty="0">
                <a:solidFill>
                  <a:srgbClr val="7030A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Бала допты қағып ап сол жануардың  дыбыстауын еске түсіру керек.</a:t>
            </a:r>
            <a:r>
              <a:rPr lang="ru-RU" sz="2800" dirty="0">
                <a:solidFill>
                  <a:srgbClr val="7030A0"/>
                </a:solidFill>
                <a:latin typeface="Times New Roman" pitchFamily="18" charset="0"/>
                <a:cs typeface="Times New Roman" pitchFamily="18" charset="0"/>
              </a:rPr>
              <a:t> </a:t>
            </a:r>
            <a:r>
              <a:rPr lang="kk-KZ" sz="2800" i="1" dirty="0">
                <a:solidFill>
                  <a:srgbClr val="7030A0"/>
                </a:solidFill>
                <a:latin typeface="Times New Roman" pitchFamily="18" charset="0"/>
                <a:cs typeface="Times New Roman" pitchFamily="18" charset="0"/>
              </a:rPr>
              <a:t>Немесе допты лақтырып : «Ит  қалай үреді көрсетші» </a:t>
            </a:r>
            <a:endParaRPr lang="ru-RU" sz="2400" dirty="0">
              <a:solidFill>
                <a:srgbClr val="7030A0"/>
              </a:solidFill>
              <a:latin typeface="Times New Roman" pitchFamily="18" charset="0"/>
              <a:cs typeface="Times New Roman" pitchFamily="18" charset="0"/>
            </a:endParaRPr>
          </a:p>
        </p:txBody>
      </p:sp>
      <p:sp>
        <p:nvSpPr>
          <p:cNvPr id="4" name="TextBox 3"/>
          <p:cNvSpPr txBox="1"/>
          <p:nvPr/>
        </p:nvSpPr>
        <p:spPr>
          <a:xfrm>
            <a:off x="7596336" y="188640"/>
            <a:ext cx="1296144" cy="1200329"/>
          </a:xfrm>
          <a:prstGeom prst="rect">
            <a:avLst/>
          </a:prstGeom>
          <a:noFill/>
        </p:spPr>
        <p:txBody>
          <a:bodyPr wrap="square" rtlCol="0">
            <a:spAutoFit/>
          </a:bodyPr>
          <a:lstStyle/>
          <a:p>
            <a:pPr algn="ctr"/>
            <a:r>
              <a:rPr lang="kk-KZ" sz="7200" b="1" i="1" dirty="0">
                <a:solidFill>
                  <a:srgbClr val="FF0000"/>
                </a:solidFill>
                <a:latin typeface="Times New Roman" pitchFamily="18" charset="0"/>
                <a:cs typeface="Times New Roman" pitchFamily="18" charset="0"/>
              </a:rPr>
              <a:t>6</a:t>
            </a:r>
            <a:endParaRPr lang="ru-RU" sz="7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48443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edu54.ru/sites/default/files/userfiles/image/matematika_carica_nauk_1.jpg"/>
          <p:cNvPicPr>
            <a:picLocks noChangeAspect="1" noChangeArrowheads="1"/>
          </p:cNvPicPr>
          <p:nvPr/>
        </p:nvPicPr>
        <p:blipFill>
          <a:blip r:embed="rId2" cstate="print"/>
          <a:srcRect/>
          <a:stretch>
            <a:fillRect/>
          </a:stretch>
        </p:blipFill>
        <p:spPr bwMode="auto">
          <a:xfrm>
            <a:off x="36512" y="0"/>
            <a:ext cx="9144000" cy="6858000"/>
          </a:xfrm>
          <a:prstGeom prst="rect">
            <a:avLst/>
          </a:prstGeom>
          <a:noFill/>
        </p:spPr>
      </p:pic>
      <p:sp>
        <p:nvSpPr>
          <p:cNvPr id="2" name="Заголовок 1"/>
          <p:cNvSpPr>
            <a:spLocks noGrp="1"/>
          </p:cNvSpPr>
          <p:nvPr>
            <p:ph type="ctrTitle"/>
          </p:nvPr>
        </p:nvSpPr>
        <p:spPr>
          <a:xfrm>
            <a:off x="616024" y="5775399"/>
            <a:ext cx="7772400" cy="1470025"/>
          </a:xfrm>
        </p:spPr>
        <p:txBody>
          <a:bodyPr>
            <a:normAutofit fontScale="90000"/>
          </a:bodyPr>
          <a:lstStyle/>
          <a:p>
            <a:r>
              <a:rPr lang="kk-KZ" b="1" dirty="0"/>
              <a:t> </a:t>
            </a:r>
            <a:br>
              <a:rPr lang="ru-RU" dirty="0"/>
            </a:br>
            <a:br>
              <a:rPr lang="ru-RU" dirty="0"/>
            </a:br>
            <a:r>
              <a:rPr lang="kk-KZ" sz="3200" dirty="0"/>
              <a:t>  </a:t>
            </a:r>
            <a:br>
              <a:rPr lang="ru-RU" sz="3200" dirty="0"/>
            </a:br>
            <a:r>
              <a:rPr lang="kk-KZ" sz="2400" b="1" dirty="0"/>
              <a:t>  </a:t>
            </a:r>
            <a:br>
              <a:rPr lang="ru-RU" sz="2400" dirty="0"/>
            </a:br>
            <a:r>
              <a:rPr lang="kk-KZ" sz="2000" dirty="0"/>
              <a:t> </a:t>
            </a:r>
            <a:br>
              <a:rPr lang="ru-RU" sz="2000" dirty="0"/>
            </a:br>
            <a:r>
              <a:rPr lang="kk-KZ" sz="2200" b="1" dirty="0">
                <a:solidFill>
                  <a:srgbClr val="FF0000"/>
                </a:solidFill>
                <a:latin typeface="Times New Roman" pitchFamily="18" charset="0"/>
                <a:cs typeface="Times New Roman" pitchFamily="18" charset="0"/>
              </a:rPr>
              <a:t> Сипатына қарай ерекшеліктерін тап</a:t>
            </a:r>
            <a:r>
              <a:rPr lang="ru-RU" sz="2200" dirty="0">
                <a:solidFill>
                  <a:srgbClr val="FF0000"/>
                </a:solidFill>
                <a:latin typeface="Times New Roman" pitchFamily="18" charset="0"/>
                <a:cs typeface="Times New Roman" pitchFamily="18" charset="0"/>
              </a:rPr>
              <a:t> </a:t>
            </a:r>
            <a:br>
              <a:rPr lang="ru-RU" sz="2200" dirty="0">
                <a:solidFill>
                  <a:srgbClr val="FF0000"/>
                </a:solidFill>
                <a:latin typeface="Times New Roman" pitchFamily="18" charset="0"/>
                <a:cs typeface="Times New Roman" pitchFamily="18" charset="0"/>
              </a:rPr>
            </a:br>
            <a:br>
              <a:rPr lang="ru-RU" sz="2200" dirty="0">
                <a:solidFill>
                  <a:srgbClr val="FF0000"/>
                </a:solidFill>
                <a:latin typeface="Times New Roman" pitchFamily="18" charset="0"/>
                <a:cs typeface="Times New Roman" pitchFamily="18" charset="0"/>
              </a:rPr>
            </a:br>
            <a:r>
              <a:rPr lang="kk-KZ" sz="2200" b="1" dirty="0">
                <a:solidFill>
                  <a:srgbClr val="FF0000"/>
                </a:solidFill>
                <a:latin typeface="Times New Roman" pitchFamily="18" charset="0"/>
                <a:cs typeface="Times New Roman" pitchFamily="18" charset="0"/>
              </a:rPr>
              <a:t>Мақсаты:</a:t>
            </a:r>
            <a:r>
              <a:rPr lang="kk-KZ" sz="2200" dirty="0">
                <a:solidFill>
                  <a:srgbClr val="FF0000"/>
                </a:solidFill>
                <a:latin typeface="Times New Roman" pitchFamily="18" charset="0"/>
                <a:cs typeface="Times New Roman" pitchFamily="18" charset="0"/>
              </a:rPr>
              <a:t> </a:t>
            </a:r>
            <a:r>
              <a:rPr lang="kk-KZ" sz="2200" dirty="0">
                <a:solidFill>
                  <a:srgbClr val="7030A0"/>
                </a:solidFill>
                <a:latin typeface="Times New Roman" pitchFamily="18" charset="0"/>
                <a:cs typeface="Times New Roman" pitchFamily="18" charset="0"/>
              </a:rPr>
              <a:t>Заттарды қасиетіне қарай айыра білуге тәрбиелей отырып, байқампаздыққа баулу</a:t>
            </a:r>
            <a:br>
              <a:rPr lang="ru-RU" sz="2200" dirty="0">
                <a:solidFill>
                  <a:srgbClr val="7030A0"/>
                </a:solidFill>
                <a:latin typeface="Times New Roman" pitchFamily="18" charset="0"/>
                <a:cs typeface="Times New Roman" pitchFamily="18" charset="0"/>
              </a:rPr>
            </a:br>
            <a:r>
              <a:rPr lang="kk-KZ" sz="2200" b="1" dirty="0">
                <a:solidFill>
                  <a:srgbClr val="FF0000"/>
                </a:solidFill>
                <a:latin typeface="Times New Roman" pitchFamily="18" charset="0"/>
                <a:cs typeface="Times New Roman" pitchFamily="18" charset="0"/>
              </a:rPr>
              <a:t>Ойынның барысы</a:t>
            </a:r>
            <a:r>
              <a:rPr lang="kk-KZ" sz="2200" b="1" dirty="0">
                <a:solidFill>
                  <a:srgbClr val="7030A0"/>
                </a:solidFill>
                <a:latin typeface="Times New Roman" pitchFamily="18" charset="0"/>
                <a:cs typeface="Times New Roman" pitchFamily="18" charset="0"/>
              </a:rPr>
              <a:t>:</a:t>
            </a:r>
            <a:r>
              <a:rPr lang="kk-KZ" sz="2200" dirty="0">
                <a:solidFill>
                  <a:srgbClr val="7030A0"/>
                </a:solidFill>
                <a:latin typeface="Times New Roman" pitchFamily="18" charset="0"/>
                <a:cs typeface="Times New Roman" pitchFamily="18" charset="0"/>
              </a:rPr>
              <a:t> Тәрбиеші суреттер көрсетеді. М/ы: ақшақардың суреті – «Балалар сендердің алдарыңда ақшақардың суреті бейнеленген кәртішкелер бар. Бір қарағанда олардың бәрі бірдей сияқты,бірақ анықтап қарасаңдар оларда өзгешеліктер бар.Осыған байланысты сендерді суреттегі ұқсастықтар мен өзгешеліктерді байқап тез анықтауға шақырамын». Ақшақардың бетінде қандай өзгірістер бар? -екі көзі,бір қызыл мұрыны бар -бастарында ше? -біреуінде шелек,екіншісінде кастрюль -қолдарыңда қандай өзгерістер көріп тұрсыңдар? -сыпырғыш,күрек,таяқшалар біреуінде оң, ал екіншісінде сол қолдарында -түймелері нешеу? -үш,төрт</a:t>
            </a:r>
            <a:br>
              <a:rPr lang="kk-KZ" sz="2200" dirty="0">
                <a:solidFill>
                  <a:srgbClr val="7030A0"/>
                </a:solidFill>
                <a:latin typeface="Times New Roman" pitchFamily="18" charset="0"/>
                <a:cs typeface="Times New Roman" pitchFamily="18" charset="0"/>
              </a:rPr>
            </a:br>
            <a:r>
              <a:rPr lang="kk-KZ" sz="2200" b="1" dirty="0">
                <a:solidFill>
                  <a:srgbClr val="FF0000"/>
                </a:solidFill>
                <a:latin typeface="Times New Roman" pitchFamily="18" charset="0"/>
                <a:cs typeface="Times New Roman" pitchFamily="18" charset="0"/>
              </a:rPr>
              <a:t>Көрнекіліктері</a:t>
            </a:r>
            <a:r>
              <a:rPr lang="ru-RU" sz="2200" dirty="0">
                <a:solidFill>
                  <a:srgbClr val="7030A0"/>
                </a:solidFill>
                <a:latin typeface="Times New Roman" pitchFamily="18" charset="0"/>
                <a:cs typeface="Times New Roman" pitchFamily="18" charset="0"/>
              </a:rPr>
              <a:t>:</a:t>
            </a:r>
            <a:r>
              <a:rPr lang="kk-KZ" sz="2200" dirty="0">
                <a:solidFill>
                  <a:srgbClr val="7030A0"/>
                </a:solidFill>
                <a:latin typeface="Times New Roman" pitchFamily="18" charset="0"/>
                <a:cs typeface="Times New Roman" pitchFamily="18" charset="0"/>
              </a:rPr>
              <a:t> ақшақарлар, жиналмалы қуыршақтар,жатпайтын қуыршақтар,көбелектер, аюлар, біркелкі </a:t>
            </a:r>
            <a:br>
              <a:rPr lang="ru-RU" sz="2200" dirty="0">
                <a:solidFill>
                  <a:srgbClr val="7030A0"/>
                </a:solidFill>
                <a:latin typeface="Times New Roman" pitchFamily="18" charset="0"/>
                <a:cs typeface="Times New Roman" pitchFamily="18" charset="0"/>
              </a:rPr>
            </a:br>
            <a:r>
              <a:rPr lang="kk-KZ" sz="2200" dirty="0">
                <a:solidFill>
                  <a:srgbClr val="7030A0"/>
                </a:solidFill>
                <a:latin typeface="Times New Roman" pitchFamily="18" charset="0"/>
                <a:cs typeface="Times New Roman" pitchFamily="18" charset="0"/>
              </a:rPr>
              <a:t> </a:t>
            </a:r>
            <a:br>
              <a:rPr lang="ru-RU" sz="2000" dirty="0"/>
            </a:br>
            <a:r>
              <a:rPr lang="kk-KZ" sz="2000" dirty="0"/>
              <a:t> </a:t>
            </a:r>
            <a:br>
              <a:rPr lang="ru-RU" sz="2000" dirty="0"/>
            </a:br>
            <a:r>
              <a:rPr lang="kk-KZ" sz="2000" dirty="0"/>
              <a:t> </a:t>
            </a:r>
            <a:br>
              <a:rPr lang="ru-RU" sz="2000" dirty="0"/>
            </a:br>
            <a:br>
              <a:rPr lang="ru-RU" sz="2000" dirty="0">
                <a:solidFill>
                  <a:srgbClr val="7030A0"/>
                </a:solidFill>
                <a:latin typeface="Times New Roman" pitchFamily="18" charset="0"/>
                <a:cs typeface="Times New Roman" pitchFamily="18" charset="0"/>
              </a:rPr>
            </a:br>
            <a:br>
              <a:rPr lang="ru-RU" sz="2400" dirty="0">
                <a:solidFill>
                  <a:srgbClr val="7030A0"/>
                </a:solidFill>
                <a:latin typeface="Times New Roman" pitchFamily="18" charset="0"/>
                <a:cs typeface="Times New Roman" pitchFamily="18" charset="0"/>
              </a:rPr>
            </a:br>
            <a:r>
              <a:rPr lang="kk-KZ" sz="2400" dirty="0">
                <a:solidFill>
                  <a:srgbClr val="7030A0"/>
                </a:solidFill>
                <a:latin typeface="Times New Roman" pitchFamily="18" charset="0"/>
                <a:cs typeface="Times New Roman" pitchFamily="18" charset="0"/>
              </a:rPr>
              <a:t> </a:t>
            </a:r>
            <a:br>
              <a:rPr lang="ru-RU" sz="2400" dirty="0">
                <a:solidFill>
                  <a:srgbClr val="7030A0"/>
                </a:solidFill>
                <a:latin typeface="Times New Roman" pitchFamily="18" charset="0"/>
                <a:cs typeface="Times New Roman" pitchFamily="18" charset="0"/>
              </a:rPr>
            </a:br>
            <a:r>
              <a:rPr lang="kk-KZ" sz="2400" dirty="0">
                <a:solidFill>
                  <a:srgbClr val="7030A0"/>
                </a:solidFill>
                <a:latin typeface="Times New Roman" pitchFamily="18" charset="0"/>
                <a:cs typeface="Times New Roman" pitchFamily="18" charset="0"/>
              </a:rPr>
              <a:t> </a:t>
            </a:r>
            <a:br>
              <a:rPr lang="ru-RU" sz="2400" dirty="0">
                <a:solidFill>
                  <a:srgbClr val="7030A0"/>
                </a:solidFill>
                <a:latin typeface="Times New Roman" pitchFamily="18" charset="0"/>
                <a:cs typeface="Times New Roman" pitchFamily="18" charset="0"/>
              </a:rPr>
            </a:br>
            <a:r>
              <a:rPr lang="kk-KZ" sz="2800" dirty="0">
                <a:solidFill>
                  <a:srgbClr val="7030A0"/>
                </a:solidFill>
                <a:latin typeface="Times New Roman" pitchFamily="18" charset="0"/>
                <a:cs typeface="Times New Roman" pitchFamily="18" charset="0"/>
              </a:rPr>
              <a:t> </a:t>
            </a:r>
            <a:br>
              <a:rPr lang="ru-RU" sz="2800" dirty="0"/>
            </a:br>
            <a:br>
              <a:rPr lang="ru-RU" sz="3200" dirty="0"/>
            </a:br>
            <a:r>
              <a:rPr lang="kk-KZ" sz="3200" dirty="0"/>
              <a:t> </a:t>
            </a:r>
            <a:br>
              <a:rPr lang="ru-RU" sz="3200" dirty="0"/>
            </a:br>
            <a:r>
              <a:rPr lang="kk-KZ" sz="3200" dirty="0"/>
              <a:t> </a:t>
            </a:r>
            <a:br>
              <a:rPr lang="ru-RU" sz="3200" dirty="0"/>
            </a:br>
            <a:r>
              <a:rPr lang="kk-KZ" sz="3200" dirty="0"/>
              <a:t> </a:t>
            </a:r>
            <a:br>
              <a:rPr lang="ru-RU" sz="3200" dirty="0"/>
            </a:br>
            <a:br>
              <a:rPr lang="ru-RU" dirty="0"/>
            </a:br>
            <a:r>
              <a:rPr lang="kk-KZ" dirty="0"/>
              <a:t> </a:t>
            </a:r>
            <a:br>
              <a:rPr lang="ru-RU" dirty="0"/>
            </a:br>
            <a:r>
              <a:rPr lang="kk-KZ" dirty="0"/>
              <a:t> </a:t>
            </a:r>
            <a:br>
              <a:rPr lang="ru-RU" dirty="0"/>
            </a:br>
            <a:r>
              <a:rPr lang="kk-KZ" dirty="0"/>
              <a:t> </a:t>
            </a:r>
            <a:br>
              <a:rPr lang="ru-RU" dirty="0"/>
            </a:br>
            <a:endParaRPr lang="ru-RU" dirty="0"/>
          </a:p>
        </p:txBody>
      </p:sp>
      <p:sp>
        <p:nvSpPr>
          <p:cNvPr id="5" name="TextBox 4"/>
          <p:cNvSpPr txBox="1"/>
          <p:nvPr/>
        </p:nvSpPr>
        <p:spPr>
          <a:xfrm>
            <a:off x="7596336" y="332656"/>
            <a:ext cx="1224136" cy="1015663"/>
          </a:xfrm>
          <a:prstGeom prst="rect">
            <a:avLst/>
          </a:prstGeom>
          <a:noFill/>
        </p:spPr>
        <p:txBody>
          <a:bodyPr wrap="square" rtlCol="0">
            <a:spAutoFit/>
          </a:bodyPr>
          <a:lstStyle/>
          <a:p>
            <a:r>
              <a:rPr lang="ru-RU" sz="6000" b="1" i="1" dirty="0">
                <a:solidFill>
                  <a:srgbClr val="FF0000"/>
                </a:solidFill>
                <a:latin typeface="Times New Roman" pitchFamily="18" charset="0"/>
                <a:cs typeface="Times New Roman" pitchFamily="18" charset="0"/>
              </a:rPr>
              <a:t>7</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1267</TotalTime>
  <Words>247</Words>
  <Application>Microsoft Office PowerPoint</Application>
  <PresentationFormat>Экран (4:3)</PresentationFormat>
  <Paragraphs>84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Коммуникация саласы бойынша дидактикалық ойындар картотекасы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Сипатына қарай ерекшеліктерін тап   Мақсаты: Заттарды қасиетіне қарай айыра білуге тәрбиелей отырып, байқампаздыққа баулу Ойынның барысы: Тәрбиеші суреттер көрсетеді. М/ы: ақшақардың суреті – «Балалар сендердің алдарыңда ақшақардың суреті бейнеленген кәртішкелер бар. Бір қарағанда олардың бәрі бірдей сияқты,бірақ анықтап қарасаңдар оларда өзгешеліктер бар.Осыған байланысты сендерді суреттегі ұқсастықтар мен өзгешеліктерді байқап тез анықтауға шақырамын». Ақшақардың бетінде қандай өзгірістер бар? -екі көзі,бір қызыл мұрыны бар -бастарында ше? -біреуінде шелек,екіншісінде кастрюль -қолдарыңда қандай өзгерістер көріп тұрсыңдар? -сыпырғыш,күрек,таяқшалар біреуінде оң, ал екіншісінде сол қолдарында -түймелері нешеу? -үш,төрт Көрнекіліктері: ақшақарлар, жиналмалы қуыршақтар,жатпайтын қуыршақтар,көбелектер, аюлар, біркелкі                              </vt:lpstr>
      <vt:lpstr>           Кім алғыр?  Мақсаты: Құлақтың естігіштігін, сөздік нұсқаулықты оны айтатын дауыс күшіне қарамастан дұрыс қабылдай білуді дамыту. Қажетті құралдар: Ойыншықтар: қуыршақ, аю, мәшине. Ойын барысы: Тәрбиеші үстінде ойыншықтары бар үстелдің жанында отырады. Бала одан 2 – 3 метр қашықтықта болады. «Мен сыбырмен сөйлейтін боламын, сондықтан бәрі естілу үшін тыныш отырып, зейінмен тыңда» : Аюды ал және мәшинеге отырғыз. Аюды мәшиненің ішінен ал. Мәшинеге қуыршақты отырғыз. Қуыршақты мәшинемен қыдырт. Бала бұл тапсырмаларды естуі, тусінуі және орындауы қажет. тапсырмалар қысқа және жеңіл,ал айтылуы ақырын,бірақ айқын болу керек.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iComsso</dc:creator>
  <cp:lastModifiedBy>sabit_rau@mail.ru</cp:lastModifiedBy>
  <cp:revision>39</cp:revision>
  <dcterms:created xsi:type="dcterms:W3CDTF">2018-12-24T12:40:01Z</dcterms:created>
  <dcterms:modified xsi:type="dcterms:W3CDTF">2020-06-10T17:55:03Z</dcterms:modified>
</cp:coreProperties>
</file>