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9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5776" y="40466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М</a:t>
            </a:r>
            <a:r>
              <a:rPr lang="kk-KZ" sz="2400" b="1" dirty="0" smtClean="0"/>
              <a:t>әтінді талдау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71517" y="1243608"/>
            <a:ext cx="3456384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/>
              <a:t>Формасы</a:t>
            </a:r>
            <a:r>
              <a:rPr lang="kk-KZ" b="1" dirty="0" smtClean="0"/>
              <a:t> 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662" y="1853208"/>
            <a:ext cx="3456384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/>
              <a:t>Жанры 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71517" y="2462808"/>
            <a:ext cx="3456384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/>
              <a:t>Мақсаты 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4941168"/>
            <a:ext cx="3456384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/>
              <a:t>Тілі 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57662" y="3068960"/>
            <a:ext cx="3456384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/>
              <a:t>Аудиториясы</a:t>
            </a:r>
            <a:r>
              <a:rPr lang="kk-KZ" sz="2400" dirty="0" smtClean="0"/>
              <a:t> 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43808" y="3670176"/>
            <a:ext cx="3456384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/>
              <a:t>Мазмұны 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843808" y="4293096"/>
            <a:ext cx="3456384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/>
              <a:t>Стилі 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051720" y="1243608"/>
            <a:ext cx="576064" cy="3926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Ұ</a:t>
            </a:r>
          </a:p>
          <a:p>
            <a:pPr algn="ctr"/>
            <a:r>
              <a:rPr lang="kk-KZ" sz="2000" b="1" dirty="0" smtClean="0"/>
              <a:t>Қ</a:t>
            </a:r>
          </a:p>
          <a:p>
            <a:pPr algn="ctr"/>
            <a:r>
              <a:rPr lang="kk-KZ" sz="2000" b="1" dirty="0" smtClean="0"/>
              <a:t>С</a:t>
            </a:r>
          </a:p>
          <a:p>
            <a:pPr algn="ctr"/>
            <a:r>
              <a:rPr lang="kk-KZ" sz="2000" b="1" dirty="0" smtClean="0"/>
              <a:t>А</a:t>
            </a:r>
          </a:p>
          <a:p>
            <a:pPr algn="ctr"/>
            <a:r>
              <a:rPr lang="kk-KZ" sz="2000" b="1" dirty="0" smtClean="0"/>
              <a:t>С</a:t>
            </a:r>
          </a:p>
          <a:p>
            <a:pPr algn="ctr"/>
            <a:r>
              <a:rPr lang="kk-KZ" sz="2000" b="1" dirty="0" smtClean="0"/>
              <a:t>Т</a:t>
            </a:r>
          </a:p>
          <a:p>
            <a:pPr algn="ctr"/>
            <a:r>
              <a:rPr lang="kk-KZ" sz="2000" b="1" dirty="0" smtClean="0"/>
              <a:t>Ы</a:t>
            </a:r>
          </a:p>
          <a:p>
            <a:pPr algn="ctr"/>
            <a:r>
              <a:rPr lang="kk-KZ" sz="2000" b="1" dirty="0" smtClean="0"/>
              <a:t>Ғ</a:t>
            </a:r>
          </a:p>
          <a:p>
            <a:pPr algn="ctr"/>
            <a:r>
              <a:rPr lang="kk-KZ" sz="2000" b="1" dirty="0"/>
              <a:t>Ы</a:t>
            </a:r>
            <a:endParaRPr lang="ru-RU" sz="20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516216" y="1303040"/>
            <a:ext cx="576064" cy="392616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А</a:t>
            </a:r>
          </a:p>
          <a:p>
            <a:pPr algn="ctr"/>
            <a:r>
              <a:rPr lang="kk-KZ" sz="2000" b="1" dirty="0" smtClean="0"/>
              <a:t>Й</a:t>
            </a:r>
          </a:p>
          <a:p>
            <a:pPr algn="ctr"/>
            <a:r>
              <a:rPr lang="kk-KZ" sz="2000" b="1" dirty="0" smtClean="0"/>
              <a:t>Ы</a:t>
            </a:r>
          </a:p>
          <a:p>
            <a:pPr algn="ctr"/>
            <a:r>
              <a:rPr lang="kk-KZ" sz="2000" b="1" dirty="0" smtClean="0"/>
              <a:t>Р</a:t>
            </a:r>
          </a:p>
          <a:p>
            <a:pPr algn="ctr"/>
            <a:r>
              <a:rPr lang="kk-KZ" sz="2000" b="1" dirty="0" smtClean="0"/>
              <a:t>М</a:t>
            </a:r>
          </a:p>
          <a:p>
            <a:pPr algn="ctr"/>
            <a:r>
              <a:rPr lang="kk-KZ" sz="2000" b="1" dirty="0" smtClean="0"/>
              <a:t>А</a:t>
            </a:r>
          </a:p>
          <a:p>
            <a:pPr algn="ctr"/>
            <a:r>
              <a:rPr lang="kk-KZ" sz="2000" b="1" dirty="0" smtClean="0"/>
              <a:t>Ш</a:t>
            </a:r>
          </a:p>
          <a:p>
            <a:pPr algn="ctr"/>
            <a:r>
              <a:rPr lang="kk-KZ" sz="2000" b="1" dirty="0" smtClean="0"/>
              <a:t>Ы</a:t>
            </a:r>
          </a:p>
          <a:p>
            <a:pPr algn="ctr"/>
            <a:r>
              <a:rPr lang="kk-KZ" sz="2000" b="1" dirty="0" smtClean="0"/>
              <a:t>Л</a:t>
            </a:r>
          </a:p>
          <a:p>
            <a:pPr algn="ctr"/>
            <a:r>
              <a:rPr lang="kk-KZ" sz="2000" b="1" dirty="0"/>
              <a:t>ы</a:t>
            </a:r>
            <a:endParaRPr lang="kk-KZ" sz="2000" b="1" dirty="0" smtClean="0"/>
          </a:p>
          <a:p>
            <a:pPr algn="ctr"/>
            <a:r>
              <a:rPr lang="kk-KZ" sz="2000" b="1" dirty="0" smtClean="0"/>
              <a:t>Ғ</a:t>
            </a:r>
          </a:p>
          <a:p>
            <a:pPr algn="ctr"/>
            <a:r>
              <a:rPr lang="kk-KZ" sz="2000" b="1" dirty="0"/>
              <a:t>Ы</a:t>
            </a:r>
            <a:endParaRPr lang="ru-RU" sz="2000" b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1241020" y="5241063"/>
            <a:ext cx="1656184" cy="4068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8" idx="2"/>
          </p:cNvCxnSpPr>
          <p:nvPr/>
        </p:nvCxnSpPr>
        <p:spPr>
          <a:xfrm>
            <a:off x="4572000" y="5398368"/>
            <a:ext cx="0" cy="203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192180" y="5012463"/>
            <a:ext cx="1224136" cy="635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798565" y="5647959"/>
            <a:ext cx="1728192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/>
              <a:t>СӨЗ </a:t>
            </a:r>
            <a:endParaRPr lang="ru-RU" b="1" dirty="0"/>
          </a:p>
        </p:txBody>
      </p:sp>
      <p:sp>
        <p:nvSpPr>
          <p:cNvPr id="21" name="Овал 20"/>
          <p:cNvSpPr/>
          <p:nvPr/>
        </p:nvSpPr>
        <p:spPr>
          <a:xfrm>
            <a:off x="3195553" y="5647959"/>
            <a:ext cx="2808312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/>
              <a:t>СӨЙЛЕМ</a:t>
            </a:r>
            <a:endParaRPr lang="ru-RU" b="1" dirty="0"/>
          </a:p>
        </p:txBody>
      </p:sp>
      <p:sp>
        <p:nvSpPr>
          <p:cNvPr id="22" name="Овал 21"/>
          <p:cNvSpPr/>
          <p:nvPr/>
        </p:nvSpPr>
        <p:spPr>
          <a:xfrm>
            <a:off x="6660232" y="5647959"/>
            <a:ext cx="1728192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/>
              <a:t>МӘТІН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36007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663079"/>
            <a:ext cx="3096344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b="1" dirty="0" smtClean="0"/>
              <a:t>ТІЛІ</a:t>
            </a:r>
            <a:endParaRPr lang="ru-RU" sz="2400" b="1" dirty="0"/>
          </a:p>
        </p:txBody>
      </p:sp>
      <p:sp>
        <p:nvSpPr>
          <p:cNvPr id="3" name="Овал 2"/>
          <p:cNvSpPr/>
          <p:nvPr/>
        </p:nvSpPr>
        <p:spPr>
          <a:xfrm>
            <a:off x="4860032" y="403963"/>
            <a:ext cx="3096344" cy="86409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FFFF00"/>
                </a:solidFill>
              </a:rPr>
              <a:t>СӨЙЛЕМ ДЕҢГЕЙІ</a:t>
            </a:r>
            <a:endParaRPr lang="ru-RU" sz="20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916832"/>
            <a:ext cx="4104456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Жай / құрмалас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Қысқа / ұзын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Толымсыз 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55776" y="2996952"/>
            <a:ext cx="4824536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Сұраулы / риторикалық сұрақтар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Лепті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Болымсыз 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139952" y="4077072"/>
            <a:ext cx="4464496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Өздік  / ырықсыз етістер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Жақсыз құрылымды сөйлемдер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Синтаксистік параллелизмді сөйлемдер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331602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663079"/>
            <a:ext cx="3096344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b="1" dirty="0" smtClean="0"/>
              <a:t>ТІЛІ</a:t>
            </a:r>
            <a:endParaRPr lang="ru-RU" sz="2400" b="1" dirty="0"/>
          </a:p>
        </p:txBody>
      </p:sp>
      <p:sp>
        <p:nvSpPr>
          <p:cNvPr id="4" name="Овал 3"/>
          <p:cNvSpPr/>
          <p:nvPr/>
        </p:nvSpPr>
        <p:spPr>
          <a:xfrm>
            <a:off x="5220072" y="548680"/>
            <a:ext cx="2664296" cy="86409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FFFF00"/>
                </a:solidFill>
              </a:rPr>
              <a:t>МӘТІН ДЕҢГЕЙІ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2132856"/>
            <a:ext cx="6840760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C00000"/>
                </a:solidFill>
              </a:rPr>
              <a:t>Абзац құрылымы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C00000"/>
                </a:solidFill>
              </a:rPr>
              <a:t>Абзацтарды байланыстырушы сөздер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C00000"/>
                </a:solidFill>
              </a:rPr>
              <a:t>Шақтардың әр алуандығы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C00000"/>
                </a:solidFill>
              </a:rPr>
              <a:t>1 немесе 3- жақтан баяндау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C00000"/>
                </a:solidFill>
              </a:rPr>
              <a:t>Мәтін құрылымының логикалылығы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C00000"/>
                </a:solidFill>
              </a:rPr>
              <a:t>Мазмұндаудың қолжетімділігі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C00000"/>
                </a:solidFill>
              </a:rPr>
              <a:t>Автор үні мен көзқарасы</a:t>
            </a:r>
          </a:p>
          <a:p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515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764704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B0F0"/>
                </a:solidFill>
              </a:rPr>
              <a:t>Ауызша сөйлеудің ерекшеліктері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556792"/>
            <a:ext cx="7632848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Кідірістер (паузалар)  (...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Кідірісті дыбыстармен толықтыру: </a:t>
            </a:r>
            <a:r>
              <a:rPr lang="kk-KZ" sz="2000" b="1" i="1" dirty="0" smtClean="0"/>
              <a:t>хм, ыы, ээ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Кідірістерді мағынасыз сөздермен толықтыру: енді, жаңағы, сонымен, яғни, т.б.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Қайталаулар: сөз таба алмай сасқалақтаулар, сенімсіздік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Фальстарттар: сөйлеу алдындағы қатесін түзету, сөзін бұзып, бұрын сөйлеп қою.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Сөз қысқарту: </a:t>
            </a:r>
            <a:r>
              <a:rPr lang="kk-KZ" sz="2000" b="1" i="1" dirty="0" smtClean="0"/>
              <a:t>ояқ, бұяқ, қап кетті, отырқ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Қарсы жауаптардың кезектілігі: сұхбаттасушылардың белсенділік танытуы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Просодикалық қырлары: ИНТОНАЦИЯ, дыбыс бояуы,ырғақ, екпін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174343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7612" y="3585210"/>
            <a:ext cx="6788782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Қазақ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тіліне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аударған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Досан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Жүнісов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kk-K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Қызылорда қ. ХББ НЗМ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050" name="Picture 2" descr="http://content.foto.my.mail.ru/mail/mr.dosan/_myphoto/i-2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88640"/>
            <a:ext cx="4224469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24666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5936" y="404664"/>
            <a:ext cx="2304255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b="1" dirty="0" smtClean="0"/>
              <a:t>ФОРМАСЫ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340768"/>
            <a:ext cx="7992888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kk-KZ" sz="2400" b="1" dirty="0" smtClean="0"/>
              <a:t>Сөйлеу формасы:</a:t>
            </a:r>
          </a:p>
          <a:p>
            <a:pPr algn="just"/>
            <a:endParaRPr lang="kk-K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FF0000"/>
                </a:solidFill>
              </a:rPr>
              <a:t>Жазбаша </a:t>
            </a:r>
            <a:r>
              <a:rPr lang="kk-KZ" sz="2400" b="1" dirty="0" smtClean="0"/>
              <a:t>– </a:t>
            </a:r>
            <a:r>
              <a:rPr lang="kk-KZ" sz="2400" dirty="0" smtClean="0"/>
              <a:t>әдеби норманы қатаң сақтап жазу түрінде сипатталады.</a:t>
            </a:r>
          </a:p>
          <a:p>
            <a:pPr algn="just"/>
            <a:endParaRPr lang="kk-K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0070C0"/>
                </a:solidFill>
              </a:rPr>
              <a:t>Ауызша </a:t>
            </a:r>
            <a:r>
              <a:rPr lang="kk-KZ" sz="2400" b="1" dirty="0" smtClean="0"/>
              <a:t>– </a:t>
            </a:r>
            <a:r>
              <a:rPr lang="kk-KZ" sz="2400" dirty="0" smtClean="0"/>
              <a:t>дыбысталып, әдеби норманың еркін түрімен сипатталады.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4509120"/>
            <a:ext cx="7992888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400" b="1" dirty="0" smtClean="0"/>
              <a:t>Мәтін типтері/ Формалары: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400" dirty="0" smtClean="0"/>
              <a:t>Суреттеу, баяндау, талқылау, сендіру, аргумент келтіру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400" dirty="0" smtClean="0"/>
              <a:t>Монолог,  диалог, полилог</a:t>
            </a:r>
          </a:p>
          <a:p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447055"/>
            <a:ext cx="23596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М</a:t>
            </a:r>
            <a:r>
              <a:rPr lang="kk-KZ" sz="2400" b="1" dirty="0">
                <a:solidFill>
                  <a:srgbClr val="0070C0"/>
                </a:solidFill>
              </a:rPr>
              <a:t>әтінді талдау: 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691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07904" y="404664"/>
            <a:ext cx="2592288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b="1" dirty="0" smtClean="0"/>
              <a:t>ЖАНРЫ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395372"/>
            <a:ext cx="23596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М</a:t>
            </a:r>
            <a:r>
              <a:rPr lang="kk-KZ" sz="2400" b="1" dirty="0">
                <a:solidFill>
                  <a:srgbClr val="0070C0"/>
                </a:solidFill>
              </a:rPr>
              <a:t>әтінді талдау: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196752"/>
            <a:ext cx="7992888" cy="46805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2400" dirty="0" smtClean="0"/>
              <a:t>Мақала, репортаж, очерк, рецензия, интервью, комментарий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2400" dirty="0" smtClean="0"/>
              <a:t>Әңгіме, повесть, роман, өлең, драма, ертегі, трагедия, комедия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2400" dirty="0" smtClean="0"/>
              <a:t>Лекция, монография, оқулық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2400" dirty="0" smtClean="0"/>
              <a:t>Ғылыми журнал, диссертация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2400" dirty="0" smtClean="0"/>
              <a:t>Бұйрық, арыз, қызметтік хат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2400" dirty="0" smtClean="0"/>
              <a:t>Хат, имейл, блог-пост, үндеу мәтіні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2400" dirty="0" smtClean="0"/>
              <a:t>Өмірбаян, күнделік, жол жазбалары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2400" dirty="0" smtClean="0"/>
              <a:t>Жарнама, хабарландыру, нұсқаулық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2400" dirty="0" smtClean="0"/>
              <a:t>Дау тудыру, әңгімелесу, хабарлама, баяндама, мінберсөз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2400" dirty="0" smtClean="0"/>
              <a:t>Сәлемдесу, үндеу тастау, сұхбат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02627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95372"/>
            <a:ext cx="23596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М</a:t>
            </a:r>
            <a:r>
              <a:rPr lang="kk-KZ" sz="2400" b="1" dirty="0">
                <a:solidFill>
                  <a:srgbClr val="0070C0"/>
                </a:solidFill>
              </a:rPr>
              <a:t>әтінді талдау: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3968" y="404664"/>
            <a:ext cx="2592288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b="1" dirty="0" smtClean="0"/>
              <a:t>МАҚСАТЫ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628800"/>
            <a:ext cx="3079765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b="1" dirty="0" smtClean="0"/>
              <a:t>Бұл мәтін </a:t>
            </a:r>
            <a:r>
              <a:rPr lang="kk-KZ" sz="2000" b="1" dirty="0" smtClean="0">
                <a:solidFill>
                  <a:srgbClr val="FF0000"/>
                </a:solidFill>
              </a:rPr>
              <a:t>НЕ ҮШІН </a:t>
            </a:r>
            <a:r>
              <a:rPr lang="kk-KZ" sz="2000" b="1" dirty="0" smtClean="0"/>
              <a:t>жазылған немесе айтылған (құрылған)?</a:t>
            </a:r>
          </a:p>
          <a:p>
            <a:endParaRPr lang="kk-KZ" sz="2000" b="1" dirty="0"/>
          </a:p>
          <a:p>
            <a:r>
              <a:rPr lang="kk-KZ" sz="2000" b="1" dirty="0" smtClean="0"/>
              <a:t>Мәтіннің </a:t>
            </a:r>
            <a:r>
              <a:rPr lang="kk-KZ" sz="2000" b="1" dirty="0" smtClean="0">
                <a:solidFill>
                  <a:srgbClr val="FF0000"/>
                </a:solidFill>
              </a:rPr>
              <a:t>қызметі </a:t>
            </a:r>
            <a:r>
              <a:rPr lang="kk-KZ" sz="2000" b="1" dirty="0" smtClean="0"/>
              <a:t>қандай?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1628800"/>
            <a:ext cx="3456384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C00000"/>
                </a:solidFill>
              </a:rPr>
              <a:t>Ақпарат беру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C00000"/>
                </a:solidFill>
              </a:rPr>
              <a:t>Қызықтыру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C00000"/>
                </a:solidFill>
              </a:rPr>
              <a:t>Сендіру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C00000"/>
                </a:solidFill>
              </a:rPr>
              <a:t>Дауласу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C00000"/>
                </a:solidFill>
              </a:rPr>
              <a:t>Талқыға салу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C00000"/>
                </a:solidFill>
              </a:rPr>
              <a:t>Суреттеу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C00000"/>
                </a:solidFill>
              </a:rPr>
              <a:t>Ақыл-кеңес беру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C00000"/>
                </a:solidFill>
              </a:rPr>
              <a:t>Нұсқау беру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C00000"/>
                </a:solidFill>
              </a:rPr>
              <a:t>Сын пікір беру, баға беру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C00000"/>
                </a:solidFill>
              </a:rPr>
              <a:t>Тәрбиелеу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C00000"/>
                </a:solidFill>
              </a:rPr>
              <a:t>Хабарлау</a:t>
            </a:r>
          </a:p>
          <a:p>
            <a:endParaRPr lang="ru-RU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796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95372"/>
            <a:ext cx="23596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М</a:t>
            </a:r>
            <a:r>
              <a:rPr lang="kk-KZ" sz="2400" b="1" dirty="0">
                <a:solidFill>
                  <a:srgbClr val="0070C0"/>
                </a:solidFill>
              </a:rPr>
              <a:t>әтінді талдау: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07904" y="404664"/>
            <a:ext cx="4968552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b="1" dirty="0" smtClean="0"/>
              <a:t>КӨЗДЕЛГЕН АУДИТОРИЯ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7545" y="1628800"/>
            <a:ext cx="2952328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b="1" dirty="0" smtClean="0"/>
              <a:t>Бұл мәтін </a:t>
            </a:r>
            <a:r>
              <a:rPr lang="kk-KZ" sz="2000" b="1" dirty="0" smtClean="0">
                <a:solidFill>
                  <a:srgbClr val="FF0000"/>
                </a:solidFill>
              </a:rPr>
              <a:t>КІМГЕ</a:t>
            </a:r>
            <a:r>
              <a:rPr lang="kk-KZ" sz="2000" b="1" dirty="0" smtClean="0"/>
              <a:t> арналып жазылған немесе айтылған (құрылған)?</a:t>
            </a:r>
          </a:p>
          <a:p>
            <a:endParaRPr lang="kk-KZ" sz="2000" b="1" dirty="0"/>
          </a:p>
          <a:p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1628800"/>
            <a:ext cx="4968552" cy="40626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C00000"/>
                </a:solidFill>
              </a:rPr>
              <a:t>Түрлі жастардағы топтарға, яғни, өте кішкене балаларға немесе зейнеткерлерге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C00000"/>
                </a:solidFill>
              </a:rPr>
              <a:t>Арнайы топтарға: мысалы, тарих немесе футболға қызығушы адамдарға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C00000"/>
                </a:solidFill>
              </a:rPr>
              <a:t>Кәсіби мамандарға: мұғалімдерге немесе дәрігерлерге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C00000"/>
                </a:solidFill>
              </a:rPr>
              <a:t>Әр түрлі әлеуметтік топтарға: жұмыссыздарға, еріктілерге, жас қызметкерлерге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C00000"/>
                </a:solidFill>
              </a:rPr>
              <a:t>Жалпы аудиторияға: кең шеңберлі оқырмандары бар танымал газеттерге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205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95372"/>
            <a:ext cx="23596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М</a:t>
            </a:r>
            <a:r>
              <a:rPr lang="kk-KZ" sz="2400" b="1" dirty="0">
                <a:solidFill>
                  <a:srgbClr val="0070C0"/>
                </a:solidFill>
              </a:rPr>
              <a:t>әтінді талдау: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07904" y="404664"/>
            <a:ext cx="4968552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b="1" dirty="0" smtClean="0"/>
              <a:t>МАЗМҰНЫ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987824" y="1556792"/>
            <a:ext cx="540060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Мәтінде не туралы айтылады?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kk-K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Тақырыппен және КОНТЕКСПЕН байланысы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347864" y="342900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/>
              <a:t>КОНТЕКСТ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4509120"/>
            <a:ext cx="7344816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/>
              <a:t>Тарихи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/>
              <a:t>Әлеуметтік (мектеп/отбасы/бизнес/жұмыс)</a:t>
            </a:r>
            <a:endParaRPr lang="ru-RU" sz="2400" b="1" dirty="0"/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3131840" y="3613666"/>
            <a:ext cx="415469" cy="89545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42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95372"/>
            <a:ext cx="23596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М</a:t>
            </a:r>
            <a:r>
              <a:rPr lang="kk-KZ" sz="2400" b="1" dirty="0">
                <a:solidFill>
                  <a:srgbClr val="0070C0"/>
                </a:solidFill>
              </a:rPr>
              <a:t>әтінді талдау: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07904" y="404664"/>
            <a:ext cx="3096344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b="1" dirty="0" smtClean="0"/>
              <a:t>СТИЛЬ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1340768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00B0F0"/>
                </a:solidFill>
              </a:rPr>
              <a:t>«Белгілі бір қарым-қатынас мақсатында қолданылған тілдің көркемдегіш құралдар жүйесі»</a:t>
            </a:r>
            <a:endParaRPr lang="ru-RU" sz="2000" b="1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2780928"/>
            <a:ext cx="3168352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C00000"/>
                </a:solidFill>
              </a:rPr>
              <a:t>Ауызекі сөйлеу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C00000"/>
                </a:solidFill>
              </a:rPr>
              <a:t>Шешендік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C00000"/>
                </a:solidFill>
              </a:rPr>
              <a:t>Публицистикалық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C00000"/>
                </a:solidFill>
              </a:rPr>
              <a:t>Көркем әдебиет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C00000"/>
                </a:solidFill>
              </a:rPr>
              <a:t>Ғылыми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C00000"/>
                </a:solidFill>
              </a:rPr>
              <a:t>Ресми-іскери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2780928"/>
            <a:ext cx="3168352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0070C0"/>
                </a:solidFill>
              </a:rPr>
              <a:t>Жасанды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0070C0"/>
                </a:solidFill>
              </a:rPr>
              <a:t>Әдептен тыс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0070C0"/>
                </a:solidFill>
              </a:rPr>
              <a:t>Қарапайым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0070C0"/>
                </a:solidFill>
              </a:rPr>
              <a:t>Кітаби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0070C0"/>
                </a:solidFill>
              </a:rPr>
              <a:t>Салтанатты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0070C0"/>
                </a:solidFill>
              </a:rPr>
              <a:t>Юморлы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0070C0"/>
                </a:solidFill>
              </a:rPr>
              <a:t>Сатиралы 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084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816" y="1383159"/>
            <a:ext cx="3096344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b="1" dirty="0" smtClean="0"/>
              <a:t>ТІЛІ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395372"/>
            <a:ext cx="23596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М</a:t>
            </a:r>
            <a:r>
              <a:rPr lang="kk-KZ" sz="2400" b="1" dirty="0">
                <a:solidFill>
                  <a:srgbClr val="0070C0"/>
                </a:solidFill>
              </a:rPr>
              <a:t>әтінді талдау: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55576" y="2492896"/>
            <a:ext cx="2448272" cy="86409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C00000"/>
                </a:solidFill>
              </a:rPr>
              <a:t>СӨЗ ДЕҢГЕЙІ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915816" y="3429000"/>
            <a:ext cx="3096344" cy="86409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FFFF00"/>
                </a:solidFill>
              </a:rPr>
              <a:t>СӨЙЛЕМ ДЕҢГЕЙІ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796136" y="2730058"/>
            <a:ext cx="2664296" cy="86409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FFFF00"/>
                </a:solidFill>
              </a:rPr>
              <a:t>МӘТІН ДЕҢГЕЙІ</a:t>
            </a:r>
            <a:endParaRPr lang="ru-RU" b="1" dirty="0">
              <a:solidFill>
                <a:srgbClr val="FFFF00"/>
              </a:solidFill>
            </a:endParaRPr>
          </a:p>
        </p:txBody>
      </p:sp>
      <p:cxnSp>
        <p:nvCxnSpPr>
          <p:cNvPr id="8" name="Прямая со стрелкой 7"/>
          <p:cNvCxnSpPr>
            <a:stCxn id="2" idx="1"/>
          </p:cNvCxnSpPr>
          <p:nvPr/>
        </p:nvCxnSpPr>
        <p:spPr>
          <a:xfrm flipH="1">
            <a:off x="2483768" y="1613992"/>
            <a:ext cx="432048" cy="8789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2" idx="3"/>
          </p:cNvCxnSpPr>
          <p:nvPr/>
        </p:nvCxnSpPr>
        <p:spPr>
          <a:xfrm>
            <a:off x="6012160" y="1613992"/>
            <a:ext cx="504056" cy="1116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2" idx="2"/>
            <a:endCxn id="5" idx="0"/>
          </p:cNvCxnSpPr>
          <p:nvPr/>
        </p:nvCxnSpPr>
        <p:spPr>
          <a:xfrm>
            <a:off x="4463988" y="1844824"/>
            <a:ext cx="0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032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04664"/>
            <a:ext cx="3096344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b="1" dirty="0" smtClean="0"/>
              <a:t>ТІЛІ</a:t>
            </a:r>
            <a:endParaRPr lang="ru-RU" sz="2400" b="1" dirty="0"/>
          </a:p>
        </p:txBody>
      </p:sp>
      <p:sp>
        <p:nvSpPr>
          <p:cNvPr id="3" name="Овал 2"/>
          <p:cNvSpPr/>
          <p:nvPr/>
        </p:nvSpPr>
        <p:spPr>
          <a:xfrm>
            <a:off x="5220072" y="260648"/>
            <a:ext cx="2448272" cy="86409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C00000"/>
                </a:solidFill>
              </a:rPr>
              <a:t>СӨЗ</a:t>
            </a:r>
            <a:r>
              <a:rPr lang="kk-KZ" b="1" dirty="0" smtClean="0">
                <a:solidFill>
                  <a:srgbClr val="FFFF00"/>
                </a:solidFill>
              </a:rPr>
              <a:t> </a:t>
            </a:r>
            <a:r>
              <a:rPr lang="kk-KZ" b="1" dirty="0" smtClean="0">
                <a:solidFill>
                  <a:srgbClr val="C00000"/>
                </a:solidFill>
              </a:rPr>
              <a:t>ДЕҢГЕЙІ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639828"/>
            <a:ext cx="2952328" cy="40934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FF0000"/>
                </a:solidFill>
              </a:rPr>
              <a:t>Лексика:</a:t>
            </a:r>
          </a:p>
          <a:p>
            <a:endParaRPr lang="kk-KZ" sz="2000" b="1" dirty="0" smtClean="0">
              <a:solidFill>
                <a:srgbClr val="FF0000"/>
              </a:solidFill>
            </a:endParaRPr>
          </a:p>
          <a:p>
            <a:endParaRPr lang="kk-K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0070C0"/>
                </a:solidFill>
              </a:rPr>
              <a:t>Жас ерекшелігі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0070C0"/>
                </a:solidFill>
              </a:rPr>
              <a:t>Эмоционалды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0070C0"/>
                </a:solidFill>
              </a:rPr>
              <a:t>Жаргон сөздер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0070C0"/>
                </a:solidFill>
              </a:rPr>
              <a:t>Ауызекі қарым-қатынас сөздері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0070C0"/>
                </a:solidFill>
              </a:rPr>
              <a:t>Кәсіби тіркестер, мысалы, ғылыми, мектеп, «бөбек жырлары»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rgbClr val="0070C0"/>
                </a:solidFill>
              </a:rPr>
              <a:t>қысқартулар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5856" y="1916832"/>
            <a:ext cx="2736304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FF0000"/>
                </a:solidFill>
              </a:rPr>
              <a:t>Тілдік тәсілдер:</a:t>
            </a:r>
          </a:p>
          <a:p>
            <a:endParaRPr lang="kk-K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Кейіптеу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Қайталау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Дыбыс қайталау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Теңеу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Метафора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Ирония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Парадокс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Гипербола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Аллитерация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Ассонанс 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3414479"/>
            <a:ext cx="2664296" cy="22467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/>
              <a:t>Д</a:t>
            </a:r>
            <a:r>
              <a:rPr lang="kk-KZ" sz="2000" b="1" dirty="0" smtClean="0"/>
              <a:t>ауыс ырғағы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Жіктеу есімдіктері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Бұйыру мәнді сөздер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Күшейтпелі шырайлар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b="1" dirty="0" smtClean="0"/>
              <a:t>Үш сөзді қайталау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260534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524</Words>
  <Application>Microsoft Office PowerPoint</Application>
  <PresentationFormat>Экран (4:3)</PresentationFormat>
  <Paragraphs>166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Alya</cp:lastModifiedBy>
  <cp:revision>28</cp:revision>
  <dcterms:created xsi:type="dcterms:W3CDTF">2014-11-18T13:54:54Z</dcterms:created>
  <dcterms:modified xsi:type="dcterms:W3CDTF">2019-10-22T17:58:38Z</dcterms:modified>
</cp:coreProperties>
</file>