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69C7853C-536D-4A76-A0AE-DD22124D55A5}" styleName="Стиль из темы 1 - акцент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A73A069-3BAB-496F-BEF4-682C8E0992F7}" type="datetimeFigureOut">
              <a:rPr lang="ru-RU" smtClean="0"/>
              <a:t>05.06.2017</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2F96428-033C-40A7-89A6-13DCCBFA6AF0}" type="slidenum">
              <a:rPr lang="ru-RU" smtClean="0"/>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C2F96428-033C-40A7-89A6-13DCCBFA6AF0}" type="slidenum">
              <a:rPr lang="ru-RU" smtClean="0"/>
              <a:t>10</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D68B33D9-7883-4823-AFD4-282782F99718}" type="datetimeFigureOut">
              <a:rPr lang="ru-RU" smtClean="0"/>
              <a:t>05.06.2017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F7C8A76-87C2-42D2-A0D4-11DF81F3906B}"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68B33D9-7883-4823-AFD4-282782F99718}" type="datetimeFigureOut">
              <a:rPr lang="ru-RU" smtClean="0"/>
              <a:t>05.06.2017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F7C8A76-87C2-42D2-A0D4-11DF81F3906B}"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68B33D9-7883-4823-AFD4-282782F99718}" type="datetimeFigureOut">
              <a:rPr lang="ru-RU" smtClean="0"/>
              <a:t>05.06.2017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F7C8A76-87C2-42D2-A0D4-11DF81F3906B}"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68B33D9-7883-4823-AFD4-282782F99718}" type="datetimeFigureOut">
              <a:rPr lang="ru-RU" smtClean="0"/>
              <a:t>05.06.2017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F7C8A76-87C2-42D2-A0D4-11DF81F3906B}"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D68B33D9-7883-4823-AFD4-282782F99718}" type="datetimeFigureOut">
              <a:rPr lang="ru-RU" smtClean="0"/>
              <a:t>05.06.2017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F7C8A76-87C2-42D2-A0D4-11DF81F3906B}"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D68B33D9-7883-4823-AFD4-282782F99718}" type="datetimeFigureOut">
              <a:rPr lang="ru-RU" smtClean="0"/>
              <a:t>05.06.2017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F7C8A76-87C2-42D2-A0D4-11DF81F3906B}"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D68B33D9-7883-4823-AFD4-282782F99718}" type="datetimeFigureOut">
              <a:rPr lang="ru-RU" smtClean="0"/>
              <a:t>05.06.2017</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FF7C8A76-87C2-42D2-A0D4-11DF81F3906B}"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D68B33D9-7883-4823-AFD4-282782F99718}" type="datetimeFigureOut">
              <a:rPr lang="ru-RU" smtClean="0"/>
              <a:t>05.06.2017</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FF7C8A76-87C2-42D2-A0D4-11DF81F3906B}"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D68B33D9-7883-4823-AFD4-282782F99718}" type="datetimeFigureOut">
              <a:rPr lang="ru-RU" smtClean="0"/>
              <a:t>05.06.2017</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FF7C8A76-87C2-42D2-A0D4-11DF81F3906B}"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D68B33D9-7883-4823-AFD4-282782F99718}" type="datetimeFigureOut">
              <a:rPr lang="ru-RU" smtClean="0"/>
              <a:t>05.06.2017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F7C8A76-87C2-42D2-A0D4-11DF81F3906B}"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D68B33D9-7883-4823-AFD4-282782F99718}" type="datetimeFigureOut">
              <a:rPr lang="ru-RU" smtClean="0"/>
              <a:t>05.06.2017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F7C8A76-87C2-42D2-A0D4-11DF81F3906B}"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8B33D9-7883-4823-AFD4-282782F99718}" type="datetimeFigureOut">
              <a:rPr lang="ru-RU" smtClean="0"/>
              <a:t>05.06.2017</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C8A76-87C2-42D2-A0D4-11DF81F3906B}"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142985"/>
            <a:ext cx="7772400" cy="2457466"/>
          </a:xfrm>
        </p:spPr>
        <p:style>
          <a:lnRef idx="2">
            <a:schemeClr val="accent3"/>
          </a:lnRef>
          <a:fillRef idx="1">
            <a:schemeClr val="lt1"/>
          </a:fillRef>
          <a:effectRef idx="0">
            <a:schemeClr val="accent3"/>
          </a:effectRef>
          <a:fontRef idx="minor">
            <a:schemeClr val="dk1"/>
          </a:fontRef>
        </p:style>
        <p:txBody>
          <a:bodyPr>
            <a:normAutofit fontScale="90000"/>
          </a:bodyPr>
          <a:lstStyle/>
          <a:p>
            <a:r>
              <a:rPr lang="kk-KZ"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Тақырыбы</a:t>
            </a:r>
            <a:r>
              <a:rPr lang="kk-KZ"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a:t>
            </a:r>
            <a:r>
              <a:rPr lang="kk-KZ"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Керқұла атты Кендебай» ертегісі.Кендебай ерліктері.</a:t>
            </a:r>
            <a:r>
              <a:rPr lang="ru-RU" dirty="0"/>
              <a:t/>
            </a:r>
            <a:br>
              <a:rPr lang="ru-RU" dirty="0"/>
            </a:br>
            <a:endParaRPr lang="ru-RU" dirty="0"/>
          </a:p>
        </p:txBody>
      </p:sp>
      <p:pic>
        <p:nvPicPr>
          <p:cNvPr id="4" name="Рисунок 3" descr="C:\Users\USER\Desktop\i.jpg"/>
          <p:cNvPicPr/>
          <p:nvPr/>
        </p:nvPicPr>
        <p:blipFill>
          <a:blip r:embed="rId2"/>
          <a:srcRect/>
          <a:stretch>
            <a:fillRect/>
          </a:stretch>
        </p:blipFill>
        <p:spPr bwMode="auto">
          <a:xfrm>
            <a:off x="7786710" y="5000636"/>
            <a:ext cx="923342" cy="1352939"/>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style>
          <a:lnRef idx="2">
            <a:schemeClr val="accent2"/>
          </a:lnRef>
          <a:fillRef idx="1">
            <a:schemeClr val="lt1"/>
          </a:fillRef>
          <a:effectRef idx="0">
            <a:schemeClr val="accent2"/>
          </a:effectRef>
          <a:fontRef idx="minor">
            <a:schemeClr val="dk1"/>
          </a:fontRef>
        </p:style>
        <p:txBody>
          <a:bodyPr/>
          <a:lstStyle/>
          <a:p>
            <a:pPr>
              <a:buNone/>
            </a:pPr>
            <a:r>
              <a:rPr lang="kk-KZ" b="1" dirty="0"/>
              <a:t>Өзін-Өзін Бағалау</a:t>
            </a:r>
            <a:endParaRPr lang="ru-RU" dirty="0"/>
          </a:p>
          <a:p>
            <a:pPr>
              <a:buNone/>
            </a:pPr>
            <a:r>
              <a:rPr lang="kk-KZ" b="1" dirty="0"/>
              <a:t>«Аяқталмаған смайликтер»</a:t>
            </a:r>
            <a:endParaRPr lang="ru-RU" dirty="0"/>
          </a:p>
          <a:p>
            <a:pPr>
              <a:buNone/>
            </a:pPr>
            <a:r>
              <a:rPr lang="kk-KZ" dirty="0"/>
              <a:t>Смайликтерді аяқтау арқылы өз көңіл күйлерін жеткізеді.</a:t>
            </a:r>
            <a:endParaRPr lang="ru-RU" dirty="0"/>
          </a:p>
          <a:p>
            <a:pPr>
              <a:buNone/>
            </a:pPr>
            <a:endParaRPr lang="ru-RU" dirty="0"/>
          </a:p>
        </p:txBody>
      </p:sp>
      <p:sp>
        <p:nvSpPr>
          <p:cNvPr id="4" name="Овал 3"/>
          <p:cNvSpPr/>
          <p:nvPr/>
        </p:nvSpPr>
        <p:spPr>
          <a:xfrm>
            <a:off x="1357290" y="4071942"/>
            <a:ext cx="1485904" cy="1500198"/>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ru-RU"/>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600201"/>
            <a:ext cx="8229600" cy="1971676"/>
          </a:xfrm>
        </p:spPr>
        <p:style>
          <a:lnRef idx="1">
            <a:schemeClr val="accent3"/>
          </a:lnRef>
          <a:fillRef idx="2">
            <a:schemeClr val="accent3"/>
          </a:fillRef>
          <a:effectRef idx="1">
            <a:schemeClr val="accent3"/>
          </a:effectRef>
          <a:fontRef idx="minor">
            <a:schemeClr val="dk1"/>
          </a:fontRef>
        </p:style>
        <p:txBody>
          <a:bodyPr/>
          <a:lstStyle/>
          <a:p>
            <a:r>
              <a:rPr lang="kk-KZ" dirty="0" smtClean="0"/>
              <a:t>Мақсаты:5.Т/Ж3 Көркем шығармадағы кейіпкерлер портреті мен іс-әркеті арқылы образын ашу.</a:t>
            </a:r>
            <a:endParaRPr lang="ru-RU" dirty="0" smtClean="0"/>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214422"/>
            <a:ext cx="8229600" cy="4911741"/>
          </a:xfrm>
        </p:spPr>
        <p:style>
          <a:lnRef idx="1">
            <a:schemeClr val="accent5"/>
          </a:lnRef>
          <a:fillRef idx="2">
            <a:schemeClr val="accent5"/>
          </a:fillRef>
          <a:effectRef idx="1">
            <a:schemeClr val="accent5"/>
          </a:effectRef>
          <a:fontRef idx="minor">
            <a:schemeClr val="dk1"/>
          </a:fontRef>
        </p:style>
        <p:txBody>
          <a:bodyPr/>
          <a:lstStyle/>
          <a:p>
            <a:r>
              <a:rPr lang="kk-KZ" dirty="0"/>
              <a:t>1.Ертегіден ертегі кейіпкерлерін тани алады.</a:t>
            </a:r>
            <a:endParaRPr lang="ru-RU" dirty="0"/>
          </a:p>
          <a:p>
            <a:r>
              <a:rPr lang="kk-KZ" dirty="0"/>
              <a:t>2.Кейіпкерлердің ерліктері арқылы образын ашады.</a:t>
            </a:r>
            <a:endParaRPr lang="ru-RU" dirty="0"/>
          </a:p>
          <a:p>
            <a:r>
              <a:rPr lang="kk-KZ" dirty="0"/>
              <a:t>3.Кейіпкердің образға қызмет етіп тұрған маңызды әркеттерін талдайды.</a:t>
            </a:r>
            <a:endParaRPr lang="ru-RU" dirty="0"/>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85728"/>
            <a:ext cx="8229600" cy="5840435"/>
          </a:xfrm>
        </p:spPr>
        <p:style>
          <a:lnRef idx="2">
            <a:schemeClr val="accent6"/>
          </a:lnRef>
          <a:fillRef idx="1">
            <a:schemeClr val="lt1"/>
          </a:fillRef>
          <a:effectRef idx="0">
            <a:schemeClr val="accent6"/>
          </a:effectRef>
          <a:fontRef idx="minor">
            <a:schemeClr val="dk1"/>
          </a:fontRef>
        </p:style>
        <p:txBody>
          <a:bodyPr>
            <a:noAutofit/>
          </a:bodyPr>
          <a:lstStyle/>
          <a:p>
            <a:pPr>
              <a:buNone/>
            </a:pPr>
            <a:r>
              <a:rPr lang="kk-KZ" sz="1800" dirty="0">
                <a:latin typeface="Times New Roman" pitchFamily="18" charset="0"/>
                <a:cs typeface="Times New Roman" pitchFamily="18" charset="0"/>
              </a:rPr>
              <a:t>«Кейіпкерлер монологы» Топтық жұмыс</a:t>
            </a:r>
            <a:endParaRPr lang="ru-RU" sz="1800" dirty="0">
              <a:latin typeface="Times New Roman" pitchFamily="18" charset="0"/>
              <a:cs typeface="Times New Roman" pitchFamily="18" charset="0"/>
            </a:endParaRPr>
          </a:p>
          <a:p>
            <a:pPr>
              <a:buNone/>
            </a:pPr>
            <a:r>
              <a:rPr lang="kk-KZ" sz="1800" b="1" dirty="0" smtClean="0">
                <a:latin typeface="Times New Roman" pitchFamily="18" charset="0"/>
                <a:cs typeface="Times New Roman" pitchFamily="18" charset="0"/>
              </a:rPr>
              <a:t>1-монолог</a:t>
            </a:r>
            <a:endParaRPr lang="ru-RU" sz="1800" b="1" dirty="0">
              <a:latin typeface="Times New Roman" pitchFamily="18" charset="0"/>
              <a:cs typeface="Times New Roman" pitchFamily="18" charset="0"/>
            </a:endParaRPr>
          </a:p>
          <a:p>
            <a:pPr>
              <a:buNone/>
            </a:pPr>
            <a:r>
              <a:rPr lang="kk-KZ" sz="1800" dirty="0">
                <a:latin typeface="Times New Roman" pitchFamily="18" charset="0"/>
                <a:cs typeface="Times New Roman" pitchFamily="18" charset="0"/>
              </a:rPr>
              <a:t>Достым Кендебай,іздеген жоғың алыста емес... Мына таудан әрі ассаң,ағып жатқан өзенді көресің.Өзеннің ортасында бір арал бар.Ол аралда адам перісінің ханы тұрады... баяғы қойшы баланың әке-шешесі де осы ханның қолында.</a:t>
            </a:r>
            <a:endParaRPr lang="ru-RU" sz="1800" dirty="0">
              <a:latin typeface="Times New Roman" pitchFamily="18" charset="0"/>
              <a:cs typeface="Times New Roman" pitchFamily="18" charset="0"/>
            </a:endParaRPr>
          </a:p>
          <a:p>
            <a:pPr>
              <a:buNone/>
            </a:pPr>
            <a:r>
              <a:rPr lang="kk-KZ" sz="1800" b="1" dirty="0">
                <a:latin typeface="Times New Roman" pitchFamily="18" charset="0"/>
                <a:cs typeface="Times New Roman" pitchFamily="18" charset="0"/>
              </a:rPr>
              <a:t>2-монолог</a:t>
            </a:r>
            <a:endParaRPr lang="ru-RU" sz="1800" b="1" dirty="0">
              <a:latin typeface="Times New Roman" pitchFamily="18" charset="0"/>
              <a:cs typeface="Times New Roman" pitchFamily="18" charset="0"/>
            </a:endParaRPr>
          </a:p>
          <a:p>
            <a:pPr>
              <a:buNone/>
            </a:pPr>
            <a:r>
              <a:rPr lang="kk-KZ" sz="1800" dirty="0">
                <a:latin typeface="Times New Roman" pitchFamily="18" charset="0"/>
                <a:cs typeface="Times New Roman" pitchFamily="18" charset="0"/>
              </a:rPr>
              <a:t>Ой,оңбаған –ау ,қырасың ғой малды.Неге күндегідей «Айырылғырдың суы айырыл!» деп айтпайсың?-деп айғай салады.</a:t>
            </a:r>
            <a:endParaRPr lang="ru-RU" sz="1800" dirty="0">
              <a:latin typeface="Times New Roman" pitchFamily="18" charset="0"/>
              <a:cs typeface="Times New Roman" pitchFamily="18" charset="0"/>
            </a:endParaRPr>
          </a:p>
          <a:p>
            <a:pPr>
              <a:buNone/>
            </a:pPr>
            <a:r>
              <a:rPr lang="kk-KZ" sz="1800" b="1" dirty="0">
                <a:latin typeface="Times New Roman" pitchFamily="18" charset="0"/>
                <a:cs typeface="Times New Roman" pitchFamily="18" charset="0"/>
              </a:rPr>
              <a:t>3-монолог</a:t>
            </a:r>
            <a:endParaRPr lang="ru-RU" sz="1800" b="1" dirty="0">
              <a:latin typeface="Times New Roman" pitchFamily="18" charset="0"/>
              <a:cs typeface="Times New Roman" pitchFamily="18" charset="0"/>
            </a:endParaRPr>
          </a:p>
          <a:p>
            <a:pPr>
              <a:buNone/>
            </a:pPr>
            <a:r>
              <a:rPr lang="kk-KZ" sz="1800" dirty="0">
                <a:latin typeface="Times New Roman" pitchFamily="18" charset="0"/>
                <a:cs typeface="Times New Roman" pitchFamily="18" charset="0"/>
              </a:rPr>
              <a:t>Тақсыр,сабыр етіңіз.Мен алтын құйрықты пайда қылғым келсе,сізге айтпаймын ғой,міне құйрық,-деп ...</a:t>
            </a:r>
            <a:endParaRPr lang="ru-RU" sz="1800" dirty="0">
              <a:latin typeface="Times New Roman" pitchFamily="18" charset="0"/>
              <a:cs typeface="Times New Roman" pitchFamily="18" charset="0"/>
            </a:endParaRPr>
          </a:p>
          <a:p>
            <a:pPr>
              <a:buNone/>
            </a:pPr>
            <a:r>
              <a:rPr lang="kk-KZ" sz="1800" b="1" dirty="0">
                <a:latin typeface="Times New Roman" pitchFamily="18" charset="0"/>
                <a:cs typeface="Times New Roman" pitchFamily="18" charset="0"/>
              </a:rPr>
              <a:t>4-монолог</a:t>
            </a:r>
            <a:endParaRPr lang="ru-RU" sz="1800" b="1" dirty="0">
              <a:latin typeface="Times New Roman" pitchFamily="18" charset="0"/>
              <a:cs typeface="Times New Roman" pitchFamily="18" charset="0"/>
            </a:endParaRPr>
          </a:p>
          <a:p>
            <a:pPr>
              <a:buNone/>
            </a:pPr>
            <a:r>
              <a:rPr lang="kk-KZ" sz="1800" dirty="0">
                <a:latin typeface="Times New Roman" pitchFamily="18" charset="0"/>
                <a:cs typeface="Times New Roman" pitchFamily="18" charset="0"/>
              </a:rPr>
              <a:t>Бүгін қара бие құлындайды.Бұл-тоғызыншы құлындауы.Құлындаған күні түнде құлын жоқ боп кетеді.</a:t>
            </a:r>
            <a:endParaRPr lang="ru-RU" sz="1800" dirty="0">
              <a:latin typeface="Times New Roman" pitchFamily="18" charset="0"/>
              <a:cs typeface="Times New Roman" pitchFamily="18" charset="0"/>
            </a:endParaRPr>
          </a:p>
          <a:p>
            <a:pPr>
              <a:buNone/>
            </a:pPr>
            <a:r>
              <a:rPr lang="kk-KZ" sz="1800" b="1" dirty="0">
                <a:latin typeface="Times New Roman" pitchFamily="18" charset="0"/>
                <a:cs typeface="Times New Roman" pitchFamily="18" charset="0"/>
              </a:rPr>
              <a:t>5-монолог</a:t>
            </a:r>
            <a:endParaRPr lang="ru-RU" sz="1800" b="1" dirty="0">
              <a:latin typeface="Times New Roman" pitchFamily="18" charset="0"/>
              <a:cs typeface="Times New Roman" pitchFamily="18" charset="0"/>
            </a:endParaRPr>
          </a:p>
          <a:p>
            <a:pPr>
              <a:buNone/>
            </a:pPr>
            <a:r>
              <a:rPr lang="kk-KZ" sz="1800" dirty="0">
                <a:latin typeface="Times New Roman" pitchFamily="18" charset="0"/>
                <a:cs typeface="Times New Roman" pitchFamily="18" charset="0"/>
              </a:rPr>
              <a:t>Ұзақ жүріп шаршаған шығарсы,ордама жүріп тынығып кетіңіз.</a:t>
            </a:r>
            <a:endParaRPr lang="ru-RU" sz="1800" dirty="0">
              <a:latin typeface="Times New Roman" pitchFamily="18" charset="0"/>
              <a:cs typeface="Times New Roman" pitchFamily="18" charset="0"/>
            </a:endParaRPr>
          </a:p>
          <a:p>
            <a:pPr>
              <a:buNone/>
            </a:pPr>
            <a:endParaRPr lang="ru-RU" sz="18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357166"/>
            <a:ext cx="8229600" cy="2857520"/>
          </a:xfrm>
        </p:spPr>
        <p:style>
          <a:lnRef idx="2">
            <a:schemeClr val="accent3"/>
          </a:lnRef>
          <a:fillRef idx="1">
            <a:schemeClr val="lt1"/>
          </a:fillRef>
          <a:effectRef idx="0">
            <a:schemeClr val="accent3"/>
          </a:effectRef>
          <a:fontRef idx="minor">
            <a:schemeClr val="dk1"/>
          </a:fontRef>
        </p:style>
        <p:txBody>
          <a:bodyPr/>
          <a:lstStyle/>
          <a:p>
            <a:r>
              <a:rPr lang="kk-KZ" b="1" dirty="0"/>
              <a:t>Дескриптор</a:t>
            </a:r>
            <a:endParaRPr lang="ru-RU" dirty="0"/>
          </a:p>
          <a:p>
            <a:r>
              <a:rPr lang="kk-KZ" dirty="0"/>
              <a:t>1.Ұсынылған монологтарды ажырата алады,жалғасын табады</a:t>
            </a:r>
            <a:endParaRPr lang="ru-RU" dirty="0"/>
          </a:p>
          <a:p>
            <a:r>
              <a:rPr lang="kk-KZ" dirty="0"/>
              <a:t>2.Монологтарды табу арқылы кейіпкерлер портретін ашады.</a:t>
            </a:r>
            <a:endParaRPr lang="ru-RU" dirty="0"/>
          </a:p>
          <a:p>
            <a:endParaRPr lang="ru-RU" dirty="0"/>
          </a:p>
        </p:txBody>
      </p:sp>
      <p:graphicFrame>
        <p:nvGraphicFramePr>
          <p:cNvPr id="4" name="Таблица 3"/>
          <p:cNvGraphicFramePr>
            <a:graphicFrameLocks noGrp="1"/>
          </p:cNvGraphicFramePr>
          <p:nvPr/>
        </p:nvGraphicFramePr>
        <p:xfrm>
          <a:off x="4500562" y="4143380"/>
          <a:ext cx="3543935" cy="1939295"/>
        </p:xfrm>
        <a:graphic>
          <a:graphicData uri="http://schemas.openxmlformats.org/drawingml/2006/table">
            <a:tbl>
              <a:tblPr>
                <a:tableStyleId>{69C7853C-536D-4A76-A0AE-DD22124D55A5}</a:tableStyleId>
              </a:tblPr>
              <a:tblGrid>
                <a:gridCol w="3543935"/>
              </a:tblGrid>
              <a:tr h="289537">
                <a:tc>
                  <a:txBody>
                    <a:bodyPr/>
                    <a:lstStyle/>
                    <a:p>
                      <a:pPr algn="l">
                        <a:spcAft>
                          <a:spcPts val="0"/>
                        </a:spcAft>
                      </a:pPr>
                      <a:r>
                        <a:rPr lang="kk-KZ" sz="1600" dirty="0">
                          <a:latin typeface="Times New Roman" pitchFamily="18" charset="0"/>
                          <a:cs typeface="Times New Roman" pitchFamily="18" charset="0"/>
                        </a:rPr>
                        <a:t>Бағалау </a:t>
                      </a:r>
                      <a:endParaRPr lang="ru-RU" sz="1600" dirty="0">
                        <a:latin typeface="Times New Roman" pitchFamily="18" charset="0"/>
                        <a:ea typeface="Calibri"/>
                        <a:cs typeface="Times New Roman" pitchFamily="18" charset="0"/>
                      </a:endParaRPr>
                    </a:p>
                  </a:txBody>
                  <a:tcPr marL="114300" marR="114300" marT="0" marB="0"/>
                </a:tc>
              </a:tr>
              <a:tr h="1649758">
                <a:tc>
                  <a:txBody>
                    <a:bodyPr/>
                    <a:lstStyle/>
                    <a:p>
                      <a:pPr algn="l">
                        <a:spcAft>
                          <a:spcPts val="0"/>
                        </a:spcAft>
                      </a:pPr>
                      <a:r>
                        <a:rPr lang="kk-KZ" sz="1600" dirty="0">
                          <a:latin typeface="Times New Roman" pitchFamily="18" charset="0"/>
                          <a:cs typeface="Times New Roman" pitchFamily="18" charset="0"/>
                        </a:rPr>
                        <a:t>«Ертегідегі ұшақ» жасау арқылы өздеріне ұнаған жауаптарға қалыптастырушы бағалауды ұшаққа жазу арқылы ұшырады.</a:t>
                      </a:r>
                      <a:endParaRPr lang="ru-RU" sz="1600" dirty="0">
                        <a:latin typeface="Times New Roman" pitchFamily="18" charset="0"/>
                        <a:ea typeface="Calibri"/>
                        <a:cs typeface="Times New Roman" pitchFamily="18" charset="0"/>
                      </a:endParaRPr>
                    </a:p>
                  </a:txBody>
                  <a:tcPr marL="68580" marR="68580" marT="0" marB="0"/>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5554683"/>
          </a:xfrm>
        </p:spPr>
        <p:style>
          <a:lnRef idx="2">
            <a:schemeClr val="accent4"/>
          </a:lnRef>
          <a:fillRef idx="1">
            <a:schemeClr val="lt1"/>
          </a:fillRef>
          <a:effectRef idx="0">
            <a:schemeClr val="accent4"/>
          </a:effectRef>
          <a:fontRef idx="minor">
            <a:schemeClr val="dk1"/>
          </a:fontRef>
        </p:style>
        <p:txBody>
          <a:bodyPr>
            <a:normAutofit fontScale="85000" lnSpcReduction="20000"/>
          </a:bodyPr>
          <a:lstStyle/>
          <a:p>
            <a:pPr>
              <a:buNone/>
            </a:pPr>
            <a:r>
              <a:rPr lang="kk-KZ" dirty="0"/>
              <a:t>Сараланған тапсырма.</a:t>
            </a:r>
            <a:endParaRPr lang="ru-RU" dirty="0"/>
          </a:p>
          <a:p>
            <a:pPr>
              <a:buNone/>
            </a:pPr>
            <a:r>
              <a:rPr lang="kk-KZ" dirty="0"/>
              <a:t>Жеке тапсырма.</a:t>
            </a:r>
            <a:endParaRPr lang="ru-RU" dirty="0"/>
          </a:p>
          <a:p>
            <a:pPr>
              <a:buNone/>
            </a:pPr>
            <a:r>
              <a:rPr lang="kk-KZ" dirty="0"/>
              <a:t>1.Айлық жер.</a:t>
            </a:r>
            <a:endParaRPr lang="ru-RU" dirty="0"/>
          </a:p>
          <a:p>
            <a:pPr>
              <a:buNone/>
            </a:pPr>
            <a:r>
              <a:rPr lang="kk-KZ" dirty="0"/>
              <a:t>2.Алты –ақ атату</a:t>
            </a:r>
            <a:endParaRPr lang="ru-RU" dirty="0"/>
          </a:p>
          <a:p>
            <a:pPr>
              <a:buNone/>
            </a:pPr>
            <a:r>
              <a:rPr lang="kk-KZ" dirty="0"/>
              <a:t>3.Алпыс өзен құйылған терең дарияның түбі</a:t>
            </a:r>
            <a:endParaRPr lang="ru-RU" dirty="0"/>
          </a:p>
          <a:p>
            <a:pPr>
              <a:buNone/>
            </a:pPr>
            <a:r>
              <a:rPr lang="kk-KZ" dirty="0"/>
              <a:t>4.Батпан</a:t>
            </a:r>
            <a:endParaRPr lang="ru-RU" dirty="0"/>
          </a:p>
          <a:p>
            <a:pPr>
              <a:buNone/>
            </a:pPr>
            <a:r>
              <a:rPr lang="kk-KZ" dirty="0"/>
              <a:t>5.Құндыз</a:t>
            </a:r>
            <a:endParaRPr lang="ru-RU" dirty="0"/>
          </a:p>
          <a:p>
            <a:pPr>
              <a:buNone/>
            </a:pPr>
            <a:r>
              <a:rPr lang="kk-KZ" dirty="0"/>
              <a:t>6.Зындан</a:t>
            </a:r>
            <a:endParaRPr lang="ru-RU" dirty="0"/>
          </a:p>
          <a:p>
            <a:pPr>
              <a:buNone/>
            </a:pPr>
            <a:r>
              <a:rPr lang="kk-KZ" dirty="0"/>
              <a:t> </a:t>
            </a:r>
            <a:endParaRPr lang="ru-RU" dirty="0"/>
          </a:p>
          <a:p>
            <a:pPr>
              <a:buNone/>
            </a:pPr>
            <a:r>
              <a:rPr lang="kk-KZ" b="1" dirty="0"/>
              <a:t>Дескриптор</a:t>
            </a:r>
            <a:endParaRPr lang="ru-RU" dirty="0"/>
          </a:p>
          <a:p>
            <a:pPr>
              <a:buNone/>
            </a:pPr>
            <a:r>
              <a:rPr lang="kk-KZ" dirty="0"/>
              <a:t>1.Берілген тірек сөздерді ертегіден табу,кейіпкерге қатысын анықтайды;</a:t>
            </a:r>
            <a:endParaRPr lang="ru-RU" dirty="0"/>
          </a:p>
          <a:p>
            <a:pPr>
              <a:buNone/>
            </a:pPr>
            <a:r>
              <a:rPr lang="kk-KZ" dirty="0"/>
              <a:t>2.Тірек сөздердің мағынасын саралап,ұғындарады</a:t>
            </a:r>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style>
          <a:lnRef idx="2">
            <a:schemeClr val="accent2"/>
          </a:lnRef>
          <a:fillRef idx="1">
            <a:schemeClr val="lt1"/>
          </a:fillRef>
          <a:effectRef idx="0">
            <a:schemeClr val="accent2"/>
          </a:effectRef>
          <a:fontRef idx="minor">
            <a:schemeClr val="dk1"/>
          </a:fontRef>
        </p:style>
        <p:txBody>
          <a:bodyPr/>
          <a:lstStyle/>
          <a:p>
            <a:pPr>
              <a:buNone/>
            </a:pPr>
            <a:r>
              <a:rPr lang="kk-KZ" b="1" dirty="0" smtClean="0"/>
              <a:t>               Өзара </a:t>
            </a:r>
            <a:r>
              <a:rPr lang="kk-KZ" b="1" dirty="0"/>
              <a:t>бағалау</a:t>
            </a:r>
            <a:endParaRPr lang="ru-RU" dirty="0"/>
          </a:p>
          <a:p>
            <a:r>
              <a:rPr lang="kk-KZ" dirty="0"/>
              <a:t>1.Желпеуіш жасау,желпеуіштің әр қайырылған жолағына тапсырманың орындалуы туралы қалыптастырушы баға береді.</a:t>
            </a:r>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style>
          <a:lnRef idx="2">
            <a:schemeClr val="accent4"/>
          </a:lnRef>
          <a:fillRef idx="1">
            <a:schemeClr val="lt1"/>
          </a:fillRef>
          <a:effectRef idx="0">
            <a:schemeClr val="accent4"/>
          </a:effectRef>
          <a:fontRef idx="minor">
            <a:schemeClr val="dk1"/>
          </a:fontRef>
        </p:style>
        <p:txBody>
          <a:bodyPr/>
          <a:lstStyle/>
          <a:p>
            <a:r>
              <a:rPr lang="kk-KZ" dirty="0"/>
              <a:t>Ширату жаттығуы. «Бес қадам » ойыны</a:t>
            </a:r>
            <a:endParaRPr lang="ru-RU" dirty="0"/>
          </a:p>
          <a:p>
            <a:r>
              <a:rPr lang="kk-KZ" dirty="0"/>
              <a:t>1.Ортаға бес қадам табан іздері тасталады.Сыныптан бес оқушы ойынға шығады.Оқушы әзілге,логикаға құрылған сұрақтарға табан іздерін баса отырып жылдам жауап береді.Жауап бере алмаса,табан іздерін  баспайды.</a:t>
            </a:r>
            <a:endParaRPr lang="ru-RU" dirty="0"/>
          </a:p>
          <a:p>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85794"/>
            <a:ext cx="8229600" cy="5340369"/>
          </a:xfrm>
        </p:spPr>
        <p:style>
          <a:lnRef idx="2">
            <a:schemeClr val="accent2"/>
          </a:lnRef>
          <a:fillRef idx="1">
            <a:schemeClr val="lt1"/>
          </a:fillRef>
          <a:effectRef idx="0">
            <a:schemeClr val="accent2"/>
          </a:effectRef>
          <a:fontRef idx="minor">
            <a:schemeClr val="dk1"/>
          </a:fontRef>
        </p:style>
        <p:txBody>
          <a:bodyPr>
            <a:normAutofit fontScale="70000" lnSpcReduction="20000"/>
          </a:bodyPr>
          <a:lstStyle/>
          <a:p>
            <a:pPr>
              <a:buNone/>
            </a:pPr>
            <a:r>
              <a:rPr lang="kk-KZ" b="1" dirty="0"/>
              <a:t>Жұптық тапсырма «Іс-әрекетті бейнеле.»</a:t>
            </a:r>
            <a:endParaRPr lang="ru-RU" dirty="0"/>
          </a:p>
          <a:p>
            <a:pPr>
              <a:buNone/>
            </a:pPr>
            <a:r>
              <a:rPr lang="kk-KZ" b="1" dirty="0"/>
              <a:t> Етістіктер</a:t>
            </a:r>
            <a:endParaRPr lang="ru-RU" dirty="0"/>
          </a:p>
          <a:p>
            <a:pPr>
              <a:buNone/>
            </a:pPr>
            <a:r>
              <a:rPr lang="kk-KZ" dirty="0"/>
              <a:t>Алты-ақ аттайды,тіл бітіп сөйлейді,түбіне жете алмайды,тұтат,киімін киеді,лақтыра бастайды,мал бағып жүре береді,құлындайды,жасырынып барып отырады,қорылдап ұйықтап қалады,ұйықтамай отыра береді,қойнына тығып ұйықтап қалады,түйіліп келді де,ұялып жерге қарйды,тау көрінеді,ұшып түседі,қоржынға салып алады,алмасын сермеп кеп қалады,қызмет істемеймін,төгіп тастайды,азат етеді,атаныпты</a:t>
            </a:r>
            <a:endParaRPr lang="ru-RU" dirty="0"/>
          </a:p>
          <a:p>
            <a:pPr>
              <a:buNone/>
            </a:pPr>
            <a:r>
              <a:rPr lang="kk-KZ" dirty="0"/>
              <a:t> </a:t>
            </a:r>
            <a:endParaRPr lang="ru-RU" dirty="0"/>
          </a:p>
          <a:p>
            <a:pPr>
              <a:buNone/>
            </a:pPr>
            <a:r>
              <a:rPr lang="kk-KZ" b="1" dirty="0"/>
              <a:t>Дескриптор</a:t>
            </a:r>
            <a:endParaRPr lang="ru-RU" dirty="0"/>
          </a:p>
          <a:p>
            <a:pPr>
              <a:buNone/>
            </a:pPr>
            <a:r>
              <a:rPr lang="kk-KZ" dirty="0"/>
              <a:t>1.Ұсынылған етістіктердің қай кейіпкерге тән екенін анықтайды</a:t>
            </a:r>
            <a:endParaRPr lang="ru-RU" dirty="0"/>
          </a:p>
          <a:p>
            <a:pPr>
              <a:buNone/>
            </a:pPr>
            <a:r>
              <a:rPr lang="kk-KZ" dirty="0"/>
              <a:t>2.Етістіктерді қолдану арқылы кейіпкер бейнесін салады.</a:t>
            </a:r>
            <a:endParaRPr lang="ru-RU" dirty="0"/>
          </a:p>
          <a:p>
            <a:pPr>
              <a:buNone/>
            </a:pPr>
            <a:endParaRPr lang="ru-RU"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90</TotalTime>
  <Words>295</Words>
  <Application>Microsoft Office PowerPoint</Application>
  <PresentationFormat>Экран (4:3)</PresentationFormat>
  <Paragraphs>48</Paragraphs>
  <Slides>11</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Тема Office</vt:lpstr>
      <vt:lpstr>Тақырыбы: «Керқұла атты Кендебай» ертегісі.Кендебай ерліктері. </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Тақырыбы: «Керқұла атты Кендебай» ертегісі.Кендебай ерліктері.</dc:title>
  <dc:creator>USER</dc:creator>
  <cp:lastModifiedBy>USER</cp:lastModifiedBy>
  <cp:revision>10</cp:revision>
  <dcterms:created xsi:type="dcterms:W3CDTF">2017-06-05T01:28:55Z</dcterms:created>
  <dcterms:modified xsi:type="dcterms:W3CDTF">2017-06-05T02:59:25Z</dcterms:modified>
</cp:coreProperties>
</file>