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  <p:sldMasterId id="2147483698" r:id="rId2"/>
  </p:sldMasterIdLst>
  <p:sldIdLst>
    <p:sldId id="266" r:id="rId3"/>
    <p:sldId id="272" r:id="rId4"/>
    <p:sldId id="273" r:id="rId5"/>
    <p:sldId id="274" r:id="rId6"/>
    <p:sldId id="279" r:id="rId7"/>
    <p:sldId id="270" r:id="rId8"/>
    <p:sldId id="275" r:id="rId9"/>
    <p:sldId id="334" r:id="rId10"/>
    <p:sldId id="335" r:id="rId11"/>
    <p:sldId id="277" r:id="rId12"/>
    <p:sldId id="278" r:id="rId13"/>
    <p:sldId id="256" r:id="rId14"/>
    <p:sldId id="268" r:id="rId15"/>
    <p:sldId id="257" r:id="rId16"/>
    <p:sldId id="311" r:id="rId17"/>
    <p:sldId id="312" r:id="rId18"/>
    <p:sldId id="280" r:id="rId19"/>
    <p:sldId id="281" r:id="rId20"/>
    <p:sldId id="282" r:id="rId21"/>
    <p:sldId id="283" r:id="rId22"/>
    <p:sldId id="285" r:id="rId23"/>
    <p:sldId id="323" r:id="rId24"/>
    <p:sldId id="286" r:id="rId25"/>
    <p:sldId id="287" r:id="rId26"/>
    <p:sldId id="339" r:id="rId27"/>
    <p:sldId id="288" r:id="rId28"/>
    <p:sldId id="290" r:id="rId29"/>
    <p:sldId id="295" r:id="rId30"/>
    <p:sldId id="302" r:id="rId31"/>
    <p:sldId id="304" r:id="rId32"/>
    <p:sldId id="321" r:id="rId33"/>
    <p:sldId id="313" r:id="rId34"/>
    <p:sldId id="307" r:id="rId35"/>
    <p:sldId id="310" r:id="rId36"/>
    <p:sldId id="338" r:id="rId37"/>
    <p:sldId id="328" r:id="rId38"/>
    <p:sldId id="322" r:id="rId39"/>
    <p:sldId id="326" r:id="rId40"/>
    <p:sldId id="325" r:id="rId41"/>
    <p:sldId id="327" r:id="rId42"/>
    <p:sldId id="332" r:id="rId43"/>
    <p:sldId id="330" r:id="rId44"/>
    <p:sldId id="331" r:id="rId45"/>
    <p:sldId id="333" r:id="rId46"/>
    <p:sldId id="337" r:id="rId47"/>
    <p:sldId id="336" r:id="rId48"/>
    <p:sldId id="265" r:id="rId49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FF"/>
    <a:srgbClr val="38FC4F"/>
    <a:srgbClr val="01490A"/>
    <a:srgbClr val="013908"/>
    <a:srgbClr val="DE1029"/>
    <a:srgbClr val="CC3300"/>
    <a:srgbClr val="2A9F0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82" autoAdjust="0"/>
  </p:normalViewPr>
  <p:slideViewPr>
    <p:cSldViewPr>
      <p:cViewPr varScale="1">
        <p:scale>
          <a:sx n="91" d="100"/>
          <a:sy n="91" d="100"/>
        </p:scale>
        <p:origin x="-5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microsoft.com/office/2006/relationships/legacyDocTextInfo" Target="legacyDocTextInfo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8.bin"/><Relationship Id="rId2" Type="http://schemas.microsoft.com/office/2006/relationships/legacyDiagramText" Target="legacyDiagramText7.bin"/><Relationship Id="rId1" Type="http://schemas.microsoft.com/office/2006/relationships/legacyDiagramText" Target="legacyDiagramText6.bin"/><Relationship Id="rId5" Type="http://schemas.microsoft.com/office/2006/relationships/legacyDiagramText" Target="legacyDiagramText10.bin"/><Relationship Id="rId4" Type="http://schemas.microsoft.com/office/2006/relationships/legacyDiagramText" Target="legacyDiagramText9.bin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3.bin"/><Relationship Id="rId2" Type="http://schemas.microsoft.com/office/2006/relationships/legacyDiagramText" Target="legacyDiagramText12.bin"/><Relationship Id="rId1" Type="http://schemas.microsoft.com/office/2006/relationships/legacyDiagramText" Target="legacyDiagramText1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8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7065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066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61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0662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7066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7066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7066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067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067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70672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0673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0674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0675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0676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0677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7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067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0680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45ACF187-ECCE-4C62-9802-9E3CC41C1611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70681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23544D3-0290-4E66-BBB0-8FA8C1DE905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0682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D2EB29-4BFD-447A-BADD-5FF694F25B49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5A56C-F6E3-45EA-B67C-E68A26A243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5529B-612B-4C61-959F-8C36D026BC47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AFF28-660C-44AF-A9DD-9F3C5F8736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301A20F-3164-4F6A-A99D-952344E70900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D8C43B8-2C4E-4367-A90D-C294C13AB0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911E51D-B5EE-4D3D-8995-E620074353F0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BCF078D-AD82-4C1E-9CCA-E963938A83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AF13380-14F2-46EC-A0EB-0968039F0FE7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7CB8C6F-FE68-4D01-A59B-711F390BC6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1800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l">
              <a:defRPr/>
            </a:pPr>
            <a:endParaRPr lang="ru-RU" sz="1800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1800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1800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1800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1800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1800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1800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1800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1800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1800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1800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1800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1800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1800"/>
            </a:p>
          </p:txBody>
        </p:sp>
      </p:grpSp>
      <p:sp>
        <p:nvSpPr>
          <p:cNvPr id="3586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586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D3B347-2FF2-49F1-B425-B9D4C13D81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FEE526-56F0-4C77-AB0B-FD4E800B6D0C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94051-7EE4-4574-A99B-F7C3408B4F1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2E28D8-9551-4FF6-81E8-8EDEFC5D2F63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D58808-2C76-428F-B8A7-160C7DFFFA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0B4CCD-4ACE-4F58-B7D3-D618D2E0D815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C6C0A-DB4A-4DB3-8F97-C3567CB03F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B726FA-B892-4E19-AB22-6470241DF125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60DDB-4E7B-4E09-817D-684615290F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D8EACC-D823-42C2-96AC-41A95F4F8F02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B6E30-9A3E-4F5B-89D6-F959820DFC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299464-44D8-43B6-9012-52C22D90ACC0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C20FA-5A42-4CC5-9D0B-DBDC841641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E5519D-754B-413C-B1C9-BA7990DF6E9A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62005C-FA02-4424-B753-1386C55051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BA1F31-950E-4CE5-B8A8-859D558B2CA9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C3BE6-CAF8-4092-A5EE-2E7FA931CE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3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6963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6963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964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69641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964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964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964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964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964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964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69648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649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650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651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652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653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5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96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965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1FDBA8D-9A1C-4804-80C5-0BCD681115A4}" type="datetimeFigureOut">
              <a:rPr lang="ru-RU"/>
              <a:pPr/>
              <a:t>27.10.2011</a:t>
            </a:fld>
            <a:endParaRPr lang="ru-RU"/>
          </a:p>
        </p:txBody>
      </p:sp>
      <p:sp>
        <p:nvSpPr>
          <p:cNvPr id="6965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6965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6BCDD3C-E8EC-42E2-9AB0-C9FEAE1C4439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7" name="Rectangle 2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035D333-082A-459F-B4A1-F1A9E6C7D0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9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9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jpeg"/></Relationships>
</file>

<file path=ppt/slides/_rels/slide17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14.xml" Type="http://schemas.openxmlformats.org/officeDocument/2006/relationships/slideLayout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13" Type="http://schemas.openxmlformats.org/officeDocument/2006/relationships/image" Target="../media/image21.jpeg"/><Relationship Id="rId3" Type="http://schemas.openxmlformats.org/officeDocument/2006/relationships/hyperlink" Target="http://xray.sai.msu.ru/~mystery/images/money/KZ/10kz_rev.jpg" TargetMode="External"/><Relationship Id="rId7" Type="http://schemas.openxmlformats.org/officeDocument/2006/relationships/image" Target="../media/image17.jpeg"/><Relationship Id="rId12" Type="http://schemas.openxmlformats.org/officeDocument/2006/relationships/hyperlink" Target="http://xray.sai.msu.ru/~mystery/images/money/KZ/50kz_rev.jpg" TargetMode="External"/><Relationship Id="rId2" Type="http://schemas.openxmlformats.org/officeDocument/2006/relationships/hyperlink" Target="http://xray.sai.msu.ru/~mystery/images/money/KZ/10kz_av.jpg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11" Type="http://schemas.openxmlformats.org/officeDocument/2006/relationships/image" Target="../media/image20.jpeg"/><Relationship Id="rId5" Type="http://schemas.openxmlformats.org/officeDocument/2006/relationships/hyperlink" Target="http://xray.sai.msu.ru/~mystery/images/money/KZ/20kz_rev.jpg" TargetMode="External"/><Relationship Id="rId10" Type="http://schemas.openxmlformats.org/officeDocument/2006/relationships/hyperlink" Target="http://xray.sai.msu.ru/~mystery/images/money/KZ/50kz_av.jpg" TargetMode="External"/><Relationship Id="rId4" Type="http://schemas.openxmlformats.org/officeDocument/2006/relationships/hyperlink" Target="http://xray.sai.msu.ru/~mystery/images/money/KZ/20kz_av.jpg" TargetMode="External"/><Relationship Id="rId9" Type="http://schemas.openxmlformats.org/officeDocument/2006/relationships/image" Target="../media/image19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7" Type="http://schemas.openxmlformats.org/officeDocument/2006/relationships/image" Target="../media/image34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http://t1.gstatic.com/images?q=tbn:mH6lN3UUNhF_TM:http://gdb.rferl.org/7C7F00C4-E2A4-47E3-A018-AB7F5D99F3A5_mw800_mh600.jpg" TargetMode="External"/><Relationship Id="rId3" Type="http://schemas.openxmlformats.org/officeDocument/2006/relationships/hyperlink" Target="http://images.google.kz/imgres?imgurl=http://gdb.rferl.org/D60A2778-E24C-44ED-A181-D6D68A537C5D_mw800_s.jpg&amp;imgrefurl=http://kaskir.wordpress.com/category/%D0%B6%D0%B5%D0%BB%D1%82%D0%BE%D2%9B%D1%81%D0%B0%D0%BD-1986/&amp;usg=__Z1NSTns4S86O9t0D8WpPN-g8t9g=&amp;h=514&amp;w=800&amp;sz=139&amp;hl=kk&amp;start=3&amp;um=1&amp;itbs=1&amp;tbnid=FXRcqZMIszpo7M:&amp;tbnh=92&amp;tbnw=143&amp;prev=/images?q=1986+%D0%B6+%D0%96%D0%B5%D0%BB%D1%82%D0%BE%D2%9B%D1%81%D0%B0%D0%BD++%D2%9B%D2%B1%D1%80%D0%B1%D0%B0%D0%BD%D0%B4%D0%B0%D1%80%D1%8B++%D1%81%D1%83%D1%80%D0%B5%D1%82%D1%96&amp;um=1&amp;hl=kk&amp;sa=N&amp;tbs=isch:1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kz/imgres?imgurl=http://gdb.rferl.org/7C7F00C4-E2A4-47E3-A018-AB7F5D99F3A5_mw800_mh600.jpg&amp;imgrefurl=http://www.azattyq.org/content/Kazakhstan_almaty_december_1986_kaztag/1902635.html&amp;usg=__LHU1prsBmhuhae_gxBFDX4pLJaY=&amp;h=421&amp;w=800&amp;sz=48&amp;hl=kk&amp;start=12&amp;um=1&amp;itbs=1&amp;tbnid=mH6lN3UUNhF_TM:&amp;tbnh=75&amp;tbnw=143&amp;prev=/images?q=%D2%9A%D0%B0%D0%B9%D1%80%D0%B0%D1%82++%D0%A0%D1%8B%D1%81%D2%9B%D2%B1%D0%BB%D0%B1%D0%B5%D0%BA%D0%BE%D0%B2&amp;um=1&amp;hl=kk&amp;sa=N&amp;tbs=isch:1" TargetMode="External"/><Relationship Id="rId5" Type="http://schemas.openxmlformats.org/officeDocument/2006/relationships/image" Target="http://t0.gstatic.com/images?q=tbn:FXRcqZMIszpo7M:http://gdb.rferl.org/D60A2778-E24C-44ED-A181-D6D68A537C5D_mw800_s.jpg" TargetMode="Externa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http://t3.gstatic.com/images?q=tbn:HCFzGWHL5wzo_M:http://uatoday.net/static/dyn/tozk/tozk7a.jpg" TargetMode="External"/><Relationship Id="rId13" Type="http://schemas.openxmlformats.org/officeDocument/2006/relationships/image" Target="../media/image10.jpeg"/><Relationship Id="rId3" Type="http://schemas.openxmlformats.org/officeDocument/2006/relationships/hyperlink" Target="http://images.google.ru/imgres?imgurl=http://www.biografiasyvidas.com/biografia/s/fotos/stalin.jpg&amp;imgrefurl=http://www.ivanpobeda.com/showjournal.php?journalid=2269002&amp;tagid=8751&amp;usg=__MB48lEt4WUemybtlR6Tjl0VVIeE=&amp;h=371&amp;w=340&amp;sz=20&amp;hl=ru&amp;start=2&amp;tbnid=jgDNDvjgQ_75EM:&amp;tbnh=122&amp;tbnw=112&amp;prev=/images?q=%D1%81%D1%82%D0%B0%D0%BB%D0%B8%D0%BD&amp;gbv=2&amp;hl=ru&amp;sa=G&amp;newwindow=1" TargetMode="External"/><Relationship Id="rId7" Type="http://schemas.openxmlformats.org/officeDocument/2006/relationships/image" Target="../media/image8.jpeg"/><Relationship Id="rId12" Type="http://schemas.openxmlformats.org/officeDocument/2006/relationships/hyperlink" Target="http://images.google.ru/imgres?imgurl=http://www.autograph-mus.narod.ru/uGorbachev-a.jpg&amp;imgrefurl=http://www.autograph-mus.narod.ru/Gorbachev.html&amp;usg=__bVt79h8Vy_PhXjUS-hpOk7xI1ik=&amp;h=1042&amp;w=736&amp;sz=136&amp;hl=ru&amp;start=2&amp;tbnid=h81_E7UGx52LRM:&amp;tbnh=150&amp;tbnw=106&amp;prev=/images?q=%D0%B3%D0%BE%D1%80%D0%B1%D0%B0%D1%87%D0%B5%D0%B2&amp;gbv=2&amp;hl=ru&amp;newwindow=1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images.google.ru/imgres?imgurl=http://uatoday.net/static/dyn/tozk/tozk7a.jpg&amp;imgrefurl=http://uatoday.net/rus/article/history/47581&amp;usg=__hWRbpHoCi_0g87_M529eZ71waps=&amp;h=374&amp;w=500&amp;sz=46&amp;hl=ru&amp;start=13&amp;tbnid=HCFzGWHL5wzo_M:&amp;tbnh=97&amp;tbnw=130&amp;prev=/images?q=%D1%85%D1%80%D1%83%D1%89%D0%B5%D0%B2&amp;gbv=2&amp;hl=ru&amp;sa=G&amp;newwindow=1" TargetMode="External"/><Relationship Id="rId11" Type="http://schemas.openxmlformats.org/officeDocument/2006/relationships/image" Target="http://t0.gstatic.com/images?q=tbn:_A5MEjUcZ5vjmM:http://image065.mylivepage.ru/chunk65/1975772/1625/%D0%9B%D0%B5%D0%BE%D0%BD%D0%B8%D0%B4%2520%D0%98%D0%BB%D1%8C%D0%B8%D1%87%D1%8C%2520%D0%91%D1%80%D0%B5%D0%B6%D0%BD%D0%B5%D0%B2" TargetMode="External"/><Relationship Id="rId5" Type="http://schemas.openxmlformats.org/officeDocument/2006/relationships/image" Target="http://t1.gstatic.com/images?q=tbn:jgDNDvjgQ_75EM:http://www.biografiasyvidas.com/biografia/s/fotos/stalin.jpg" TargetMode="External"/><Relationship Id="rId10" Type="http://schemas.openxmlformats.org/officeDocument/2006/relationships/image" Target="../media/image9.jpeg"/><Relationship Id="rId4" Type="http://schemas.openxmlformats.org/officeDocument/2006/relationships/image" Target="../media/image7.jpeg"/><Relationship Id="rId9" Type="http://schemas.openxmlformats.org/officeDocument/2006/relationships/hyperlink" Target="http://images.google.ru/imgres?imgurl=http://image065.mylivepage.ru/chunk65/1975772/1625/%D0%9B%D0%B5%D0%BE%D0%BD%D0%B8%D0%B4%20%D0%98%D0%BB%D1%8C%D0%B8%D1%87%D1%8C%20%D0%91%D1%80%D0%B5%D0%B6%D0%BD%D0%B5%D0%B2&amp;imgrefurl=http://leo69-leo69.mylivepage.ru/image/1625/9848_%D0%9B%D0%B5%D0%BE%D0%BD%D0%B8%D0%B4_%D0%98%D0%BB%D1%8C%D0%B8%D1%87%D1%8C_%D0%91%D1%80%D0%B5%D0%B6%D0%BD%D0%B5%D0%B2&amp;usg=__6vU6GZk3srY8efHA3TW09PaALKw=&amp;h=640&amp;w=472&amp;sz=56&amp;hl=ru&amp;start=3&amp;tbnid=_A5MEjUcZ5vjmM:&amp;tbnh=137&amp;tbnw=101&amp;prev=/images?q=%D0%B1%D1%80%D0%B5%D0%B6%D0%BD%D0%B5%D0%B2&amp;gbv=2&amp;hl=ru&amp;sa=G&amp;newwindow=1" TargetMode="External"/><Relationship Id="rId14" Type="http://schemas.openxmlformats.org/officeDocument/2006/relationships/image" Target="http://t3.gstatic.com/images?q=tbn:h81_E7UGx52LRM:http://www.autograph-mus.narod.ru/uGorbachev-a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28600"/>
            <a:ext cx="8077200" cy="6172200"/>
          </a:xfrm>
        </p:spPr>
        <p:txBody>
          <a:bodyPr/>
          <a:lstStyle/>
          <a:p>
            <a:pPr algn="l"/>
            <a:r>
              <a:rPr lang="kk-KZ" sz="4000" b="1"/>
              <a:t>           </a:t>
            </a:r>
            <a:r>
              <a:rPr lang="kk-KZ" sz="4000" b="1">
                <a:solidFill>
                  <a:srgbClr val="CC3399"/>
                </a:solidFill>
              </a:rPr>
              <a:t>Үй тапсырмасын сұрау</a:t>
            </a:r>
            <a:r>
              <a:rPr lang="kk-KZ" sz="4000" b="1"/>
              <a:t/>
            </a:r>
            <a:br>
              <a:rPr lang="kk-KZ" sz="4000" b="1"/>
            </a:br>
            <a:r>
              <a:rPr lang="kk-KZ" sz="1800"/>
              <a:t/>
            </a:r>
            <a:br>
              <a:rPr lang="kk-KZ" sz="1800"/>
            </a:br>
            <a:r>
              <a:rPr lang="kk-KZ" sz="3200" b="1">
                <a:solidFill>
                  <a:srgbClr val="CCFF99"/>
                </a:solidFill>
              </a:rPr>
              <a:t>1. 1991 жылғы Беларусь астанасы    </a:t>
            </a:r>
            <a:br>
              <a:rPr lang="kk-KZ" sz="3200" b="1">
                <a:solidFill>
                  <a:srgbClr val="CCFF99"/>
                </a:solidFill>
              </a:rPr>
            </a:br>
            <a:r>
              <a:rPr lang="kk-KZ" sz="3200" b="1">
                <a:solidFill>
                  <a:srgbClr val="CCFF99"/>
                </a:solidFill>
              </a:rPr>
              <a:t>     Минск қаласындағы шешімнің   </a:t>
            </a:r>
            <a:br>
              <a:rPr lang="kk-KZ" sz="3200" b="1">
                <a:solidFill>
                  <a:srgbClr val="CCFF99"/>
                </a:solidFill>
              </a:rPr>
            </a:br>
            <a:r>
              <a:rPr lang="kk-KZ" sz="3200" b="1">
                <a:solidFill>
                  <a:srgbClr val="CCFF99"/>
                </a:solidFill>
              </a:rPr>
              <a:t>     мақсаты қандай?</a:t>
            </a:r>
            <a:br>
              <a:rPr lang="kk-KZ" sz="3200" b="1">
                <a:solidFill>
                  <a:srgbClr val="CCFF99"/>
                </a:solidFill>
              </a:rPr>
            </a:br>
            <a:r>
              <a:rPr lang="kk-KZ" sz="3200" b="1">
                <a:solidFill>
                  <a:srgbClr val="CCFF99"/>
                </a:solidFill>
              </a:rPr>
              <a:t/>
            </a:r>
            <a:br>
              <a:rPr lang="kk-KZ" sz="3200" b="1">
                <a:solidFill>
                  <a:srgbClr val="CCFF99"/>
                </a:solidFill>
              </a:rPr>
            </a:br>
            <a:r>
              <a:rPr lang="kk-KZ" sz="3200" b="1">
                <a:solidFill>
                  <a:srgbClr val="CCFF99"/>
                </a:solidFill>
              </a:rPr>
              <a:t>2. ТМД қай мемлкетте дүниеге келді?</a:t>
            </a:r>
            <a:br>
              <a:rPr lang="kk-KZ" sz="3200" b="1">
                <a:solidFill>
                  <a:srgbClr val="CCFF99"/>
                </a:solidFill>
              </a:rPr>
            </a:br>
            <a:r>
              <a:rPr lang="kk-KZ" sz="3200" b="1">
                <a:solidFill>
                  <a:srgbClr val="CCFF99"/>
                </a:solidFill>
              </a:rPr>
              <a:t/>
            </a:r>
            <a:br>
              <a:rPr lang="kk-KZ" sz="3200" b="1">
                <a:solidFill>
                  <a:srgbClr val="CCFF99"/>
                </a:solidFill>
              </a:rPr>
            </a:br>
            <a:r>
              <a:rPr lang="kk-KZ" sz="3200" b="1">
                <a:solidFill>
                  <a:srgbClr val="CCFF99"/>
                </a:solidFill>
              </a:rPr>
              <a:t>3. 1991 жылы 1 желтоқсанда қандай </a:t>
            </a:r>
            <a:br>
              <a:rPr lang="kk-KZ" sz="3200" b="1">
                <a:solidFill>
                  <a:srgbClr val="CCFF99"/>
                </a:solidFill>
              </a:rPr>
            </a:br>
            <a:r>
              <a:rPr lang="kk-KZ" sz="3200" b="1">
                <a:solidFill>
                  <a:srgbClr val="CCFF99"/>
                </a:solidFill>
              </a:rPr>
              <a:t>     жағдай болды?</a:t>
            </a:r>
            <a:br>
              <a:rPr lang="kk-KZ" sz="3200" b="1">
                <a:solidFill>
                  <a:srgbClr val="CCFF99"/>
                </a:solidFill>
              </a:rPr>
            </a:br>
            <a:r>
              <a:rPr lang="kk-KZ" sz="3200" b="1">
                <a:solidFill>
                  <a:srgbClr val="CCFF99"/>
                </a:solidFill>
              </a:rPr>
              <a:t/>
            </a:r>
            <a:br>
              <a:rPr lang="kk-KZ" sz="3200" b="1">
                <a:solidFill>
                  <a:srgbClr val="CCFF99"/>
                </a:solidFill>
              </a:rPr>
            </a:br>
            <a:r>
              <a:rPr lang="kk-KZ" sz="3200" b="1">
                <a:solidFill>
                  <a:srgbClr val="CCFF99"/>
                </a:solidFill>
              </a:rPr>
              <a:t>4. Қазақстанның әлемдегі ұстанымы?</a:t>
            </a:r>
            <a:endParaRPr lang="ru-RU" sz="3200" b="1">
              <a:solidFill>
                <a:srgbClr val="CCFF9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066800"/>
            <a:ext cx="8229600" cy="2590800"/>
          </a:xfrm>
        </p:spPr>
        <p:txBody>
          <a:bodyPr/>
          <a:lstStyle/>
          <a:p>
            <a:r>
              <a:rPr lang="kk-KZ" sz="5400">
                <a:solidFill>
                  <a:srgbClr val="FF3300"/>
                </a:solidFill>
              </a:rPr>
              <a:t>ТМД –ны құру жөніндегі келісімге қайда және қашан қол қойылды?</a:t>
            </a:r>
            <a:endParaRPr lang="ru-RU" sz="540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447800"/>
            <a:ext cx="8229600" cy="2895600"/>
          </a:xfrm>
        </p:spPr>
        <p:txBody>
          <a:bodyPr/>
          <a:lstStyle/>
          <a:p>
            <a:r>
              <a:rPr lang="kk-KZ" sz="7200">
                <a:solidFill>
                  <a:srgbClr val="2A9F0F"/>
                </a:solidFill>
                <a:latin typeface="KZ Times New Roman" pitchFamily="18" charset="0"/>
              </a:rPr>
              <a:t>21.12.1991ж</a:t>
            </a:r>
            <a:r>
              <a:rPr lang="kk-KZ" sz="6000">
                <a:solidFill>
                  <a:srgbClr val="2A9F0F"/>
                </a:solidFill>
                <a:latin typeface="KZ Times New Roman" pitchFamily="18" charset="0"/>
              </a:rPr>
              <a:t>  </a:t>
            </a:r>
            <a:r>
              <a:rPr lang="kk-KZ" sz="6000">
                <a:solidFill>
                  <a:srgbClr val="2A9F0F"/>
                </a:solidFill>
              </a:rPr>
              <a:t>Алматыда</a:t>
            </a:r>
            <a:endParaRPr lang="ru-RU" sz="6000">
              <a:solidFill>
                <a:srgbClr val="2A9F0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>
                <a:solidFill>
                  <a:srgbClr val="FF9900"/>
                </a:solidFill>
                <a:cs typeface="Arial" charset="0"/>
              </a:rPr>
              <a:t>§ </a:t>
            </a:r>
            <a:r>
              <a:rPr lang="kk-KZ" sz="4000">
                <a:solidFill>
                  <a:srgbClr val="FF9900"/>
                </a:solidFill>
                <a:cs typeface="Arial" charset="0"/>
              </a:rPr>
              <a:t>44-45. Тәуелсіз Қазақстанның саяси дамуы</a:t>
            </a:r>
            <a:endParaRPr lang="en-US" sz="4000">
              <a:solidFill>
                <a:srgbClr val="FF9900"/>
              </a:solidFill>
              <a:cs typeface="Arial" charset="0"/>
            </a:endParaRP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kk-KZ">
                <a:solidFill>
                  <a:srgbClr val="66FF66"/>
                </a:solidFill>
              </a:rPr>
              <a:t>Сабақтың мақсаты: </a:t>
            </a:r>
          </a:p>
          <a:p>
            <a:pPr>
              <a:lnSpc>
                <a:spcPct val="90000"/>
              </a:lnSpc>
            </a:pPr>
            <a:r>
              <a:rPr lang="kk-KZ">
                <a:solidFill>
                  <a:srgbClr val="66FF66"/>
                </a:solidFill>
              </a:rPr>
              <a:t>а) Білімділік: Оқушыға тәуелсіз Қазақстанның саяси дамуы мен әлеуметтік - экономикалық дамуын түсіндіру</a:t>
            </a:r>
          </a:p>
          <a:p>
            <a:pPr>
              <a:lnSpc>
                <a:spcPct val="90000"/>
              </a:lnSpc>
            </a:pPr>
            <a:r>
              <a:rPr lang="kk-KZ">
                <a:solidFill>
                  <a:srgbClr val="66FF66"/>
                </a:solidFill>
              </a:rPr>
              <a:t>Ә) Дамытушылық: Оқушыларды </a:t>
            </a:r>
          </a:p>
          <a:p>
            <a:pPr>
              <a:lnSpc>
                <a:spcPct val="90000"/>
              </a:lnSpc>
            </a:pPr>
            <a:r>
              <a:rPr lang="kk-KZ">
                <a:solidFill>
                  <a:srgbClr val="66FF66"/>
                </a:solidFill>
              </a:rPr>
              <a:t>ҚР саяси жағдайымен таныстыра отырып, ой - өрісін дамыту.</a:t>
            </a:r>
          </a:p>
          <a:p>
            <a:pPr>
              <a:lnSpc>
                <a:spcPct val="90000"/>
              </a:lnSpc>
            </a:pPr>
            <a:r>
              <a:rPr lang="kk-KZ">
                <a:solidFill>
                  <a:srgbClr val="66FF66"/>
                </a:solidFill>
              </a:rPr>
              <a:t>б) Тәрбиелік: Азаматтыққа тәрбиелеу </a:t>
            </a:r>
            <a:endParaRPr lang="ru-RU">
              <a:solidFill>
                <a:srgbClr val="66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/>
          <a:lstStyle/>
          <a:p>
            <a:r>
              <a:rPr lang="kk-KZ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</a:t>
            </a:r>
            <a:r>
              <a:rPr lang="kk-KZ" sz="2800">
                <a:solidFill>
                  <a:srgbClr val="FF0000"/>
                </a:solidFill>
                <a:latin typeface="Times New Roman" pitchFamily="18" charset="0"/>
              </a:rPr>
              <a:t>Тәуелсіз Қазақстанның алдында тұрған міндеттер:</a:t>
            </a:r>
            <a:r>
              <a:rPr lang="kk-KZ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/>
            </a:r>
            <a:br>
              <a:rPr lang="kk-KZ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kk-KZ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</a:t>
            </a:r>
            <a:r>
              <a:rPr lang="kk-KZ" sz="2800">
                <a:solidFill>
                  <a:srgbClr val="2A9F0F"/>
                </a:solidFill>
                <a:latin typeface="Times New Roman" pitchFamily="18" charset="0"/>
              </a:rPr>
              <a:t>Ішкі саясат                 Бағыттар              Сыртқы саясат</a:t>
            </a:r>
            <a:endParaRPr lang="ru-RU" sz="2800">
              <a:solidFill>
                <a:srgbClr val="2A9F0F"/>
              </a:solidFill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196975"/>
            <a:ext cx="3348038" cy="4319588"/>
          </a:xfrm>
        </p:spPr>
        <p:txBody>
          <a:bodyPr/>
          <a:lstStyle/>
          <a:p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Нарықтық эканомиканы құру </a:t>
            </a:r>
          </a:p>
          <a:p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Шикізаттық бағыттан арылу</a:t>
            </a:r>
          </a:p>
          <a:p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Ұлтаралық келісім</a:t>
            </a:r>
          </a:p>
          <a:p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Мәдениетті қайта өркендету </a:t>
            </a:r>
          </a:p>
          <a:p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Саяси өмірді демократияландыру</a:t>
            </a:r>
            <a:endParaRPr lang="ru-RU" sz="2400">
              <a:solidFill>
                <a:srgbClr val="FF33CC"/>
              </a:solidFill>
              <a:latin typeface="Times New Roman" pitchFamily="18" charset="0"/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2987675" y="1125538"/>
            <a:ext cx="2592388" cy="4391025"/>
          </a:xfrm>
        </p:spPr>
        <p:txBody>
          <a:bodyPr/>
          <a:lstStyle/>
          <a:p>
            <a:pPr algn="ctr">
              <a:buFontTx/>
              <a:buNone/>
            </a:pPr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Қазақстан</a:t>
            </a:r>
          </a:p>
          <a:p>
            <a:pPr algn="ctr">
              <a:buFontTx/>
              <a:buNone/>
            </a:pPr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Республикасы</a:t>
            </a:r>
          </a:p>
          <a:p>
            <a:pPr algn="ctr">
              <a:buFontTx/>
              <a:buNone/>
            </a:pPr>
            <a:r>
              <a:rPr lang="kk-KZ" sz="2400">
                <a:solidFill>
                  <a:srgbClr val="2A9F0F"/>
                </a:solidFill>
                <a:latin typeface="Times New Roman" pitchFamily="18" charset="0"/>
              </a:rPr>
              <a:t>Мақсаты:</a:t>
            </a:r>
          </a:p>
          <a:p>
            <a:pPr>
              <a:buFontTx/>
              <a:buNone/>
            </a:pPr>
            <a:r>
              <a:rPr lang="kk-KZ" sz="2400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Шынайы тәуелсіздікке жету және тұрақтылықты сақтау</a:t>
            </a:r>
          </a:p>
          <a:p>
            <a:pPr>
              <a:buFontTx/>
              <a:buNone/>
            </a:pPr>
            <a:endParaRPr lang="kk-KZ" sz="2400">
              <a:solidFill>
                <a:srgbClr val="FF33CC"/>
              </a:solidFill>
              <a:latin typeface="Times New Roman" pitchFamily="18" charset="0"/>
            </a:endParaRPr>
          </a:p>
          <a:p>
            <a:pPr algn="ctr">
              <a:buFontTx/>
              <a:buNone/>
            </a:pPr>
            <a:r>
              <a:rPr lang="kk-KZ" sz="2400"/>
              <a:t> </a:t>
            </a:r>
            <a:endParaRPr lang="ru-RU" sz="2400"/>
          </a:p>
        </p:txBody>
      </p:sp>
      <p:sp>
        <p:nvSpPr>
          <p:cNvPr id="24581" name="Rectangle 5"/>
          <p:cNvSpPr>
            <a:spLocks noGrp="1" noChangeArrowheads="1"/>
          </p:cNvSpPr>
          <p:nvPr>
            <p:ph sz="half" idx="3"/>
          </p:nvPr>
        </p:nvSpPr>
        <p:spPr>
          <a:xfrm>
            <a:off x="5940425" y="1196975"/>
            <a:ext cx="3203575" cy="4114800"/>
          </a:xfrm>
        </p:spPr>
        <p:txBody>
          <a:bodyPr/>
          <a:lstStyle/>
          <a:p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Бейбіт қатар өмір сүру</a:t>
            </a:r>
          </a:p>
          <a:p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Өзара тиімді ынтымақтастық</a:t>
            </a:r>
          </a:p>
          <a:p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Шетелдік капиталды тарту</a:t>
            </a:r>
          </a:p>
          <a:p>
            <a:r>
              <a:rPr lang="kk-KZ" sz="2400">
                <a:solidFill>
                  <a:srgbClr val="FF33CC"/>
                </a:solidFill>
                <a:latin typeface="Times New Roman" pitchFamily="18" charset="0"/>
              </a:rPr>
              <a:t>Ядролық қарусыздану</a:t>
            </a:r>
            <a:endParaRPr lang="ru-RU" sz="2400">
              <a:solidFill>
                <a:srgbClr val="FF33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rganization Chart 5"/>
          <p:cNvGraphicFramePr>
            <a:graphicFrameLocks/>
          </p:cNvGraphicFramePr>
          <p:nvPr/>
        </p:nvGraphicFramePr>
        <p:xfrm>
          <a:off x="228600" y="381000"/>
          <a:ext cx="8686800" cy="61722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906" name="Organization Chart 5"/>
          <p:cNvGraphicFramePr>
            <a:graphicFrameLocks/>
          </p:cNvGraphicFramePr>
          <p:nvPr/>
        </p:nvGraphicFramePr>
        <p:xfrm>
          <a:off x="228600" y="533400"/>
          <a:ext cx="8610600" cy="5562600"/>
        </p:xfrm>
        <a:graphic>
          <a:graphicData uri="http://schemas.openxmlformats.org/drawingml/2006/compatibility">
            <com:legacyDrawing xmlns:com="http://schemas.openxmlformats.org/drawingml/2006/compatibility" spid="_x0000_s12390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930" name="Organization Chart 5"/>
          <p:cNvGraphicFramePr>
            <a:graphicFrameLocks/>
          </p:cNvGraphicFramePr>
          <p:nvPr/>
        </p:nvGraphicFramePr>
        <p:xfrm>
          <a:off x="609600" y="0"/>
          <a:ext cx="7162800" cy="3124200"/>
        </p:xfrm>
        <a:graphic>
          <a:graphicData uri="http://schemas.openxmlformats.org/drawingml/2006/compatibility">
            <com:legacyDrawing xmlns:com="http://schemas.openxmlformats.org/drawingml/2006/compatibility" spid="_x0000_s124930"/>
          </a:graphicData>
        </a:graphic>
      </p:graphicFrame>
      <p:pic>
        <p:nvPicPr>
          <p:cNvPr id="124937" name="Picture 14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572000" y="3429000"/>
            <a:ext cx="3657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938" name="Picture 19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04800" y="3429000"/>
            <a:ext cx="3733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1992</a:t>
            </a:r>
            <a:r>
              <a:rPr lang="kk-KZ" sz="4000"/>
              <a:t> ж 2 наурызда БҰҰ-на қабылданды</a:t>
            </a:r>
            <a:endParaRPr lang="ru-RU" sz="4000"/>
          </a:p>
        </p:txBody>
      </p:sp>
      <p:sp>
        <p:nvSpPr>
          <p:cNvPr id="71692" name="Rectangle 12"/>
          <p:cNvSpPr>
            <a:spLocks noGrp="1" noChangeArrowheads="1"/>
          </p:cNvSpPr>
          <p:nvPr>
            <p:ph sz="half" idx="3"/>
          </p:nvPr>
        </p:nvSpPr>
        <p:spPr/>
        <p:txBody>
          <a:bodyPr/>
          <a:lstStyle/>
          <a:p>
            <a:r>
              <a:rPr lang="kk-KZ" sz="2800"/>
              <a:t>1945 ж құрылған.</a:t>
            </a:r>
          </a:p>
          <a:p>
            <a:r>
              <a:rPr lang="kk-KZ" sz="2800"/>
              <a:t>БҰҰ-на </a:t>
            </a:r>
          </a:p>
          <a:p>
            <a:r>
              <a:rPr lang="kk-KZ" sz="2800"/>
              <a:t>192 мемлекет мүше.</a:t>
            </a:r>
          </a:p>
          <a:p>
            <a:r>
              <a:rPr lang="kk-KZ" sz="2800"/>
              <a:t>Штаб-пәтері       Нью-Иоркте</a:t>
            </a:r>
            <a:endParaRPr lang="ru-RU" sz="2800"/>
          </a:p>
        </p:txBody>
      </p:sp>
      <p:pic>
        <p:nvPicPr>
          <p:cNvPr id="71693" name="Picture 13" descr="Флаг ООН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685800" y="1890713"/>
            <a:ext cx="3352800" cy="2376487"/>
          </a:xfrm>
          <a:noFill/>
          <a:ln/>
        </p:spPr>
      </p:pic>
      <p:sp>
        <p:nvSpPr>
          <p:cNvPr id="71697" name="Rectangle 17"/>
          <p:cNvSpPr>
            <a:spLocks noGrp="1" noChangeArrowheads="1"/>
          </p:cNvSpPr>
          <p:nvPr>
            <p:ph sz="quarter" idx="2"/>
          </p:nvPr>
        </p:nvSpPr>
        <p:spPr>
          <a:xfrm>
            <a:off x="609600" y="4343400"/>
            <a:ext cx="3200400" cy="1028700"/>
          </a:xfrm>
        </p:spPr>
        <p:txBody>
          <a:bodyPr/>
          <a:lstStyle/>
          <a:p>
            <a:pPr algn="ctr">
              <a:buFontTx/>
              <a:buNone/>
            </a:pPr>
            <a:r>
              <a:rPr lang="kk-KZ"/>
              <a:t>БҰҰ Туы</a:t>
            </a:r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09800"/>
            <a:ext cx="8229600" cy="1143000"/>
          </a:xfrm>
        </p:spPr>
        <p:txBody>
          <a:bodyPr/>
          <a:lstStyle/>
          <a:p>
            <a:r>
              <a:rPr lang="kk-KZ" sz="4000">
                <a:solidFill>
                  <a:srgbClr val="38FC4F"/>
                </a:solidFill>
              </a:rPr>
              <a:t>1992 ж 4 маусымда Жоғарғы Кеңестің сессиясы Республиканың жаңа мемлекеттік Туы мен Елтаңбасын бекітті.</a:t>
            </a:r>
            <a:endParaRPr lang="ru-RU" sz="4000">
              <a:solidFill>
                <a:srgbClr val="38FC4F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4000"/>
              <a:t>ҚР Мемлекеттік туының авторы</a:t>
            </a:r>
            <a:r>
              <a:rPr lang="en-US" sz="4000"/>
              <a:t>:</a:t>
            </a:r>
            <a:r>
              <a:rPr lang="kk-KZ" sz="4000"/>
              <a:t> </a:t>
            </a:r>
            <a:r>
              <a:rPr lang="ru-RU" sz="4000" b="1">
                <a:solidFill>
                  <a:srgbClr val="CCFF66"/>
                </a:solidFill>
              </a:rPr>
              <a:t>Ш.Ниязбеков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37370" y="5607395"/>
            <a:ext cx="5145544" cy="14489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Менің Қазақстаным-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менің болашағым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pic>
        <p:nvPicPr>
          <p:cNvPr id="4" name="Содержимое 3" descr="flag_rk.jpg"/>
          <p:cNvPicPr>
            <a:picLocks noGrp="1" noChangeAspect="1"/>
          </p:cNvPicPr>
          <p:nvPr>
            <p:ph sz="half" idx="2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1143000" y="1447800"/>
            <a:ext cx="6781800" cy="42672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609600" y="1143000"/>
            <a:ext cx="8675688" cy="5356225"/>
            <a:chOff x="295" y="709"/>
            <a:chExt cx="5465" cy="3374"/>
          </a:xfrm>
        </p:grpSpPr>
        <p:sp>
          <p:nvSpPr>
            <p:cNvPr id="39939" name="Oval 3"/>
            <p:cNvSpPr>
              <a:spLocks noChangeArrowheads="1"/>
            </p:cNvSpPr>
            <p:nvPr/>
          </p:nvSpPr>
          <p:spPr bwMode="auto">
            <a:xfrm>
              <a:off x="2200" y="709"/>
              <a:ext cx="1633" cy="77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kk-KZ" b="1">
                  <a:solidFill>
                    <a:srgbClr val="990033"/>
                  </a:solidFill>
                  <a:latin typeface="Tahoma" pitchFamily="34" charset="0"/>
                </a:rPr>
                <a:t>Бағалау</a:t>
              </a:r>
            </a:p>
            <a:p>
              <a:r>
                <a:rPr lang="kk-KZ" b="1">
                  <a:solidFill>
                    <a:srgbClr val="990033"/>
                  </a:solidFill>
                  <a:latin typeface="Tahoma" pitchFamily="34" charset="0"/>
                </a:rPr>
                <a:t> Үйге тапсырма</a:t>
              </a:r>
              <a:r>
                <a:rPr lang="kk-KZ" sz="2400" b="1">
                  <a:solidFill>
                    <a:srgbClr val="990033"/>
                  </a:solidFill>
                  <a:latin typeface="Tahoma" pitchFamily="34" charset="0"/>
                </a:rPr>
                <a:t> </a:t>
              </a:r>
              <a:endParaRPr lang="ru-RU" sz="2400" b="1">
                <a:solidFill>
                  <a:srgbClr val="990033"/>
                </a:solidFill>
                <a:latin typeface="Tahoma" pitchFamily="34" charset="0"/>
              </a:endParaRPr>
            </a:p>
          </p:txBody>
        </p:sp>
        <p:sp>
          <p:nvSpPr>
            <p:cNvPr id="39940" name="Oval 4"/>
            <p:cNvSpPr>
              <a:spLocks noChangeArrowheads="1"/>
            </p:cNvSpPr>
            <p:nvPr/>
          </p:nvSpPr>
          <p:spPr bwMode="auto">
            <a:xfrm>
              <a:off x="3923" y="799"/>
              <a:ext cx="1587" cy="77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kk-KZ" sz="1800" b="1">
                  <a:solidFill>
                    <a:srgbClr val="990033"/>
                  </a:solidFill>
                  <a:latin typeface="Verdana" pitchFamily="34" charset="0"/>
                </a:rPr>
                <a:t>Ұйымдастыру</a:t>
              </a:r>
              <a:endParaRPr lang="ru-RU" sz="1800" b="1">
                <a:solidFill>
                  <a:srgbClr val="990033"/>
                </a:solidFill>
                <a:latin typeface="Verdana" pitchFamily="34" charset="0"/>
              </a:endParaRPr>
            </a:p>
          </p:txBody>
        </p:sp>
        <p:sp>
          <p:nvSpPr>
            <p:cNvPr id="39941" name="Oval 5"/>
            <p:cNvSpPr>
              <a:spLocks noChangeArrowheads="1"/>
            </p:cNvSpPr>
            <p:nvPr/>
          </p:nvSpPr>
          <p:spPr bwMode="auto">
            <a:xfrm>
              <a:off x="4059" y="1616"/>
              <a:ext cx="1474" cy="6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kk-KZ" sz="1800">
                  <a:latin typeface="Tahoma" pitchFamily="34" charset="0"/>
                </a:rPr>
                <a:t> </a:t>
              </a:r>
              <a:r>
                <a:rPr lang="kk-KZ">
                  <a:solidFill>
                    <a:srgbClr val="990033"/>
                  </a:solidFill>
                  <a:latin typeface="Tahoma" pitchFamily="34" charset="0"/>
                </a:rPr>
                <a:t>Үй тапсырмасын </a:t>
              </a:r>
            </a:p>
            <a:p>
              <a:r>
                <a:rPr lang="kk-KZ">
                  <a:solidFill>
                    <a:srgbClr val="990033"/>
                  </a:solidFill>
                  <a:latin typeface="Tahoma" pitchFamily="34" charset="0"/>
                </a:rPr>
                <a:t>сұрау</a:t>
              </a:r>
              <a:endParaRPr lang="ru-RU">
                <a:solidFill>
                  <a:srgbClr val="990033"/>
                </a:solidFill>
                <a:latin typeface="Tahoma" pitchFamily="34" charset="0"/>
              </a:endParaRPr>
            </a:p>
          </p:txBody>
        </p:sp>
        <p:sp>
          <p:nvSpPr>
            <p:cNvPr id="39942" name="Oval 6"/>
            <p:cNvSpPr>
              <a:spLocks noChangeArrowheads="1"/>
            </p:cNvSpPr>
            <p:nvPr/>
          </p:nvSpPr>
          <p:spPr bwMode="auto">
            <a:xfrm>
              <a:off x="3243" y="3294"/>
              <a:ext cx="1497" cy="6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kk-KZ" sz="2400" b="1">
                  <a:solidFill>
                    <a:srgbClr val="990033"/>
                  </a:solidFill>
                  <a:latin typeface="Tahoma" pitchFamily="34" charset="0"/>
                </a:rPr>
                <a:t>Жаңа сабақ </a:t>
              </a:r>
            </a:p>
            <a:p>
              <a:r>
                <a:rPr lang="kk-KZ" sz="2400" b="1">
                  <a:solidFill>
                    <a:srgbClr val="990033"/>
                  </a:solidFill>
                  <a:latin typeface="Tahoma" pitchFamily="34" charset="0"/>
                </a:rPr>
                <a:t>мазмұны </a:t>
              </a:r>
              <a:endParaRPr lang="ru-RU" sz="2400" b="1">
                <a:solidFill>
                  <a:srgbClr val="990033"/>
                </a:solidFill>
                <a:latin typeface="Tahoma" pitchFamily="34" charset="0"/>
              </a:endParaRPr>
            </a:p>
          </p:txBody>
        </p:sp>
        <p:sp>
          <p:nvSpPr>
            <p:cNvPr id="39943" name="Oval 7"/>
            <p:cNvSpPr>
              <a:spLocks noChangeArrowheads="1"/>
            </p:cNvSpPr>
            <p:nvPr/>
          </p:nvSpPr>
          <p:spPr bwMode="auto">
            <a:xfrm>
              <a:off x="3878" y="2387"/>
              <a:ext cx="1882" cy="90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kk-KZ" b="1">
                  <a:solidFill>
                    <a:srgbClr val="990033"/>
                  </a:solidFill>
                  <a:latin typeface="Tahoma" pitchFamily="34" charset="0"/>
                </a:rPr>
                <a:t>Оқушылардың </a:t>
              </a:r>
            </a:p>
            <a:p>
              <a:r>
                <a:rPr lang="kk-KZ" b="1">
                  <a:solidFill>
                    <a:srgbClr val="990033"/>
                  </a:solidFill>
                  <a:latin typeface="Tahoma" pitchFamily="34" charset="0"/>
                </a:rPr>
                <a:t>есте сақтау қабілетін </a:t>
              </a:r>
            </a:p>
            <a:p>
              <a:r>
                <a:rPr lang="kk-KZ" b="1">
                  <a:solidFill>
                    <a:srgbClr val="990033"/>
                  </a:solidFill>
                  <a:latin typeface="Tahoma" pitchFamily="34" charset="0"/>
                </a:rPr>
                <a:t>тексеру</a:t>
              </a:r>
              <a:endParaRPr lang="ru-RU" b="1">
                <a:solidFill>
                  <a:srgbClr val="990033"/>
                </a:solidFill>
                <a:latin typeface="Tahoma" pitchFamily="34" charset="0"/>
              </a:endParaRPr>
            </a:p>
          </p:txBody>
        </p:sp>
        <p:sp>
          <p:nvSpPr>
            <p:cNvPr id="39944" name="Oval 8"/>
            <p:cNvSpPr>
              <a:spLocks noChangeArrowheads="1"/>
            </p:cNvSpPr>
            <p:nvPr/>
          </p:nvSpPr>
          <p:spPr bwMode="auto">
            <a:xfrm>
              <a:off x="1156" y="3158"/>
              <a:ext cx="1837" cy="9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kk-KZ" b="1">
                  <a:solidFill>
                    <a:srgbClr val="990033"/>
                  </a:solidFill>
                  <a:latin typeface="Tahoma" pitchFamily="34" charset="0"/>
                </a:rPr>
                <a:t>ҚР Конституциясы</a:t>
              </a:r>
              <a:endParaRPr lang="ru-RU" b="1">
                <a:solidFill>
                  <a:srgbClr val="990033"/>
                </a:solidFill>
                <a:latin typeface="Tahoma" pitchFamily="34" charset="0"/>
              </a:endParaRPr>
            </a:p>
          </p:txBody>
        </p:sp>
        <p:sp>
          <p:nvSpPr>
            <p:cNvPr id="39945" name="Oval 9"/>
            <p:cNvSpPr>
              <a:spLocks noChangeArrowheads="1"/>
            </p:cNvSpPr>
            <p:nvPr/>
          </p:nvSpPr>
          <p:spPr bwMode="auto">
            <a:xfrm>
              <a:off x="431" y="2478"/>
              <a:ext cx="1452" cy="72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kk-KZ" sz="2400" b="1">
                  <a:solidFill>
                    <a:srgbClr val="990033"/>
                  </a:solidFill>
                  <a:latin typeface="Tahoma" pitchFamily="34" charset="0"/>
                </a:rPr>
                <a:t>Қазақстан –</a:t>
              </a:r>
            </a:p>
            <a:p>
              <a:r>
                <a:rPr lang="kk-KZ" sz="2400" b="1">
                  <a:solidFill>
                    <a:srgbClr val="990033"/>
                  </a:solidFill>
                  <a:latin typeface="Tahoma" pitchFamily="34" charset="0"/>
                </a:rPr>
                <a:t>2030ж</a:t>
              </a:r>
              <a:endParaRPr lang="ru-RU" sz="2400" b="1">
                <a:solidFill>
                  <a:srgbClr val="990033"/>
                </a:solidFill>
                <a:latin typeface="Tahoma" pitchFamily="34" charset="0"/>
              </a:endParaRPr>
            </a:p>
          </p:txBody>
        </p:sp>
        <p:sp>
          <p:nvSpPr>
            <p:cNvPr id="39946" name="Oval 10"/>
            <p:cNvSpPr>
              <a:spLocks noChangeArrowheads="1"/>
            </p:cNvSpPr>
            <p:nvPr/>
          </p:nvSpPr>
          <p:spPr bwMode="auto">
            <a:xfrm>
              <a:off x="295" y="1706"/>
              <a:ext cx="1633" cy="6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kk-KZ" sz="2400" b="1">
                  <a:solidFill>
                    <a:srgbClr val="990033"/>
                  </a:solidFill>
                  <a:latin typeface="Tahoma" pitchFamily="34" charset="0"/>
                </a:rPr>
                <a:t>Сандар </a:t>
              </a:r>
            </a:p>
            <a:p>
              <a:r>
                <a:rPr lang="kk-KZ" sz="2400" b="1">
                  <a:solidFill>
                    <a:srgbClr val="990033"/>
                  </a:solidFill>
                  <a:latin typeface="Tahoma" pitchFamily="34" charset="0"/>
                </a:rPr>
                <a:t>сөйлейді</a:t>
              </a:r>
              <a:r>
                <a:rPr lang="kk-KZ" sz="1800">
                  <a:latin typeface="Tahoma" pitchFamily="34" charset="0"/>
                </a:rPr>
                <a:t> </a:t>
              </a:r>
              <a:endParaRPr lang="ru-RU" sz="1800">
                <a:latin typeface="Tahoma" pitchFamily="34" charset="0"/>
              </a:endParaRPr>
            </a:p>
          </p:txBody>
        </p:sp>
        <p:sp>
          <p:nvSpPr>
            <p:cNvPr id="39947" name="Oval 11"/>
            <p:cNvSpPr>
              <a:spLocks noChangeArrowheads="1"/>
            </p:cNvSpPr>
            <p:nvPr/>
          </p:nvSpPr>
          <p:spPr bwMode="auto">
            <a:xfrm>
              <a:off x="793" y="845"/>
              <a:ext cx="1360" cy="81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kk-KZ" sz="2400" b="1">
                  <a:solidFill>
                    <a:srgbClr val="990033"/>
                  </a:solidFill>
                  <a:latin typeface="Tahoma" pitchFamily="34" charset="0"/>
                </a:rPr>
                <a:t>Өткені мен</a:t>
              </a:r>
            </a:p>
            <a:p>
              <a:r>
                <a:rPr lang="kk-KZ" sz="2400" b="1">
                  <a:solidFill>
                    <a:srgbClr val="990033"/>
                  </a:solidFill>
                  <a:latin typeface="Tahoma" pitchFamily="34" charset="0"/>
                </a:rPr>
                <a:t> бүгіні </a:t>
              </a:r>
              <a:endParaRPr lang="ru-RU" sz="2400" b="1">
                <a:solidFill>
                  <a:srgbClr val="990033"/>
                </a:solidFill>
                <a:latin typeface="Tahoma" pitchFamily="34" charset="0"/>
              </a:endParaRPr>
            </a:p>
          </p:txBody>
        </p:sp>
        <p:sp>
          <p:nvSpPr>
            <p:cNvPr id="39948" name="Oval 12"/>
            <p:cNvSpPr>
              <a:spLocks noChangeArrowheads="1"/>
            </p:cNvSpPr>
            <p:nvPr/>
          </p:nvSpPr>
          <p:spPr bwMode="auto">
            <a:xfrm>
              <a:off x="2200" y="1933"/>
              <a:ext cx="1497" cy="81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kk-KZ" sz="2800" b="1">
                  <a:solidFill>
                    <a:srgbClr val="FF3300"/>
                  </a:solidFill>
                  <a:latin typeface="Tahoma" pitchFamily="34" charset="0"/>
                </a:rPr>
                <a:t>Сабақтың </a:t>
              </a:r>
            </a:p>
            <a:p>
              <a:r>
                <a:rPr lang="kk-KZ" sz="2800" b="1">
                  <a:solidFill>
                    <a:srgbClr val="FF3300"/>
                  </a:solidFill>
                  <a:latin typeface="Tahoma" pitchFamily="34" charset="0"/>
                </a:rPr>
                <a:t>барысы</a:t>
              </a:r>
              <a:r>
                <a:rPr lang="kk-KZ" sz="1800">
                  <a:solidFill>
                    <a:srgbClr val="FF3300"/>
                  </a:solidFill>
                  <a:latin typeface="Tahoma" pitchFamily="34" charset="0"/>
                </a:rPr>
                <a:t> </a:t>
              </a:r>
              <a:endParaRPr lang="ru-RU" sz="1800">
                <a:solidFill>
                  <a:srgbClr val="FF3300"/>
                </a:solidFill>
                <a:latin typeface="Tahoma" pitchFamily="34" charset="0"/>
              </a:endParaRPr>
            </a:p>
          </p:txBody>
        </p:sp>
        <p:sp>
          <p:nvSpPr>
            <p:cNvPr id="39949" name="Line 13"/>
            <p:cNvSpPr>
              <a:spLocks noChangeShapeType="1"/>
            </p:cNvSpPr>
            <p:nvPr/>
          </p:nvSpPr>
          <p:spPr bwMode="auto">
            <a:xfrm flipV="1">
              <a:off x="2925" y="1525"/>
              <a:ext cx="0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950" name="Line 14"/>
            <p:cNvSpPr>
              <a:spLocks noChangeShapeType="1"/>
            </p:cNvSpPr>
            <p:nvPr/>
          </p:nvSpPr>
          <p:spPr bwMode="auto">
            <a:xfrm flipV="1">
              <a:off x="3334" y="1525"/>
              <a:ext cx="544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951" name="Line 15"/>
            <p:cNvSpPr>
              <a:spLocks noChangeShapeType="1"/>
            </p:cNvSpPr>
            <p:nvPr/>
          </p:nvSpPr>
          <p:spPr bwMode="auto">
            <a:xfrm flipV="1">
              <a:off x="3651" y="2024"/>
              <a:ext cx="408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952" name="Line 16"/>
            <p:cNvSpPr>
              <a:spLocks noChangeShapeType="1"/>
            </p:cNvSpPr>
            <p:nvPr/>
          </p:nvSpPr>
          <p:spPr bwMode="auto">
            <a:xfrm>
              <a:off x="3696" y="2478"/>
              <a:ext cx="363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953" name="Line 17"/>
            <p:cNvSpPr>
              <a:spLocks noChangeShapeType="1"/>
            </p:cNvSpPr>
            <p:nvPr/>
          </p:nvSpPr>
          <p:spPr bwMode="auto">
            <a:xfrm>
              <a:off x="3379" y="2704"/>
              <a:ext cx="317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954" name="Line 18"/>
            <p:cNvSpPr>
              <a:spLocks noChangeShapeType="1"/>
            </p:cNvSpPr>
            <p:nvPr/>
          </p:nvSpPr>
          <p:spPr bwMode="auto">
            <a:xfrm flipH="1">
              <a:off x="2290" y="2750"/>
              <a:ext cx="363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955" name="Line 19"/>
            <p:cNvSpPr>
              <a:spLocks noChangeShapeType="1"/>
            </p:cNvSpPr>
            <p:nvPr/>
          </p:nvSpPr>
          <p:spPr bwMode="auto">
            <a:xfrm flipH="1">
              <a:off x="1837" y="2478"/>
              <a:ext cx="408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956" name="Line 20"/>
            <p:cNvSpPr>
              <a:spLocks noChangeShapeType="1"/>
            </p:cNvSpPr>
            <p:nvPr/>
          </p:nvSpPr>
          <p:spPr bwMode="auto">
            <a:xfrm flipH="1" flipV="1">
              <a:off x="1927" y="2115"/>
              <a:ext cx="318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957" name="Line 21"/>
            <p:cNvSpPr>
              <a:spLocks noChangeShapeType="1"/>
            </p:cNvSpPr>
            <p:nvPr/>
          </p:nvSpPr>
          <p:spPr bwMode="auto">
            <a:xfrm>
              <a:off x="2064" y="1480"/>
              <a:ext cx="453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3600"/>
              <a:t>ҚР Мемлекеттік Елтаңбасының авторы</a:t>
            </a:r>
            <a:r>
              <a:rPr lang="en-US" sz="3600"/>
              <a:t>: </a:t>
            </a:r>
            <a:r>
              <a:rPr lang="ru-RU" sz="3600" b="1">
                <a:solidFill>
                  <a:srgbClr val="CCFF66"/>
                </a:solidFill>
              </a:rPr>
              <a:t>Ж.Мәлібеков пен</a:t>
            </a:r>
            <a:r>
              <a:rPr lang="en-US" sz="3600"/>
              <a:t> </a:t>
            </a:r>
            <a:r>
              <a:rPr lang="kk-KZ" sz="3600"/>
              <a:t>     </a:t>
            </a:r>
            <a:r>
              <a:rPr lang="ru-RU" sz="3600" b="1">
                <a:solidFill>
                  <a:srgbClr val="CCFF66"/>
                </a:solidFill>
              </a:rPr>
              <a:t>Ш.Уалиханов</a:t>
            </a:r>
          </a:p>
        </p:txBody>
      </p:sp>
      <p:pic>
        <p:nvPicPr>
          <p:cNvPr id="2" name="Содержимое 1" descr="gerb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1905000" y="1676400"/>
            <a:ext cx="4870450" cy="48244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1"/>
          <p:cNvSpPr>
            <a:spLocks noChangeArrowheads="1"/>
          </p:cNvSpPr>
          <p:nvPr/>
        </p:nvSpPr>
        <p:spPr bwMode="auto">
          <a:xfrm>
            <a:off x="1071563" y="100013"/>
            <a:ext cx="6715125" cy="689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kk-KZ" sz="1100">
                <a:ea typeface="Calibri" pitchFamily="34" charset="0"/>
                <a:cs typeface="Arial" charset="0"/>
              </a:rPr>
              <a:t>    </a:t>
            </a:r>
            <a:r>
              <a:rPr lang="kk-KZ" sz="1900" b="1">
                <a:ea typeface="Calibri" pitchFamily="34" charset="0"/>
                <a:cs typeface="Arial" charset="0"/>
              </a:rPr>
              <a:t>Қазақстан Республикасының    </a:t>
            </a:r>
          </a:p>
          <a:p>
            <a:r>
              <a:rPr lang="kk-KZ" sz="1900" b="1">
                <a:ea typeface="Calibri" pitchFamily="34" charset="0"/>
                <a:cs typeface="Arial" charset="0"/>
              </a:rPr>
              <a:t>Мемлекеттік Әнұраны</a:t>
            </a:r>
          </a:p>
          <a:p>
            <a:pPr algn="l"/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500" i="1">
                <a:latin typeface="Calibri" pitchFamily="34" charset="0"/>
                <a:ea typeface="Calibri" pitchFamily="34" charset="0"/>
                <a:cs typeface="Arial" charset="0"/>
              </a:rPr>
              <a:t>С</a:t>
            </a:r>
            <a:r>
              <a:rPr lang="kk-KZ" sz="1500" i="1">
                <a:ea typeface="Calibri" pitchFamily="34" charset="0"/>
                <a:cs typeface="Arial" charset="0"/>
              </a:rPr>
              <a:t>өзі:Жұмекен Нәжімеденов,Нұрсұлтан Назарбаев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500" i="1">
                <a:ea typeface="Calibri" pitchFamily="34" charset="0"/>
                <a:cs typeface="Arial" charset="0"/>
              </a:rPr>
              <a:t>Әні:Шәмші Қалдаяқов</a:t>
            </a:r>
          </a:p>
          <a:p>
            <a:pPr algn="l" eaLnBrk="0" hangingPunct="0"/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latin typeface="Calibri" pitchFamily="34" charset="0"/>
                <a:ea typeface="Calibri" pitchFamily="34" charset="0"/>
                <a:cs typeface="Arial" charset="0"/>
              </a:rPr>
              <a:t>Алтын к</a:t>
            </a:r>
            <a:r>
              <a:rPr lang="kk-KZ" sz="1800">
                <a:ea typeface="Calibri" pitchFamily="34" charset="0"/>
                <a:cs typeface="Arial" charset="0"/>
              </a:rPr>
              <a:t>үн аспаны,алтын дән даласы,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Ерліктің дастаны-еліме қарашы!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Ежелден ер деген,даңқымыз шықты ғой.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Намысын бермеген,қазағым мықты ғой!</a:t>
            </a:r>
          </a:p>
          <a:p>
            <a:pPr algn="l" eaLnBrk="0" hangingPunct="0"/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Қайырмасы: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Менің елім, менің елім,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Гүлің болып егілемін,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Жырың болып егілемін,елім!</a:t>
            </a: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Туған жерім менің- Қазақстаным!</a:t>
            </a:r>
          </a:p>
          <a:p>
            <a:pPr algn="l" eaLnBrk="0" hangingPunct="0"/>
            <a:endParaRPr lang="kk-KZ" sz="18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Ұрпаққа жол ашқан,кең байтақ жерім бар.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Бірлігі жарасқан,тәуелсіз елім бар.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Қарсы алған уақытты,мәңгілік досындай.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Біздің ел бақытты,біздің ел осындый!</a:t>
            </a:r>
          </a:p>
          <a:p>
            <a:pPr algn="l" eaLnBrk="0" hangingPunct="0"/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Қайырмасы: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Менің елім, менің елім,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Гүлің болып егілемін,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Жырың болып егілемін,елім!</a:t>
            </a:r>
          </a:p>
          <a:p>
            <a:pPr algn="l" eaLnBrk="0" hangingPunct="0"/>
            <a:r>
              <a:rPr lang="kk-KZ" sz="1800">
                <a:ea typeface="Calibri" pitchFamily="34" charset="0"/>
                <a:cs typeface="Arial" charset="0"/>
              </a:rPr>
              <a:t>Туған жерім менің- Қазақстаным!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ChangeArrowheads="1"/>
          </p:cNvSpPr>
          <p:nvPr/>
        </p:nvSpPr>
        <p:spPr bwMode="auto">
          <a:xfrm>
            <a:off x="-201613" y="839788"/>
            <a:ext cx="9547226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buFontTx/>
              <a:buChar char="•"/>
            </a:pPr>
            <a:r>
              <a:rPr lang="ru-RU" sz="1800"/>
              <a:t>                      </a:t>
            </a:r>
          </a:p>
          <a:p>
            <a:pPr algn="l">
              <a:buFontTx/>
              <a:buChar char="•"/>
            </a:pPr>
            <a:r>
              <a:rPr lang="ru-RU" sz="1800"/>
              <a:t>                                 </a:t>
            </a:r>
          </a:p>
          <a:p>
            <a:pPr algn="l">
              <a:buFontTx/>
              <a:buChar char="•"/>
            </a:pPr>
            <a:r>
              <a:rPr lang="ru-RU" sz="1800"/>
              <a:t>10 тенге </a:t>
            </a:r>
            <a:br>
              <a:rPr lang="ru-RU" sz="1800"/>
            </a:br>
            <a:r>
              <a:rPr lang="ru-RU" sz="1800">
                <a:hlinkClick r:id="rId2"/>
              </a:rPr>
              <a:t>  </a:t>
            </a:r>
            <a:r>
              <a:rPr lang="ru-RU" sz="12200"/>
              <a:t> </a:t>
            </a:r>
            <a:r>
              <a:rPr lang="ru-RU" sz="1800"/>
              <a:t>                                                                 </a:t>
            </a:r>
            <a:r>
              <a:rPr lang="ru-RU" sz="1800">
                <a:hlinkClick r:id="rId3"/>
              </a:rPr>
              <a:t>  </a:t>
            </a:r>
            <a:r>
              <a:rPr lang="ru-RU" sz="12200"/>
              <a:t> </a:t>
            </a:r>
            <a:r>
              <a:rPr lang="ru-RU" sz="1800"/>
              <a:t>                                                               </a:t>
            </a:r>
          </a:p>
          <a:p>
            <a:pPr algn="l">
              <a:buFontTx/>
              <a:buChar char="•"/>
            </a:pPr>
            <a:r>
              <a:rPr lang="ru-RU" sz="1800"/>
              <a:t>20 тенге </a:t>
            </a:r>
            <a:br>
              <a:rPr lang="ru-RU" sz="1800"/>
            </a:br>
            <a:r>
              <a:rPr lang="ru-RU" sz="1800">
                <a:hlinkClick r:id="rId4"/>
              </a:rPr>
              <a:t>  </a:t>
            </a:r>
            <a:r>
              <a:rPr lang="ru-RU" sz="12100"/>
              <a:t> </a:t>
            </a:r>
            <a:r>
              <a:rPr lang="ru-RU" sz="1800"/>
              <a:t>                                                                  </a:t>
            </a:r>
            <a:r>
              <a:rPr lang="ru-RU" sz="1800">
                <a:hlinkClick r:id="rId5"/>
              </a:rPr>
              <a:t>  </a:t>
            </a:r>
            <a:r>
              <a:rPr lang="ru-RU" sz="12100"/>
              <a:t> </a:t>
            </a:r>
            <a:r>
              <a:rPr lang="ru-RU" sz="1800"/>
              <a:t>                                                                </a:t>
            </a:r>
          </a:p>
          <a:p>
            <a:pPr algn="l">
              <a:buFontTx/>
              <a:buChar char="•"/>
            </a:pPr>
            <a:r>
              <a:rPr lang="ru-RU" sz="1800"/>
              <a:t>50 тенге                                                        </a:t>
            </a:r>
          </a:p>
        </p:txBody>
      </p:sp>
      <p:pic>
        <p:nvPicPr>
          <p:cNvPr id="139267" name="Picture 3" descr="10kz_av4">
            <a:hlinkClick r:id="rId2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85800" y="1752600"/>
            <a:ext cx="3384550" cy="1630363"/>
          </a:xfrm>
          <a:prstGeom prst="rect">
            <a:avLst/>
          </a:prstGeom>
          <a:noFill/>
        </p:spPr>
      </p:pic>
      <p:pic>
        <p:nvPicPr>
          <p:cNvPr id="139268" name="Picture 4" descr="10kz_rev4">
            <a:hlinkClick r:id="rId3"/>
          </p:cNvPr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5410200" y="1676400"/>
            <a:ext cx="3168650" cy="1530350"/>
          </a:xfrm>
          <a:prstGeom prst="rect">
            <a:avLst/>
          </a:prstGeom>
          <a:noFill/>
        </p:spPr>
      </p:pic>
      <p:pic>
        <p:nvPicPr>
          <p:cNvPr id="139269" name="Picture 5" descr="20kz_av4">
            <a:hlinkClick r:id="rId4"/>
          </p:cNvPr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685800" y="3505200"/>
            <a:ext cx="3384550" cy="1600200"/>
          </a:xfrm>
          <a:prstGeom prst="rect">
            <a:avLst/>
          </a:prstGeom>
          <a:noFill/>
        </p:spPr>
      </p:pic>
      <p:pic>
        <p:nvPicPr>
          <p:cNvPr id="139270" name="Picture 6" descr="20kz_rev4">
            <a:hlinkClick r:id="rId5"/>
          </p:cNvPr>
          <p:cNvPicPr>
            <a:picLocks noChangeAspect="1" noChangeArrowheads="1"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5410200" y="3429000"/>
            <a:ext cx="3455988" cy="1631950"/>
          </a:xfrm>
          <a:prstGeom prst="rect">
            <a:avLst/>
          </a:prstGeom>
          <a:noFill/>
        </p:spPr>
      </p:pic>
      <p:pic>
        <p:nvPicPr>
          <p:cNvPr id="139271" name="Picture 7" descr="50kz_av4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screen"/>
          <a:srcRect/>
          <a:stretch>
            <a:fillRect/>
          </a:stretch>
        </p:blipFill>
        <p:spPr bwMode="auto">
          <a:xfrm>
            <a:off x="685800" y="5181600"/>
            <a:ext cx="3392488" cy="1554163"/>
          </a:xfrm>
          <a:prstGeom prst="rect">
            <a:avLst/>
          </a:prstGeom>
          <a:noFill/>
        </p:spPr>
      </p:pic>
      <p:pic>
        <p:nvPicPr>
          <p:cNvPr id="139272" name="Picture 8" descr="50kz_rev4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5486400" y="5181600"/>
            <a:ext cx="3394075" cy="1539875"/>
          </a:xfrm>
          <a:prstGeom prst="rect">
            <a:avLst/>
          </a:prstGeom>
          <a:noFill/>
        </p:spPr>
      </p:pic>
      <p:sp>
        <p:nvSpPr>
          <p:cNvPr id="13927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1993жыл 15 қараша – Қазақстан Республикасының Ұлттық </a:t>
            </a:r>
            <a:br>
              <a:rPr lang="ru-RU" sz="3600"/>
            </a:br>
            <a:r>
              <a:rPr lang="ru-RU" sz="3600"/>
              <a:t>валютасы күні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4000"/>
              <a:t>Тәуелсіз Қазақстанның алғашқы Конституциясы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kk-KZ" sz="4000"/>
              <a:t>1993 жылы 28 қаңтарда қабылданды.</a:t>
            </a:r>
          </a:p>
          <a:p>
            <a:pPr>
              <a:buFontTx/>
              <a:buNone/>
            </a:pPr>
            <a:r>
              <a:rPr lang="kk-KZ"/>
              <a:t>Конституция </a:t>
            </a:r>
            <a:r>
              <a:rPr lang="kk-KZ" sz="4000"/>
              <a:t>4 бөлімнен </a:t>
            </a:r>
          </a:p>
          <a:p>
            <a:pPr>
              <a:buFontTx/>
              <a:buNone/>
            </a:pPr>
            <a:r>
              <a:rPr lang="kk-KZ" sz="4000"/>
              <a:t>21 тараудан тұрады. </a:t>
            </a:r>
            <a:endParaRPr lang="ru-RU" sz="4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Қазақстан Республикасының жаңа Конституциясы</a:t>
            </a:r>
            <a:endParaRPr lang="ru-RU" sz="400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495800"/>
          </a:xfrm>
        </p:spPr>
        <p:txBody>
          <a:bodyPr/>
          <a:lstStyle/>
          <a:p>
            <a:pPr>
              <a:buFontTx/>
              <a:buNone/>
            </a:pPr>
            <a:r>
              <a:rPr lang="kk-KZ" sz="3600"/>
              <a:t>  </a:t>
            </a:r>
            <a:r>
              <a:rPr lang="kk-KZ" sz="4000"/>
              <a:t>1995 жылғы 30 тамызда Республикалық референдумда қабылданды .</a:t>
            </a:r>
          </a:p>
          <a:p>
            <a:pPr>
              <a:buFontTx/>
              <a:buNone/>
            </a:pPr>
            <a:r>
              <a:rPr lang="kk-KZ" sz="4000"/>
              <a:t>  </a:t>
            </a:r>
            <a:r>
              <a:rPr lang="kk-KZ"/>
              <a:t>Конституция </a:t>
            </a:r>
            <a:r>
              <a:rPr lang="kk-KZ" sz="4000"/>
              <a:t>9 бөлім 98 баптан тұрады</a:t>
            </a:r>
            <a:r>
              <a:rPr lang="kk-KZ" sz="3600"/>
              <a:t>.</a:t>
            </a:r>
            <a:endParaRPr lang="ru-RU" sz="36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Терминдер </a:t>
            </a:r>
            <a:endParaRPr lang="ru-RU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827213"/>
            <a:ext cx="7856537" cy="448151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kk-KZ" sz="2800"/>
              <a:t>Конституция (лат. </a:t>
            </a:r>
            <a:r>
              <a:rPr lang="en-US" sz="2800"/>
              <a:t>Constitutio</a:t>
            </a:r>
            <a:r>
              <a:rPr lang="kk-KZ" sz="2800"/>
              <a:t> – құрылу,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800"/>
              <a:t> негіз) - Мемлекеттің негізгі заңы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800"/>
              <a:t>Президент (лат. </a:t>
            </a:r>
            <a:r>
              <a:rPr lang="en-US" sz="2800"/>
              <a:t>Praesidens </a:t>
            </a:r>
            <a:r>
              <a:rPr lang="kk-KZ" sz="2800"/>
              <a:t>– алда отырған басшы) - Республиканың мемлекет басшысы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800"/>
              <a:t>Вето (лат. </a:t>
            </a:r>
            <a:r>
              <a:rPr lang="en-US" sz="2800"/>
              <a:t>Veto </a:t>
            </a:r>
            <a:r>
              <a:rPr lang="kk-KZ" sz="2800"/>
              <a:t>– тыйым саламын) - Мемлекет басшының заң жобасынан бас тарту құқығы.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800"/>
              <a:t>Парламент (фр. </a:t>
            </a:r>
            <a:r>
              <a:rPr lang="en-US" sz="2800"/>
              <a:t>Parler, </a:t>
            </a:r>
            <a:r>
              <a:rPr lang="kk-KZ" sz="2800"/>
              <a:t>ағыл. </a:t>
            </a:r>
            <a:r>
              <a:rPr lang="en-US" sz="2800"/>
              <a:t>Parliament</a:t>
            </a:r>
            <a:r>
              <a:rPr lang="kk-KZ" sz="2800"/>
              <a:t> – сөйлеу) - Жоғарғы орган.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800" b="1"/>
              <a:t>Сенат (лат. </a:t>
            </a:r>
            <a:r>
              <a:rPr lang="en-US" sz="2800" b="1"/>
              <a:t>Senatus</a:t>
            </a:r>
            <a:r>
              <a:rPr lang="kk-KZ" sz="2800" b="1"/>
              <a:t> – қария) - Жоғарғы орган.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800" b="1"/>
              <a:t> </a:t>
            </a:r>
            <a:endParaRPr lang="ru-RU" sz="2800" b="1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3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kk-KZ" sz="2800" b="1">
                <a:solidFill>
                  <a:srgbClr val="38FC4F"/>
                </a:solidFill>
              </a:rPr>
              <a:t>І бөлім. Жалпы ережелер. 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kk-KZ" sz="2800">
                <a:solidFill>
                  <a:srgbClr val="38FC4F"/>
                </a:solidFill>
              </a:rPr>
              <a:t>ІІ бөлім. Адам және азамат 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kk-KZ" sz="2800">
                <a:solidFill>
                  <a:srgbClr val="38FC4F"/>
                </a:solidFill>
              </a:rPr>
              <a:t>ІІІ бөлім. Президент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800">
                <a:solidFill>
                  <a:srgbClr val="38FC4F"/>
                </a:solidFill>
              </a:rPr>
              <a:t>IV</a:t>
            </a:r>
            <a:r>
              <a:rPr lang="kk-KZ" sz="2800">
                <a:solidFill>
                  <a:srgbClr val="38FC4F"/>
                </a:solidFill>
              </a:rPr>
              <a:t> бөлім. Парламент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800">
                <a:solidFill>
                  <a:srgbClr val="38FC4F"/>
                </a:solidFill>
              </a:rPr>
              <a:t>V</a:t>
            </a:r>
            <a:r>
              <a:rPr lang="kk-KZ" sz="2800">
                <a:solidFill>
                  <a:srgbClr val="38FC4F"/>
                </a:solidFill>
              </a:rPr>
              <a:t> бөлім. Үкімет 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800">
                <a:solidFill>
                  <a:srgbClr val="38FC4F"/>
                </a:solidFill>
              </a:rPr>
              <a:t>V</a:t>
            </a:r>
            <a:r>
              <a:rPr lang="kk-KZ" sz="2800">
                <a:solidFill>
                  <a:srgbClr val="38FC4F"/>
                </a:solidFill>
              </a:rPr>
              <a:t>І бөлім. Конституциялық кеңес. 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800">
                <a:solidFill>
                  <a:srgbClr val="38FC4F"/>
                </a:solidFill>
              </a:rPr>
              <a:t>V</a:t>
            </a:r>
            <a:r>
              <a:rPr lang="kk-KZ" sz="2800">
                <a:solidFill>
                  <a:srgbClr val="38FC4F"/>
                </a:solidFill>
              </a:rPr>
              <a:t>ІІ бөлім. Соттар және сот төрелігі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800">
                <a:solidFill>
                  <a:srgbClr val="38FC4F"/>
                </a:solidFill>
              </a:rPr>
              <a:t>V</a:t>
            </a:r>
            <a:r>
              <a:rPr lang="kk-KZ" sz="2800">
                <a:solidFill>
                  <a:srgbClr val="38FC4F"/>
                </a:solidFill>
              </a:rPr>
              <a:t>ІІІ бөлім. Жергілікті мемлекеттік басқару және өзін - өзі басқару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kk-KZ" sz="2800">
                <a:solidFill>
                  <a:srgbClr val="38FC4F"/>
                </a:solidFill>
              </a:rPr>
              <a:t>ІХ бөлім. Қорытынды және өтпелі ережелер.</a:t>
            </a:r>
            <a:r>
              <a:rPr lang="kk-KZ" sz="2800"/>
              <a:t> </a:t>
            </a:r>
            <a:endParaRPr lang="ru-RU" sz="2800"/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kk-KZ">
                <a:solidFill>
                  <a:srgbClr val="FF3300"/>
                </a:solidFill>
              </a:rPr>
              <a:t>Конституция</a:t>
            </a:r>
            <a:r>
              <a:rPr lang="kk-KZ"/>
              <a:t> </a:t>
            </a:r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2 </a:t>
            </a:r>
            <a:r>
              <a:rPr lang="kk-KZ" b="1"/>
              <a:t>– бап</a:t>
            </a:r>
            <a:r>
              <a:rPr lang="kk-KZ"/>
              <a:t> </a:t>
            </a:r>
            <a:endParaRPr lang="ru-RU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kk-KZ"/>
              <a:t>1. </a:t>
            </a:r>
            <a:r>
              <a:rPr lang="kk-KZ" b="1"/>
              <a:t>Қазақстан Республикасы  - президенттік басқару нысанындағы біртұтас мемлекет</a:t>
            </a:r>
            <a:endParaRPr lang="ru-RU" b="1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b="1"/>
              <a:t>7 – бап </a:t>
            </a:r>
            <a:endParaRPr lang="ru-RU" b="1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buFontTx/>
              <a:buAutoNum type="arabicPeriod"/>
            </a:pPr>
            <a:r>
              <a:rPr lang="kk-KZ" b="1"/>
              <a:t>Қазақстан Республикасындағы мемлекеттік тіл – қазақ тілі.</a:t>
            </a:r>
          </a:p>
          <a:p>
            <a:pPr marL="609600" indent="-609600">
              <a:buFontTx/>
              <a:buNone/>
            </a:pPr>
            <a:endParaRPr lang="ru-RU" b="1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b="1"/>
              <a:t>27 - бап</a:t>
            </a:r>
            <a:endParaRPr lang="ru-RU" b="1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kk-KZ" b="1"/>
              <a:t>1. Неке мен отбасы, ана мен әке және бала мемлекеттің қорғауында болады. </a:t>
            </a:r>
            <a:endParaRPr lang="ru-RU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4000">
                <a:solidFill>
                  <a:srgbClr val="DE1029"/>
                </a:solidFill>
                <a:latin typeface="Times New Roman" pitchFamily="18" charset="0"/>
              </a:rPr>
              <a:t>КСРО-ның (1922-1991ж)құрамындағы мемлекеттер</a:t>
            </a:r>
            <a:endParaRPr lang="ru-RU" sz="4000">
              <a:solidFill>
                <a:srgbClr val="DE1029"/>
              </a:solidFill>
              <a:latin typeface="Times New Roman" pitchFamily="18" charset="0"/>
            </a:endParaRPr>
          </a:p>
        </p:txBody>
      </p:sp>
      <p:sp>
        <p:nvSpPr>
          <p:cNvPr id="40964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Ресей Федерациясы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Украина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Беларусь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Азербайжан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Армения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Қырғызстан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Малдова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Тәжікстан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Түркіменстан</a:t>
            </a:r>
          </a:p>
          <a:p>
            <a:endParaRPr lang="ru-RU"/>
          </a:p>
        </p:txBody>
      </p:sp>
      <p:sp>
        <p:nvSpPr>
          <p:cNvPr id="40965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Қазақстан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Өзбекстан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Грузия</a:t>
            </a:r>
          </a:p>
          <a:p>
            <a:endParaRPr lang="kk-KZ" sz="3000">
              <a:solidFill>
                <a:srgbClr val="CC3300"/>
              </a:solidFill>
              <a:latin typeface="Times New Roman" pitchFamily="18" charset="0"/>
            </a:endParaRP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Литва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Латвия</a:t>
            </a:r>
          </a:p>
          <a:p>
            <a:r>
              <a:rPr lang="kk-KZ" sz="3000">
                <a:solidFill>
                  <a:srgbClr val="CC3300"/>
                </a:solidFill>
                <a:latin typeface="Times New Roman" pitchFamily="18" charset="0"/>
              </a:rPr>
              <a:t>Эстония</a:t>
            </a:r>
            <a:endParaRPr lang="ru-RU" sz="3000">
              <a:solidFill>
                <a:srgbClr val="CC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125538"/>
            <a:ext cx="8280400" cy="36718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kk-KZ" b="1" i="1"/>
              <a:t>Президент  кім   бола  алады?</a:t>
            </a:r>
          </a:p>
          <a:p>
            <a:pPr>
              <a:lnSpc>
                <a:spcPct val="90000"/>
              </a:lnSpc>
            </a:pPr>
            <a:endParaRPr lang="kk-KZ" b="1" i="1"/>
          </a:p>
          <a:p>
            <a:pPr>
              <a:lnSpc>
                <a:spcPct val="90000"/>
              </a:lnSpc>
              <a:buFontTx/>
              <a:buChar char="-"/>
            </a:pPr>
            <a:r>
              <a:rPr lang="kk-KZ"/>
              <a:t>   ҚР да  туылған</a:t>
            </a:r>
          </a:p>
          <a:p>
            <a:pPr>
              <a:lnSpc>
                <a:spcPct val="90000"/>
              </a:lnSpc>
            </a:pPr>
            <a:r>
              <a:rPr lang="kk-KZ"/>
              <a:t>-   40 жасқа  толған</a:t>
            </a:r>
          </a:p>
          <a:p>
            <a:pPr>
              <a:lnSpc>
                <a:spcPct val="90000"/>
              </a:lnSpc>
            </a:pPr>
            <a:r>
              <a:rPr lang="kk-KZ"/>
              <a:t>-  15 жыл  бойы  Республика  азаматы</a:t>
            </a:r>
          </a:p>
          <a:p>
            <a:pPr>
              <a:lnSpc>
                <a:spcPct val="90000"/>
              </a:lnSpc>
            </a:pPr>
            <a:r>
              <a:rPr lang="kk-KZ"/>
              <a:t>-   мемлекеттік  тілді  еркін  меңгерген</a:t>
            </a:r>
          </a:p>
          <a:p>
            <a:pPr>
              <a:lnSpc>
                <a:spcPct val="90000"/>
              </a:lnSpc>
            </a:pPr>
            <a:r>
              <a:rPr lang="kk-KZ"/>
              <a:t>-   жоғары  білімді.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146" name="Рисунок 1" descr="astana_7771.jp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09600" y="1647825"/>
            <a:ext cx="8007350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1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Ақ Орда</a:t>
            </a:r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Қазақстан Республикасы </a:t>
            </a:r>
            <a:endParaRPr lang="ru-RU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kk-KZ"/>
              <a:t>Парламент           Үкімет          Сот төрелігі</a:t>
            </a:r>
          </a:p>
          <a:p>
            <a:pPr>
              <a:buFontTx/>
              <a:buNone/>
            </a:pPr>
            <a:r>
              <a:rPr lang="kk-KZ" sz="2400"/>
              <a:t>(заң шығарушы)    (заң орындаушы)</a:t>
            </a:r>
            <a:endParaRPr lang="ru-RU" sz="2400"/>
          </a:p>
        </p:txBody>
      </p:sp>
      <p:sp>
        <p:nvSpPr>
          <p:cNvPr id="125956" name="Line 4"/>
          <p:cNvSpPr>
            <a:spLocks noChangeShapeType="1"/>
          </p:cNvSpPr>
          <p:nvPr/>
        </p:nvSpPr>
        <p:spPr bwMode="auto">
          <a:xfrm flipH="1">
            <a:off x="2339975" y="1125538"/>
            <a:ext cx="2016125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5957" name="Line 5"/>
          <p:cNvSpPr>
            <a:spLocks noChangeShapeType="1"/>
          </p:cNvSpPr>
          <p:nvPr/>
        </p:nvSpPr>
        <p:spPr bwMode="auto">
          <a:xfrm>
            <a:off x="4356100" y="1125538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>
            <a:off x="4356100" y="1125538"/>
            <a:ext cx="2016125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91440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kk-KZ" sz="2800" b="1"/>
              <a:t>Парламент </a:t>
            </a:r>
          </a:p>
          <a:p>
            <a:pPr algn="ctr">
              <a:buFontTx/>
              <a:buNone/>
            </a:pPr>
            <a:r>
              <a:rPr lang="kk-KZ" sz="2000" b="1"/>
              <a:t>(заң шығарушы)</a:t>
            </a:r>
          </a:p>
          <a:p>
            <a:pPr algn="ctr">
              <a:buFontTx/>
              <a:buNone/>
            </a:pPr>
            <a:r>
              <a:rPr lang="kk-KZ" sz="2000" b="1"/>
              <a:t>154 депутат</a:t>
            </a:r>
          </a:p>
          <a:p>
            <a:pPr algn="ctr">
              <a:buFontTx/>
              <a:buNone/>
            </a:pPr>
            <a:r>
              <a:rPr lang="kk-KZ" sz="2800"/>
              <a:t>Сенат 				Мәжіліс</a:t>
            </a:r>
          </a:p>
          <a:p>
            <a:pPr algn="ctr">
              <a:buFontTx/>
              <a:buNone/>
            </a:pPr>
            <a:r>
              <a:rPr lang="kk-KZ" sz="2800"/>
              <a:t>47 депутат				107 депутат</a:t>
            </a:r>
          </a:p>
          <a:p>
            <a:pPr>
              <a:buFontTx/>
              <a:buNone/>
            </a:pPr>
            <a:r>
              <a:rPr lang="kk-KZ" sz="2800"/>
              <a:t>Әр обл. 2 деп – 28		Партия бойынша - 98 деп.</a:t>
            </a:r>
          </a:p>
          <a:p>
            <a:pPr>
              <a:buFontTx/>
              <a:buNone/>
            </a:pPr>
            <a:r>
              <a:rPr lang="kk-KZ" sz="2800"/>
              <a:t>Алматы – 2 деп.			Қазақстан Халықтар </a:t>
            </a:r>
          </a:p>
          <a:p>
            <a:pPr>
              <a:buFontTx/>
              <a:buNone/>
            </a:pPr>
            <a:r>
              <a:rPr lang="kk-KZ" sz="2800"/>
              <a:t>Астана – 2 деп.			Ассамблеясы – 9 деп.</a:t>
            </a:r>
          </a:p>
          <a:p>
            <a:pPr>
              <a:buFontTx/>
              <a:buNone/>
            </a:pPr>
            <a:r>
              <a:rPr lang="kk-KZ" sz="2800"/>
              <a:t>Президент – 15 деп.		</a:t>
            </a:r>
          </a:p>
          <a:p>
            <a:pPr algn="ctr">
              <a:buFontTx/>
              <a:buNone/>
            </a:pPr>
            <a:endParaRPr lang="ru-RU" sz="2000"/>
          </a:p>
        </p:txBody>
      </p:sp>
      <p:sp>
        <p:nvSpPr>
          <p:cNvPr id="119811" name="Line 3"/>
          <p:cNvSpPr>
            <a:spLocks noChangeShapeType="1"/>
          </p:cNvSpPr>
          <p:nvPr/>
        </p:nvSpPr>
        <p:spPr bwMode="auto">
          <a:xfrm flipH="1">
            <a:off x="2843213" y="1989138"/>
            <a:ext cx="13684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9812" name="Line 4"/>
          <p:cNvSpPr>
            <a:spLocks noChangeShapeType="1"/>
          </p:cNvSpPr>
          <p:nvPr/>
        </p:nvSpPr>
        <p:spPr bwMode="auto">
          <a:xfrm>
            <a:off x="4787900" y="1989138"/>
            <a:ext cx="1296988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kk-KZ"/>
              <a:t>Қазақстан Республикасының Үкіметі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kk-KZ"/>
              <a:t>(Заң атқарушы)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kk-KZ"/>
              <a:t>Үкімет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kk-KZ"/>
              <a:t>Премьер - министр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kk-KZ"/>
              <a:t>Министрліктер, агенттіктер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/>
              <a:t>Премьер - министрдің құзыреті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/>
              <a:t>- Үкіметті басқару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/>
              <a:t>- үкіметаралық келісім мен  шарттарға қол қояды.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/>
              <a:t>- Үкімет құрамын құру және тарату ұсынысын енгізеді.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</p:txBody>
      </p:sp>
      <p:sp>
        <p:nvSpPr>
          <p:cNvPr id="122883" name="Line 3"/>
          <p:cNvSpPr>
            <a:spLocks noChangeShapeType="1"/>
          </p:cNvSpPr>
          <p:nvPr/>
        </p:nvSpPr>
        <p:spPr bwMode="auto">
          <a:xfrm>
            <a:off x="4500563" y="18446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884" name="Line 4"/>
          <p:cNvSpPr>
            <a:spLocks noChangeShapeType="1"/>
          </p:cNvSpPr>
          <p:nvPr/>
        </p:nvSpPr>
        <p:spPr bwMode="auto">
          <a:xfrm>
            <a:off x="4500563" y="22764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692150"/>
            <a:ext cx="8229600" cy="4525963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kk-KZ" sz="2400" b="1">
                <a:solidFill>
                  <a:srgbClr val="FF3300"/>
                </a:solidFill>
              </a:rPr>
              <a:t>Конституциялық кеңестің</a:t>
            </a:r>
            <a:r>
              <a:rPr lang="kk-KZ" sz="2400" b="1" i="1">
                <a:solidFill>
                  <a:srgbClr val="FF3300"/>
                </a:solidFill>
              </a:rPr>
              <a:t>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kk-KZ" sz="2400" b="1" i="1">
                <a:solidFill>
                  <a:srgbClr val="FF3300"/>
                </a:solidFill>
              </a:rPr>
              <a:t>міндеттері: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kk-KZ" sz="2400"/>
              <a:t>ҚР туылған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kk-KZ" sz="2400"/>
              <a:t>жоғары  білімді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kk-KZ" sz="2400"/>
              <a:t>5 жыл  заңгерлік   қызмет  өтілі бар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kk-KZ" sz="2400"/>
              <a:t>конституциялық  нормалардың  орындалуын  қадағалайды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kk-KZ" sz="2400"/>
              <a:t>түсініксіз  баптарға  түсінік  беру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kk-KZ" sz="2400"/>
              <a:t>6 жылға  сайланады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kk-KZ" sz="2400"/>
              <a:t>Экс – Президенттері   ғұмыр  бойы кеңес мүшесі  болады. </a:t>
            </a:r>
            <a:endParaRPr lang="ru-RU" sz="24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kk-KZ" sz="4000">
                <a:solidFill>
                  <a:srgbClr val="FF3300"/>
                </a:solidFill>
              </a:rPr>
              <a:t>1997ж Қазақстан - 2030</a:t>
            </a:r>
            <a:r>
              <a:rPr lang="kk-KZ" sz="3200">
                <a:solidFill>
                  <a:srgbClr val="FF3300"/>
                </a:solidFill>
              </a:rPr>
              <a:t> </a:t>
            </a:r>
            <a:r>
              <a:rPr lang="kk-KZ" sz="2800">
                <a:solidFill>
                  <a:srgbClr val="FF3300"/>
                </a:solidFill>
              </a:rPr>
              <a:t>бағдарламасы</a:t>
            </a:r>
            <a:endParaRPr lang="ru-RU" sz="4000">
              <a:solidFill>
                <a:srgbClr val="FF3300"/>
              </a:solidFill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991600" cy="50292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kk-KZ" sz="2800"/>
              <a:t>Ұлттық қауіпсіздік.</a:t>
            </a:r>
          </a:p>
          <a:p>
            <a:pPr marL="609600" indent="-609600">
              <a:buFontTx/>
              <a:buAutoNum type="arabicPeriod"/>
            </a:pPr>
            <a:r>
              <a:rPr lang="kk-KZ" sz="2800"/>
              <a:t>Ішкі саяси тұрақтылық пен қоғамның топтасуы.</a:t>
            </a:r>
          </a:p>
          <a:p>
            <a:pPr marL="609600" indent="-609600">
              <a:buFontTx/>
              <a:buAutoNum type="arabicPeriod"/>
            </a:pPr>
            <a:r>
              <a:rPr lang="kk-KZ" sz="2800"/>
              <a:t>Шетел инвестицияларының деңгейі жоғары, дамыған нарықтық экономикаға негізделген экономикалық өсу.</a:t>
            </a:r>
          </a:p>
          <a:p>
            <a:pPr marL="609600" indent="-609600">
              <a:buFontTx/>
              <a:buAutoNum type="arabicPeriod"/>
            </a:pPr>
            <a:r>
              <a:rPr lang="kk-KZ" sz="2800"/>
              <a:t>Қазақстан азаматтарының денсаулығы,білімі мен әл-ауқаты.</a:t>
            </a:r>
          </a:p>
          <a:p>
            <a:pPr marL="609600" indent="-609600">
              <a:buFontTx/>
              <a:buAutoNum type="arabicPeriod"/>
            </a:pPr>
            <a:r>
              <a:rPr lang="kk-KZ" sz="2800"/>
              <a:t>Энергетика ресурстары.</a:t>
            </a:r>
          </a:p>
          <a:p>
            <a:pPr marL="609600" indent="-609600">
              <a:buFontTx/>
              <a:buAutoNum type="arabicPeriod"/>
            </a:pPr>
            <a:r>
              <a:rPr lang="kk-KZ" sz="2800"/>
              <a:t>Инфрақұрылым,әсіресе көлік және байланыс.</a:t>
            </a:r>
          </a:p>
          <a:p>
            <a:pPr marL="609600" indent="-609600">
              <a:buFontTx/>
              <a:buAutoNum type="arabicPeriod"/>
            </a:pPr>
            <a:r>
              <a:rPr lang="kk-KZ" sz="2800"/>
              <a:t>Негізгі міндеттермен ғана шектелетін кәсіпқой мемлекет.</a:t>
            </a:r>
          </a:p>
          <a:p>
            <a:pPr marL="609600" indent="-609600">
              <a:buFontTx/>
              <a:buAutoNum type="arabicPeriod"/>
            </a:pPr>
            <a:endParaRPr lang="kk-KZ" sz="2800"/>
          </a:p>
          <a:p>
            <a:pPr marL="609600" indent="-609600">
              <a:buFontTx/>
              <a:buAutoNum type="arabicPeriod"/>
            </a:pPr>
            <a:endParaRPr lang="ru-RU" sz="28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4000">
                <a:solidFill>
                  <a:srgbClr val="FF3300"/>
                </a:solidFill>
              </a:rPr>
              <a:t>Қазақстан Республикасының</a:t>
            </a:r>
            <a:br>
              <a:rPr lang="kk-KZ" sz="4000">
                <a:solidFill>
                  <a:srgbClr val="FF3300"/>
                </a:solidFill>
              </a:rPr>
            </a:br>
            <a:r>
              <a:rPr lang="kk-KZ" sz="4000">
                <a:solidFill>
                  <a:srgbClr val="FF3300"/>
                </a:solidFill>
              </a:rPr>
              <a:t>астанасының ауысуы.</a:t>
            </a:r>
            <a:endParaRPr lang="ru-RU" sz="4000">
              <a:solidFill>
                <a:srgbClr val="FF3300"/>
              </a:solidFill>
            </a:endParaRPr>
          </a:p>
        </p:txBody>
      </p:sp>
      <p:sp>
        <p:nvSpPr>
          <p:cNvPr id="136198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kk-KZ"/>
              <a:t>1997 ж 20 қазанында “Ақмола қаласын Қазақстан Республикасының астанасы етіп жариялау туралы” Жарлығы шықты.</a:t>
            </a:r>
          </a:p>
          <a:p>
            <a:pPr>
              <a:buFontTx/>
              <a:buNone/>
            </a:pPr>
            <a:endParaRPr lang="kk-KZ"/>
          </a:p>
          <a:p>
            <a:r>
              <a:rPr lang="kk-KZ"/>
              <a:t>1998 ж 6 мамырда ҚР Президентінің Жарлығымен Ақмола қаласының аты ресми түрде Астана болып өзгертілді. </a:t>
            </a:r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38138"/>
            <a:ext cx="8077200" cy="911225"/>
          </a:xfrm>
        </p:spPr>
        <p:txBody>
          <a:bodyPr/>
          <a:lstStyle/>
          <a:p>
            <a:r>
              <a:rPr lang="en-US" sz="3600" b="1"/>
              <a:t>XIX</a:t>
            </a:r>
            <a:r>
              <a:rPr lang="kk-KZ" sz="3600" b="1"/>
              <a:t> ғ Ақмола мен </a:t>
            </a:r>
            <a:r>
              <a:rPr lang="en-US" sz="3600" b="1"/>
              <a:t>XXI</a:t>
            </a:r>
            <a:r>
              <a:rPr lang="kk-KZ" sz="3600" b="1"/>
              <a:t> ғ Астана</a:t>
            </a:r>
            <a:endParaRPr lang="ru-RU" sz="3600" b="1"/>
          </a:p>
        </p:txBody>
      </p:sp>
      <p:pic>
        <p:nvPicPr>
          <p:cNvPr id="144387" name="Picture 9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295400"/>
            <a:ext cx="3886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88" name="Picture 10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953000" y="990600"/>
            <a:ext cx="3429000" cy="304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390" name="Picture 6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981200" y="4038600"/>
            <a:ext cx="4953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2" name="Picture 2" descr="сканирование000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3200">
                <a:solidFill>
                  <a:srgbClr val="2A9F0F"/>
                </a:solidFill>
                <a:latin typeface="Times New Roman" pitchFamily="18" charset="0"/>
              </a:rPr>
              <a:t>Тәуелсіз Мемлекеттердің Достастығы дүниеге келді 21.12.1991ж</a:t>
            </a:r>
            <a:endParaRPr lang="ru-RU" sz="3200">
              <a:solidFill>
                <a:srgbClr val="2A9F0F"/>
              </a:solidFill>
              <a:latin typeface="Times New Roman" pitchFamily="18" charset="0"/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kk-KZ" sz="2800">
                <a:solidFill>
                  <a:srgbClr val="DE1029"/>
                </a:solidFill>
                <a:latin typeface="Times New Roman" pitchFamily="18" charset="0"/>
              </a:rPr>
              <a:t>Ресей Федерациясы</a:t>
            </a:r>
          </a:p>
          <a:p>
            <a:r>
              <a:rPr lang="kk-KZ" sz="2800">
                <a:solidFill>
                  <a:srgbClr val="DE1029"/>
                </a:solidFill>
                <a:latin typeface="Times New Roman" pitchFamily="18" charset="0"/>
              </a:rPr>
              <a:t>Украин</a:t>
            </a:r>
          </a:p>
          <a:p>
            <a:r>
              <a:rPr lang="kk-KZ" sz="2800">
                <a:solidFill>
                  <a:srgbClr val="DE1029"/>
                </a:solidFill>
                <a:latin typeface="Times New Roman" pitchFamily="18" charset="0"/>
              </a:rPr>
              <a:t>Беларусь</a:t>
            </a:r>
          </a:p>
          <a:p>
            <a:r>
              <a:rPr lang="kk-KZ" sz="2800">
                <a:solidFill>
                  <a:srgbClr val="DE1029"/>
                </a:solidFill>
                <a:latin typeface="Times New Roman" pitchFamily="18" charset="0"/>
              </a:rPr>
              <a:t>Азербайжан</a:t>
            </a:r>
          </a:p>
          <a:p>
            <a:r>
              <a:rPr lang="kk-KZ" sz="2800">
                <a:solidFill>
                  <a:srgbClr val="DE1029"/>
                </a:solidFill>
                <a:latin typeface="Times New Roman" pitchFamily="18" charset="0"/>
              </a:rPr>
              <a:t>Армения</a:t>
            </a:r>
          </a:p>
          <a:p>
            <a:r>
              <a:rPr lang="kk-KZ" sz="2800">
                <a:solidFill>
                  <a:srgbClr val="DE1029"/>
                </a:solidFill>
                <a:latin typeface="Times New Roman" pitchFamily="18" charset="0"/>
              </a:rPr>
              <a:t>Қырғызстан</a:t>
            </a:r>
          </a:p>
          <a:p>
            <a:r>
              <a:rPr lang="kk-KZ" sz="2800">
                <a:solidFill>
                  <a:srgbClr val="DE1029"/>
                </a:solidFill>
                <a:latin typeface="Times New Roman" pitchFamily="18" charset="0"/>
              </a:rPr>
              <a:t>Малдова</a:t>
            </a:r>
          </a:p>
          <a:p>
            <a:r>
              <a:rPr lang="kk-KZ" sz="2800">
                <a:solidFill>
                  <a:srgbClr val="DE1029"/>
                </a:solidFill>
                <a:latin typeface="Times New Roman" pitchFamily="18" charset="0"/>
              </a:rPr>
              <a:t>Тәжікстан</a:t>
            </a:r>
          </a:p>
          <a:p>
            <a:r>
              <a:rPr lang="kk-KZ" sz="2800">
                <a:solidFill>
                  <a:srgbClr val="DE1029"/>
                </a:solidFill>
                <a:latin typeface="Times New Roman" pitchFamily="18" charset="0"/>
              </a:rPr>
              <a:t>Түркіменстан</a:t>
            </a:r>
            <a:endParaRPr lang="ru-RU" sz="2800">
              <a:solidFill>
                <a:srgbClr val="DE1029"/>
              </a:solidFill>
              <a:latin typeface="Times New Roman" pitchFamily="18" charset="0"/>
            </a:endParaRPr>
          </a:p>
        </p:txBody>
      </p:sp>
      <p:sp>
        <p:nvSpPr>
          <p:cNvPr id="43015" name="Rectangle 7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r>
              <a:rPr lang="kk-KZ" sz="2400">
                <a:solidFill>
                  <a:srgbClr val="DE1029"/>
                </a:solidFill>
                <a:latin typeface="Times New Roman" pitchFamily="18" charset="0"/>
              </a:rPr>
              <a:t>Қазақстан</a:t>
            </a:r>
          </a:p>
          <a:p>
            <a:r>
              <a:rPr lang="kk-KZ" sz="2400">
                <a:solidFill>
                  <a:srgbClr val="DE1029"/>
                </a:solidFill>
                <a:latin typeface="Times New Roman" pitchFamily="18" charset="0"/>
              </a:rPr>
              <a:t>Өзбекстан</a:t>
            </a:r>
            <a:endParaRPr lang="ru-RU" sz="2400">
              <a:solidFill>
                <a:srgbClr val="DE1029"/>
              </a:solidFill>
              <a:latin typeface="Times New Roman" pitchFamily="18" charset="0"/>
            </a:endParaRPr>
          </a:p>
        </p:txBody>
      </p:sp>
      <p:sp>
        <p:nvSpPr>
          <p:cNvPr id="43016" name="Rectangle 8"/>
          <p:cNvSpPr>
            <a:spLocks noGrp="1" noChangeArrowheads="1"/>
          </p:cNvSpPr>
          <p:nvPr>
            <p:ph sz="quarter" idx="3"/>
          </p:nvPr>
        </p:nvSpPr>
        <p:spPr>
          <a:xfrm>
            <a:off x="4648200" y="2743200"/>
            <a:ext cx="4038600" cy="3352800"/>
          </a:xfrm>
        </p:spPr>
        <p:txBody>
          <a:bodyPr/>
          <a:lstStyle/>
          <a:p>
            <a:pPr>
              <a:buFontTx/>
              <a:buNone/>
            </a:pPr>
            <a:r>
              <a:rPr lang="kk-KZ" sz="2400"/>
              <a:t> </a:t>
            </a:r>
            <a:r>
              <a:rPr lang="kk-KZ" sz="2400">
                <a:solidFill>
                  <a:srgbClr val="38FC4F"/>
                </a:solidFill>
                <a:latin typeface="Times New Roman" pitchFamily="18" charset="0"/>
              </a:rPr>
              <a:t>ТМД-ның  құрамына кірмеген республикалар:</a:t>
            </a:r>
          </a:p>
          <a:p>
            <a:r>
              <a:rPr lang="kk-KZ" sz="2400">
                <a:solidFill>
                  <a:srgbClr val="38FC4F"/>
                </a:solidFill>
                <a:latin typeface="Times New Roman" pitchFamily="18" charset="0"/>
              </a:rPr>
              <a:t>Грузия</a:t>
            </a:r>
          </a:p>
          <a:p>
            <a:r>
              <a:rPr lang="kk-KZ" sz="2400">
                <a:solidFill>
                  <a:srgbClr val="38FC4F"/>
                </a:solidFill>
                <a:latin typeface="Times New Roman" pitchFamily="18" charset="0"/>
              </a:rPr>
              <a:t>Балтық бойы республикалары</a:t>
            </a:r>
            <a:endParaRPr lang="ru-RU" sz="2400">
              <a:solidFill>
                <a:srgbClr val="38FC4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410" name="Picture 2" descr="сканирование000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52600"/>
            <a:ext cx="8229600" cy="1143000"/>
          </a:xfrm>
        </p:spPr>
        <p:txBody>
          <a:bodyPr/>
          <a:lstStyle/>
          <a:p>
            <a:r>
              <a:rPr lang="kk-KZ"/>
              <a:t>2010 жылы</a:t>
            </a:r>
            <a:br>
              <a:rPr lang="kk-KZ"/>
            </a:br>
            <a:r>
              <a:rPr lang="kk-KZ"/>
              <a:t>Қазақстан Республикасының ЕҚЫҰ - ның төрағалық қызметіне кірісуіне орай Президент Нұрсұлтан Назарбаевтың </a:t>
            </a:r>
            <a:br>
              <a:rPr lang="kk-KZ"/>
            </a:br>
            <a:r>
              <a:rPr lang="kk-KZ"/>
              <a:t>Үндеуі</a:t>
            </a:r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532" name="Picture 4" descr="154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28600" y="0"/>
            <a:ext cx="89154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kk-KZ" sz="3200"/>
              <a:t>Қазақстандық төрағалықтың ұраны </a:t>
            </a:r>
            <a:br>
              <a:rPr lang="kk-KZ" sz="3200"/>
            </a:br>
            <a:r>
              <a:rPr lang="kk-KZ" sz="3200"/>
              <a:t>төрт “Т”</a:t>
            </a:r>
            <a:endParaRPr lang="ru-RU" sz="3200"/>
          </a:p>
        </p:txBody>
      </p:sp>
      <p:sp>
        <p:nvSpPr>
          <p:cNvPr id="151556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kk-KZ" sz="3600"/>
              <a:t>1. “транст”(сенім)</a:t>
            </a:r>
            <a:endParaRPr lang="ru-RU" sz="3600"/>
          </a:p>
        </p:txBody>
      </p:sp>
      <p:sp>
        <p:nvSpPr>
          <p:cNvPr id="151557" name="Rectangle 5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kk-KZ" sz="3600"/>
              <a:t>3.“трансперанси”</a:t>
            </a:r>
          </a:p>
          <a:p>
            <a:pPr>
              <a:buFontTx/>
              <a:buNone/>
            </a:pPr>
            <a:r>
              <a:rPr lang="kk-KZ" sz="3600"/>
              <a:t>(ашықтық)</a:t>
            </a:r>
            <a:endParaRPr lang="ru-RU" sz="3600"/>
          </a:p>
        </p:txBody>
      </p:sp>
      <p:sp>
        <p:nvSpPr>
          <p:cNvPr id="151558" name="Rectangle 6"/>
          <p:cNvSpPr>
            <a:spLocks noGrp="1" noChangeArrowheads="1"/>
          </p:cNvSpPr>
          <p:nvPr>
            <p:ph sz="quarter" idx="3"/>
          </p:nvPr>
        </p:nvSpPr>
        <p:spPr>
          <a:xfrm>
            <a:off x="457200" y="3124200"/>
            <a:ext cx="4038600" cy="2171700"/>
          </a:xfrm>
        </p:spPr>
        <p:txBody>
          <a:bodyPr/>
          <a:lstStyle/>
          <a:p>
            <a:pPr>
              <a:buFontTx/>
              <a:buNone/>
            </a:pPr>
            <a:r>
              <a:rPr lang="kk-KZ" sz="3600"/>
              <a:t>2.“традишн”</a:t>
            </a:r>
          </a:p>
          <a:p>
            <a:pPr>
              <a:buFontTx/>
              <a:buNone/>
            </a:pPr>
            <a:r>
              <a:rPr lang="kk-KZ" sz="3600"/>
              <a:t>(дәстүр)</a:t>
            </a:r>
            <a:endParaRPr lang="ru-RU" sz="3600"/>
          </a:p>
        </p:txBody>
      </p:sp>
      <p:sp>
        <p:nvSpPr>
          <p:cNvPr id="151559" name="Rectangle 7"/>
          <p:cNvSpPr>
            <a:spLocks noGrp="1" noChangeArrowheads="1"/>
          </p:cNvSpPr>
          <p:nvPr>
            <p:ph sz="quarter" idx="4"/>
          </p:nvPr>
        </p:nvSpPr>
        <p:spPr>
          <a:xfrm>
            <a:off x="4267200" y="3048000"/>
            <a:ext cx="4038600" cy="2171700"/>
          </a:xfrm>
        </p:spPr>
        <p:txBody>
          <a:bodyPr/>
          <a:lstStyle/>
          <a:p>
            <a:pPr>
              <a:buFontTx/>
              <a:buNone/>
            </a:pPr>
            <a:r>
              <a:rPr lang="kk-KZ" sz="3600"/>
              <a:t>4. “толеранс” (төзімділік)</a:t>
            </a:r>
            <a:endParaRPr lang="ru-RU" sz="36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ru-RU" sz="4000" b="1"/>
              <a:t>Қазақстан Республикасының Президенті Н.Ә.Назарбаевтың Қазақстан халқына Жолдауы</a:t>
            </a:r>
            <a:r>
              <a:rPr lang="ru-RU" sz="4000"/>
              <a:t> 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590800"/>
            <a:ext cx="8229600" cy="38100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/>
              <a:t>«ЖАҢА ОНЖЫЛДЫҚ – ЖАҢА ЭКОНОМИКАЛЫҚ ӨРЛЕУ – ҚАЗАҚСТАННЫҢ ЖАҢА МҮМКІНДІКТЕРІ»</a:t>
            </a:r>
          </a:p>
          <a:p>
            <a:pPr algn="ctr">
              <a:buFontTx/>
              <a:buNone/>
            </a:pPr>
            <a:r>
              <a:rPr lang="ru-RU" sz="3600"/>
              <a:t>29</a:t>
            </a:r>
            <a:r>
              <a:rPr lang="kk-KZ" sz="3600"/>
              <a:t>.</a:t>
            </a:r>
            <a:r>
              <a:rPr lang="ru-RU" sz="3600"/>
              <a:t>01.2010ж</a:t>
            </a:r>
            <a:endParaRPr lang="en-US" sz="3600"/>
          </a:p>
          <a:p>
            <a:pPr algn="ctr">
              <a:buFontTx/>
              <a:buNone/>
            </a:pPr>
            <a:endParaRPr lang="ru-RU" sz="36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28600"/>
            <a:ext cx="8458200" cy="5638800"/>
          </a:xfrm>
        </p:spPr>
        <p:txBody>
          <a:bodyPr/>
          <a:lstStyle/>
          <a:p>
            <a:pPr algn="l"/>
            <a:r>
              <a:rPr lang="kk-KZ" sz="4000">
                <a:solidFill>
                  <a:srgbClr val="CCFF33"/>
                </a:solidFill>
              </a:rPr>
              <a:t>1989 ж экологиялық қозғалысты атаңыз.</a:t>
            </a:r>
            <a:br>
              <a:rPr lang="kk-KZ" sz="4000">
                <a:solidFill>
                  <a:srgbClr val="CCFF33"/>
                </a:solidFill>
              </a:rPr>
            </a:br>
            <a:r>
              <a:rPr lang="kk-KZ" sz="4000">
                <a:solidFill>
                  <a:srgbClr val="CCFF33"/>
                </a:solidFill>
              </a:rPr>
              <a:t>1991 ж  16 желтоқсан қандай күн?</a:t>
            </a:r>
            <a:br>
              <a:rPr lang="kk-KZ" sz="4000">
                <a:solidFill>
                  <a:srgbClr val="CCFF33"/>
                </a:solidFill>
              </a:rPr>
            </a:br>
            <a:r>
              <a:rPr lang="kk-KZ" sz="4000">
                <a:solidFill>
                  <a:srgbClr val="CCFF33"/>
                </a:solidFill>
              </a:rPr>
              <a:t>1991 ж  1 желтоқсан қандай күн? </a:t>
            </a:r>
            <a:br>
              <a:rPr lang="kk-KZ" sz="4000">
                <a:solidFill>
                  <a:srgbClr val="CCFF33"/>
                </a:solidFill>
              </a:rPr>
            </a:br>
            <a:r>
              <a:rPr lang="kk-KZ" sz="4000">
                <a:solidFill>
                  <a:srgbClr val="CCFF33"/>
                </a:solidFill>
              </a:rPr>
              <a:t>1992 ж  2 наурыз қандай күн? </a:t>
            </a:r>
            <a:br>
              <a:rPr lang="kk-KZ" sz="4000">
                <a:solidFill>
                  <a:srgbClr val="CCFF33"/>
                </a:solidFill>
              </a:rPr>
            </a:br>
            <a:r>
              <a:rPr lang="kk-KZ" sz="4000">
                <a:solidFill>
                  <a:srgbClr val="CCFF33"/>
                </a:solidFill>
              </a:rPr>
              <a:t>1993 ж  </a:t>
            </a:r>
            <a:r>
              <a:rPr lang="en-US" sz="4000">
                <a:solidFill>
                  <a:srgbClr val="CCFF33"/>
                </a:solidFill>
              </a:rPr>
              <a:t>28</a:t>
            </a:r>
            <a:r>
              <a:rPr lang="kk-KZ" sz="4000">
                <a:solidFill>
                  <a:srgbClr val="CCFF33"/>
                </a:solidFill>
              </a:rPr>
              <a:t> қаңтар қандай күн? </a:t>
            </a:r>
            <a:br>
              <a:rPr lang="kk-KZ" sz="4000">
                <a:solidFill>
                  <a:srgbClr val="CCFF33"/>
                </a:solidFill>
              </a:rPr>
            </a:br>
            <a:r>
              <a:rPr lang="kk-KZ" sz="4000">
                <a:solidFill>
                  <a:srgbClr val="CCFF33"/>
                </a:solidFill>
              </a:rPr>
              <a:t>1995 ж  30 тамыз қандай күн?</a:t>
            </a:r>
            <a:r>
              <a:rPr lang="kk-KZ"/>
              <a:t> </a:t>
            </a:r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9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kk-KZ" sz="3200" b="1"/>
              <a:t>     </a:t>
            </a:r>
            <a:r>
              <a:rPr lang="kk-KZ" sz="3200" b="1">
                <a:solidFill>
                  <a:srgbClr val="CCFF66"/>
                </a:solidFill>
              </a:rPr>
              <a:t>Қазақстанның өткені мен бүгіні</a:t>
            </a:r>
            <a:r>
              <a:rPr lang="kk-KZ" sz="4000"/>
              <a:t> </a:t>
            </a:r>
            <a:br>
              <a:rPr lang="kk-KZ" sz="4000"/>
            </a:br>
            <a:r>
              <a:rPr lang="kk-KZ" sz="2000"/>
              <a:t>Кеңес үкіметі кезеңіндегі Қазақстан                Тәуелсіз Қазақстан</a:t>
            </a:r>
            <a:r>
              <a:rPr lang="kk-KZ" sz="4000"/>
              <a:t> </a:t>
            </a:r>
            <a:endParaRPr lang="ru-RU" sz="4000"/>
          </a:p>
        </p:txBody>
      </p:sp>
      <p:pic>
        <p:nvPicPr>
          <p:cNvPr id="163844" name="Picture 1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2000" y="1600200"/>
            <a:ext cx="2209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45" name="Picture 14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114800" y="1828800"/>
            <a:ext cx="2362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46" name="Picture 15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6781800" y="1828800"/>
            <a:ext cx="2362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47" name="Picture 16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4114800" y="4191000"/>
            <a:ext cx="2286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48" name="Picture 17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858000" y="4114800"/>
            <a:ext cx="216058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49" name="Picture 19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152400" y="3276600"/>
            <a:ext cx="2971800" cy="254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81000"/>
            <a:ext cx="8305800" cy="5334000"/>
          </a:xfrm>
        </p:spPr>
        <p:txBody>
          <a:bodyPr/>
          <a:lstStyle/>
          <a:p>
            <a:pPr algn="l"/>
            <a:r>
              <a:rPr lang="kk-KZ" sz="4000"/>
              <a:t>    </a:t>
            </a:r>
            <a:r>
              <a:rPr lang="kk-KZ" sz="3200">
                <a:solidFill>
                  <a:srgbClr val="CCFF99"/>
                </a:solidFill>
              </a:rPr>
              <a:t>Жаңа сабақты  бекіту сұрақтары:</a:t>
            </a:r>
            <a:r>
              <a:rPr lang="kk-KZ"/>
              <a:t/>
            </a:r>
            <a:br>
              <a:rPr lang="kk-KZ"/>
            </a:br>
            <a:r>
              <a:rPr lang="kk-KZ" sz="3200">
                <a:solidFill>
                  <a:schemeClr val="hlink"/>
                </a:solidFill>
              </a:rPr>
              <a:t>1. Тәуелсіздікті қалай түсінеміз?</a:t>
            </a:r>
            <a:br>
              <a:rPr lang="kk-KZ" sz="3200">
                <a:solidFill>
                  <a:schemeClr val="hlink"/>
                </a:solidFill>
              </a:rPr>
            </a:br>
            <a:r>
              <a:rPr lang="kk-KZ" sz="3200">
                <a:solidFill>
                  <a:schemeClr val="hlink"/>
                </a:solidFill>
              </a:rPr>
              <a:t>2. ҚР рәміздерін атаңыз?</a:t>
            </a:r>
            <a:br>
              <a:rPr lang="kk-KZ" sz="3200">
                <a:solidFill>
                  <a:schemeClr val="hlink"/>
                </a:solidFill>
              </a:rPr>
            </a:br>
            <a:r>
              <a:rPr lang="kk-KZ" sz="3200">
                <a:solidFill>
                  <a:schemeClr val="hlink"/>
                </a:solidFill>
              </a:rPr>
              <a:t>,3. БҰҰ  – мақсаты не?</a:t>
            </a:r>
            <a:br>
              <a:rPr lang="kk-KZ" sz="3200">
                <a:solidFill>
                  <a:schemeClr val="hlink"/>
                </a:solidFill>
              </a:rPr>
            </a:br>
            <a:r>
              <a:rPr lang="kk-KZ" sz="3200">
                <a:solidFill>
                  <a:schemeClr val="hlink"/>
                </a:solidFill>
              </a:rPr>
              <a:t>4. Президент және Парламенттің қызметі қандай?</a:t>
            </a:r>
            <a:br>
              <a:rPr lang="kk-KZ" sz="3200">
                <a:solidFill>
                  <a:schemeClr val="hlink"/>
                </a:solidFill>
              </a:rPr>
            </a:br>
            <a:r>
              <a:rPr lang="kk-KZ" sz="3200">
                <a:solidFill>
                  <a:schemeClr val="hlink"/>
                </a:solidFill>
              </a:rPr>
              <a:t/>
            </a:r>
            <a:br>
              <a:rPr lang="kk-KZ" sz="3200">
                <a:solidFill>
                  <a:schemeClr val="hlink"/>
                </a:solidFill>
              </a:rPr>
            </a:br>
            <a:r>
              <a:rPr lang="kk-KZ" sz="3200">
                <a:solidFill>
                  <a:schemeClr val="hlink"/>
                </a:solidFill>
              </a:rPr>
              <a:t/>
            </a:r>
            <a:br>
              <a:rPr lang="kk-KZ" sz="3200">
                <a:solidFill>
                  <a:schemeClr val="hlink"/>
                </a:solidFill>
              </a:rPr>
            </a:br>
            <a:r>
              <a:rPr lang="kk-KZ" sz="3200">
                <a:solidFill>
                  <a:schemeClr val="hlink"/>
                </a:solidFill>
              </a:rPr>
              <a:t>Оқушыларды бағалау.</a:t>
            </a:r>
            <a:br>
              <a:rPr lang="kk-KZ" sz="3200">
                <a:solidFill>
                  <a:schemeClr val="hlink"/>
                </a:solidFill>
              </a:rPr>
            </a:br>
            <a:r>
              <a:rPr lang="kk-KZ" sz="3200">
                <a:solidFill>
                  <a:schemeClr val="hlink"/>
                </a:solidFill>
              </a:rPr>
              <a:t>Үйге тапсырма: </a:t>
            </a:r>
            <a:r>
              <a:rPr lang="en-US" sz="4000">
                <a:solidFill>
                  <a:srgbClr val="FF9900"/>
                </a:solidFill>
                <a:cs typeface="Arial" charset="0"/>
              </a:rPr>
              <a:t>§ </a:t>
            </a:r>
            <a:r>
              <a:rPr lang="kk-KZ" sz="4000">
                <a:solidFill>
                  <a:srgbClr val="FF9900"/>
                </a:solidFill>
                <a:cs typeface="Arial" charset="0"/>
              </a:rPr>
              <a:t>44-45.</a:t>
            </a:r>
            <a:br>
              <a:rPr lang="kk-KZ" sz="4000">
                <a:solidFill>
                  <a:srgbClr val="FF9900"/>
                </a:solidFill>
                <a:cs typeface="Arial" charset="0"/>
              </a:rPr>
            </a:br>
            <a:r>
              <a:rPr lang="kk-KZ" sz="4000">
                <a:solidFill>
                  <a:srgbClr val="FF9900"/>
                </a:solidFill>
                <a:cs typeface="Arial" charset="0"/>
              </a:rPr>
              <a:t>                      310-320 беттер.                    </a:t>
            </a:r>
            <a:endParaRPr lang="ru-RU" sz="4000">
              <a:solidFill>
                <a:srgbClr val="FF9900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3600"/>
              <a:t>Қазақстан жер көлемі жағынан дүние жүзі бойынша 9 орында.</a:t>
            </a:r>
            <a:endParaRPr lang="ru-RU" sz="3600"/>
          </a:p>
        </p:txBody>
      </p:sp>
      <p:pic>
        <p:nvPicPr>
          <p:cNvPr id="56322" name="Picture 2" descr="Scan1001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304800" y="1746250"/>
            <a:ext cx="8382000" cy="5111750"/>
          </a:xfrm>
          <a:noFill/>
          <a:ln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Times New Roman" pitchFamily="18" charset="0"/>
              </a:rPr>
              <a:t>1991</a:t>
            </a:r>
            <a:r>
              <a:rPr lang="kk-KZ" sz="3200">
                <a:latin typeface="Times New Roman" pitchFamily="18" charset="0"/>
              </a:rPr>
              <a:t>ж  1желтоқсанда   Қазақ КСР Президентін сайлады.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kk-KZ" sz="2400"/>
              <a:t>Сайлаушылардың </a:t>
            </a:r>
          </a:p>
          <a:p>
            <a:pPr algn="ctr">
              <a:buFontTx/>
              <a:buNone/>
            </a:pPr>
            <a:r>
              <a:rPr lang="kk-KZ" sz="2400"/>
              <a:t>89</a:t>
            </a:r>
            <a:r>
              <a:rPr lang="en-US" sz="2400"/>
              <a:t>%</a:t>
            </a:r>
            <a:r>
              <a:rPr lang="kk-KZ" sz="2400"/>
              <a:t>-ы</a:t>
            </a:r>
            <a:r>
              <a:rPr lang="en-US" sz="2400"/>
              <a:t> </a:t>
            </a:r>
            <a:r>
              <a:rPr lang="kk-KZ" sz="2400"/>
              <a:t>қатысты .</a:t>
            </a:r>
          </a:p>
          <a:p>
            <a:r>
              <a:rPr lang="kk-KZ" sz="2400"/>
              <a:t> 99</a:t>
            </a:r>
            <a:r>
              <a:rPr lang="en-US" sz="2400"/>
              <a:t>%</a:t>
            </a:r>
            <a:r>
              <a:rPr lang="kk-KZ" sz="2400"/>
              <a:t>-ы өз дауыстарын</a:t>
            </a:r>
          </a:p>
          <a:p>
            <a:pPr algn="ctr">
              <a:buFontTx/>
              <a:buNone/>
            </a:pPr>
            <a:r>
              <a:rPr lang="kk-KZ" sz="2400"/>
              <a:t>Н.Ә.Назарбаевқа берді.</a:t>
            </a:r>
          </a:p>
          <a:p>
            <a:r>
              <a:rPr lang="kk-KZ" sz="2400"/>
              <a:t>1991ж 10 желтоқсанда Алматыда ҚР Президенті Н.Ә.Назарбаевтың инаугурациясы болды.</a:t>
            </a:r>
          </a:p>
          <a:p>
            <a:pPr>
              <a:buFontTx/>
              <a:buNone/>
            </a:pPr>
            <a:endParaRPr lang="ru-RU" sz="240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kk-KZ"/>
              <a:t>ҚР тұңғыш Президенті  </a:t>
            </a:r>
            <a:r>
              <a:rPr lang="kk-KZ" sz="2400"/>
              <a:t>Н.Ә.Назарбаев</a:t>
            </a:r>
          </a:p>
          <a:p>
            <a:endParaRPr lang="kk-KZ" sz="2400"/>
          </a:p>
          <a:p>
            <a:endParaRPr lang="ru-RU" sz="2400"/>
          </a:p>
        </p:txBody>
      </p:sp>
      <p:pic>
        <p:nvPicPr>
          <p:cNvPr id="4" name="Рисунок 3" descr="i0552rp.jp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562600" y="2514600"/>
            <a:ext cx="2438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3600">
                <a:solidFill>
                  <a:srgbClr val="2A9F0F"/>
                </a:solidFill>
              </a:rPr>
              <a:t>1991ж 10 желтоқсанда Республика  Жоғарғы  Кеңесінің сессиясында</a:t>
            </a:r>
            <a:endParaRPr lang="ru-RU" sz="3600">
              <a:solidFill>
                <a:srgbClr val="2A9F0F"/>
              </a:solidFill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kk-KZ" sz="4400">
                <a:solidFill>
                  <a:srgbClr val="FF00FF"/>
                </a:solidFill>
              </a:rPr>
              <a:t>Қазақ Кеңестік Социалистік Республикасын</a:t>
            </a:r>
            <a:r>
              <a:rPr lang="kk-KZ" sz="4400"/>
              <a:t> </a:t>
            </a:r>
            <a:r>
              <a:rPr lang="kk-KZ" sz="4400">
                <a:solidFill>
                  <a:srgbClr val="FF3300"/>
                </a:solidFill>
              </a:rPr>
              <a:t>Қазақстан Республикасы</a:t>
            </a:r>
            <a:r>
              <a:rPr lang="kk-KZ" sz="4400"/>
              <a:t> </a:t>
            </a:r>
            <a:r>
              <a:rPr lang="kk-KZ" sz="4400">
                <a:solidFill>
                  <a:srgbClr val="2A9F0F"/>
                </a:solidFill>
              </a:rPr>
              <a:t>деп атау жөнінде шешім қабылданды</a:t>
            </a:r>
            <a:r>
              <a:rPr lang="kk-KZ">
                <a:solidFill>
                  <a:srgbClr val="2A9F0F"/>
                </a:solidFill>
              </a:rPr>
              <a:t>.</a:t>
            </a:r>
            <a:endParaRPr lang="ru-RU">
              <a:solidFill>
                <a:srgbClr val="2A9F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229600" cy="1384300"/>
          </a:xfrm>
        </p:spPr>
        <p:txBody>
          <a:bodyPr/>
          <a:lstStyle/>
          <a:p>
            <a:pPr algn="l"/>
            <a:r>
              <a:rPr lang="kk-KZ" sz="3600">
                <a:solidFill>
                  <a:srgbClr val="FF3300"/>
                </a:solidFill>
              </a:rPr>
              <a:t>1991ж 12 желтоқсанда Н.Ә.Назарбаев</a:t>
            </a:r>
            <a:r>
              <a:rPr lang="kk-KZ" sz="3600">
                <a:solidFill>
                  <a:srgbClr val="FF3300"/>
                </a:solidFill>
                <a:latin typeface="KZ Times New Roman" pitchFamily="18" charset="0"/>
              </a:rPr>
              <a:t/>
            </a:r>
            <a:br>
              <a:rPr lang="kk-KZ" sz="3600">
                <a:solidFill>
                  <a:srgbClr val="FF3300"/>
                </a:solidFill>
                <a:latin typeface="KZ Times New Roman" pitchFamily="18" charset="0"/>
              </a:rPr>
            </a:br>
            <a:r>
              <a:rPr lang="kk-KZ" sz="3600">
                <a:solidFill>
                  <a:srgbClr val="FF3300"/>
                </a:solidFill>
              </a:rPr>
              <a:t> “</a:t>
            </a:r>
            <a:r>
              <a:rPr lang="kk-KZ" sz="3600">
                <a:solidFill>
                  <a:srgbClr val="FF3300"/>
                </a:solidFill>
                <a:latin typeface="KZ Times New Roman" pitchFamily="18" charset="0"/>
              </a:rPr>
              <a:t>1986 жылғы17-18 желтоқсан оқиғаларына қатысқаны үшін жауапқа тартылған азаматтарды ақтау жөнінде</a:t>
            </a:r>
            <a:r>
              <a:rPr lang="kk-KZ" sz="3600">
                <a:solidFill>
                  <a:srgbClr val="FF3300"/>
                </a:solidFill>
              </a:rPr>
              <a:t>” жарлық шығарды.</a:t>
            </a:r>
            <a:r>
              <a:rPr lang="kk-KZ" sz="3200"/>
              <a:t> </a:t>
            </a:r>
            <a:endParaRPr lang="ru-RU" sz="3200"/>
          </a:p>
        </p:txBody>
      </p:sp>
      <p:pic>
        <p:nvPicPr>
          <p:cNvPr id="159747" name="Picture 1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0" y="3124200"/>
            <a:ext cx="4114800" cy="3200400"/>
          </a:xfrm>
          <a:noFill/>
          <a:ln/>
        </p:spPr>
      </p:pic>
      <p:pic>
        <p:nvPicPr>
          <p:cNvPr id="159748" name="ipfFXRcqZMIszpo7M:" descr="http://t0.gstatic.com/images?q=tbn:FXRcqZMIszpo7M:http://gdb.rferl.org/D60A2778-E24C-44ED-A181-D6D68A537C5D_mw800_s.jpg">
            <a:hlinkClick r:id="rId3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r:link="rId5" cstate="screen"/>
          <a:srcRect/>
          <a:stretch>
            <a:fillRect/>
          </a:stretch>
        </p:blipFill>
        <p:spPr>
          <a:xfrm>
            <a:off x="6629400" y="3200400"/>
            <a:ext cx="2362200" cy="2057400"/>
          </a:xfrm>
          <a:noFill/>
          <a:ln/>
        </p:spPr>
      </p:pic>
      <p:pic>
        <p:nvPicPr>
          <p:cNvPr id="159749" name="ipfmH6lN3UUNhF_TM:" descr="http://t1.gstatic.com/images?q=tbn:mH6lN3UUNhF_TM:http://gdb.rferl.org/7C7F00C4-E2A4-47E3-A018-AB7F5D99F3A5_mw800_mh600.jpg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r:link="rId8" cstate="screen"/>
          <a:srcRect/>
          <a:stretch>
            <a:fillRect/>
          </a:stretch>
        </p:blipFill>
        <p:spPr>
          <a:xfrm>
            <a:off x="4191000" y="3200400"/>
            <a:ext cx="2362200" cy="2438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kk-KZ" sz="4000">
                <a:solidFill>
                  <a:srgbClr val="DE1029"/>
                </a:solidFill>
                <a:latin typeface="Times New Roman" pitchFamily="18" charset="0"/>
              </a:rPr>
              <a:t>КСРО-ның (1922-1991ж) басшылары </a:t>
            </a:r>
            <a:endParaRPr lang="ru-RU" sz="4000">
              <a:solidFill>
                <a:srgbClr val="DE1029"/>
              </a:solidFill>
              <a:latin typeface="Times New Roman" pitchFamily="18" charset="0"/>
            </a:endParaRPr>
          </a:p>
        </p:txBody>
      </p:sp>
      <p:pic>
        <p:nvPicPr>
          <p:cNvPr id="160773" name="Picture 5" descr="Просмотреть картинку полностью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381000" y="1524000"/>
            <a:ext cx="1752600" cy="1895475"/>
          </a:xfrm>
          <a:noFill/>
          <a:ln/>
        </p:spPr>
      </p:pic>
      <p:pic>
        <p:nvPicPr>
          <p:cNvPr id="160775" name="Picture 7" descr="http://t1.gstatic.com/images?q=tbn:jgDNDvjgQ_75EM:http://www.biografiasyvidas.com/biografia/s/fotos/stalin.jpg">
            <a:hlinkClick r:id="rId3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r:link="rId5" cstate="screen"/>
          <a:srcRect/>
          <a:stretch>
            <a:fillRect/>
          </a:stretch>
        </p:blipFill>
        <p:spPr>
          <a:xfrm>
            <a:off x="228600" y="3886200"/>
            <a:ext cx="1963738" cy="2209800"/>
          </a:xfrm>
          <a:ln/>
        </p:spPr>
      </p:pic>
      <p:pic>
        <p:nvPicPr>
          <p:cNvPr id="160777" name="Picture 9" descr="http://t3.gstatic.com/images?q=tbn:HCFzGWHL5wzo_M:http://uatoday.net/static/dyn/tozk/tozk7a.jpg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r:link="rId8" cstate="screen"/>
          <a:srcRect/>
          <a:stretch>
            <a:fillRect/>
          </a:stretch>
        </p:blipFill>
        <p:spPr>
          <a:xfrm>
            <a:off x="3276600" y="1524000"/>
            <a:ext cx="2286000" cy="1981200"/>
          </a:xfrm>
          <a:noFill/>
          <a:ln/>
        </p:spPr>
      </p:pic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0" y="3505200"/>
            <a:ext cx="2606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kk-KZ" sz="1800" b="1"/>
              <a:t>В.И. Ленин (Ульянов)</a:t>
            </a:r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304800" y="6096000"/>
            <a:ext cx="1470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kk-KZ" sz="1800" b="1"/>
              <a:t>И.В.Сталин</a:t>
            </a:r>
          </a:p>
        </p:txBody>
      </p:sp>
      <p:sp>
        <p:nvSpPr>
          <p:cNvPr id="160779" name="Rectangle 11"/>
          <p:cNvSpPr>
            <a:spLocks noChangeArrowheads="1"/>
          </p:cNvSpPr>
          <p:nvPr/>
        </p:nvSpPr>
        <p:spPr bwMode="auto">
          <a:xfrm>
            <a:off x="3124200" y="3505200"/>
            <a:ext cx="22844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eaLnBrk="0" hangingPunct="0"/>
            <a:r>
              <a:rPr lang="kk-KZ" sz="1800"/>
              <a:t>           </a:t>
            </a:r>
            <a:r>
              <a:rPr lang="kk-KZ" sz="1800" b="1"/>
              <a:t>Н.С.Хрущев </a:t>
            </a:r>
          </a:p>
        </p:txBody>
      </p:sp>
      <p:pic>
        <p:nvPicPr>
          <p:cNvPr id="160780" name="Picture 12" descr="http://t0.gstatic.com/images?q=tbn:_A5MEjUcZ5vjmM:http://image065.mylivepage.ru/chunk65/1975772/1625/%D0%9B%D0%B5%D0%BE%D0%BD%D0%B8%D0%B4%2520%D0%98%D0%BB%D1%8C%D0%B8%D1%87%D1%8C%2520%D0%91%D1%80%D0%B5%D0%B6%D0%BD%D0%B5%D0%B2">
            <a:hlinkClick r:id="rId9"/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10" r:link="rId11" cstate="screen"/>
          <a:srcRect/>
          <a:stretch>
            <a:fillRect/>
          </a:stretch>
        </p:blipFill>
        <p:spPr>
          <a:xfrm>
            <a:off x="3276600" y="3886200"/>
            <a:ext cx="2001838" cy="2286000"/>
          </a:xfrm>
          <a:noFill/>
          <a:ln/>
        </p:spPr>
      </p:pic>
      <p:sp>
        <p:nvSpPr>
          <p:cNvPr id="160782" name="Rectangle 14"/>
          <p:cNvSpPr>
            <a:spLocks noChangeArrowheads="1"/>
          </p:cNvSpPr>
          <p:nvPr/>
        </p:nvSpPr>
        <p:spPr bwMode="auto">
          <a:xfrm>
            <a:off x="2743200" y="6216650"/>
            <a:ext cx="25892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kk-KZ" sz="1800"/>
              <a:t>              </a:t>
            </a:r>
            <a:r>
              <a:rPr lang="kk-KZ" sz="1800" b="1"/>
              <a:t>Л.И.Брежнев </a:t>
            </a:r>
            <a:endParaRPr lang="ru-RU" sz="1800"/>
          </a:p>
          <a:p>
            <a:r>
              <a:rPr lang="kk-KZ" sz="1800" b="1"/>
              <a:t>                </a:t>
            </a:r>
          </a:p>
        </p:txBody>
      </p:sp>
      <p:pic>
        <p:nvPicPr>
          <p:cNvPr id="160783" name="Picture 15" descr="http://t3.gstatic.com/images?q=tbn:h81_E7UGx52LRM:http://www.autograph-mus.narod.ru/uGorbachev-a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r:link="rId14" cstate="screen"/>
          <a:srcRect/>
          <a:stretch>
            <a:fillRect/>
          </a:stretch>
        </p:blipFill>
        <p:spPr bwMode="auto">
          <a:xfrm>
            <a:off x="6705600" y="1524000"/>
            <a:ext cx="2057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0784" name="Rectangle 16"/>
          <p:cNvSpPr>
            <a:spLocks noChangeArrowheads="1"/>
          </p:cNvSpPr>
          <p:nvPr/>
        </p:nvSpPr>
        <p:spPr bwMode="auto">
          <a:xfrm>
            <a:off x="5943600" y="4800600"/>
            <a:ext cx="3016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kk-KZ" sz="1800" b="1"/>
              <a:t>                  М.С.Горбачев  </a:t>
            </a:r>
            <a:endParaRPr lang="ru-RU" sz="1800"/>
          </a:p>
          <a:p>
            <a:pPr algn="l"/>
            <a:r>
              <a:rPr lang="kk-KZ" sz="1800" b="1"/>
              <a:t>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2_Вершина горы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871</TotalTime>
  <Words>1011</Words>
  <Application>Microsoft Office PowerPoint</Application>
  <PresentationFormat>Экран (4:3)</PresentationFormat>
  <Paragraphs>268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47</vt:i4>
      </vt:variant>
    </vt:vector>
  </HeadingPairs>
  <TitlesOfParts>
    <vt:vector size="56" baseType="lpstr">
      <vt:lpstr>Arial</vt:lpstr>
      <vt:lpstr>Calibri</vt:lpstr>
      <vt:lpstr>Wingdings</vt:lpstr>
      <vt:lpstr>Tahoma</vt:lpstr>
      <vt:lpstr>Verdana</vt:lpstr>
      <vt:lpstr>Times New Roman</vt:lpstr>
      <vt:lpstr>KZ Times New Roman</vt:lpstr>
      <vt:lpstr>Вершина горы</vt:lpstr>
      <vt:lpstr>2_Вершина горы</vt:lpstr>
      <vt:lpstr>           Үй тапсырмасын сұрау  1. 1991 жылғы Беларусь астанасы          Минск қаласындағы шешімнің         мақсаты қандай?  2. ТМД қай мемлкетте дүниеге келді?  3. 1991 жылы 1 желтоқсанда қандай       жағдай болды?  4. Қазақстанның әлемдегі ұстанымы?</vt:lpstr>
      <vt:lpstr>Слайд 2</vt:lpstr>
      <vt:lpstr>КСРО-ның (1922-1991ж)құрамындағы мемлекеттер</vt:lpstr>
      <vt:lpstr>Тәуелсіз Мемлекеттердің Достастығы дүниеге келді 21.12.1991ж</vt:lpstr>
      <vt:lpstr>Қазақстан жер көлемі жағынан дүние жүзі бойынша 9 орында.</vt:lpstr>
      <vt:lpstr>1991ж  1желтоқсанда   Қазақ КСР Президентін сайлады.</vt:lpstr>
      <vt:lpstr>1991ж 10 желтоқсанда Республика  Жоғарғы  Кеңесінің сессиясында</vt:lpstr>
      <vt:lpstr>1991ж 12 желтоқсанда Н.Ә.Назарбаев  “1986 жылғы17-18 желтоқсан оқиғаларына қатысқаны үшін жауапқа тартылған азаматтарды ақтау жөнінде” жарлық шығарды. </vt:lpstr>
      <vt:lpstr>КСРО-ның (1922-1991ж) басшылары </vt:lpstr>
      <vt:lpstr>ТМД –ны құру жөніндегі келісімге қайда және қашан қол қойылды?</vt:lpstr>
      <vt:lpstr>21.12.1991ж  Алматыда</vt:lpstr>
      <vt:lpstr>§ 44-45. Тәуелсіз Қазақстанның саяси дамуы</vt:lpstr>
      <vt:lpstr>      Тәуелсіз Қазақстанның алдында тұрған міндеттер:     Ішкі саясат                 Бағыттар              Сыртқы саясат</vt:lpstr>
      <vt:lpstr>Слайд 14</vt:lpstr>
      <vt:lpstr>Слайд 15</vt:lpstr>
      <vt:lpstr>Слайд 16</vt:lpstr>
      <vt:lpstr>1992 ж 2 наурызда БҰҰ-на қабылданды</vt:lpstr>
      <vt:lpstr>1992 ж 4 маусымда Жоғарғы Кеңестің сессиясы Республиканың жаңа мемлекеттік Туы мен Елтаңбасын бекітті.</vt:lpstr>
      <vt:lpstr>ҚР Мемлекеттік туының авторы: Ш.Ниязбеков</vt:lpstr>
      <vt:lpstr>ҚР Мемлекеттік Елтаңбасының авторы: Ж.Мәлібеков пен      Ш.Уалиханов</vt:lpstr>
      <vt:lpstr>Слайд 21</vt:lpstr>
      <vt:lpstr>1993жыл 15 қараша – Қазақстан Республикасының Ұлттық  валютасы күні</vt:lpstr>
      <vt:lpstr>Тәуелсіз Қазақстанның алғашқы Конституциясы</vt:lpstr>
      <vt:lpstr>Қазақстан Республикасының жаңа Конституциясы</vt:lpstr>
      <vt:lpstr>Терминдер </vt:lpstr>
      <vt:lpstr>Конституция </vt:lpstr>
      <vt:lpstr>2 – бап </vt:lpstr>
      <vt:lpstr>7 – бап </vt:lpstr>
      <vt:lpstr>27 - бап</vt:lpstr>
      <vt:lpstr>Слайд 30</vt:lpstr>
      <vt:lpstr>Ақ Орда</vt:lpstr>
      <vt:lpstr>Қазақстан Республикасы </vt:lpstr>
      <vt:lpstr>Слайд 33</vt:lpstr>
      <vt:lpstr>Слайд 34</vt:lpstr>
      <vt:lpstr>Слайд 35</vt:lpstr>
      <vt:lpstr>1997ж Қазақстан - 2030 бағдарламасы</vt:lpstr>
      <vt:lpstr>Қазақстан Республикасының астанасының ауысуы.</vt:lpstr>
      <vt:lpstr>XIX ғ Ақмола мен XXI ғ Астана</vt:lpstr>
      <vt:lpstr>Слайд 39</vt:lpstr>
      <vt:lpstr>Слайд 40</vt:lpstr>
      <vt:lpstr>2010 жылы Қазақстан Республикасының ЕҚЫҰ - ның төрағалық қызметіне кірісуіне орай Президент Нұрсұлтан Назарбаевтың  Үндеуі</vt:lpstr>
      <vt:lpstr>Слайд 42</vt:lpstr>
      <vt:lpstr>Қазақстандық төрағалықтың ұраны  төрт “Т”</vt:lpstr>
      <vt:lpstr>Қазақстан Республикасының Президенті Н.Ә.Назарбаевтың Қазақстан халқына Жолдауы </vt:lpstr>
      <vt:lpstr>1989 ж экологиялық қозғалысты атаңыз. 1991 ж  16 желтоқсан қандай күн? 1991 ж  1 желтоқсан қандай күн?  1992 ж  2 наурыз қандай күн?  1993 ж  28 қаңтар қандай күн?  1995 ж  30 тамыз қандай күн? </vt:lpstr>
      <vt:lpstr>     Қазақстанның өткені мен бүгіні  Кеңес үкіметі кезеңіндегі Қазақстан                Тәуелсіз Қазақстан </vt:lpstr>
      <vt:lpstr>    Жаңа сабақты  бекіту сұрақтары: 1. Тәуелсіздікті қалай түсінеміз? 2. ҚР рәміздерін атаңыз? ,3. БҰҰ  – мақсаты не? 4. Президент және Парламенттің қызметі қандай?   Оқушыларды бағалау. Үйге тапсырма: § 44-45.                       310-320 беттер.                 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Majitov Nurken</cp:lastModifiedBy>
  <cp:revision>66</cp:revision>
  <cp:lastPrinted>1601-01-01T00:00:00Z</cp:lastPrinted>
  <dcterms:created xsi:type="dcterms:W3CDTF">1601-01-01T00:00:00Z</dcterms:created>
  <dcterms:modified xsi:type="dcterms:W3CDTF">2011-10-26T18:23:25Z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885991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  <property fmtid="{D5CDD505-2E9C-101B-9397-08002B2CF9AE}" name="Version" pid="5">
    <vt:i4>1</vt:i4>
  </property>
</Properties>
</file>