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6"/>
  </p:notesMasterIdLst>
  <p:sldIdLst>
    <p:sldId id="256" r:id="rId3"/>
    <p:sldId id="257" r:id="rId4"/>
    <p:sldId id="273" r:id="rId5"/>
    <p:sldId id="276" r:id="rId6"/>
    <p:sldId id="274" r:id="rId7"/>
    <p:sldId id="275" r:id="rId8"/>
    <p:sldId id="280" r:id="rId9"/>
    <p:sldId id="277" r:id="rId10"/>
    <p:sldId id="281" r:id="rId11"/>
    <p:sldId id="278" r:id="rId12"/>
    <p:sldId id="282" r:id="rId13"/>
    <p:sldId id="279" r:id="rId14"/>
    <p:sldId id="28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EAC-8043-4459-B050-47C379182A7C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BA5B9-92BF-4FAD-9EFD-2E4D27205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2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4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8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12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11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77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68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7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88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6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3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limland.kz/kk/subject/matematika/5-synyp/natural-sandar-zhane-nol-sany--10635?mid=fc2eb388-9d59-11e9-be78-49d30a05e05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bilimland.kz/kk/subject/matematika/5-synyp/natural-sandar-zhane-nol-sany--10635?mid=fc2eb384-9d59-11e9-be78-49d30a05e051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7019" y="2780928"/>
            <a:ext cx="684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kumimoji="0" lang="kk-KZ" sz="4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«Натурал</a:t>
            </a:r>
            <a:r>
              <a:rPr kumimoji="0" lang="kk-KZ" sz="4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сандар және нөл</a:t>
            </a:r>
            <a:r>
              <a:rPr kumimoji="0" lang="kk-KZ" sz="4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» </a:t>
            </a:r>
            <a:endParaRPr kumimoji="0" lang="ru-RU" sz="4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5" y="4509120"/>
            <a:ext cx="5256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Математика</a:t>
            </a:r>
          </a:p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</a:t>
            </a:r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сынып</a:t>
            </a:r>
            <a:endParaRPr lang="ru-RU" sz="3200" b="1" kern="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220486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Сабақтың тақырыбы: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0, 5, 8 цифрларынан (цифрлары қайталанбайтындай) үш таңбалы</a:t>
            </a:r>
          </a:p>
          <a:p>
            <a:pPr marL="0" indent="0">
              <a:buNone/>
            </a:pPr>
            <a:r>
              <a:rPr lang="kk-KZ" sz="2400" dirty="0">
                <a:latin typeface="Arial" pitchFamily="34" charset="0"/>
                <a:cs typeface="Arial" pitchFamily="34" charset="0"/>
              </a:rPr>
              <a:t>а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) жұп сан;</a:t>
            </a:r>
          </a:p>
          <a:p>
            <a:pPr marL="0" indent="0">
              <a:buNone/>
            </a:pPr>
            <a:r>
              <a:rPr lang="kk-KZ" sz="2400" dirty="0">
                <a:latin typeface="Arial" pitchFamily="34" charset="0"/>
                <a:cs typeface="Arial" pitchFamily="34" charset="0"/>
              </a:rPr>
              <a:t>ә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) тақ сан;</a:t>
            </a:r>
          </a:p>
          <a:p>
            <a:pPr marL="0" indent="0">
              <a:buNone/>
            </a:pPr>
            <a:r>
              <a:rPr lang="kk-KZ" sz="2400" dirty="0">
                <a:latin typeface="Arial" pitchFamily="34" charset="0"/>
                <a:cs typeface="Arial" pitchFamily="34" charset="0"/>
              </a:rPr>
              <a:t>б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) мүмкін болатын ең үлкен натурал санды құрастыр.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3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а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508; 580; 850;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ә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805;</a:t>
            </a:r>
          </a:p>
          <a:p>
            <a:pPr marL="0" indent="0">
              <a:buNone/>
            </a:pPr>
            <a:r>
              <a:rPr lang="kk-KZ" dirty="0">
                <a:latin typeface="Arial" pitchFamily="34" charset="0"/>
                <a:cs typeface="Arial" pitchFamily="34" charset="0"/>
              </a:rPr>
              <a:t>б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) 850.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3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4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81050" y="19780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Кітап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үшінші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бетінен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бастап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цифрымен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нөмірленген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Кітапты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110-бетіне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дейін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нөмірлеу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үшін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неше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цифр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қажет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болады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0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sz="2400" dirty="0" smtClean="0"/>
                  <a:t>1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3-беттен 9-бетке дейін нөмірлеу үшін бір цифр қолданылады, ендеше: 7 цифр қажет;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2) 10-беттен 99-бетке дейін екі цифрдан нөмірленеді, демек: 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</a:rPr>
                      <m:t>90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∙2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=180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ru-RU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3) 100-беттен 110-бетке дейін үш цифрдан қажет: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</a:rPr>
                      <m:t>11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∙3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=33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ru-RU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4)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</a:rPr>
                      <m:t>7+180+33</m:t>
                    </m:r>
                    <m:r>
                      <a:rPr lang="en-US" sz="2400" b="0" i="1" smtClean="0">
                        <a:latin typeface="Cambria Math"/>
                      </a:rPr>
                      <m:t>=220</m:t>
                    </m:r>
                    <m:r>
                      <a:rPr lang="kk-KZ" sz="2400" b="0" i="0" smtClean="0">
                        <a:latin typeface="Cambria Math"/>
                      </a:rPr>
                      <m:t>.</m:t>
                    </m:r>
                  </m:oMath>
                </a14:m>
                <a:endParaRPr lang="kk-KZ" sz="2400" b="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b="1" dirty="0" smtClean="0">
                    <a:latin typeface="Arial" pitchFamily="34" charset="0"/>
                    <a:cs typeface="Arial" pitchFamily="34" charset="0"/>
                  </a:rPr>
                  <a:t>Жауабы: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220 цифр қажет.</a:t>
                </a:r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59" t="-1120" r="-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Шешуі: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9" y="256490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Оқу мақсаты: </a:t>
            </a:r>
            <a:endParaRPr lang="kk-KZ" sz="2400" b="1" kern="0" dirty="0" smtClean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r>
              <a:rPr lang="kk-KZ" sz="2400" dirty="0">
                <a:latin typeface="Arial" pitchFamily="34" charset="0"/>
                <a:cs typeface="Arial" pitchFamily="34" charset="0"/>
              </a:rPr>
              <a:t>5.1.1.1 натурал сандар жиыны ұғымын меңгеру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kk-KZ" sz="2400" dirty="0">
                <a:latin typeface="Arial" pitchFamily="34" charset="0"/>
                <a:cs typeface="Arial" pitchFamily="34" charset="0"/>
              </a:rPr>
              <a:t>5.1.1.2 жұп және тақ сандар ұғымдарын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меңгеру.</a:t>
            </a:r>
            <a:endParaRPr lang="ru-RU" sz="2400" kern="0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Анықтама.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 Санауда қолданылатын сандарды 1,2,3,4,5,6,7,8,9,10,11,12,... </a:t>
            </a:r>
            <a:r>
              <a:rPr lang="kk-KZ" sz="2400" b="1" i="1" dirty="0">
                <a:latin typeface="Arial" pitchFamily="34" charset="0"/>
                <a:cs typeface="Arial" pitchFamily="34" charset="0"/>
              </a:rPr>
              <a:t>н</a:t>
            </a:r>
            <a:r>
              <a:rPr lang="kk-KZ" sz="2400" b="1" i="1" dirty="0" smtClean="0">
                <a:latin typeface="Arial" pitchFamily="34" charset="0"/>
                <a:cs typeface="Arial" pitchFamily="34" charset="0"/>
              </a:rPr>
              <a:t>атурал сандар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деп атайды.</a:t>
            </a:r>
          </a:p>
          <a:p>
            <a:pPr marL="0" indent="0">
              <a:buNone/>
            </a:pPr>
            <a:endParaRPr lang="kk-KZ" b="1" i="1" u="sng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4005064"/>
            <a:ext cx="7220895" cy="110799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 smtClean="0"/>
              <a:t>  </a:t>
            </a:r>
            <a:r>
              <a:rPr lang="kk-KZ" sz="2400" b="1" i="1" u="sng" dirty="0">
                <a:latin typeface="Arial" pitchFamily="34" charset="0"/>
                <a:cs typeface="Arial" pitchFamily="34" charset="0"/>
              </a:rPr>
              <a:t>0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 саны санауда қолданылмайды, </a:t>
            </a:r>
            <a:endParaRPr lang="kk-K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kk-KZ" sz="2400" dirty="0" smtClean="0">
                <a:latin typeface="Arial" pitchFamily="34" charset="0"/>
                <a:cs typeface="Arial" pitchFamily="34" charset="0"/>
              </a:rPr>
              <a:t>сондықтан 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натурал сан емес.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7505" y="5543377"/>
            <a:ext cx="82064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https://bilimland.kz/kk/subject/matematika/5-synyp/natural-sandar-zhane-nol-sany-</a:t>
            </a:r>
            <a:r>
              <a:rPr lang="en-US" dirty="0" smtClean="0">
                <a:hlinkClick r:id="rId2"/>
              </a:rPr>
              <a:t>-</a:t>
            </a:r>
            <a:endParaRPr lang="kk-KZ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10635?mid=fc2eb388-9d59-11e9-be78-49d30a05e051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2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568952" cy="46085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0,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1, 2, 3, 4, 5, 6, 7, 8, 9 – сандарды жазуда қолданылатын </a:t>
            </a:r>
            <a:r>
              <a:rPr lang="kk-KZ" sz="2400" i="1" dirty="0" smtClean="0">
                <a:latin typeface="Arial" pitchFamily="34" charset="0"/>
                <a:cs typeface="Arial" pitchFamily="34" charset="0"/>
              </a:rPr>
              <a:t>цифрлар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 деп аталады.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Мұндағы 0, 2, 4, 6, 8 – жұп цифрлар.</a:t>
            </a:r>
          </a:p>
          <a:p>
            <a:pPr marL="0" indent="0">
              <a:buNone/>
            </a:pPr>
            <a:r>
              <a:rPr lang="kk-KZ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	1, 3, 5, 7, 9 – тақ цифрлар.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Жұп цифрмен аяқталатын сандар – жұп сандар, тақ цифрмен аяқталатын сандар – тақ сандар деп аталады.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Мысалы, 1</a:t>
            </a: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, 4</a:t>
            </a: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, 31</a:t>
            </a: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, 50</a:t>
            </a: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 – жұп сандар;</a:t>
            </a:r>
          </a:p>
          <a:p>
            <a:pPr marL="0" indent="0">
              <a:buNone/>
            </a:pPr>
            <a:r>
              <a:rPr lang="kk-KZ" sz="2400" dirty="0">
                <a:latin typeface="Arial" pitchFamily="34" charset="0"/>
                <a:cs typeface="Arial" pitchFamily="34" charset="0"/>
              </a:rPr>
              <a:t>	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      1</a:t>
            </a: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, 6</a:t>
            </a: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, 8</a:t>
            </a: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, 10</a:t>
            </a: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 – тақ сандар.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6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916832"/>
                <a:ext cx="8136904" cy="46805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Көп таңбалы натурал санды разрядтық қосылғыштардың қосындысы түрінде жазуға болады.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Мысалы: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47568=40000+7000+500+60+8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немесе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47568=4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10000+7∙1000+5∙100+6∙10+8</m:t>
                      </m:r>
                    </m:oMath>
                  </m:oMathPara>
                </a14:m>
                <a:endParaRPr lang="kk-KZ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1, 10, 100, 1000, ... разрядтық бірліктер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Натурал сандардың осылай жазылу тәсілін </a:t>
                </a:r>
                <a:r>
                  <a:rPr lang="kk-KZ" sz="2400" b="1" i="1" u="sng" dirty="0" smtClean="0">
                    <a:latin typeface="Arial" pitchFamily="34" charset="0"/>
                    <a:cs typeface="Arial" pitchFamily="34" charset="0"/>
                  </a:rPr>
                  <a:t>ондық санау жүйесі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деп атайды.</a:t>
                </a:r>
              </a:p>
              <a:p>
                <a:pPr marL="0" indent="0">
                  <a:buNone/>
                </a:pPr>
                <a:r>
                  <a:rPr lang="en-US" dirty="0">
                    <a:hlinkClick r:id="rId2"/>
                  </a:rPr>
                  <a:t>https://bilimland.kz/kk/subject/matematika/5-synyp/natural-sandar-zhane-nol-sany--10635?mid=fc2eb384-9d59-11e9-be78-49d30a05e051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916832"/>
                <a:ext cx="8136904" cy="4680520"/>
              </a:xfrm>
              <a:blipFill rotWithShape="1">
                <a:blip r:embed="rId3"/>
                <a:stretch>
                  <a:fillRect l="-1573" t="-1693" r="-5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31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25625"/>
            <a:ext cx="8280920" cy="4351338"/>
          </a:xfrm>
        </p:spPr>
        <p:txBody>
          <a:bodyPr/>
          <a:lstStyle/>
          <a:p>
            <a:pPr marL="0" indent="0">
              <a:buNone/>
            </a:pPr>
            <a:r>
              <a:rPr lang="kk-KZ" dirty="0"/>
              <a:t>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Берілген сандарды цифрмен жаз: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1) қырық бес мың тоқсан бір;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2) сегіз миллион жиырма жеті мың төрт жүз;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3) жиырма миллион сегіз жүз отыз алты мың тоғыз;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4) тмиллиард бес жүз алпыс миллион екі мың үш жүз;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5) сегіз жүз тоғыз миллиардтоқсан бес мың жеті жүз он бес.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1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3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1) 45091;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2) 8 027 400;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3) 20 836 009;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4) 4 560 002 300;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5) 809 000 095 715.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2-тапсырма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Берілген сандарды разрядтық қосылғыштарға жікте: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1) 400503;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2) 405003;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3) 435875;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4) 5403.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8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sz="2400" dirty="0" smtClean="0"/>
                  <a:t> 1)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</a:rPr>
                      <m:t>400 503</m:t>
                    </m:r>
                    <m:r>
                      <a:rPr lang="en-US" sz="2400" b="0" i="1" smtClean="0">
                        <a:latin typeface="Cambria Math"/>
                      </a:rPr>
                      <m:t>=4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∙100000+5∙100+3</m:t>
                    </m:r>
                    <m:r>
                      <a:rPr lang="kk-KZ" sz="2400" b="0" i="0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kk-KZ" sz="2400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kk-KZ" sz="2400" dirty="0" smtClean="0"/>
                  <a:t>2)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</a:rPr>
                      <m:t>40</m:t>
                    </m:r>
                    <m:r>
                      <a:rPr lang="kk-KZ" sz="2400" b="0" i="1" smtClean="0">
                        <a:latin typeface="Cambria Math"/>
                      </a:rPr>
                      <m:t>5</m:t>
                    </m:r>
                    <m:r>
                      <a:rPr lang="kk-KZ" sz="2400" i="1">
                        <a:latin typeface="Cambria Math"/>
                      </a:rPr>
                      <m:t> </m:t>
                    </m:r>
                    <m:r>
                      <a:rPr lang="kk-KZ" sz="2400" b="0" i="1" smtClean="0">
                        <a:latin typeface="Cambria Math"/>
                      </a:rPr>
                      <m:t>0</m:t>
                    </m:r>
                    <m:r>
                      <a:rPr lang="kk-KZ" sz="2400" i="1">
                        <a:latin typeface="Cambria Math"/>
                      </a:rPr>
                      <m:t>03</m:t>
                    </m:r>
                    <m:r>
                      <a:rPr lang="en-US" sz="2400" i="1">
                        <a:latin typeface="Cambria Math"/>
                      </a:rPr>
                      <m:t>=4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∙100000+5∙100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+3</m:t>
                    </m:r>
                    <m:r>
                      <a:rPr lang="kk-KZ" sz="240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kk-KZ" sz="2400" dirty="0" smtClean="0"/>
              </a:p>
              <a:p>
                <a:pPr marL="0" indent="0">
                  <a:buNone/>
                </a:pPr>
                <a:r>
                  <a:rPr lang="kk-KZ" sz="2400" dirty="0" smtClean="0"/>
                  <a:t>3)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</a:rPr>
                      <m:t>4</m:t>
                    </m:r>
                    <m:r>
                      <a:rPr lang="kk-KZ" sz="2400" b="0" i="1" smtClean="0">
                        <a:latin typeface="Cambria Math"/>
                      </a:rPr>
                      <m:t>35 875</m:t>
                    </m:r>
                    <m:r>
                      <a:rPr lang="en-US" sz="2400" i="1">
                        <a:latin typeface="Cambria Math"/>
                      </a:rPr>
                      <m:t>=4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∙100000+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∙100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00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+</m:t>
                    </m:r>
                    <m:r>
                      <a:rPr lang="kk-KZ" sz="2400" b="0" i="0" smtClean="0">
                        <a:latin typeface="Cambria Math"/>
                        <a:ea typeface="Cambria Math"/>
                      </a:rPr>
                      <m:t>5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∙1000+8∙100+7∙10+5</m:t>
                    </m:r>
                    <m:r>
                      <a:rPr lang="kk-KZ" sz="240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kk-KZ" sz="2400" dirty="0" smtClean="0"/>
              </a:p>
              <a:p>
                <a:pPr marL="0" indent="0">
                  <a:buNone/>
                </a:pPr>
                <a:r>
                  <a:rPr lang="kk-KZ" sz="2400" dirty="0" smtClean="0"/>
                  <a:t>4)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</a:rPr>
                      <m:t> 5</m:t>
                    </m:r>
                    <m:r>
                      <a:rPr lang="kk-KZ" sz="2400" b="0" i="1" smtClean="0">
                        <a:latin typeface="Cambria Math"/>
                      </a:rPr>
                      <m:t> 4</m:t>
                    </m:r>
                    <m:r>
                      <a:rPr lang="kk-KZ" sz="2400" i="1">
                        <a:latin typeface="Cambria Math"/>
                      </a:rPr>
                      <m:t>03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kk-KZ" sz="2400" b="0" i="1" smtClean="0">
                        <a:latin typeface="Cambria Math"/>
                      </a:rPr>
                      <m:t>5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∙1000+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∙100+3</m:t>
                    </m:r>
                    <m:r>
                      <a:rPr lang="kk-KZ" sz="24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kk-KZ" sz="2400" dirty="0">
                  <a:ea typeface="Cambria Math"/>
                </a:endParaRPr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59" t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460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1-тапсырма</vt:lpstr>
      <vt:lpstr>Жауабы:</vt:lpstr>
      <vt:lpstr>2-тапсырма</vt:lpstr>
      <vt:lpstr>Жауабы:</vt:lpstr>
      <vt:lpstr>3-тапсырма</vt:lpstr>
      <vt:lpstr>Жауабы:</vt:lpstr>
      <vt:lpstr>4-тапсырма</vt:lpstr>
      <vt:lpstr>Шешуі: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Sulushash</cp:lastModifiedBy>
  <cp:revision>21</cp:revision>
  <dcterms:created xsi:type="dcterms:W3CDTF">2020-07-06T11:16:20Z</dcterms:created>
  <dcterms:modified xsi:type="dcterms:W3CDTF">2020-07-12T21:41:00Z</dcterms:modified>
</cp:coreProperties>
</file>