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2" r:id="rId5"/>
    <p:sldId id="261" r:id="rId6"/>
    <p:sldId id="265" r:id="rId7"/>
    <p:sldId id="266" r:id="rId8"/>
    <p:sldId id="267" r:id="rId9"/>
    <p:sldId id="263" r:id="rId10"/>
    <p:sldId id="264" r:id="rId11"/>
    <p:sldId id="269" r:id="rId12"/>
    <p:sldId id="270" r:id="rId13"/>
    <p:sldId id="271" r:id="rId14"/>
    <p:sldId id="268" r:id="rId15"/>
    <p:sldId id="273" r:id="rId16"/>
    <p:sldId id="274" r:id="rId17"/>
    <p:sldId id="275" r:id="rId18"/>
    <p:sldId id="260" r:id="rId19"/>
  </p:sldIdLst>
  <p:sldSz cx="1080135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2" y="82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61695E-CD95-4720-9506-8FCBD2C97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1122363"/>
            <a:ext cx="918114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169" y="3602038"/>
            <a:ext cx="81010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8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9717" y="365125"/>
            <a:ext cx="232904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594" y="365125"/>
            <a:ext cx="685210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68" y="1709740"/>
            <a:ext cx="93161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968" y="4589465"/>
            <a:ext cx="93161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4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0" y="365127"/>
            <a:ext cx="9316164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1" y="1681163"/>
            <a:ext cx="45694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001" y="2505075"/>
            <a:ext cx="456947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8184" y="1681163"/>
            <a:ext cx="45919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8184" y="2505075"/>
            <a:ext cx="459198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99" y="457200"/>
            <a:ext cx="34837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981" y="987427"/>
            <a:ext cx="54681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999" y="2057400"/>
            <a:ext cx="34837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99" y="457200"/>
            <a:ext cx="34837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981" y="987427"/>
            <a:ext cx="54681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999" y="2057400"/>
            <a:ext cx="34837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CBE26B-9904-4F18-BC3D-FA9A860807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593" y="365127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593" y="6356352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D755-319D-4318-A60C-43DE846FC38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947" y="6356352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8453" y="6356352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101" y="1334798"/>
            <a:ext cx="9181148" cy="2387600"/>
          </a:xfrm>
        </p:spPr>
        <p:txBody>
          <a:bodyPr>
            <a:normAutofit/>
          </a:bodyPr>
          <a:lstStyle/>
          <a:p>
            <a:r>
              <a:rPr lang="ru-RU" sz="4000" dirty="0" err="1">
                <a:latin typeface="+mn-lt"/>
              </a:rPr>
              <a:t>Мәліметтер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базасы</a:t>
            </a:r>
            <a:r>
              <a:rPr lang="ru-RU" sz="4000" dirty="0" smtClean="0">
                <a:latin typeface="+mn-lt"/>
              </a:rPr>
              <a:t>.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Мәліметтер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базасын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басқару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жүйесі</a:t>
            </a:r>
            <a:r>
              <a:rPr lang="ru-RU" sz="4000" dirty="0">
                <a:latin typeface="+mn-lt"/>
              </a:rPr>
              <a:t>.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04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err="1"/>
              <a:t>Иерархиялық</a:t>
            </a:r>
            <a:r>
              <a:rPr lang="ru-RU" sz="2800" b="1" dirty="0"/>
              <a:t> </a:t>
            </a:r>
            <a:r>
              <a:rPr lang="ru-RU" sz="2800" b="1" dirty="0" err="1"/>
              <a:t>мәліметтер</a:t>
            </a:r>
            <a:r>
              <a:rPr lang="ru-RU" sz="2800" b="1" dirty="0"/>
              <a:t> </a:t>
            </a:r>
            <a:r>
              <a:rPr lang="ru-RU" sz="2800" b="1" dirty="0" err="1"/>
              <a:t>базасы</a:t>
            </a:r>
            <a:r>
              <a:rPr lang="ru-RU" sz="2800" b="1" dirty="0"/>
              <a:t>, </a:t>
            </a:r>
            <a:r>
              <a:rPr lang="ru-RU" sz="2800" b="1" dirty="0" err="1"/>
              <a:t>иерархиялық</a:t>
            </a:r>
            <a:r>
              <a:rPr lang="ru-RU" sz="2800" b="1" dirty="0"/>
              <a:t> </a:t>
            </a:r>
            <a:r>
              <a:rPr lang="ru-RU" sz="2800" b="1" dirty="0" err="1"/>
              <a:t>мәліметтер</a:t>
            </a:r>
            <a:r>
              <a:rPr lang="ru-RU" sz="2800" b="1" dirty="0"/>
              <a:t> </a:t>
            </a:r>
            <a:r>
              <a:rPr lang="ru-RU" sz="2800" b="1" dirty="0" err="1"/>
              <a:t>базасының</a:t>
            </a:r>
            <a:r>
              <a:rPr lang="ru-RU" sz="2800" b="1" dirty="0"/>
              <a:t> </a:t>
            </a:r>
            <a:r>
              <a:rPr lang="ru-RU" sz="2800" b="1" dirty="0" err="1"/>
              <a:t>құрылымы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712" y="1851743"/>
            <a:ext cx="5001713" cy="22305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/>
              <a:t>Иерархиялық</a:t>
            </a:r>
            <a:r>
              <a:rPr lang="ru-RU" sz="2000" b="1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деректерді</a:t>
            </a:r>
            <a:r>
              <a:rPr lang="ru-RU" sz="2000" dirty="0"/>
              <a:t> </a:t>
            </a:r>
            <a:r>
              <a:rPr lang="ru-RU" sz="2000" dirty="0" err="1"/>
              <a:t>сақтау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оларды</a:t>
            </a:r>
            <a:r>
              <a:rPr lang="ru-RU" sz="2000" dirty="0"/>
              <a:t> </a:t>
            </a:r>
            <a:r>
              <a:rPr lang="ru-RU" sz="2000" dirty="0" err="1"/>
              <a:t>құрылымдау</a:t>
            </a:r>
            <a:r>
              <a:rPr lang="ru-RU" sz="2000" dirty="0"/>
              <a:t> </a:t>
            </a:r>
            <a:r>
              <a:rPr lang="ru-RU" sz="2000" dirty="0" err="1"/>
              <a:t>элементтерді</a:t>
            </a:r>
            <a:r>
              <a:rPr lang="ru-RU" sz="2000" dirty="0"/>
              <a:t> </a:t>
            </a:r>
            <a:r>
              <a:rPr lang="ru-RU" sz="2000" dirty="0" err="1"/>
              <a:t>ата-ана</a:t>
            </a:r>
            <a:r>
              <a:rPr lang="ru-RU" sz="2000" dirty="0"/>
              <a:t> мен </a:t>
            </a:r>
            <a:r>
              <a:rPr lang="ru-RU" sz="2000" dirty="0" err="1"/>
              <a:t>балаға</a:t>
            </a:r>
            <a:r>
              <a:rPr lang="ru-RU" sz="2000" dirty="0"/>
              <a:t> </a:t>
            </a:r>
            <a:r>
              <a:rPr lang="ru-RU" sz="2000" dirty="0" err="1"/>
              <a:t>бөлу</a:t>
            </a:r>
            <a:r>
              <a:rPr lang="ru-RU" sz="2000" dirty="0"/>
              <a:t> </a:t>
            </a:r>
            <a:r>
              <a:rPr lang="ru-RU" sz="2000" dirty="0" err="1"/>
              <a:t>принципі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жүзеге</a:t>
            </a:r>
            <a:r>
              <a:rPr lang="ru-RU" sz="2000" dirty="0"/>
              <a:t> </a:t>
            </a:r>
            <a:r>
              <a:rPr lang="ru-RU" sz="2000" dirty="0" err="1"/>
              <a:t>асырылатын</a:t>
            </a:r>
            <a:r>
              <a:rPr lang="ru-RU" sz="2000" dirty="0"/>
              <a:t> </a:t>
            </a:r>
            <a:r>
              <a:rPr lang="ru-RU" sz="2000" dirty="0" err="1"/>
              <a:t>мәліметтер</a:t>
            </a:r>
            <a:r>
              <a:rPr lang="ru-RU" sz="2000" dirty="0"/>
              <a:t> </a:t>
            </a:r>
            <a:r>
              <a:rPr lang="ru-RU" sz="2000" dirty="0" err="1"/>
              <a:t>базасы</a:t>
            </a:r>
            <a:r>
              <a:rPr lang="ru-RU" sz="2000" dirty="0"/>
              <a:t> </a:t>
            </a:r>
            <a:r>
              <a:rPr lang="ru-RU" sz="2000" dirty="0" err="1"/>
              <a:t>түсініледі</a:t>
            </a:r>
            <a:r>
              <a:rPr lang="ru-RU" sz="2000" dirty="0"/>
              <a:t>. </a:t>
            </a:r>
            <a:r>
              <a:rPr lang="ru-RU" sz="2000" dirty="0" err="1"/>
              <a:t>Мұндай</a:t>
            </a:r>
            <a:r>
              <a:rPr lang="ru-RU" sz="2000" dirty="0"/>
              <a:t> </a:t>
            </a:r>
            <a:r>
              <a:rPr lang="ru-RU" sz="2000" dirty="0" err="1"/>
              <a:t>негіздердің</a:t>
            </a:r>
            <a:r>
              <a:rPr lang="ru-RU" sz="2000" dirty="0"/>
              <a:t> </a:t>
            </a:r>
            <a:r>
              <a:rPr lang="ru-RU" sz="2000" dirty="0" err="1"/>
              <a:t>артықшылығы-сұралған</a:t>
            </a:r>
            <a:r>
              <a:rPr lang="ru-RU" sz="2000" dirty="0"/>
              <a:t> </a:t>
            </a:r>
            <a:r>
              <a:rPr lang="ru-RU" sz="2000" dirty="0" err="1"/>
              <a:t>ақпаратты</a:t>
            </a:r>
            <a:r>
              <a:rPr lang="ru-RU" sz="2000" dirty="0"/>
              <a:t> </a:t>
            </a:r>
            <a:r>
              <a:rPr lang="ru-RU" sz="2000" dirty="0" err="1"/>
              <a:t>оқудың</a:t>
            </a:r>
            <a:r>
              <a:rPr lang="ru-RU" sz="2000" dirty="0"/>
              <a:t> </a:t>
            </a:r>
            <a:r>
              <a:rPr lang="ru-RU" sz="2000" dirty="0" err="1"/>
              <a:t>жеңілдігі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оны </a:t>
            </a:r>
            <a:r>
              <a:rPr lang="ru-RU" sz="2000" dirty="0" err="1"/>
              <a:t>пайдаланушыға</a:t>
            </a:r>
            <a:r>
              <a:rPr lang="ru-RU" sz="2000" dirty="0"/>
              <a:t> тез беру.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755" y="4199033"/>
            <a:ext cx="587362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/>
              <a:t>Айта</a:t>
            </a:r>
            <a:r>
              <a:rPr lang="ru-RU" sz="1600" dirty="0"/>
              <a:t> кету </a:t>
            </a:r>
            <a:r>
              <a:rPr lang="ru-RU" sz="1600" dirty="0" err="1"/>
              <a:t>керек</a:t>
            </a:r>
            <a:r>
              <a:rPr lang="ru-RU" sz="1600" dirty="0"/>
              <a:t>, осы </a:t>
            </a:r>
            <a:r>
              <a:rPr lang="ru-RU" sz="1600" dirty="0" err="1"/>
              <a:t>типтегі</a:t>
            </a:r>
            <a:r>
              <a:rPr lang="ru-RU" sz="1600" dirty="0"/>
              <a:t> </a:t>
            </a:r>
            <a:r>
              <a:rPr lang="ru-RU" sz="1600" dirty="0" err="1"/>
              <a:t>мәліметтер</a:t>
            </a:r>
            <a:r>
              <a:rPr lang="ru-RU" sz="1600" dirty="0"/>
              <a:t> </a:t>
            </a:r>
            <a:r>
              <a:rPr lang="ru-RU" sz="1600" dirty="0" err="1"/>
              <a:t>базасы</a:t>
            </a:r>
            <a:r>
              <a:rPr lang="ru-RU" sz="1600" dirty="0"/>
              <a:t> </a:t>
            </a:r>
            <a:r>
              <a:rPr lang="ru-RU" sz="1600" dirty="0" err="1"/>
              <a:t>ақпаратты</a:t>
            </a:r>
            <a:r>
              <a:rPr lang="ru-RU" sz="1600" dirty="0"/>
              <a:t>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оңтайландырылған</a:t>
            </a:r>
            <a:r>
              <a:rPr lang="ru-RU" sz="1600" dirty="0"/>
              <a:t>, </a:t>
            </a:r>
            <a:r>
              <a:rPr lang="ru-RU" sz="1600" dirty="0" err="1"/>
              <a:t>яғни</a:t>
            </a:r>
            <a:r>
              <a:rPr lang="ru-RU" sz="1600" dirty="0"/>
              <a:t> </a:t>
            </a:r>
            <a:r>
              <a:rPr lang="ru-RU" sz="1600" dirty="0" err="1"/>
              <a:t>иерархиялық</a:t>
            </a:r>
            <a:r>
              <a:rPr lang="ru-RU" sz="1600" dirty="0"/>
              <a:t> </a:t>
            </a:r>
            <a:r>
              <a:rPr lang="ru-RU" sz="1600" dirty="0" err="1"/>
              <a:t>құрылымы</a:t>
            </a:r>
            <a:r>
              <a:rPr lang="ru-RU" sz="1600" dirty="0"/>
              <a:t> бар </a:t>
            </a:r>
            <a:r>
              <a:rPr lang="ru-RU" sz="1600" dirty="0" err="1"/>
              <a:t>мәліметтер</a:t>
            </a:r>
            <a:r>
              <a:rPr lang="ru-RU" sz="1600" dirty="0"/>
              <a:t> </a:t>
            </a:r>
            <a:r>
              <a:rPr lang="ru-RU" sz="1600" dirty="0" err="1"/>
              <a:t>базасы</a:t>
            </a:r>
            <a:r>
              <a:rPr lang="ru-RU" sz="1600" dirty="0"/>
              <a:t> </a:t>
            </a:r>
            <a:r>
              <a:rPr lang="ru-RU" sz="1600" dirty="0" err="1"/>
              <a:t>сұралған</a:t>
            </a:r>
            <a:r>
              <a:rPr lang="ru-RU" sz="1600" dirty="0"/>
              <a:t> </a:t>
            </a:r>
            <a:r>
              <a:rPr lang="ru-RU" sz="1600" dirty="0" err="1"/>
              <a:t>ақпаратты</a:t>
            </a:r>
            <a:r>
              <a:rPr lang="ru-RU" sz="1600" dirty="0"/>
              <a:t> тез </a:t>
            </a:r>
            <a:r>
              <a:rPr lang="ru-RU" sz="1600" dirty="0" err="1"/>
              <a:t>таңдап</a:t>
            </a:r>
            <a:r>
              <a:rPr lang="ru-RU" sz="1600" dirty="0"/>
              <a:t>, оны </a:t>
            </a:r>
            <a:r>
              <a:rPr lang="ru-RU" sz="1600" dirty="0" err="1"/>
              <a:t>пайдаланушыларға</a:t>
            </a:r>
            <a:r>
              <a:rPr lang="ru-RU" sz="1600" dirty="0"/>
              <a:t> </a:t>
            </a:r>
            <a:r>
              <a:rPr lang="ru-RU" sz="1600" dirty="0" err="1"/>
              <a:t>бере</a:t>
            </a:r>
            <a:r>
              <a:rPr lang="ru-RU" sz="1600" dirty="0"/>
              <a:t> </a:t>
            </a:r>
            <a:r>
              <a:rPr lang="ru-RU" sz="1600" dirty="0" err="1"/>
              <a:t>алады</a:t>
            </a:r>
            <a:r>
              <a:rPr lang="ru-RU" sz="1600" dirty="0"/>
              <a:t>. </a:t>
            </a:r>
            <a:r>
              <a:rPr lang="ru-RU" sz="1600" dirty="0" err="1"/>
              <a:t>Бірақ</a:t>
            </a:r>
            <a:r>
              <a:rPr lang="ru-RU" sz="1600" dirty="0"/>
              <a:t> </a:t>
            </a:r>
            <a:r>
              <a:rPr lang="ru-RU" sz="1600" dirty="0" err="1"/>
              <a:t>мұндай</a:t>
            </a:r>
            <a:r>
              <a:rPr lang="ru-RU" sz="1600" dirty="0"/>
              <a:t> </a:t>
            </a:r>
            <a:r>
              <a:rPr lang="ru-RU" sz="1600" dirty="0" err="1"/>
              <a:t>құрылым</a:t>
            </a:r>
            <a:r>
              <a:rPr lang="ru-RU" sz="1600" dirty="0"/>
              <a:t> </a:t>
            </a:r>
            <a:r>
              <a:rPr lang="ru-RU" sz="1600" dirty="0" err="1"/>
              <a:t>ақпаратты</a:t>
            </a:r>
            <a:r>
              <a:rPr lang="ru-RU" sz="1600" dirty="0"/>
              <a:t> тез </a:t>
            </a:r>
            <a:r>
              <a:rPr lang="ru-RU" sz="1600" dirty="0" err="1"/>
              <a:t>сұрыптауға</a:t>
            </a:r>
            <a:r>
              <a:rPr lang="ru-RU" sz="1600" dirty="0"/>
              <a:t> </a:t>
            </a:r>
            <a:r>
              <a:rPr lang="ru-RU" sz="1600" dirty="0" err="1"/>
              <a:t>мүмкіндік</a:t>
            </a:r>
            <a:r>
              <a:rPr lang="ru-RU" sz="1600" dirty="0"/>
              <a:t> </a:t>
            </a:r>
            <a:r>
              <a:rPr lang="ru-RU" sz="1600" dirty="0" err="1"/>
              <a:t>бермейді</a:t>
            </a:r>
            <a:r>
              <a:rPr lang="ru-RU" sz="1600" dirty="0"/>
              <a:t>, </a:t>
            </a:r>
            <a:r>
              <a:rPr lang="ru-RU" sz="1600" dirty="0" err="1"/>
              <a:t>мұнда</a:t>
            </a:r>
            <a:r>
              <a:rPr lang="ru-RU" sz="1600" dirty="0"/>
              <a:t> </a:t>
            </a:r>
            <a:r>
              <a:rPr lang="ru-RU" sz="1600" dirty="0" err="1"/>
              <a:t>сіз</a:t>
            </a:r>
            <a:r>
              <a:rPr lang="ru-RU" sz="1600" dirty="0"/>
              <a:t> </a:t>
            </a:r>
            <a:r>
              <a:rPr lang="ru-RU" sz="1600" dirty="0" err="1"/>
              <a:t>өмірден</a:t>
            </a:r>
            <a:r>
              <a:rPr lang="ru-RU" sz="1600" dirty="0"/>
              <a:t> </a:t>
            </a:r>
            <a:r>
              <a:rPr lang="ru-RU" sz="1600" dirty="0" err="1"/>
              <a:t>мысал</a:t>
            </a:r>
            <a:r>
              <a:rPr lang="ru-RU" sz="1600" dirty="0"/>
              <a:t> </a:t>
            </a:r>
            <a:r>
              <a:rPr lang="ru-RU" sz="1600" dirty="0" err="1"/>
              <a:t>келтіре</a:t>
            </a:r>
            <a:r>
              <a:rPr lang="ru-RU" sz="1600" dirty="0"/>
              <a:t> </a:t>
            </a:r>
            <a:r>
              <a:rPr lang="ru-RU" sz="1600" dirty="0" err="1"/>
              <a:t>аласыз</a:t>
            </a:r>
            <a:r>
              <a:rPr lang="ru-RU" sz="1600" dirty="0"/>
              <a:t>, компьютер </a:t>
            </a:r>
            <a:r>
              <a:rPr lang="ru-RU" sz="1600" dirty="0" err="1"/>
              <a:t>кез-келген</a:t>
            </a:r>
            <a:r>
              <a:rPr lang="ru-RU" sz="1600" dirty="0"/>
              <a:t> </a:t>
            </a:r>
            <a:r>
              <a:rPr lang="ru-RU" sz="1600" dirty="0" err="1"/>
              <a:t>нақты</a:t>
            </a:r>
            <a:r>
              <a:rPr lang="ru-RU" sz="1600" dirty="0"/>
              <a:t> </a:t>
            </a:r>
            <a:r>
              <a:rPr lang="ru-RU" sz="1600" dirty="0" err="1"/>
              <a:t>файлмен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қалтамен</a:t>
            </a:r>
            <a:r>
              <a:rPr lang="ru-RU" sz="1600" dirty="0"/>
              <a:t> </a:t>
            </a:r>
            <a:r>
              <a:rPr lang="ru-RU" sz="1600" dirty="0" err="1"/>
              <a:t>оңай</a:t>
            </a:r>
            <a:r>
              <a:rPr lang="ru-RU" sz="1600" dirty="0"/>
              <a:t> </a:t>
            </a:r>
            <a:r>
              <a:rPr lang="ru-RU" sz="1600" dirty="0" err="1"/>
              <a:t>жұмыс</a:t>
            </a:r>
            <a:r>
              <a:rPr lang="ru-RU" sz="1600" dirty="0"/>
              <a:t> </a:t>
            </a:r>
            <a:r>
              <a:rPr lang="ru-RU" sz="1600" dirty="0" err="1"/>
              <a:t>істей</a:t>
            </a:r>
            <a:r>
              <a:rPr lang="ru-RU" sz="1600" dirty="0"/>
              <a:t> </a:t>
            </a:r>
            <a:r>
              <a:rPr lang="ru-RU" sz="1600" dirty="0" err="1"/>
              <a:t>алады</a:t>
            </a:r>
            <a:r>
              <a:rPr lang="ru-RU" sz="1600" dirty="0"/>
              <a:t> (</a:t>
            </a:r>
            <a:r>
              <a:rPr lang="ru-RU" sz="1600" dirty="0" err="1"/>
              <a:t>олар</a:t>
            </a:r>
            <a:r>
              <a:rPr lang="ru-RU" sz="1600" dirty="0"/>
              <a:t> </a:t>
            </a:r>
            <a:r>
              <a:rPr lang="ru-RU" sz="1600" dirty="0" err="1"/>
              <a:t>иерархиялық</a:t>
            </a:r>
            <a:r>
              <a:rPr lang="ru-RU" sz="1600" dirty="0"/>
              <a:t> </a:t>
            </a:r>
            <a:r>
              <a:rPr lang="ru-RU" sz="1600" dirty="0" err="1"/>
              <a:t>құрылымның</a:t>
            </a:r>
            <a:r>
              <a:rPr lang="ru-RU" sz="1600" dirty="0"/>
              <a:t> </a:t>
            </a:r>
            <a:r>
              <a:rPr lang="ru-RU" sz="1600" dirty="0" err="1"/>
              <a:t>объектілері</a:t>
            </a:r>
            <a:r>
              <a:rPr lang="ru-RU" sz="1600" dirty="0"/>
              <a:t> </a:t>
            </a:r>
            <a:r>
              <a:rPr lang="ru-RU" sz="1600" dirty="0" err="1"/>
              <a:t>болып</a:t>
            </a:r>
            <a:r>
              <a:rPr lang="ru-RU" sz="1600" dirty="0"/>
              <a:t> </a:t>
            </a:r>
            <a:r>
              <a:rPr lang="ru-RU" sz="1600" dirty="0" err="1"/>
              <a:t>табылады</a:t>
            </a:r>
            <a:r>
              <a:rPr lang="ru-RU" sz="1600" dirty="0"/>
              <a:t>), </a:t>
            </a:r>
            <a:r>
              <a:rPr lang="ru-RU" sz="1600" dirty="0" err="1"/>
              <a:t>бірақ</a:t>
            </a:r>
            <a:r>
              <a:rPr lang="ru-RU" sz="1600" dirty="0"/>
              <a:t> </a:t>
            </a:r>
            <a:r>
              <a:rPr lang="ru-RU" sz="1600" dirty="0" err="1"/>
              <a:t>компьютерді</a:t>
            </a:r>
            <a:r>
              <a:rPr lang="ru-RU" sz="1600" dirty="0"/>
              <a:t> </a:t>
            </a:r>
            <a:r>
              <a:rPr lang="ru-RU" sz="1600" dirty="0" err="1"/>
              <a:t>антивирустармен</a:t>
            </a:r>
            <a:r>
              <a:rPr lang="ru-RU" sz="1600" dirty="0"/>
              <a:t> </a:t>
            </a:r>
            <a:r>
              <a:rPr lang="ru-RU" sz="1600" dirty="0" err="1"/>
              <a:t>тексеру</a:t>
            </a:r>
            <a:r>
              <a:rPr lang="ru-RU" sz="1600" dirty="0"/>
              <a:t> </a:t>
            </a:r>
            <a:r>
              <a:rPr lang="ru-RU" sz="1600" dirty="0" err="1"/>
              <a:t>өте</a:t>
            </a:r>
            <a:r>
              <a:rPr lang="ru-RU" sz="1600" dirty="0"/>
              <a:t> </a:t>
            </a:r>
            <a:r>
              <a:rPr lang="ru-RU" sz="1600" dirty="0" err="1"/>
              <a:t>ұзақ</a:t>
            </a:r>
            <a:r>
              <a:rPr lang="ru-RU" sz="1600" dirty="0"/>
              <a:t> </a:t>
            </a:r>
            <a:r>
              <a:rPr lang="ru-RU" sz="1600" dirty="0" err="1"/>
              <a:t>уақытқа</a:t>
            </a:r>
            <a:r>
              <a:rPr lang="ru-RU" sz="1600" dirty="0"/>
              <a:t> </a:t>
            </a:r>
            <a:r>
              <a:rPr lang="ru-RU" sz="1600" dirty="0" err="1"/>
              <a:t>созылады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/>
              <a:t>Екінші</a:t>
            </a:r>
            <a:r>
              <a:rPr lang="ru-RU" sz="1600" dirty="0"/>
              <a:t> </a:t>
            </a:r>
            <a:r>
              <a:rPr lang="ru-RU" sz="1600" dirty="0" err="1"/>
              <a:t>мысал</a:t>
            </a:r>
            <a:r>
              <a:rPr lang="ru-RU" sz="1600" dirty="0"/>
              <a:t>-</a:t>
            </a:r>
            <a:r>
              <a:rPr lang="en-US" sz="1600" dirty="0"/>
              <a:t>Windows </a:t>
            </a:r>
            <a:r>
              <a:rPr lang="ru-RU" sz="1600" dirty="0" err="1"/>
              <a:t>тізілімі</a:t>
            </a:r>
            <a:r>
              <a:rPr lang="ru-RU" sz="16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43077" r="48331" b="28546"/>
          <a:stretch/>
        </p:blipFill>
        <p:spPr bwMode="auto">
          <a:xfrm>
            <a:off x="7229838" y="1900222"/>
            <a:ext cx="3220183" cy="19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6647" y="4203388"/>
            <a:ext cx="4018086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/>
              <a:t>Суретте</a:t>
            </a:r>
            <a:r>
              <a:rPr lang="ru-RU" sz="1400" dirty="0"/>
              <a:t> </a:t>
            </a:r>
            <a:r>
              <a:rPr lang="ru-RU" sz="1400" dirty="0" err="1"/>
              <a:t>сіз</a:t>
            </a:r>
            <a:r>
              <a:rPr lang="ru-RU" sz="1400" dirty="0"/>
              <a:t> </a:t>
            </a:r>
            <a:r>
              <a:rPr lang="ru-RU" sz="1400" dirty="0" err="1"/>
              <a:t>иерархиялық</a:t>
            </a:r>
            <a:r>
              <a:rPr lang="ru-RU" sz="1400" dirty="0"/>
              <a:t>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базасының</a:t>
            </a:r>
            <a:r>
              <a:rPr lang="ru-RU" sz="1400" dirty="0"/>
              <a:t> </a:t>
            </a:r>
            <a:r>
              <a:rPr lang="ru-RU" sz="1400" dirty="0" err="1"/>
              <a:t>құрылымын</a:t>
            </a:r>
            <a:r>
              <a:rPr lang="ru-RU" sz="1400" dirty="0"/>
              <a:t> </a:t>
            </a:r>
            <a:r>
              <a:rPr lang="ru-RU" sz="1400" dirty="0" err="1"/>
              <a:t>көре</a:t>
            </a:r>
            <a:r>
              <a:rPr lang="ru-RU" sz="1400" dirty="0"/>
              <a:t> </a:t>
            </a:r>
            <a:r>
              <a:rPr lang="ru-RU" sz="1400" dirty="0" err="1"/>
              <a:t>аласыз</a:t>
            </a:r>
            <a:r>
              <a:rPr lang="ru-RU" sz="1400" dirty="0"/>
              <a:t>, </a:t>
            </a:r>
            <a:r>
              <a:rPr lang="ru-RU" sz="1400" dirty="0" err="1"/>
              <a:t>ең</a:t>
            </a:r>
            <a:r>
              <a:rPr lang="ru-RU" sz="1400" dirty="0"/>
              <a:t> </a:t>
            </a:r>
            <a:r>
              <a:rPr lang="ru-RU" sz="1400" dirty="0" err="1"/>
              <a:t>жоғарғы</a:t>
            </a:r>
            <a:r>
              <a:rPr lang="ru-RU" sz="1400" dirty="0"/>
              <a:t> </a:t>
            </a:r>
            <a:r>
              <a:rPr lang="ru-RU" sz="1400" dirty="0" err="1"/>
              <a:t>жағында</a:t>
            </a:r>
            <a:r>
              <a:rPr lang="ru-RU" sz="1400" dirty="0"/>
              <a:t> </a:t>
            </a:r>
            <a:r>
              <a:rPr lang="ru-RU" sz="1400" dirty="0" err="1"/>
              <a:t>ата-ана</a:t>
            </a:r>
            <a:r>
              <a:rPr lang="ru-RU" sz="1400" dirty="0"/>
              <a:t> </a:t>
            </a:r>
            <a:r>
              <a:rPr lang="ru-RU" sz="1400" dirty="0" err="1"/>
              <a:t>немесе</a:t>
            </a:r>
            <a:r>
              <a:rPr lang="ru-RU" sz="1400" dirty="0"/>
              <a:t> </a:t>
            </a:r>
            <a:r>
              <a:rPr lang="ru-RU" sz="1400" dirty="0" err="1"/>
              <a:t>тамыр</a:t>
            </a:r>
            <a:r>
              <a:rPr lang="ru-RU" sz="1400" dirty="0"/>
              <a:t> </a:t>
            </a:r>
            <a:r>
              <a:rPr lang="ru-RU" sz="1400" dirty="0" err="1"/>
              <a:t>элементі</a:t>
            </a:r>
            <a:r>
              <a:rPr lang="ru-RU" sz="1400" dirty="0"/>
              <a:t>, </a:t>
            </a:r>
            <a:r>
              <a:rPr lang="ru-RU" sz="1400" dirty="0" err="1"/>
              <a:t>төменде</a:t>
            </a:r>
            <a:r>
              <a:rPr lang="ru-RU" sz="1400" dirty="0"/>
              <a:t> </a:t>
            </a:r>
            <a:r>
              <a:rPr lang="ru-RU" sz="1400" dirty="0" err="1"/>
              <a:t>балалар</a:t>
            </a:r>
            <a:r>
              <a:rPr lang="ru-RU" sz="1400" dirty="0"/>
              <a:t> </a:t>
            </a:r>
            <a:r>
              <a:rPr lang="ru-RU" sz="1400" dirty="0" err="1"/>
              <a:t>элементтері</a:t>
            </a:r>
            <a:r>
              <a:rPr lang="ru-RU" sz="1400" dirty="0"/>
              <a:t>, </a:t>
            </a:r>
            <a:r>
              <a:rPr lang="ru-RU" sz="1400" dirty="0" err="1"/>
              <a:t>бірдей</a:t>
            </a:r>
            <a:r>
              <a:rPr lang="ru-RU" sz="1400" dirty="0"/>
              <a:t> </a:t>
            </a:r>
            <a:r>
              <a:rPr lang="ru-RU" sz="1400" dirty="0" err="1"/>
              <a:t>деңгейде</a:t>
            </a:r>
            <a:r>
              <a:rPr lang="ru-RU" sz="1400" dirty="0"/>
              <a:t> </a:t>
            </a:r>
            <a:r>
              <a:rPr lang="ru-RU" sz="1400" dirty="0" err="1"/>
              <a:t>орналасқан</a:t>
            </a:r>
            <a:r>
              <a:rPr lang="ru-RU" sz="1400" dirty="0"/>
              <a:t> </a:t>
            </a:r>
            <a:r>
              <a:rPr lang="ru-RU" sz="1400" dirty="0" err="1"/>
              <a:t>элементтер</a:t>
            </a:r>
            <a:r>
              <a:rPr lang="ru-RU" sz="1400" dirty="0"/>
              <a:t> </a:t>
            </a:r>
            <a:r>
              <a:rPr lang="ru-RU" sz="1400" dirty="0" err="1"/>
              <a:t>бауырлар</a:t>
            </a:r>
            <a:r>
              <a:rPr lang="ru-RU" sz="1400" dirty="0"/>
              <a:t>, </a:t>
            </a:r>
            <a:r>
              <a:rPr lang="ru-RU" sz="1400" dirty="0" err="1"/>
              <a:t>жақсы</a:t>
            </a:r>
            <a:r>
              <a:rPr lang="ru-RU" sz="1400" dirty="0"/>
              <a:t> </a:t>
            </a:r>
            <a:r>
              <a:rPr lang="ru-RU" sz="1400" dirty="0" err="1"/>
              <a:t>немесе</a:t>
            </a:r>
            <a:r>
              <a:rPr lang="ru-RU" sz="1400" dirty="0"/>
              <a:t> </a:t>
            </a:r>
            <a:r>
              <a:rPr lang="ru-RU" sz="1400" dirty="0" err="1"/>
              <a:t>көрші</a:t>
            </a:r>
            <a:r>
              <a:rPr lang="ru-RU" sz="1400" dirty="0"/>
              <a:t> </a:t>
            </a:r>
            <a:r>
              <a:rPr lang="ru-RU" sz="1400" dirty="0" err="1"/>
              <a:t>элементтер</a:t>
            </a:r>
            <a:r>
              <a:rPr lang="ru-RU" sz="1400" dirty="0"/>
              <a:t> </a:t>
            </a:r>
            <a:r>
              <a:rPr lang="ru-RU" sz="1400" dirty="0" err="1"/>
              <a:t>деп</a:t>
            </a:r>
            <a:r>
              <a:rPr lang="ru-RU" sz="1400" dirty="0"/>
              <a:t> </a:t>
            </a:r>
            <a:r>
              <a:rPr lang="ru-RU" sz="1400" dirty="0" err="1"/>
              <a:t>аталады</a:t>
            </a:r>
            <a:r>
              <a:rPr lang="ru-RU" sz="1400" dirty="0"/>
              <a:t>. </a:t>
            </a:r>
            <a:r>
              <a:rPr lang="ru-RU" sz="1400" dirty="0" err="1"/>
              <a:t>Тиісінше</a:t>
            </a:r>
            <a:r>
              <a:rPr lang="ru-RU" sz="1400" dirty="0"/>
              <a:t>, элемент </a:t>
            </a:r>
            <a:r>
              <a:rPr lang="ru-RU" sz="1400" dirty="0" err="1"/>
              <a:t>деңгейі</a:t>
            </a:r>
            <a:r>
              <a:rPr lang="ru-RU" sz="1400" dirty="0"/>
              <a:t> </a:t>
            </a:r>
            <a:r>
              <a:rPr lang="ru-RU" sz="1400" dirty="0" err="1"/>
              <a:t>неғұрлым</a:t>
            </a:r>
            <a:r>
              <a:rPr lang="ru-RU" sz="1400" dirty="0"/>
              <a:t> </a:t>
            </a:r>
            <a:r>
              <a:rPr lang="ru-RU" sz="1400" dirty="0" err="1"/>
              <a:t>төмен</a:t>
            </a:r>
            <a:r>
              <a:rPr lang="ru-RU" sz="1400" dirty="0"/>
              <a:t> </a:t>
            </a:r>
            <a:r>
              <a:rPr lang="ru-RU" sz="1400" dirty="0" err="1"/>
              <a:t>болса</a:t>
            </a:r>
            <a:r>
              <a:rPr lang="ru-RU" sz="1400" dirty="0"/>
              <a:t>, </a:t>
            </a:r>
            <a:r>
              <a:rPr lang="ru-RU" sz="1400" dirty="0" err="1"/>
              <a:t>сол</a:t>
            </a:r>
            <a:r>
              <a:rPr lang="ru-RU" sz="1400" dirty="0"/>
              <a:t> </a:t>
            </a:r>
            <a:r>
              <a:rPr lang="ru-RU" sz="1400" dirty="0" err="1"/>
              <a:t>элементтің</a:t>
            </a:r>
            <a:r>
              <a:rPr lang="ru-RU" sz="1400" dirty="0"/>
              <a:t> </a:t>
            </a:r>
            <a:r>
              <a:rPr lang="ru-RU" sz="1400" dirty="0" err="1"/>
              <a:t>ұя</a:t>
            </a:r>
            <a:r>
              <a:rPr lang="ru-RU" sz="1400" dirty="0"/>
              <a:t> </a:t>
            </a:r>
            <a:r>
              <a:rPr lang="ru-RU" sz="1400" dirty="0" err="1"/>
              <a:t>салуы</a:t>
            </a:r>
            <a:r>
              <a:rPr lang="ru-RU" sz="1400" dirty="0"/>
              <a:t> </a:t>
            </a:r>
            <a:r>
              <a:rPr lang="ru-RU" sz="1400" dirty="0" err="1"/>
              <a:t>соғұрлым</a:t>
            </a:r>
            <a:r>
              <a:rPr lang="ru-RU" sz="1400" dirty="0"/>
              <a:t> </a:t>
            </a:r>
            <a:r>
              <a:rPr lang="ru-RU" sz="1400" dirty="0" err="1"/>
              <a:t>үлкен</a:t>
            </a:r>
            <a:r>
              <a:rPr lang="ru-RU" sz="1400" dirty="0"/>
              <a:t> </a:t>
            </a:r>
            <a:r>
              <a:rPr lang="ru-RU" sz="1400" dirty="0" err="1"/>
              <a:t>болады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6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err="1"/>
              <a:t>Желілік</a:t>
            </a:r>
            <a:r>
              <a:rPr lang="ru-RU" sz="3600" dirty="0"/>
              <a:t> </a:t>
            </a:r>
            <a:r>
              <a:rPr lang="ru-RU" sz="3600" dirty="0" err="1"/>
              <a:t>мәліметтер</a:t>
            </a:r>
            <a:r>
              <a:rPr lang="ru-RU" sz="3600" dirty="0"/>
              <a:t> </a:t>
            </a:r>
            <a:r>
              <a:rPr lang="ru-RU" sz="3600" dirty="0" err="1"/>
              <a:t>базасы</a:t>
            </a:r>
            <a:r>
              <a:rPr lang="ru-RU" sz="3600" dirty="0"/>
              <a:t>, </a:t>
            </a:r>
            <a:r>
              <a:rPr lang="ru-RU" sz="3600" dirty="0" err="1"/>
              <a:t>желілік</a:t>
            </a:r>
            <a:r>
              <a:rPr lang="ru-RU" sz="3600" dirty="0"/>
              <a:t> </a:t>
            </a:r>
            <a:r>
              <a:rPr lang="ru-RU" sz="3600" dirty="0" err="1"/>
              <a:t>мәліметтер</a:t>
            </a:r>
            <a:r>
              <a:rPr lang="ru-RU" sz="3600" dirty="0"/>
              <a:t> </a:t>
            </a:r>
            <a:r>
              <a:rPr lang="ru-RU" sz="3600" dirty="0" err="1"/>
              <a:t>базасының</a:t>
            </a:r>
            <a:r>
              <a:rPr lang="ru-RU" sz="3600" dirty="0"/>
              <a:t> </a:t>
            </a:r>
            <a:r>
              <a:rPr lang="ru-RU" sz="3600" dirty="0" err="1"/>
              <a:t>құрылымы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731" y="2014510"/>
            <a:ext cx="4591407" cy="187886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 </a:t>
            </a:r>
            <a:r>
              <a:rPr lang="ru-RU" dirty="0" err="1"/>
              <a:t>өзгертілген</a:t>
            </a:r>
            <a:r>
              <a:rPr lang="ru-RU" dirty="0"/>
              <a:t> </a:t>
            </a:r>
            <a:r>
              <a:rPr lang="ru-RU" dirty="0" err="1"/>
              <a:t>иерархиялық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түсініледі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ерекшелігі-элементтер</a:t>
            </a:r>
            <a:r>
              <a:rPr lang="ru-RU" dirty="0"/>
              <a:t> </a:t>
            </a:r>
            <a:r>
              <a:rPr lang="ru-RU" dirty="0" err="1"/>
              <a:t>иерархияны</a:t>
            </a:r>
            <a:r>
              <a:rPr lang="ru-RU" dirty="0"/>
              <a:t> </a:t>
            </a:r>
            <a:r>
              <a:rPr lang="ru-RU" dirty="0" err="1"/>
              <a:t>бұза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Яғни</a:t>
            </a:r>
            <a:r>
              <a:rPr lang="ru-RU" dirty="0"/>
              <a:t>,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ата-бабалары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t="29808" r="51111" b="47115"/>
          <a:stretch/>
        </p:blipFill>
        <p:spPr bwMode="auto">
          <a:xfrm>
            <a:off x="5849815" y="1844868"/>
            <a:ext cx="3798278" cy="204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48616" y="4647254"/>
            <a:ext cx="5400675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dirty="0" err="1"/>
              <a:t>Айта</a:t>
            </a:r>
            <a:r>
              <a:rPr lang="ru-RU" sz="1400" dirty="0"/>
              <a:t> кету </a:t>
            </a:r>
            <a:r>
              <a:rPr lang="ru-RU" sz="1400" dirty="0" err="1"/>
              <a:t>керек</a:t>
            </a:r>
            <a:r>
              <a:rPr lang="ru-RU" sz="1400" dirty="0"/>
              <a:t>, </a:t>
            </a:r>
            <a:r>
              <a:rPr lang="ru-RU" sz="1400" dirty="0" err="1"/>
              <a:t>желілік</a:t>
            </a:r>
            <a:r>
              <a:rPr lang="ru-RU" sz="1400" dirty="0"/>
              <a:t>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</a:t>
            </a:r>
            <a:r>
              <a:rPr lang="ru-RU" sz="1400" dirty="0"/>
              <a:t> </a:t>
            </a:r>
            <a:r>
              <a:rPr lang="ru-RU" sz="1400" dirty="0" err="1"/>
              <a:t>иерархиялық</a:t>
            </a:r>
            <a:r>
              <a:rPr lang="ru-RU" sz="1400" dirty="0"/>
              <a:t>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базасымен</a:t>
            </a:r>
            <a:r>
              <a:rPr lang="ru-RU" sz="1400" dirty="0"/>
              <a:t> </a:t>
            </a:r>
            <a:r>
              <a:rPr lang="ru-RU" sz="1400" dirty="0" err="1"/>
              <a:t>бірдей</a:t>
            </a:r>
            <a:r>
              <a:rPr lang="ru-RU" sz="1400" dirty="0"/>
              <a:t> </a:t>
            </a:r>
            <a:r>
              <a:rPr lang="ru-RU" sz="1400" dirty="0" err="1"/>
              <a:t>сипаттамаларға</a:t>
            </a:r>
            <a:r>
              <a:rPr lang="ru-RU" sz="1400" dirty="0"/>
              <a:t> </a:t>
            </a:r>
            <a:r>
              <a:rPr lang="ru-RU" sz="1400" dirty="0" err="1"/>
              <a:t>ие</a:t>
            </a:r>
            <a:r>
              <a:rPr lang="ru-RU" sz="1400" dirty="0"/>
              <a:t>. </a:t>
            </a:r>
            <a:r>
              <a:rPr lang="ru-RU" sz="1400" dirty="0" err="1"/>
              <a:t>Бірақ</a:t>
            </a:r>
            <a:r>
              <a:rPr lang="ru-RU" sz="1400" dirty="0"/>
              <a:t>, осы </a:t>
            </a:r>
            <a:r>
              <a:rPr lang="ru-RU" sz="1400" dirty="0" err="1"/>
              <a:t>айдарда</a:t>
            </a:r>
            <a:r>
              <a:rPr lang="ru-RU" sz="1400" dirty="0"/>
              <a:t> </a:t>
            </a:r>
            <a:r>
              <a:rPr lang="ru-RU" sz="1400" dirty="0" err="1"/>
              <a:t>бізді</a:t>
            </a:r>
            <a:r>
              <a:rPr lang="ru-RU" sz="1400" dirty="0"/>
              <a:t> </a:t>
            </a:r>
            <a:r>
              <a:rPr lang="ru-RU" sz="1400" dirty="0" err="1"/>
              <a:t>иерархиялық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желілік</a:t>
            </a:r>
            <a:r>
              <a:rPr lang="ru-RU" sz="1400" dirty="0"/>
              <a:t>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</a:t>
            </a:r>
            <a:r>
              <a:rPr lang="ru-RU" sz="1400" dirty="0"/>
              <a:t> </a:t>
            </a:r>
            <a:r>
              <a:rPr lang="ru-RU" sz="1400" dirty="0" err="1"/>
              <a:t>қызықтырмайды</a:t>
            </a:r>
            <a:r>
              <a:rPr lang="ru-RU" sz="1400" dirty="0"/>
              <a:t>, </a:t>
            </a:r>
            <a:r>
              <a:rPr lang="ru-RU" sz="1400" dirty="0" err="1"/>
              <a:t>бұл</a:t>
            </a:r>
            <a:r>
              <a:rPr lang="ru-RU" sz="1400" dirty="0"/>
              <a:t> </a:t>
            </a:r>
            <a:r>
              <a:rPr lang="ru-RU" sz="1400" dirty="0" err="1"/>
              <a:t>тақырып</a:t>
            </a:r>
            <a:r>
              <a:rPr lang="ru-RU" sz="1400" dirty="0"/>
              <a:t> </a:t>
            </a:r>
            <a:r>
              <a:rPr lang="en-US" sz="1400" dirty="0"/>
              <a:t>XML </a:t>
            </a:r>
            <a:r>
              <a:rPr lang="ru-RU" sz="1400" dirty="0" err="1"/>
              <a:t>форматына</a:t>
            </a:r>
            <a:r>
              <a:rPr lang="ru-RU" sz="1400" dirty="0"/>
              <a:t> </a:t>
            </a:r>
            <a:r>
              <a:rPr lang="ru-RU" sz="1400" dirty="0" err="1"/>
              <a:t>көбірек</a:t>
            </a:r>
            <a:r>
              <a:rPr lang="ru-RU" sz="1400" dirty="0"/>
              <a:t> </a:t>
            </a:r>
            <a:r>
              <a:rPr lang="ru-RU" sz="1400" dirty="0" err="1"/>
              <a:t>қатысты</a:t>
            </a:r>
            <a:r>
              <a:rPr lang="ru-RU" sz="1400" dirty="0"/>
              <a:t>, </a:t>
            </a:r>
            <a:r>
              <a:rPr lang="ru-RU" sz="1400" dirty="0" err="1"/>
              <a:t>мүмкін</a:t>
            </a:r>
            <a:r>
              <a:rPr lang="ru-RU" sz="1400" dirty="0"/>
              <a:t> </a:t>
            </a:r>
            <a:r>
              <a:rPr lang="ru-RU" sz="1400" dirty="0" err="1"/>
              <a:t>кеңейтілетін</a:t>
            </a:r>
            <a:r>
              <a:rPr lang="ru-RU" sz="1400" dirty="0"/>
              <a:t> </a:t>
            </a:r>
            <a:r>
              <a:rPr lang="ru-RU" sz="1400" dirty="0" err="1"/>
              <a:t>белгілеу</a:t>
            </a:r>
            <a:r>
              <a:rPr lang="ru-RU" sz="1400" dirty="0"/>
              <a:t> </a:t>
            </a:r>
            <a:r>
              <a:rPr lang="ru-RU" sz="1400" dirty="0" err="1"/>
              <a:t>тіліне</a:t>
            </a:r>
            <a:r>
              <a:rPr lang="ru-RU" sz="1400" dirty="0"/>
              <a:t> </a:t>
            </a:r>
            <a:r>
              <a:rPr lang="ru-RU" sz="1400" dirty="0" err="1"/>
              <a:t>арналған</a:t>
            </a:r>
            <a:r>
              <a:rPr lang="ru-RU" sz="1400" dirty="0"/>
              <a:t> </a:t>
            </a:r>
            <a:r>
              <a:rPr lang="ru-RU" sz="1400" dirty="0" err="1"/>
              <a:t>айдарда</a:t>
            </a:r>
            <a:r>
              <a:rPr lang="ru-RU" sz="1400" dirty="0"/>
              <a:t> мен осы </a:t>
            </a:r>
            <a:r>
              <a:rPr lang="ru-RU" sz="1400" dirty="0" err="1"/>
              <a:t>тақырыпты</a:t>
            </a:r>
            <a:r>
              <a:rPr lang="ru-RU" sz="1400" dirty="0"/>
              <a:t> </a:t>
            </a:r>
            <a:r>
              <a:rPr lang="ru-RU" sz="1400" dirty="0" err="1"/>
              <a:t>толығырақ</a:t>
            </a:r>
            <a:r>
              <a:rPr lang="ru-RU" sz="1400" dirty="0"/>
              <a:t> </a:t>
            </a:r>
            <a:r>
              <a:rPr lang="ru-RU" sz="1400" dirty="0" err="1"/>
              <a:t>қарастыруға</a:t>
            </a:r>
            <a:r>
              <a:rPr lang="ru-RU" sz="1400" dirty="0"/>
              <a:t> </a:t>
            </a:r>
            <a:r>
              <a:rPr lang="ru-RU" sz="1400" dirty="0" err="1"/>
              <a:t>тырысамын</a:t>
            </a:r>
            <a:r>
              <a:rPr lang="ru-RU" sz="1400" dirty="0"/>
              <a:t>. </a:t>
            </a:r>
            <a:r>
              <a:rPr lang="en-US" sz="1400" dirty="0"/>
              <a:t>MySQL </a:t>
            </a:r>
            <a:r>
              <a:rPr lang="ru-RU" sz="1400" dirty="0" err="1"/>
              <a:t>тақырыбында</a:t>
            </a:r>
            <a:r>
              <a:rPr lang="ru-RU" sz="1400" dirty="0"/>
              <a:t> </a:t>
            </a:r>
            <a:r>
              <a:rPr lang="ru-RU" sz="1400" dirty="0" err="1"/>
              <a:t>бізді</a:t>
            </a:r>
            <a:r>
              <a:rPr lang="ru-RU" sz="1400" dirty="0"/>
              <a:t> </a:t>
            </a:r>
            <a:r>
              <a:rPr lang="ru-RU" sz="1400" dirty="0" err="1"/>
              <a:t>реляциялық</a:t>
            </a:r>
            <a:r>
              <a:rPr lang="ru-RU" sz="1400" dirty="0"/>
              <a:t>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</a:t>
            </a:r>
            <a:r>
              <a:rPr lang="ru-RU" sz="1400" dirty="0"/>
              <a:t> </a:t>
            </a:r>
            <a:r>
              <a:rPr lang="ru-RU" sz="1400" dirty="0" err="1"/>
              <a:t>қызықтырады</a:t>
            </a:r>
            <a:r>
              <a:rPr lang="ru-RU" sz="1400" dirty="0"/>
              <a:t>, </a:t>
            </a:r>
            <a:r>
              <a:rPr lang="ru-RU" sz="1400" dirty="0" err="1"/>
              <a:t>біз</a:t>
            </a:r>
            <a:r>
              <a:rPr lang="ru-RU" sz="1400" dirty="0"/>
              <a:t> </a:t>
            </a:r>
            <a:r>
              <a:rPr lang="ru-RU" sz="1400" dirty="0" err="1"/>
              <a:t>оған</a:t>
            </a:r>
            <a:r>
              <a:rPr lang="ru-RU" sz="1400" dirty="0"/>
              <a:t> </a:t>
            </a:r>
            <a:r>
              <a:rPr lang="ru-RU" sz="1400" dirty="0" err="1"/>
              <a:t>толығырақ</a:t>
            </a:r>
            <a:r>
              <a:rPr lang="ru-RU" sz="1400" dirty="0"/>
              <a:t> </a:t>
            </a:r>
            <a:r>
              <a:rPr lang="ru-RU" sz="1400" dirty="0" err="1"/>
              <a:t>тоқталамыз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07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932" y="142389"/>
            <a:ext cx="9316164" cy="13255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/>
              <a:t>Реляциялық</a:t>
            </a:r>
            <a:r>
              <a:rPr lang="ru-RU" dirty="0"/>
              <a:t> </a:t>
            </a:r>
            <a:r>
              <a:rPr lang="kk-KZ" dirty="0" smtClean="0"/>
              <a:t>мәліметтер</a:t>
            </a:r>
            <a:r>
              <a:rPr lang="ru-RU" dirty="0" smtClean="0"/>
              <a:t> </a:t>
            </a:r>
            <a:r>
              <a:rPr lang="ru-RU" dirty="0" err="1"/>
              <a:t>базасы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593" y="1825625"/>
            <a:ext cx="6115407" cy="13864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Дерекқордың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өлшемді</a:t>
            </a:r>
            <a:r>
              <a:rPr lang="ru-RU" dirty="0"/>
              <a:t> </a:t>
            </a:r>
            <a:r>
              <a:rPr lang="ru-RU" dirty="0" err="1"/>
              <a:t>кесте</a:t>
            </a:r>
            <a:r>
              <a:rPr lang="ru-RU" dirty="0"/>
              <a:t> </a:t>
            </a:r>
            <a:r>
              <a:rPr lang="ru-RU" dirty="0" err="1"/>
              <a:t>шеңберіндегі</a:t>
            </a:r>
            <a:r>
              <a:rPr lang="ru-RU" dirty="0"/>
              <a:t> </a:t>
            </a:r>
            <a:r>
              <a:rPr lang="ru-RU" dirty="0" err="1"/>
              <a:t>көрінісін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бағандар</a:t>
            </a:r>
            <a:r>
              <a:rPr lang="ru-RU" dirty="0"/>
              <a:t> бар, </a:t>
            </a:r>
            <a:r>
              <a:rPr lang="ru-RU" dirty="0" err="1"/>
              <a:t>оларда</a:t>
            </a:r>
            <a:r>
              <a:rPr lang="ru-RU" dirty="0"/>
              <a:t> </a:t>
            </a:r>
            <a:r>
              <a:rPr lang="ru-RU" dirty="0" err="1"/>
              <a:t>параметрлер</a:t>
            </a:r>
            <a:r>
              <a:rPr lang="ru-RU" dirty="0"/>
              <a:t> </a:t>
            </a:r>
            <a:r>
              <a:rPr lang="ru-RU" dirty="0" err="1"/>
              <a:t>орнатылады</a:t>
            </a:r>
            <a:r>
              <a:rPr lang="ru-RU" dirty="0"/>
              <a:t>,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енгізілген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(</a:t>
            </a:r>
            <a:r>
              <a:rPr lang="ru-RU" dirty="0" err="1"/>
              <a:t>мәтін</a:t>
            </a:r>
            <a:r>
              <a:rPr lang="ru-RU" dirty="0"/>
              <a:t>, Сан,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4057" y="4724017"/>
            <a:ext cx="442729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err="1"/>
              <a:t>Бір</a:t>
            </a:r>
            <a:r>
              <a:rPr lang="ru-RU" sz="1200" dirty="0"/>
              <a:t> </a:t>
            </a:r>
            <a:r>
              <a:rPr lang="ru-RU" sz="1200" dirty="0" err="1"/>
              <a:t>кездері</a:t>
            </a:r>
            <a:r>
              <a:rPr lang="ru-RU" sz="1200" dirty="0"/>
              <a:t> 2003 </a:t>
            </a:r>
            <a:r>
              <a:rPr lang="ru-RU" sz="1200" dirty="0" err="1"/>
              <a:t>жылы</a:t>
            </a:r>
            <a:r>
              <a:rPr lang="ru-RU" sz="1200" dirty="0"/>
              <a:t> </a:t>
            </a:r>
            <a:r>
              <a:rPr lang="ru-RU" sz="1200" dirty="0" err="1"/>
              <a:t>қайтыс</a:t>
            </a:r>
            <a:r>
              <a:rPr lang="ru-RU" sz="1200" dirty="0"/>
              <a:t> </a:t>
            </a:r>
            <a:r>
              <a:rPr lang="ru-RU" sz="1200" dirty="0" err="1"/>
              <a:t>болған</a:t>
            </a:r>
            <a:r>
              <a:rPr lang="ru-RU" sz="1200" dirty="0"/>
              <a:t> математик Эдгар Франк Кодд </a:t>
            </a:r>
            <a:r>
              <a:rPr lang="ru-RU" sz="1200" dirty="0" err="1"/>
              <a:t>болды</a:t>
            </a:r>
            <a:r>
              <a:rPr lang="ru-RU" sz="1200" dirty="0"/>
              <a:t>, </a:t>
            </a:r>
            <a:r>
              <a:rPr lang="ru-RU" sz="1200" dirty="0" err="1"/>
              <a:t>ол</a:t>
            </a:r>
            <a:r>
              <a:rPr lang="ru-RU" sz="1200" dirty="0"/>
              <a:t> </a:t>
            </a:r>
            <a:r>
              <a:rPr lang="ru-RU" sz="1200" dirty="0" err="1"/>
              <a:t>сексенінші</a:t>
            </a:r>
            <a:r>
              <a:rPr lang="ru-RU" sz="1200" dirty="0"/>
              <a:t> </a:t>
            </a:r>
            <a:r>
              <a:rPr lang="ru-RU" sz="1200" dirty="0" err="1"/>
              <a:t>жылдары</a:t>
            </a:r>
            <a:r>
              <a:rPr lang="ru-RU" sz="1200" dirty="0"/>
              <a:t> </a:t>
            </a:r>
            <a:r>
              <a:rPr lang="ru-RU" sz="1200" dirty="0" err="1"/>
              <a:t>математикалық</a:t>
            </a:r>
            <a:r>
              <a:rPr lang="ru-RU" sz="1200" dirty="0"/>
              <a:t> </a:t>
            </a:r>
            <a:r>
              <a:rPr lang="ru-RU" sz="1200" dirty="0" err="1"/>
              <a:t>тілде</a:t>
            </a:r>
            <a:r>
              <a:rPr lang="ru-RU" sz="1200" dirty="0"/>
              <a:t> </a:t>
            </a:r>
            <a:r>
              <a:rPr lang="ru-RU" sz="1200" dirty="0" err="1"/>
              <a:t>реляциялық</a:t>
            </a:r>
            <a:r>
              <a:rPr lang="ru-RU" sz="1200" dirty="0"/>
              <a:t> </a:t>
            </a:r>
            <a:r>
              <a:rPr lang="ru-RU" sz="1200" dirty="0" err="1"/>
              <a:t>мәліметтер</a:t>
            </a:r>
            <a:r>
              <a:rPr lang="ru-RU" sz="1200" dirty="0"/>
              <a:t> </a:t>
            </a:r>
            <a:r>
              <a:rPr lang="ru-RU" sz="1200" dirty="0" err="1"/>
              <a:t>базасының</a:t>
            </a:r>
            <a:r>
              <a:rPr lang="ru-RU" sz="1200" dirty="0"/>
              <a:t> </a:t>
            </a:r>
            <a:r>
              <a:rPr lang="ru-RU" sz="1200" dirty="0" err="1"/>
              <a:t>құрылымын</a:t>
            </a:r>
            <a:r>
              <a:rPr lang="ru-RU" sz="1200" dirty="0"/>
              <a:t> </a:t>
            </a:r>
            <a:r>
              <a:rPr lang="ru-RU" sz="1200" dirty="0" err="1"/>
              <a:t>егжей</a:t>
            </a:r>
            <a:r>
              <a:rPr lang="ru-RU" sz="1200" dirty="0"/>
              <a:t> – </a:t>
            </a:r>
            <a:r>
              <a:rPr lang="ru-RU" sz="1200" dirty="0" err="1"/>
              <a:t>тегжейлі</a:t>
            </a:r>
            <a:r>
              <a:rPr lang="ru-RU" sz="1200" dirty="0"/>
              <a:t> </a:t>
            </a:r>
            <a:r>
              <a:rPr lang="ru-RU" sz="1200" dirty="0" err="1"/>
              <a:t>сипаттады</a:t>
            </a:r>
            <a:r>
              <a:rPr lang="ru-RU" sz="1200" dirty="0"/>
              <a:t>. </a:t>
            </a:r>
            <a:r>
              <a:rPr lang="ru-RU" sz="1200" dirty="0" err="1"/>
              <a:t>Егер</a:t>
            </a:r>
            <a:r>
              <a:rPr lang="ru-RU" sz="1200" dirty="0"/>
              <a:t> </a:t>
            </a:r>
            <a:r>
              <a:rPr lang="ru-RU" sz="1200" dirty="0" err="1"/>
              <a:t>жақсы</a:t>
            </a:r>
            <a:r>
              <a:rPr lang="ru-RU" sz="1200" dirty="0"/>
              <a:t> </a:t>
            </a:r>
            <a:r>
              <a:rPr lang="ru-RU" sz="1200" dirty="0" err="1"/>
              <a:t>жазылған</a:t>
            </a:r>
            <a:r>
              <a:rPr lang="ru-RU" sz="1200" dirty="0"/>
              <a:t> математика </a:t>
            </a:r>
            <a:r>
              <a:rPr lang="ru-RU" sz="1200" dirty="0" err="1"/>
              <a:t>болса</a:t>
            </a:r>
            <a:r>
              <a:rPr lang="ru-RU" sz="1200" dirty="0"/>
              <a:t>, </a:t>
            </a:r>
            <a:r>
              <a:rPr lang="ru-RU" sz="1200" dirty="0" err="1"/>
              <a:t>онда</a:t>
            </a:r>
            <a:r>
              <a:rPr lang="ru-RU" sz="1200" dirty="0"/>
              <a:t> </a:t>
            </a:r>
            <a:r>
              <a:rPr lang="ru-RU" sz="1200" dirty="0" err="1"/>
              <a:t>сәйкесінше</a:t>
            </a:r>
            <a:r>
              <a:rPr lang="ru-RU" sz="1200" dirty="0"/>
              <a:t> </a:t>
            </a:r>
            <a:r>
              <a:rPr lang="ru-RU" sz="1200" dirty="0" err="1"/>
              <a:t>бағдарламалық</a:t>
            </a:r>
            <a:r>
              <a:rPr lang="ru-RU" sz="1200" dirty="0"/>
              <a:t> </a:t>
            </a:r>
            <a:r>
              <a:rPr lang="ru-RU" sz="1200" dirty="0" err="1"/>
              <a:t>жасақтама</a:t>
            </a:r>
            <a:r>
              <a:rPr lang="ru-RU" sz="1200" dirty="0"/>
              <a:t> бар. Мен Э. Ф. </a:t>
            </a:r>
            <a:r>
              <a:rPr lang="ru-RU" sz="1200" dirty="0" err="1"/>
              <a:t>Коддтың</a:t>
            </a:r>
            <a:r>
              <a:rPr lang="ru-RU" sz="1200" dirty="0"/>
              <a:t> </a:t>
            </a:r>
            <a:r>
              <a:rPr lang="ru-RU" sz="1200" dirty="0" err="1"/>
              <a:t>өмірбаянына</a:t>
            </a:r>
            <a:r>
              <a:rPr lang="ru-RU" sz="1200" dirty="0"/>
              <a:t> </a:t>
            </a:r>
            <a:r>
              <a:rPr lang="ru-RU" sz="1200" dirty="0" err="1"/>
              <a:t>тоқталмаймын</a:t>
            </a:r>
            <a:r>
              <a:rPr lang="ru-RU" sz="1200" dirty="0"/>
              <a:t>, </a:t>
            </a:r>
            <a:r>
              <a:rPr lang="ru-RU" sz="1200" dirty="0" err="1"/>
              <a:t>ол</a:t>
            </a:r>
            <a:r>
              <a:rPr lang="ru-RU" sz="1200" dirty="0"/>
              <a:t> </a:t>
            </a:r>
            <a:r>
              <a:rPr lang="ru-RU" sz="1200" dirty="0" err="1"/>
              <a:t>үшін</a:t>
            </a:r>
            <a:r>
              <a:rPr lang="ru-RU" sz="1200" dirty="0"/>
              <a:t> </a:t>
            </a:r>
            <a:r>
              <a:rPr lang="ru-RU" sz="1200" dirty="0" err="1"/>
              <a:t>әртүрлі</a:t>
            </a:r>
            <a:r>
              <a:rPr lang="ru-RU" sz="1200" dirty="0"/>
              <a:t> </a:t>
            </a:r>
            <a:r>
              <a:rPr lang="ru-RU" sz="1200" dirty="0" err="1"/>
              <a:t>энциклопедиялар</a:t>
            </a:r>
            <a:r>
              <a:rPr lang="ru-RU" sz="1200" dirty="0"/>
              <a:t> бар. </a:t>
            </a:r>
            <a:r>
              <a:rPr lang="ru-RU" sz="1200" dirty="0" err="1"/>
              <a:t>Коддтың</a:t>
            </a:r>
            <a:r>
              <a:rPr lang="ru-RU" sz="1200" dirty="0"/>
              <a:t> </a:t>
            </a:r>
            <a:r>
              <a:rPr lang="ru-RU" sz="1200" dirty="0" err="1"/>
              <a:t>арқасында</a:t>
            </a:r>
            <a:r>
              <a:rPr lang="ru-RU" sz="1200" dirty="0"/>
              <a:t> </a:t>
            </a:r>
            <a:r>
              <a:rPr lang="ru-RU" sz="1200" dirty="0" err="1"/>
              <a:t>реляциялық</a:t>
            </a:r>
            <a:r>
              <a:rPr lang="ru-RU" sz="1200" dirty="0"/>
              <a:t> </a:t>
            </a:r>
            <a:r>
              <a:rPr lang="ru-RU" sz="1200" dirty="0" err="1"/>
              <a:t>мәліметтер</a:t>
            </a:r>
            <a:r>
              <a:rPr lang="ru-RU" sz="1200" dirty="0"/>
              <a:t> </a:t>
            </a:r>
            <a:r>
              <a:rPr lang="ru-RU" sz="1200" dirty="0" err="1"/>
              <a:t>базасы</a:t>
            </a:r>
            <a:r>
              <a:rPr lang="ru-RU" sz="1200" dirty="0"/>
              <a:t> </a:t>
            </a:r>
            <a:r>
              <a:rPr lang="ru-RU" sz="1200" dirty="0" err="1"/>
              <a:t>белсенді</a:t>
            </a:r>
            <a:r>
              <a:rPr lang="ru-RU" sz="1200" dirty="0"/>
              <a:t> </a:t>
            </a:r>
            <a:r>
              <a:rPr lang="ru-RU" sz="1200" dirty="0" err="1"/>
              <a:t>дами</a:t>
            </a:r>
            <a:r>
              <a:rPr lang="ru-RU" sz="1200" dirty="0"/>
              <a:t> </a:t>
            </a:r>
            <a:r>
              <a:rPr lang="ru-RU" sz="1200" dirty="0" err="1"/>
              <a:t>бастады</a:t>
            </a:r>
            <a:r>
              <a:rPr lang="ru-RU" sz="1200" dirty="0"/>
              <a:t>. </a:t>
            </a:r>
            <a:r>
              <a:rPr lang="ru-RU" sz="1200" dirty="0" err="1"/>
              <a:t>Сондықтан</a:t>
            </a:r>
            <a:r>
              <a:rPr lang="ru-RU" sz="1200" dirty="0"/>
              <a:t>, </a:t>
            </a:r>
            <a:r>
              <a:rPr lang="ru-RU" sz="1200" dirty="0" err="1"/>
              <a:t>біз</a:t>
            </a:r>
            <a:r>
              <a:rPr lang="ru-RU" sz="1200" dirty="0"/>
              <a:t> </a:t>
            </a:r>
            <a:r>
              <a:rPr lang="ru-RU" sz="1200" dirty="0" err="1"/>
              <a:t>мәліметтер</a:t>
            </a:r>
            <a:r>
              <a:rPr lang="ru-RU" sz="1200" dirty="0"/>
              <a:t> </a:t>
            </a:r>
            <a:r>
              <a:rPr lang="ru-RU" sz="1200" dirty="0" err="1"/>
              <a:t>базасын</a:t>
            </a:r>
            <a:r>
              <a:rPr lang="ru-RU" sz="1200" dirty="0"/>
              <a:t> </a:t>
            </a:r>
            <a:r>
              <a:rPr lang="ru-RU" sz="1200" dirty="0" err="1"/>
              <a:t>айтқан</a:t>
            </a:r>
            <a:r>
              <a:rPr lang="ru-RU" sz="1200" dirty="0"/>
              <a:t> </a:t>
            </a:r>
            <a:r>
              <a:rPr lang="ru-RU" sz="1200" dirty="0" err="1"/>
              <a:t>кезде</a:t>
            </a:r>
            <a:r>
              <a:rPr lang="ru-RU" sz="1200" dirty="0"/>
              <a:t> </a:t>
            </a:r>
            <a:r>
              <a:rPr lang="ru-RU" sz="1200" dirty="0" err="1"/>
              <a:t>көбінесе</a:t>
            </a:r>
            <a:r>
              <a:rPr lang="ru-RU" sz="1200" dirty="0"/>
              <a:t> </a:t>
            </a:r>
            <a:r>
              <a:rPr lang="ru-RU" sz="1200" dirty="0" err="1"/>
              <a:t>дәл</a:t>
            </a:r>
            <a:r>
              <a:rPr lang="ru-RU" sz="1200" dirty="0"/>
              <a:t> </a:t>
            </a:r>
            <a:r>
              <a:rPr lang="ru-RU" sz="1200" dirty="0" err="1"/>
              <a:t>реляциялық</a:t>
            </a:r>
            <a:r>
              <a:rPr lang="ru-RU" sz="1200" dirty="0"/>
              <a:t> </a:t>
            </a:r>
            <a:r>
              <a:rPr lang="ru-RU" sz="1200" dirty="0" err="1"/>
              <a:t>мәліметтер</a:t>
            </a:r>
            <a:r>
              <a:rPr lang="ru-RU" sz="1200" dirty="0"/>
              <a:t> </a:t>
            </a:r>
            <a:r>
              <a:rPr lang="ru-RU" sz="1200" dirty="0" err="1"/>
              <a:t>базасын</a:t>
            </a:r>
            <a:r>
              <a:rPr lang="ru-RU" sz="1200" dirty="0"/>
              <a:t> </a:t>
            </a:r>
            <a:r>
              <a:rPr lang="ru-RU" sz="1200" dirty="0" err="1"/>
              <a:t>айтамыз</a:t>
            </a:r>
            <a:r>
              <a:rPr lang="ru-RU" sz="12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9016" y="3985627"/>
            <a:ext cx="540067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/>
              <a:t>Мұндағы</a:t>
            </a:r>
            <a:r>
              <a:rPr lang="ru-RU" dirty="0"/>
              <a:t> </a:t>
            </a:r>
            <a:r>
              <a:rPr lang="ru-RU" dirty="0" err="1"/>
              <a:t>кесте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енгізілген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ДҚБЖ-</a:t>
            </a:r>
            <a:r>
              <a:rPr lang="ru-RU" dirty="0" err="1"/>
              <a:t>нің</a:t>
            </a:r>
            <a:r>
              <a:rPr lang="ru-RU" dirty="0"/>
              <a:t> </a:t>
            </a:r>
            <a:r>
              <a:rPr lang="ru-RU" dirty="0" err="1"/>
              <a:t>кез-келген</a:t>
            </a:r>
            <a:r>
              <a:rPr lang="ru-RU" dirty="0"/>
              <a:t> </a:t>
            </a:r>
            <a:r>
              <a:rPr lang="ru-RU" dirty="0" err="1"/>
              <a:t>өтініштеріне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Реляциялық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базасымен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істеудегі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мәселе-оларды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жобалау</a:t>
            </a:r>
            <a:r>
              <a:rPr lang="ru-RU" dirty="0"/>
              <a:t>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001108" y="3376246"/>
            <a:ext cx="328246" cy="3751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31" y="2144591"/>
            <a:ext cx="3152775" cy="16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593" y="365127"/>
            <a:ext cx="9316164" cy="105336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dirty="0" smtClean="0"/>
              <a:t>Мәліметтер базасын жобалау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192" y="1520825"/>
            <a:ext cx="9773007" cy="2148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/>
              <a:t>Шын</a:t>
            </a:r>
            <a:r>
              <a:rPr lang="ru-RU" sz="1800" dirty="0"/>
              <a:t> </a:t>
            </a:r>
            <a:r>
              <a:rPr lang="ru-RU" sz="1800" dirty="0" err="1"/>
              <a:t>мәнінде</a:t>
            </a:r>
            <a:r>
              <a:rPr lang="ru-RU" sz="1800" dirty="0"/>
              <a:t>, </a:t>
            </a:r>
            <a:r>
              <a:rPr lang="ru-RU" sz="1800" dirty="0" err="1"/>
              <a:t>мәліметтер</a:t>
            </a:r>
            <a:r>
              <a:rPr lang="ru-RU" sz="1800" dirty="0"/>
              <a:t> </a:t>
            </a:r>
            <a:r>
              <a:rPr lang="ru-RU" sz="1800" dirty="0" err="1"/>
              <a:t>базасы</a:t>
            </a:r>
            <a:r>
              <a:rPr lang="ru-RU" sz="1800" dirty="0"/>
              <a:t> – 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дерексіз</a:t>
            </a:r>
            <a:r>
              <a:rPr lang="ru-RU" sz="1800" dirty="0"/>
              <a:t> </a:t>
            </a:r>
            <a:r>
              <a:rPr lang="ru-RU" sz="1800" dirty="0" err="1"/>
              <a:t>ұғым</a:t>
            </a:r>
            <a:r>
              <a:rPr lang="ru-RU" sz="1800" dirty="0"/>
              <a:t>, </a:t>
            </a:r>
            <a:r>
              <a:rPr lang="ru-RU" sz="1800" dirty="0" err="1"/>
              <a:t>кесте</a:t>
            </a:r>
            <a:r>
              <a:rPr lang="ru-RU" sz="1800" dirty="0"/>
              <a:t> – 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ақпаратты</a:t>
            </a:r>
            <a:r>
              <a:rPr lang="ru-RU" sz="1800" dirty="0"/>
              <a:t> </a:t>
            </a:r>
            <a:r>
              <a:rPr lang="ru-RU" sz="1800" dirty="0" err="1"/>
              <a:t>сақтаудың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тәсілі</a:t>
            </a:r>
            <a:r>
              <a:rPr lang="ru-RU" sz="1800" dirty="0"/>
              <a:t>, </a:t>
            </a:r>
            <a:r>
              <a:rPr lang="ru-RU" sz="1800" dirty="0" err="1"/>
              <a:t>кестелер</a:t>
            </a:r>
            <a:r>
              <a:rPr lang="ru-RU" sz="1800" dirty="0"/>
              <a:t> </a:t>
            </a:r>
            <a:r>
              <a:rPr lang="ru-RU" sz="1800" dirty="0" err="1"/>
              <a:t>жиынтығын</a:t>
            </a:r>
            <a:r>
              <a:rPr lang="ru-RU" sz="1800" dirty="0"/>
              <a:t> </a:t>
            </a:r>
            <a:r>
              <a:rPr lang="ru-RU" sz="1800" dirty="0" err="1"/>
              <a:t>логикалық</a:t>
            </a:r>
            <a:r>
              <a:rPr lang="ru-RU" sz="1800" dirty="0"/>
              <a:t> </a:t>
            </a:r>
            <a:r>
              <a:rPr lang="ru-RU" sz="1800" dirty="0" err="1"/>
              <a:t>түрде</a:t>
            </a:r>
            <a:r>
              <a:rPr lang="ru-RU" sz="1800" dirty="0"/>
              <a:t> </a:t>
            </a:r>
            <a:r>
              <a:rPr lang="ru-RU" sz="1800" dirty="0" err="1"/>
              <a:t>байланыстыруға</a:t>
            </a:r>
            <a:r>
              <a:rPr lang="ru-RU" sz="1800" dirty="0"/>
              <a:t> </a:t>
            </a:r>
            <a:r>
              <a:rPr lang="ru-RU" sz="1800" dirty="0" err="1"/>
              <a:t>болады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жиынтық</a:t>
            </a:r>
            <a:r>
              <a:rPr lang="ru-RU" sz="1800" dirty="0"/>
              <a:t> </a:t>
            </a:r>
            <a:r>
              <a:rPr lang="ru-RU" sz="1800" dirty="0" err="1"/>
              <a:t>деп</a:t>
            </a:r>
            <a:r>
              <a:rPr lang="ru-RU" sz="1800" dirty="0"/>
              <a:t> </a:t>
            </a:r>
            <a:r>
              <a:rPr lang="ru-RU" sz="1800" dirty="0" err="1"/>
              <a:t>аталады</a:t>
            </a:r>
            <a:r>
              <a:rPr lang="ru-RU" sz="1800" dirty="0"/>
              <a:t> </a:t>
            </a:r>
            <a:r>
              <a:rPr lang="ru-RU" sz="1800" dirty="0" err="1"/>
              <a:t>мәліметтер</a:t>
            </a:r>
            <a:r>
              <a:rPr lang="ru-RU" sz="1800" dirty="0"/>
              <a:t> </a:t>
            </a:r>
            <a:r>
              <a:rPr lang="ru-RU" sz="1800" dirty="0" err="1"/>
              <a:t>базасы</a:t>
            </a:r>
            <a:r>
              <a:rPr lang="ru-RU" sz="1800" dirty="0"/>
              <a:t>. </a:t>
            </a:r>
            <a:r>
              <a:rPr lang="ru-RU" sz="1800" dirty="0" err="1"/>
              <a:t>Сондықтан</a:t>
            </a:r>
            <a:r>
              <a:rPr lang="ru-RU" sz="1800" dirty="0"/>
              <a:t> </a:t>
            </a:r>
            <a:r>
              <a:rPr lang="en-US" sz="1800" dirty="0"/>
              <a:t>MySQL – 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мәліметтер</a:t>
            </a:r>
            <a:r>
              <a:rPr lang="ru-RU" sz="1800" dirty="0"/>
              <a:t> </a:t>
            </a:r>
            <a:r>
              <a:rPr lang="ru-RU" sz="1800" dirty="0" err="1"/>
              <a:t>базасы</a:t>
            </a:r>
            <a:r>
              <a:rPr lang="ru-RU" sz="1800" dirty="0"/>
              <a:t>, </a:t>
            </a:r>
            <a:r>
              <a:rPr lang="ru-RU" sz="1800" dirty="0" err="1"/>
              <a:t>мәліметтер</a:t>
            </a:r>
            <a:r>
              <a:rPr lang="ru-RU" sz="1800" dirty="0"/>
              <a:t> </a:t>
            </a:r>
            <a:r>
              <a:rPr lang="ru-RU" sz="1800" dirty="0" err="1"/>
              <a:t>базасы-сақталған</a:t>
            </a:r>
            <a:r>
              <a:rPr lang="ru-RU" sz="1800" dirty="0"/>
              <a:t> </a:t>
            </a:r>
            <a:r>
              <a:rPr lang="ru-RU" sz="1800" dirty="0" err="1"/>
              <a:t>ақпарат</a:t>
            </a:r>
            <a:r>
              <a:rPr lang="ru-RU" sz="1800" dirty="0"/>
              <a:t> </a:t>
            </a:r>
            <a:r>
              <a:rPr lang="ru-RU" sz="1800" dirty="0" err="1"/>
              <a:t>деп</a:t>
            </a:r>
            <a:r>
              <a:rPr lang="ru-RU" sz="1800" dirty="0"/>
              <a:t> </a:t>
            </a:r>
            <a:r>
              <a:rPr lang="ru-RU" sz="1800" dirty="0" err="1"/>
              <a:t>айту</a:t>
            </a:r>
            <a:r>
              <a:rPr lang="ru-RU" sz="1800" dirty="0"/>
              <a:t> </a:t>
            </a:r>
            <a:r>
              <a:rPr lang="ru-RU" sz="1800" dirty="0" err="1"/>
              <a:t>дұрыс</a:t>
            </a:r>
            <a:r>
              <a:rPr lang="ru-RU" sz="1800" dirty="0"/>
              <a:t> </a:t>
            </a:r>
            <a:r>
              <a:rPr lang="ru-RU" sz="1800" dirty="0" err="1"/>
              <a:t>емес</a:t>
            </a:r>
            <a:r>
              <a:rPr lang="ru-RU" sz="1800" dirty="0"/>
              <a:t>. </a:t>
            </a:r>
            <a:r>
              <a:rPr lang="ru-RU" sz="1800" dirty="0" err="1"/>
              <a:t>Бірақ</a:t>
            </a:r>
            <a:r>
              <a:rPr lang="ru-RU" sz="1800" dirty="0"/>
              <a:t> ДҚБЖ – </a:t>
            </a:r>
            <a:r>
              <a:rPr lang="ru-RU" sz="1800" dirty="0" err="1"/>
              <a:t>дерекқорды</a:t>
            </a:r>
            <a:r>
              <a:rPr lang="ru-RU" sz="1800" dirty="0"/>
              <a:t> </a:t>
            </a:r>
            <a:r>
              <a:rPr lang="ru-RU" sz="1800" dirty="0" err="1"/>
              <a:t>басқару</a:t>
            </a:r>
            <a:r>
              <a:rPr lang="ru-RU" sz="1800" dirty="0"/>
              <a:t> </a:t>
            </a:r>
            <a:r>
              <a:rPr lang="ru-RU" sz="1800" dirty="0" err="1"/>
              <a:t>жүйесі</a:t>
            </a:r>
            <a:r>
              <a:rPr lang="ru-RU" sz="1800" dirty="0"/>
              <a:t> </a:t>
            </a:r>
            <a:r>
              <a:rPr lang="ru-RU" sz="1800" dirty="0" err="1"/>
              <a:t>сияқты</a:t>
            </a:r>
            <a:r>
              <a:rPr lang="ru-RU" sz="1800" dirty="0"/>
              <a:t> </a:t>
            </a:r>
            <a:r>
              <a:rPr lang="ru-RU" sz="1800" dirty="0" err="1"/>
              <a:t>нәрсе-бұл</a:t>
            </a:r>
            <a:r>
              <a:rPr lang="ru-RU" sz="1800" dirty="0"/>
              <a:t> </a:t>
            </a:r>
            <a:r>
              <a:rPr lang="en-US" sz="1800" b="1" i="1" dirty="0"/>
              <a:t>MySQL</a:t>
            </a:r>
            <a:r>
              <a:rPr lang="en-US" sz="1800" dirty="0"/>
              <a:t> </a:t>
            </a:r>
            <a:r>
              <a:rPr lang="ru-RU" sz="1800" dirty="0" err="1"/>
              <a:t>сервері</a:t>
            </a:r>
            <a:r>
              <a:rPr lang="ru-RU" sz="1800" dirty="0"/>
              <a:t>, </a:t>
            </a:r>
            <a:r>
              <a:rPr lang="ru-RU" sz="1800" dirty="0" err="1"/>
              <a:t>оның</a:t>
            </a:r>
            <a:r>
              <a:rPr lang="ru-RU" sz="1800" dirty="0"/>
              <a:t> </a:t>
            </a:r>
            <a:r>
              <a:rPr lang="ru-RU" sz="1800" dirty="0" err="1"/>
              <a:t>көмегімен</a:t>
            </a:r>
            <a:r>
              <a:rPr lang="ru-RU" sz="1800" dirty="0"/>
              <a:t> </a:t>
            </a:r>
            <a:r>
              <a:rPr lang="ru-RU" sz="1800" dirty="0" err="1"/>
              <a:t>біз</a:t>
            </a:r>
            <a:r>
              <a:rPr lang="ru-RU" sz="1800" dirty="0"/>
              <a:t> </a:t>
            </a:r>
            <a:r>
              <a:rPr lang="ru-RU" sz="1800" dirty="0" err="1"/>
              <a:t>сақталған</a:t>
            </a:r>
            <a:r>
              <a:rPr lang="ru-RU" sz="1800" dirty="0"/>
              <a:t> </a:t>
            </a:r>
            <a:r>
              <a:rPr lang="ru-RU" sz="1800" dirty="0" err="1"/>
              <a:t>деректерді</a:t>
            </a:r>
            <a:r>
              <a:rPr lang="ru-RU" sz="1800" dirty="0"/>
              <a:t> </a:t>
            </a:r>
            <a:r>
              <a:rPr lang="ru-RU" sz="1800" dirty="0" err="1"/>
              <a:t>басқарамыз</a:t>
            </a:r>
            <a:r>
              <a:rPr lang="ru-RU" sz="1800" dirty="0"/>
              <a:t>.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en-US" sz="1800" dirty="0"/>
              <a:t>MySQL-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математикалық</a:t>
            </a:r>
            <a:r>
              <a:rPr lang="ru-RU" sz="1800" dirty="0"/>
              <a:t> </a:t>
            </a:r>
            <a:r>
              <a:rPr lang="ru-RU" sz="1800" dirty="0" err="1"/>
              <a:t>идеялардың</a:t>
            </a:r>
            <a:r>
              <a:rPr lang="ru-RU" sz="1800" dirty="0"/>
              <a:t> </a:t>
            </a:r>
            <a:r>
              <a:rPr lang="ru-RU" sz="1800" dirty="0" err="1"/>
              <a:t>бағдарламалық</a:t>
            </a:r>
            <a:r>
              <a:rPr lang="ru-RU" sz="1800" dirty="0"/>
              <a:t> </a:t>
            </a:r>
            <a:r>
              <a:rPr lang="ru-RU" sz="1800" dirty="0" err="1"/>
              <a:t>жасақтамасы</a:t>
            </a:r>
            <a:r>
              <a:rPr lang="ru-RU" sz="18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0611" y="3764083"/>
            <a:ext cx="731117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err="1"/>
              <a:t>Реляциялық</a:t>
            </a:r>
            <a:r>
              <a:rPr lang="ru-RU" sz="1200" dirty="0"/>
              <a:t> </a:t>
            </a:r>
            <a:r>
              <a:rPr lang="ru-RU" sz="1200" dirty="0" err="1"/>
              <a:t>деректер</a:t>
            </a:r>
            <a:r>
              <a:rPr lang="ru-RU" sz="1200" dirty="0"/>
              <a:t> </a:t>
            </a:r>
            <a:r>
              <a:rPr lang="ru-RU" sz="1200" dirty="0" err="1"/>
              <a:t>базасымен</a:t>
            </a:r>
            <a:r>
              <a:rPr lang="ru-RU" sz="1200" dirty="0"/>
              <a:t> </a:t>
            </a:r>
            <a:r>
              <a:rPr lang="ru-RU" sz="1200" dirty="0" err="1"/>
              <a:t>жұмыс</a:t>
            </a:r>
            <a:r>
              <a:rPr lang="ru-RU" sz="1200" dirty="0"/>
              <a:t> </a:t>
            </a:r>
            <a:r>
              <a:rPr lang="ru-RU" sz="1200" dirty="0" err="1"/>
              <a:t>істеудегі</a:t>
            </a:r>
            <a:r>
              <a:rPr lang="ru-RU" sz="1200" dirty="0"/>
              <a:t> </a:t>
            </a:r>
            <a:r>
              <a:rPr lang="ru-RU" sz="1200" dirty="0" err="1"/>
              <a:t>ең</a:t>
            </a:r>
            <a:r>
              <a:rPr lang="ru-RU" sz="1200" dirty="0"/>
              <a:t> </a:t>
            </a:r>
            <a:r>
              <a:rPr lang="ru-RU" sz="1200" dirty="0" err="1"/>
              <a:t>қиын</a:t>
            </a:r>
            <a:r>
              <a:rPr lang="ru-RU" sz="1200" dirty="0"/>
              <a:t> </a:t>
            </a:r>
            <a:r>
              <a:rPr lang="ru-RU" sz="1200" dirty="0" err="1"/>
              <a:t>міндет-мәліметтер</a:t>
            </a:r>
            <a:r>
              <a:rPr lang="ru-RU" sz="1200" dirty="0"/>
              <a:t> </a:t>
            </a:r>
            <a:r>
              <a:rPr lang="ru-RU" sz="1200" dirty="0" err="1"/>
              <a:t>базасының</a:t>
            </a:r>
            <a:r>
              <a:rPr lang="ru-RU" sz="1200" dirty="0"/>
              <a:t> </a:t>
            </a:r>
            <a:r>
              <a:rPr lang="ru-RU" sz="1200" dirty="0" err="1"/>
              <a:t>құрылымын</a:t>
            </a:r>
            <a:r>
              <a:rPr lang="ru-RU" sz="1200" dirty="0"/>
              <a:t> </a:t>
            </a:r>
            <a:r>
              <a:rPr lang="ru-RU" sz="1200" dirty="0" err="1"/>
              <a:t>жобалау</a:t>
            </a:r>
            <a:r>
              <a:rPr lang="ru-RU" sz="1200" dirty="0"/>
              <a:t>. </a:t>
            </a:r>
            <a:r>
              <a:rPr lang="ru-RU" sz="1200" dirty="0" err="1"/>
              <a:t>Дерекқор</a:t>
            </a:r>
            <a:r>
              <a:rPr lang="ru-RU" sz="1200" dirty="0"/>
              <a:t> </a:t>
            </a:r>
            <a:r>
              <a:rPr lang="ru-RU" sz="1200" dirty="0" err="1"/>
              <a:t>құрылымын</a:t>
            </a:r>
            <a:r>
              <a:rPr lang="ru-RU" sz="1200" dirty="0"/>
              <a:t> </a:t>
            </a:r>
            <a:r>
              <a:rPr lang="ru-RU" sz="1200" dirty="0" err="1"/>
              <a:t>жобалау</a:t>
            </a:r>
            <a:r>
              <a:rPr lang="ru-RU" sz="1200" dirty="0"/>
              <a:t> тек </a:t>
            </a:r>
            <a:r>
              <a:rPr lang="ru-RU" sz="1200" dirty="0" err="1"/>
              <a:t>кесте</a:t>
            </a:r>
            <a:r>
              <a:rPr lang="ru-RU" sz="1200" dirty="0"/>
              <a:t> </a:t>
            </a:r>
            <a:r>
              <a:rPr lang="ru-RU" sz="1200" dirty="0" err="1"/>
              <a:t>құру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деректер</a:t>
            </a:r>
            <a:r>
              <a:rPr lang="ru-RU" sz="1200" dirty="0"/>
              <a:t> </a:t>
            </a:r>
            <a:r>
              <a:rPr lang="ru-RU" sz="1200" dirty="0" err="1"/>
              <a:t>түрі</a:t>
            </a:r>
            <a:r>
              <a:rPr lang="ru-RU" sz="1200" dirty="0"/>
              <a:t> мен </a:t>
            </a:r>
            <a:r>
              <a:rPr lang="ru-RU" sz="1200" dirty="0" err="1"/>
              <a:t>баған</a:t>
            </a:r>
            <a:r>
              <a:rPr lang="ru-RU" sz="1200" dirty="0"/>
              <a:t> </a:t>
            </a:r>
            <a:r>
              <a:rPr lang="ru-RU" sz="1200" dirty="0" err="1"/>
              <a:t>атауын</a:t>
            </a:r>
            <a:r>
              <a:rPr lang="ru-RU" sz="1200" dirty="0"/>
              <a:t> </a:t>
            </a:r>
            <a:r>
              <a:rPr lang="ru-RU" sz="1200" dirty="0" err="1"/>
              <a:t>көрсету</a:t>
            </a:r>
            <a:r>
              <a:rPr lang="ru-RU" sz="1200" dirty="0"/>
              <a:t> </a:t>
            </a:r>
            <a:r>
              <a:rPr lang="ru-RU" sz="1200" dirty="0" err="1"/>
              <a:t>ғана</a:t>
            </a:r>
            <a:r>
              <a:rPr lang="ru-RU" sz="1200" dirty="0"/>
              <a:t> </a:t>
            </a:r>
            <a:r>
              <a:rPr lang="ru-RU" sz="1200" dirty="0" err="1"/>
              <a:t>емес</a:t>
            </a:r>
            <a:r>
              <a:rPr lang="ru-RU" sz="1200" dirty="0"/>
              <a:t>. </a:t>
            </a:r>
            <a:r>
              <a:rPr lang="ru-RU" sz="1200" dirty="0" err="1"/>
              <a:t>Шын</a:t>
            </a:r>
            <a:r>
              <a:rPr lang="ru-RU" sz="1200" dirty="0"/>
              <a:t> </a:t>
            </a:r>
            <a:r>
              <a:rPr lang="ru-RU" sz="1200" dirty="0" err="1"/>
              <a:t>мәнінде</a:t>
            </a:r>
            <a:r>
              <a:rPr lang="ru-RU" sz="1200" dirty="0"/>
              <a:t>, </a:t>
            </a:r>
            <a:r>
              <a:rPr lang="ru-RU" sz="1200" dirty="0" err="1"/>
              <a:t>жобалау</a:t>
            </a:r>
            <a:r>
              <a:rPr lang="ru-RU" sz="1200" dirty="0"/>
              <a:t> – </a:t>
            </a:r>
            <a:r>
              <a:rPr lang="ru-RU" sz="1200" dirty="0" err="1"/>
              <a:t>бұл</a:t>
            </a:r>
            <a:r>
              <a:rPr lang="ru-RU" sz="1200" dirty="0"/>
              <a:t> </a:t>
            </a:r>
            <a:r>
              <a:rPr lang="ru-RU" sz="1200" dirty="0" err="1"/>
              <a:t>мәліметтер</a:t>
            </a:r>
            <a:r>
              <a:rPr lang="ru-RU" sz="1200" dirty="0"/>
              <a:t> </a:t>
            </a:r>
            <a:r>
              <a:rPr lang="ru-RU" sz="1200" dirty="0" err="1"/>
              <a:t>базасымен</a:t>
            </a:r>
            <a:r>
              <a:rPr lang="ru-RU" sz="1200" dirty="0"/>
              <a:t> </a:t>
            </a:r>
            <a:r>
              <a:rPr lang="ru-RU" sz="1200" dirty="0" err="1"/>
              <a:t>жұмыс</a:t>
            </a:r>
            <a:r>
              <a:rPr lang="ru-RU" sz="1200" dirty="0"/>
              <a:t> </a:t>
            </a:r>
            <a:r>
              <a:rPr lang="ru-RU" sz="1200" dirty="0" err="1"/>
              <a:t>істеудің</a:t>
            </a:r>
            <a:r>
              <a:rPr lang="ru-RU" sz="1200" dirty="0"/>
              <a:t> </a:t>
            </a:r>
            <a:r>
              <a:rPr lang="ru-RU" sz="1200" dirty="0" err="1"/>
              <a:t>ең</a:t>
            </a:r>
            <a:r>
              <a:rPr lang="ru-RU" sz="1200" dirty="0"/>
              <a:t> </a:t>
            </a:r>
            <a:r>
              <a:rPr lang="ru-RU" sz="1200" dirty="0" err="1"/>
              <a:t>қиын</a:t>
            </a:r>
            <a:r>
              <a:rPr lang="ru-RU" sz="1200" dirty="0"/>
              <a:t> </a:t>
            </a:r>
            <a:r>
              <a:rPr lang="ru-RU" sz="1200" dirty="0" err="1"/>
              <a:t>кезеңі</a:t>
            </a:r>
            <a:r>
              <a:rPr lang="ru-RU" sz="1200" dirty="0"/>
              <a:t>. </a:t>
            </a:r>
            <a:r>
              <a:rPr lang="ru-RU" sz="1200" dirty="0" err="1"/>
              <a:t>Себебі</a:t>
            </a:r>
            <a:r>
              <a:rPr lang="ru-RU" sz="1200" dirty="0"/>
              <a:t> </a:t>
            </a:r>
            <a:r>
              <a:rPr lang="ru-RU" sz="1200" dirty="0" err="1"/>
              <a:t>сіздің</a:t>
            </a:r>
            <a:r>
              <a:rPr lang="ru-RU" sz="1200" dirty="0"/>
              <a:t> </a:t>
            </a:r>
            <a:r>
              <a:rPr lang="ru-RU" sz="1200" dirty="0" err="1"/>
              <a:t>компьютерлеріңіздің</a:t>
            </a:r>
            <a:r>
              <a:rPr lang="ru-RU" sz="1200" dirty="0"/>
              <a:t> </a:t>
            </a:r>
            <a:r>
              <a:rPr lang="ru-RU" sz="1200" dirty="0" err="1"/>
              <a:t>қуаты</a:t>
            </a:r>
            <a:r>
              <a:rPr lang="ru-RU" sz="1200" dirty="0"/>
              <a:t> </a:t>
            </a:r>
            <a:r>
              <a:rPr lang="ru-RU" sz="1200" dirty="0" err="1"/>
              <a:t>шектеулі</a:t>
            </a:r>
            <a:r>
              <a:rPr lang="ru-RU" sz="1200" dirty="0"/>
              <a:t>. </a:t>
            </a:r>
            <a:r>
              <a:rPr lang="ru-RU" sz="1200" dirty="0" err="1"/>
              <a:t>Бұл</a:t>
            </a:r>
            <a:r>
              <a:rPr lang="ru-RU" sz="1200" dirty="0"/>
              <a:t> </a:t>
            </a:r>
            <a:r>
              <a:rPr lang="ru-RU" sz="1200" dirty="0" err="1"/>
              <a:t>кестелердегі</a:t>
            </a:r>
            <a:r>
              <a:rPr lang="ru-RU" sz="1200" dirty="0"/>
              <a:t> </a:t>
            </a:r>
            <a:r>
              <a:rPr lang="ru-RU" sz="1200" dirty="0" err="1"/>
              <a:t>мәліметтер</a:t>
            </a:r>
            <a:r>
              <a:rPr lang="ru-RU" sz="1200" dirty="0"/>
              <a:t> аз, </a:t>
            </a:r>
            <a:r>
              <a:rPr lang="ru-RU" sz="1200" dirty="0" err="1"/>
              <a:t>кестелер</a:t>
            </a:r>
            <a:r>
              <a:rPr lang="ru-RU" sz="1200" dirty="0"/>
              <a:t> мен </a:t>
            </a:r>
            <a:r>
              <a:rPr lang="ru-RU" sz="1200" dirty="0" err="1"/>
              <a:t>жолдар</a:t>
            </a:r>
            <a:r>
              <a:rPr lang="ru-RU" sz="1200" dirty="0"/>
              <a:t> аз </a:t>
            </a:r>
            <a:r>
              <a:rPr lang="ru-RU" sz="1200" dirty="0" err="1"/>
              <a:t>болған</a:t>
            </a:r>
            <a:r>
              <a:rPr lang="ru-RU" sz="1200" dirty="0"/>
              <a:t> </a:t>
            </a:r>
            <a:r>
              <a:rPr lang="ru-RU" sz="1200" dirty="0" err="1"/>
              <a:t>кезде</a:t>
            </a:r>
            <a:r>
              <a:rPr lang="ru-RU" sz="1200" dirty="0"/>
              <a:t>, машина </a:t>
            </a:r>
            <a:r>
              <a:rPr lang="ru-RU" sz="1200" dirty="0" err="1"/>
              <a:t>оларды</a:t>
            </a:r>
            <a:r>
              <a:rPr lang="ru-RU" sz="1200" dirty="0"/>
              <a:t> </a:t>
            </a:r>
            <a:r>
              <a:rPr lang="ru-RU" sz="1200" dirty="0" err="1"/>
              <a:t>өте</a:t>
            </a:r>
            <a:r>
              <a:rPr lang="ru-RU" sz="1200" dirty="0"/>
              <a:t> тез </a:t>
            </a:r>
            <a:r>
              <a:rPr lang="ru-RU" sz="1200" dirty="0" err="1"/>
              <a:t>өңдейді</a:t>
            </a:r>
            <a:r>
              <a:rPr lang="ru-RU" sz="1200" dirty="0"/>
              <a:t>. </a:t>
            </a:r>
            <a:r>
              <a:rPr lang="ru-RU" sz="1200" dirty="0" err="1"/>
              <a:t>Бірақ</a:t>
            </a:r>
            <a:r>
              <a:rPr lang="ru-RU" sz="1200" dirty="0"/>
              <a:t> </a:t>
            </a:r>
            <a:r>
              <a:rPr lang="ru-RU" sz="1200" dirty="0" err="1"/>
              <a:t>уақыт</a:t>
            </a:r>
            <a:r>
              <a:rPr lang="ru-RU" sz="1200" dirty="0"/>
              <a:t> </a:t>
            </a:r>
            <a:r>
              <a:rPr lang="ru-RU" sz="1200" dirty="0" err="1"/>
              <a:t>өте</a:t>
            </a:r>
            <a:r>
              <a:rPr lang="ru-RU" sz="1200" dirty="0"/>
              <a:t> </a:t>
            </a:r>
            <a:r>
              <a:rPr lang="ru-RU" sz="1200" dirty="0" err="1"/>
              <a:t>келе</a:t>
            </a:r>
            <a:r>
              <a:rPr lang="ru-RU" sz="1200" dirty="0"/>
              <a:t> </a:t>
            </a:r>
            <a:r>
              <a:rPr lang="ru-RU" sz="1200" dirty="0" err="1"/>
              <a:t>ақпараттың</a:t>
            </a:r>
            <a:r>
              <a:rPr lang="ru-RU" sz="1200" dirty="0"/>
              <a:t> </a:t>
            </a:r>
            <a:r>
              <a:rPr lang="ru-RU" sz="1200" dirty="0" err="1"/>
              <a:t>мөлшері</a:t>
            </a:r>
            <a:r>
              <a:rPr lang="ru-RU" sz="1200" dirty="0"/>
              <a:t> </a:t>
            </a:r>
            <a:r>
              <a:rPr lang="ru-RU" sz="1200" dirty="0" err="1"/>
              <a:t>артады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Біз</a:t>
            </a:r>
            <a:r>
              <a:rPr lang="ru-RU" sz="1200" dirty="0"/>
              <a:t> </a:t>
            </a:r>
            <a:r>
              <a:rPr lang="ru-RU" sz="1200" dirty="0" err="1"/>
              <a:t>баяулауды</a:t>
            </a:r>
            <a:r>
              <a:rPr lang="ru-RU" sz="1200" dirty="0"/>
              <a:t> </a:t>
            </a:r>
            <a:r>
              <a:rPr lang="ru-RU" sz="1200" dirty="0" err="1"/>
              <a:t>аламыз</a:t>
            </a:r>
            <a:r>
              <a:rPr lang="ru-RU" sz="1200" dirty="0"/>
              <a:t>, </a:t>
            </a:r>
            <a:r>
              <a:rPr lang="ru-RU" sz="1200" dirty="0" err="1"/>
              <a:t>ол</a:t>
            </a:r>
            <a:r>
              <a:rPr lang="ru-RU" sz="1200" dirty="0"/>
              <a:t> </a:t>
            </a:r>
            <a:r>
              <a:rPr lang="ru-RU" sz="1200" dirty="0" err="1"/>
              <a:t>артады</a:t>
            </a:r>
            <a:r>
              <a:rPr lang="ru-RU" sz="1200" dirty="0"/>
              <a:t>, </a:t>
            </a:r>
            <a:r>
              <a:rPr lang="ru-RU" sz="1200" dirty="0" err="1"/>
              <a:t>өйткені</a:t>
            </a:r>
            <a:r>
              <a:rPr lang="ru-RU" sz="1200" dirty="0"/>
              <a:t> машина </a:t>
            </a:r>
            <a:r>
              <a:rPr lang="ru-RU" sz="1200" dirty="0" err="1"/>
              <a:t>белгілі</a:t>
            </a:r>
            <a:r>
              <a:rPr lang="ru-RU" sz="1200" dirty="0"/>
              <a:t> </a:t>
            </a:r>
            <a:r>
              <a:rPr lang="ru-RU" sz="1200" dirty="0" err="1"/>
              <a:t>бір</a:t>
            </a:r>
            <a:r>
              <a:rPr lang="ru-RU" sz="1200" dirty="0"/>
              <a:t> </a:t>
            </a:r>
            <a:r>
              <a:rPr lang="ru-RU" sz="1200" dirty="0" err="1"/>
              <a:t>сұраныстарды</a:t>
            </a:r>
            <a:r>
              <a:rPr lang="ru-RU" sz="1200" dirty="0"/>
              <a:t> </a:t>
            </a:r>
            <a:r>
              <a:rPr lang="ru-RU" sz="1200" dirty="0" err="1"/>
              <a:t>өңдеуге</a:t>
            </a:r>
            <a:r>
              <a:rPr lang="ru-RU" sz="1200" dirty="0"/>
              <a:t>(</a:t>
            </a:r>
            <a:r>
              <a:rPr lang="ru-RU" sz="1200" dirty="0" err="1"/>
              <a:t>ақпаратты</a:t>
            </a:r>
            <a:r>
              <a:rPr lang="ru-RU" sz="1200" dirty="0"/>
              <a:t> </a:t>
            </a:r>
            <a:r>
              <a:rPr lang="ru-RU" sz="1200" dirty="0" err="1"/>
              <a:t>өңдеуге</a:t>
            </a:r>
            <a:r>
              <a:rPr lang="ru-RU" sz="1200" dirty="0"/>
              <a:t>) </a:t>
            </a:r>
            <a:r>
              <a:rPr lang="ru-RU" sz="1200" dirty="0" err="1"/>
              <a:t>уақытты</a:t>
            </a:r>
            <a:r>
              <a:rPr lang="ru-RU" sz="1200" dirty="0"/>
              <a:t> </a:t>
            </a:r>
            <a:r>
              <a:rPr lang="ru-RU" sz="1200" dirty="0" err="1"/>
              <a:t>қажет</a:t>
            </a:r>
            <a:r>
              <a:rPr lang="ru-RU" sz="1200" dirty="0"/>
              <a:t> </a:t>
            </a:r>
            <a:r>
              <a:rPr lang="ru-RU" sz="1200" dirty="0" err="1"/>
              <a:t>етеді</a:t>
            </a:r>
            <a:r>
              <a:rPr lang="ru-RU" sz="1200" dirty="0"/>
              <a:t>. </a:t>
            </a:r>
            <a:r>
              <a:rPr lang="ru-RU" sz="1200" dirty="0" smtClean="0"/>
              <a:t> </a:t>
            </a:r>
            <a:r>
              <a:rPr lang="ru-RU" sz="1200" dirty="0" err="1"/>
              <a:t>реляциялық</a:t>
            </a:r>
            <a:r>
              <a:rPr lang="ru-RU" sz="1200" dirty="0"/>
              <a:t> </a:t>
            </a:r>
            <a:r>
              <a:rPr lang="ru-RU" sz="1200" dirty="0" err="1"/>
              <a:t>мәліметтер</a:t>
            </a:r>
            <a:r>
              <a:rPr lang="ru-RU" sz="1200" dirty="0"/>
              <a:t> </a:t>
            </a:r>
            <a:r>
              <a:rPr lang="ru-RU" sz="1200" dirty="0" err="1"/>
              <a:t>базасы</a:t>
            </a:r>
            <a:r>
              <a:rPr lang="ru-RU" sz="1200" dirty="0"/>
              <a:t> </a:t>
            </a:r>
            <a:r>
              <a:rPr lang="ru-RU" sz="1200" dirty="0" err="1"/>
              <a:t>ең</a:t>
            </a:r>
            <a:r>
              <a:rPr lang="ru-RU" sz="1200" dirty="0"/>
              <a:t> </a:t>
            </a:r>
            <a:r>
              <a:rPr lang="ru-RU" sz="1200" dirty="0" err="1"/>
              <a:t>алдымен</a:t>
            </a:r>
            <a:r>
              <a:rPr lang="ru-RU" sz="1200" dirty="0"/>
              <a:t> </a:t>
            </a:r>
            <a:r>
              <a:rPr lang="ru-RU" sz="1200" dirty="0" err="1"/>
              <a:t>модификацияға</a:t>
            </a:r>
            <a:r>
              <a:rPr lang="ru-RU" sz="1200" dirty="0"/>
              <a:t>(</a:t>
            </a:r>
            <a:r>
              <a:rPr lang="en-US" sz="1200" dirty="0"/>
              <a:t>OLTP</a:t>
            </a:r>
            <a:r>
              <a:rPr lang="en-US" sz="1200" dirty="0" smtClean="0"/>
              <a:t>)</a:t>
            </a:r>
            <a:r>
              <a:rPr lang="ru-RU" sz="1200" dirty="0" smtClean="0"/>
              <a:t>, </a:t>
            </a:r>
            <a:r>
              <a:rPr lang="ru-RU" sz="1200" dirty="0" err="1"/>
              <a:t>яғни</a:t>
            </a:r>
            <a:r>
              <a:rPr lang="ru-RU" sz="1200" dirty="0"/>
              <a:t> </a:t>
            </a:r>
            <a:r>
              <a:rPr lang="ru-RU" sz="1200" dirty="0" err="1"/>
              <a:t>кестеге</a:t>
            </a:r>
            <a:r>
              <a:rPr lang="ru-RU" sz="1200" dirty="0"/>
              <a:t> </a:t>
            </a:r>
            <a:r>
              <a:rPr lang="ru-RU" sz="1200" dirty="0" err="1"/>
              <a:t>жаңа</a:t>
            </a:r>
            <a:r>
              <a:rPr lang="ru-RU" sz="1200" dirty="0"/>
              <a:t> </a:t>
            </a:r>
            <a:r>
              <a:rPr lang="ru-RU" sz="1200" dirty="0" err="1"/>
              <a:t>жазба</a:t>
            </a:r>
            <a:r>
              <a:rPr lang="ru-RU" sz="1200" dirty="0"/>
              <a:t> </a:t>
            </a:r>
            <a:r>
              <a:rPr lang="ru-RU" sz="1200" dirty="0" err="1"/>
              <a:t>қосу</a:t>
            </a:r>
            <a:r>
              <a:rPr lang="ru-RU" sz="1200" dirty="0"/>
              <a:t> – </a:t>
            </a:r>
            <a:r>
              <a:rPr lang="ru-RU" sz="1200" dirty="0" err="1"/>
              <a:t>бұл</a:t>
            </a:r>
            <a:r>
              <a:rPr lang="ru-RU" sz="1200" dirty="0"/>
              <a:t> </a:t>
            </a:r>
            <a:r>
              <a:rPr lang="ru-RU" sz="1200" dirty="0" err="1"/>
              <a:t>реляциялық</a:t>
            </a:r>
            <a:r>
              <a:rPr lang="ru-RU" sz="1200" dirty="0"/>
              <a:t> </a:t>
            </a:r>
            <a:r>
              <a:rPr lang="ru-RU" sz="1200" dirty="0" smtClean="0"/>
              <a:t>МББЖ </a:t>
            </a:r>
            <a:r>
              <a:rPr lang="ru-RU" sz="1200" dirty="0" err="1"/>
              <a:t>үшін</a:t>
            </a:r>
            <a:r>
              <a:rPr lang="ru-RU" sz="1200" dirty="0"/>
              <a:t> </a:t>
            </a:r>
            <a:r>
              <a:rPr lang="ru-RU" sz="1200" dirty="0" err="1"/>
              <a:t>өте</a:t>
            </a:r>
            <a:r>
              <a:rPr lang="ru-RU" sz="1200" dirty="0"/>
              <a:t> </a:t>
            </a:r>
            <a:r>
              <a:rPr lang="ru-RU" sz="1200" dirty="0" err="1"/>
              <a:t>қарапайым</a:t>
            </a:r>
            <a:r>
              <a:rPr lang="ru-RU" sz="1200" dirty="0"/>
              <a:t> операция, </a:t>
            </a:r>
            <a:r>
              <a:rPr lang="ru-RU" sz="1200" dirty="0" err="1"/>
              <a:t>бірақ</a:t>
            </a:r>
            <a:r>
              <a:rPr lang="ru-RU" sz="1200" dirty="0"/>
              <a:t> </a:t>
            </a:r>
            <a:r>
              <a:rPr lang="ru-RU" sz="1200" dirty="0" err="1"/>
              <a:t>деректерді</a:t>
            </a:r>
            <a:r>
              <a:rPr lang="ru-RU" sz="1200" dirty="0"/>
              <a:t> </a:t>
            </a:r>
            <a:r>
              <a:rPr lang="ru-RU" sz="1200" dirty="0" err="1"/>
              <a:t>іріктеу-бұл</a:t>
            </a:r>
            <a:r>
              <a:rPr lang="ru-RU" sz="1200" dirty="0"/>
              <a:t> </a:t>
            </a:r>
            <a:r>
              <a:rPr lang="ru-RU" sz="1200" dirty="0" err="1"/>
              <a:t>көп</a:t>
            </a:r>
            <a:r>
              <a:rPr lang="ru-RU" sz="1200" dirty="0"/>
              <a:t> </a:t>
            </a:r>
            <a:r>
              <a:rPr lang="ru-RU" sz="1200" dirty="0" err="1"/>
              <a:t>уақытты</a:t>
            </a:r>
            <a:r>
              <a:rPr lang="ru-RU" sz="1200" dirty="0"/>
              <a:t> </a:t>
            </a:r>
            <a:r>
              <a:rPr lang="ru-RU" sz="1200" dirty="0" err="1"/>
              <a:t>қажет</a:t>
            </a:r>
            <a:r>
              <a:rPr lang="ru-RU" sz="1200" dirty="0"/>
              <a:t> </a:t>
            </a:r>
            <a:r>
              <a:rPr lang="ru-RU" sz="1200" dirty="0" err="1"/>
              <a:t>ететін</a:t>
            </a:r>
            <a:r>
              <a:rPr lang="ru-RU" sz="1200" dirty="0"/>
              <a:t> операция. </a:t>
            </a:r>
            <a:r>
              <a:rPr lang="ru-RU" sz="1200" dirty="0" err="1"/>
              <a:t>Сондай-ақ</a:t>
            </a:r>
            <a:r>
              <a:rPr lang="ru-RU" sz="1200" dirty="0"/>
              <a:t>, </a:t>
            </a:r>
            <a:r>
              <a:rPr lang="ru-RU" sz="1200" dirty="0" err="1"/>
              <a:t>деректердің</a:t>
            </a:r>
            <a:r>
              <a:rPr lang="ru-RU" sz="1200" dirty="0"/>
              <a:t> </a:t>
            </a:r>
            <a:r>
              <a:rPr lang="ru-RU" sz="1200" dirty="0" err="1"/>
              <a:t>өзгеруі</a:t>
            </a:r>
            <a:r>
              <a:rPr lang="ru-RU" sz="1200" dirty="0"/>
              <a:t> де бар, </a:t>
            </a:r>
            <a:r>
              <a:rPr lang="ru-RU" sz="1200" dirty="0" err="1"/>
              <a:t>бұл</a:t>
            </a:r>
            <a:r>
              <a:rPr lang="ru-RU" sz="1200" dirty="0"/>
              <a:t> </a:t>
            </a:r>
            <a:r>
              <a:rPr lang="ru-RU" sz="1200" dirty="0" err="1"/>
              <a:t>оқу</a:t>
            </a:r>
            <a:r>
              <a:rPr lang="ru-RU" sz="1200" dirty="0"/>
              <a:t> мен </a:t>
            </a:r>
            <a:r>
              <a:rPr lang="ru-RU" sz="1200" dirty="0" err="1"/>
              <a:t>қосу</a:t>
            </a:r>
            <a:r>
              <a:rPr lang="ru-RU" sz="1200" dirty="0"/>
              <a:t> </a:t>
            </a:r>
            <a:r>
              <a:rPr lang="ru-RU" sz="1200" dirty="0" err="1"/>
              <a:t>арасындағы</a:t>
            </a:r>
            <a:r>
              <a:rPr lang="ru-RU" sz="1200" dirty="0"/>
              <a:t> </a:t>
            </a:r>
            <a:r>
              <a:rPr lang="ru-RU" sz="1200" dirty="0" err="1"/>
              <a:t>аралық</a:t>
            </a:r>
            <a:r>
              <a:rPr lang="ru-RU" sz="1200" dirty="0"/>
              <a:t> </a:t>
            </a:r>
            <a:r>
              <a:rPr lang="ru-RU" sz="1200" dirty="0" err="1"/>
              <a:t>сияқты</a:t>
            </a:r>
            <a:r>
              <a:rPr lang="ru-RU" sz="1200" dirty="0"/>
              <a:t>. </a:t>
            </a:r>
            <a:r>
              <a:rPr lang="en-US" sz="1200" dirty="0"/>
              <a:t>MySQL </a:t>
            </a:r>
            <a:r>
              <a:rPr lang="ru-RU" sz="1200" dirty="0" err="1"/>
              <a:t>серверін</a:t>
            </a:r>
            <a:r>
              <a:rPr lang="ru-RU" sz="1200" dirty="0"/>
              <a:t> </a:t>
            </a:r>
            <a:r>
              <a:rPr lang="ru-RU" sz="1200" dirty="0" err="1"/>
              <a:t>әрқашан</a:t>
            </a:r>
            <a:r>
              <a:rPr lang="ru-RU" sz="1200" dirty="0"/>
              <a:t> </a:t>
            </a:r>
            <a:r>
              <a:rPr lang="ru-RU" sz="1200" dirty="0" err="1"/>
              <a:t>теңшеуге</a:t>
            </a:r>
            <a:r>
              <a:rPr lang="ru-RU" sz="1200" dirty="0"/>
              <a:t> </a:t>
            </a:r>
            <a:r>
              <a:rPr lang="ru-RU" sz="1200" dirty="0" err="1"/>
              <a:t>болады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50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039" y="201003"/>
            <a:ext cx="9316164" cy="92441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kk-KZ" sz="3200" b="1" dirty="0" smtClean="0"/>
              <a:t>Мәліметтер</a:t>
            </a:r>
            <a:r>
              <a:rPr lang="ru-RU" sz="3200" b="1" dirty="0" smtClean="0"/>
              <a:t> </a:t>
            </a:r>
            <a:r>
              <a:rPr lang="ru-RU" sz="3200" b="1" dirty="0" err="1"/>
              <a:t>базасын</a:t>
            </a:r>
            <a:r>
              <a:rPr lang="ru-RU" sz="3200" b="1" dirty="0"/>
              <a:t> </a:t>
            </a:r>
            <a:r>
              <a:rPr lang="ru-RU" sz="3200" b="1" dirty="0" err="1"/>
              <a:t>басқару</a:t>
            </a:r>
            <a:r>
              <a:rPr lang="ru-RU" sz="3200" b="1" dirty="0"/>
              <a:t> </a:t>
            </a:r>
            <a:r>
              <a:rPr lang="ru-RU" sz="3200" b="1" dirty="0" err="1"/>
              <a:t>жүйесі</a:t>
            </a:r>
            <a:r>
              <a:rPr lang="ru-RU" sz="3200" b="1" dirty="0"/>
              <a:t> </a:t>
            </a:r>
            <a:r>
              <a:rPr lang="ru-RU" sz="3200" b="1" dirty="0" err="1"/>
              <a:t>дегеніміз</a:t>
            </a:r>
            <a:r>
              <a:rPr lang="ru-RU" sz="3200" b="1" dirty="0"/>
              <a:t> не?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824" y="1567718"/>
            <a:ext cx="9316164" cy="15388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k-KZ" b="1" dirty="0" smtClean="0"/>
              <a:t>Мәліметтер базасын</a:t>
            </a:r>
            <a:r>
              <a:rPr lang="ru-RU" dirty="0" smtClean="0"/>
              <a:t> </a:t>
            </a:r>
            <a:r>
              <a:rPr lang="ru-RU" b="1" dirty="0" err="1"/>
              <a:t>басқару</a:t>
            </a:r>
            <a:r>
              <a:rPr lang="ru-RU" b="1" dirty="0"/>
              <a:t> </a:t>
            </a:r>
            <a:r>
              <a:rPr lang="ru-RU" b="1" dirty="0" err="1" smtClean="0"/>
              <a:t>жүйесі</a:t>
            </a:r>
            <a:r>
              <a:rPr lang="ru-RU" b="1" dirty="0" smtClean="0"/>
              <a:t> - </a:t>
            </a:r>
            <a:r>
              <a:rPr lang="ru-RU" dirty="0" err="1" smtClean="0"/>
              <a:t>бұл</a:t>
            </a:r>
            <a:r>
              <a:rPr lang="ru-RU" b="1" dirty="0" smtClean="0"/>
              <a:t> </a:t>
            </a:r>
            <a:r>
              <a:rPr lang="ru-RU" dirty="0" err="1"/>
              <a:t>шифрлаудың</a:t>
            </a:r>
            <a:r>
              <a:rPr lang="ru-RU" dirty="0"/>
              <a:t> </a:t>
            </a:r>
            <a:r>
              <a:rPr lang="ru-RU" dirty="0" err="1"/>
              <a:t>қажеті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 термин.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мәліметтермен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kk-KZ" b="1" dirty="0" smtClean="0"/>
              <a:t>Мәліметтерге</a:t>
            </a:r>
            <a:r>
              <a:rPr lang="ru-RU" dirty="0" smtClean="0"/>
              <a:t> </a:t>
            </a:r>
            <a:r>
              <a:rPr lang="ru-RU" dirty="0" err="1"/>
              <a:t>өзгерістер</a:t>
            </a:r>
            <a:r>
              <a:rPr lang="ru-RU" dirty="0"/>
              <a:t> </a:t>
            </a:r>
            <a:r>
              <a:rPr lang="ru-RU" dirty="0" err="1"/>
              <a:t>енгізуге</a:t>
            </a:r>
            <a:r>
              <a:rPr lang="ru-RU" dirty="0"/>
              <a:t> </a:t>
            </a:r>
            <a:r>
              <a:rPr lang="ru-RU" dirty="0" err="1"/>
              <a:t>қабілетті</a:t>
            </a:r>
            <a:r>
              <a:rPr lang="ru-RU" dirty="0"/>
              <a:t> </a:t>
            </a:r>
            <a:r>
              <a:rPr lang="ru-RU" dirty="0" err="1"/>
              <a:t>кіріктірілген</a:t>
            </a:r>
            <a:r>
              <a:rPr lang="ru-RU" dirty="0"/>
              <a:t> модуль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толыққанды</a:t>
            </a:r>
            <a:r>
              <a:rPr lang="ru-RU" dirty="0"/>
              <a:t> </a:t>
            </a:r>
            <a:r>
              <a:rPr lang="ru-RU" dirty="0" err="1"/>
              <a:t>бағдарлама</a:t>
            </a:r>
            <a:r>
              <a:rPr lang="ru-RU" dirty="0"/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39662" y="3259015"/>
            <a:ext cx="2754924" cy="8675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МББЖ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бар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468923" y="644769"/>
            <a:ext cx="35169" cy="35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77005" y="3681046"/>
            <a:ext cx="832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1"/>
          </p:cNvCxnSpPr>
          <p:nvPr/>
        </p:nvCxnSpPr>
        <p:spPr>
          <a:xfrm flipH="1">
            <a:off x="3071447" y="3692769"/>
            <a:ext cx="6682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908540" y="3259015"/>
            <a:ext cx="2051538" cy="77372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реляциялық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813430" y="3259015"/>
            <a:ext cx="2051538" cy="77372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схемасыз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0725" y="4551348"/>
            <a:ext cx="405819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SQLite: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қуатты</a:t>
            </a:r>
            <a:r>
              <a:rPr lang="ru-RU" dirty="0"/>
              <a:t> </a:t>
            </a:r>
            <a:r>
              <a:rPr lang="ru-RU" dirty="0" err="1" smtClean="0"/>
              <a:t>ендірілген</a:t>
            </a:r>
            <a:r>
              <a:rPr lang="ru-RU" dirty="0" smtClean="0"/>
              <a:t> МББЖ.</a:t>
            </a:r>
          </a:p>
          <a:p>
            <a:r>
              <a:rPr lang="en-US" dirty="0" smtClean="0"/>
              <a:t>MySQL</a:t>
            </a:r>
            <a:r>
              <a:rPr lang="en-US" dirty="0"/>
              <a:t>: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танымал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МББЖ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en-US" dirty="0" smtClean="0"/>
              <a:t>PostgreSQL</a:t>
            </a:r>
            <a:r>
              <a:rPr lang="en-US" dirty="0"/>
              <a:t>: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дамыған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икемді</a:t>
            </a:r>
            <a:r>
              <a:rPr lang="ru-RU" dirty="0"/>
              <a:t> </a:t>
            </a:r>
            <a:r>
              <a:rPr lang="ru-RU" dirty="0" smtClean="0"/>
              <a:t>Р</a:t>
            </a:r>
            <a:r>
              <a:rPr lang="ru-RU" dirty="0"/>
              <a:t> </a:t>
            </a:r>
            <a:r>
              <a:rPr lang="ru-RU" dirty="0" smtClean="0"/>
              <a:t>МББЖ.</a:t>
            </a:r>
            <a:endParaRPr lang="en-US" dirty="0"/>
          </a:p>
        </p:txBody>
      </p:sp>
      <p:cxnSp>
        <p:nvCxnSpPr>
          <p:cNvPr id="22" name="Прямая со стрелкой 21"/>
          <p:cNvCxnSpPr>
            <a:stCxn id="12" idx="4"/>
          </p:cNvCxnSpPr>
          <p:nvPr/>
        </p:nvCxnSpPr>
        <p:spPr>
          <a:xfrm>
            <a:off x="1934309" y="4032738"/>
            <a:ext cx="0" cy="363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202397" y="4214446"/>
            <a:ext cx="540067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тарағаны</a:t>
            </a:r>
            <a:r>
              <a:rPr lang="ru-RU" dirty="0"/>
              <a:t>-</a:t>
            </a:r>
            <a:r>
              <a:rPr lang="en-US" dirty="0"/>
              <a:t>MySQL </a:t>
            </a:r>
            <a:r>
              <a:rPr lang="ru-RU" dirty="0" err="1"/>
              <a:t>дерекқоры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қалғандары</a:t>
            </a:r>
            <a:r>
              <a:rPr lang="ru-RU" dirty="0"/>
              <a:t> да </a:t>
            </a:r>
            <a:r>
              <a:rPr lang="ru-RU" dirty="0" err="1"/>
              <a:t>танымал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кездестіруге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454771" y="5290012"/>
            <a:ext cx="535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8" y="5290012"/>
            <a:ext cx="3715758" cy="14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860" y="329959"/>
            <a:ext cx="4642339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MySQL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0" b="97320" l="1977" r="100000">
                        <a14:foregroundMark x1="43488" y1="51753" x2="43488" y2="51753"/>
                        <a14:foregroundMark x1="34535" y1="39588" x2="34535" y2="39588"/>
                        <a14:foregroundMark x1="19767" y1="40206" x2="20930" y2="35670"/>
                        <a14:foregroundMark x1="21163" y1="29691" x2="28605" y2="13196"/>
                        <a14:foregroundMark x1="6279" y1="65567" x2="6279" y2="65567"/>
                        <a14:foregroundMark x1="34651" y1="83299" x2="34651" y2="83299"/>
                        <a14:foregroundMark x1="54651" y1="84742" x2="54651" y2="84742"/>
                        <a14:foregroundMark x1="78140" y1="69897" x2="78140" y2="69897"/>
                        <a14:foregroundMark x1="70116" y1="46186" x2="70116" y2="46186"/>
                        <a14:foregroundMark x1="66744" y1="41031" x2="66744" y2="41031"/>
                        <a14:foregroundMark x1="90930" y1="61443" x2="90930" y2="61443"/>
                        <a14:foregroundMark x1="69302" y1="20206" x2="69302" y2="20206"/>
                        <a14:foregroundMark x1="67209" y1="13196" x2="67209" y2="13196"/>
                        <a14:foregroundMark x1="93837" y1="64948" x2="93953" y2="65773"/>
                        <a14:foregroundMark x1="60930" y1="69278" x2="60930" y2="69278"/>
                        <a14:foregroundMark x1="93605" y1="84124" x2="93605" y2="84124"/>
                        <a14:backgroundMark x1="68256" y1="70103" x2="68256" y2="70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7" y="336794"/>
            <a:ext cx="2454781" cy="1384382"/>
          </a:xfrm>
        </p:spPr>
      </p:pic>
      <p:sp>
        <p:nvSpPr>
          <p:cNvPr id="5" name="Прямоугольник 4"/>
          <p:cNvSpPr/>
          <p:nvPr/>
        </p:nvSpPr>
        <p:spPr>
          <a:xfrm>
            <a:off x="215045" y="1979584"/>
            <a:ext cx="541203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MySQL-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дерекқорды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ДҚБЖ веб-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MySQL-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MySQL-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конфигурация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модульдерсіз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96707" y="1979584"/>
            <a:ext cx="54006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MySQL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ДҚБЖ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артықшылығы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қарапайымдылығын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икемділігін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меншіктің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төмен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құнын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ақылы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ДҚБЖ-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ге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қатысты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масштабталуы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өнімділігін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4763" y="4221264"/>
            <a:ext cx="9018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MySQL </a:t>
            </a:r>
            <a:r>
              <a:rPr lang="ru-RU" dirty="0"/>
              <a:t>ДҚБЖ 1995-да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en-US" dirty="0"/>
              <a:t>C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C++ </a:t>
            </a:r>
            <a:r>
              <a:rPr lang="ru-RU" dirty="0" err="1"/>
              <a:t>тілдерінде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,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компиляторларда</a:t>
            </a:r>
            <a:r>
              <a:rPr lang="ru-RU" dirty="0"/>
              <a:t> </a:t>
            </a:r>
            <a:r>
              <a:rPr lang="ru-RU" dirty="0" err="1"/>
              <a:t>сыналған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платформаларда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r>
              <a:rPr lang="ru-RU" dirty="0"/>
              <a:t>. 2010 </a:t>
            </a:r>
            <a:r>
              <a:rPr lang="ru-RU" dirty="0" err="1"/>
              <a:t>жылдан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en-US" dirty="0"/>
              <a:t>MySQL-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әзірлеуді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қолдауды</a:t>
            </a:r>
            <a:r>
              <a:rPr lang="ru-RU" dirty="0"/>
              <a:t> </a:t>
            </a:r>
            <a:r>
              <a:rPr lang="en-US" dirty="0"/>
              <a:t>Oracle </a:t>
            </a:r>
            <a:r>
              <a:rPr lang="ru-RU" dirty="0" err="1"/>
              <a:t>корпорациясы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асырады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00955" y="5233803"/>
            <a:ext cx="576005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MySQL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әзірлеушілер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Drizzle,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OurDelta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Server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MariaDB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Oracle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MySQL-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</p:txBody>
      </p:sp>
    </p:spTree>
    <p:extLst>
      <p:ext uri="{BB962C8B-B14F-4D97-AF65-F5344CB8AC3E}">
        <p14:creationId xmlns:p14="http://schemas.microsoft.com/office/powerpoint/2010/main" val="384735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361" y="306850"/>
            <a:ext cx="3794238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PostgreSQL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177" y="1849071"/>
            <a:ext cx="9069623" cy="13982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дерекқорды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Объектілік-реляциялық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 SQL-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қолдайды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817" y="3627252"/>
            <a:ext cx="476104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дерекқорды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репликация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мұрагерлік;жеңіл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2" y="-132338"/>
            <a:ext cx="2497731" cy="21502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64732" y="3441679"/>
            <a:ext cx="4848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PostgreSQL-SQL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дерекқорды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Объектілік-реляциялық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жүйесі.ДҚБЖ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сенімділікпен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өнімділікпен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репликация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расширяемая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99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593" y="365127"/>
            <a:ext cx="7416669" cy="1325563"/>
          </a:xfrm>
        </p:spPr>
        <p:txBody>
          <a:bodyPr/>
          <a:lstStyle/>
          <a:p>
            <a:r>
              <a:rPr lang="en-US" dirty="0"/>
              <a:t>SQLite: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01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Қорытынды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593" y="1825625"/>
            <a:ext cx="9316164" cy="23477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заманғы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базасының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 </a:t>
            </a:r>
            <a:r>
              <a:rPr lang="ru-RU" dirty="0" err="1"/>
              <a:t>түрлеріндегі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, </a:t>
            </a:r>
            <a:r>
              <a:rPr lang="ru-RU" dirty="0" err="1"/>
              <a:t>әдетте</a:t>
            </a:r>
            <a:r>
              <a:rPr lang="ru-RU" dirty="0"/>
              <a:t>,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мен </a:t>
            </a:r>
            <a:r>
              <a:rPr lang="ru-RU" dirty="0" err="1"/>
              <a:t>сұраудың</a:t>
            </a:r>
            <a:r>
              <a:rPr lang="ru-RU" dirty="0"/>
              <a:t> </a:t>
            </a:r>
            <a:r>
              <a:rPr lang="ru-RU" dirty="0" err="1"/>
              <a:t>тиімділігін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кестелердегі</a:t>
            </a:r>
            <a:r>
              <a:rPr lang="ru-RU" dirty="0"/>
              <a:t> </a:t>
            </a:r>
            <a:r>
              <a:rPr lang="ru-RU" dirty="0" err="1"/>
              <a:t>жолдар</a:t>
            </a:r>
            <a:r>
              <a:rPr lang="ru-RU" dirty="0"/>
              <a:t> мен </a:t>
            </a:r>
            <a:r>
              <a:rPr lang="ru-RU" dirty="0" err="1"/>
              <a:t>бағандар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деректерге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жеткізуге</a:t>
            </a:r>
            <a:r>
              <a:rPr lang="ru-RU" dirty="0"/>
              <a:t>, </a:t>
            </a:r>
            <a:r>
              <a:rPr lang="ru-RU" dirty="0" err="1"/>
              <a:t>басқаруға</a:t>
            </a:r>
            <a:r>
              <a:rPr lang="ru-RU" dirty="0"/>
              <a:t>, </a:t>
            </a:r>
            <a:r>
              <a:rPr lang="ru-RU" dirty="0" err="1"/>
              <a:t>өзгертуге</a:t>
            </a:r>
            <a:r>
              <a:rPr lang="ru-RU" dirty="0"/>
              <a:t>, </a:t>
            </a:r>
            <a:r>
              <a:rPr lang="ru-RU" dirty="0" err="1"/>
              <a:t>жаңартуға</a:t>
            </a:r>
            <a:r>
              <a:rPr lang="ru-RU" dirty="0"/>
              <a:t>, </a:t>
            </a:r>
            <a:r>
              <a:rPr lang="ru-RU" dirty="0" err="1"/>
              <a:t>басқаруға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реттеуге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базасында</a:t>
            </a:r>
            <a:r>
              <a:rPr lang="ru-RU" dirty="0"/>
              <a:t> </a:t>
            </a:r>
            <a:r>
              <a:rPr lang="ru-RU" dirty="0" err="1"/>
              <a:t>құрылымдық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(</a:t>
            </a:r>
            <a:r>
              <a:rPr lang="en-US" dirty="0"/>
              <a:t>SQL)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жазу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0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7"/>
            <a:ext cx="9316164" cy="770947"/>
          </a:xfrm>
        </p:spPr>
        <p:txBody>
          <a:bodyPr/>
          <a:lstStyle/>
          <a:p>
            <a:r>
              <a:rPr lang="kk-KZ" dirty="0" smtClean="0"/>
              <a:t>Жоспар: </a:t>
            </a:r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0B8205-9500-43B6-9B9B-E45F8CFB1B7E}"/>
              </a:ext>
            </a:extLst>
          </p:cNvPr>
          <p:cNvGrpSpPr>
            <a:grpSpLocks/>
          </p:cNvGrpSpPr>
          <p:nvPr/>
        </p:nvGrpSpPr>
        <p:grpSpPr bwMode="auto">
          <a:xfrm>
            <a:off x="2385298" y="3974380"/>
            <a:ext cx="6030754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61B42AF4-A315-4119-BD0D-98DF8DAC53A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24ACA78-A4D6-4E51-9613-4859D9394FF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5DD8D82D-AE7B-4A80-947E-DA2CC159373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1" y="1495"/>
              <a:ext cx="26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/>
                <a:t>Мәліметтер</a:t>
              </a:r>
              <a:r>
                <a:rPr lang="ru-RU" sz="2400" dirty="0"/>
                <a:t> </a:t>
              </a:r>
              <a:r>
                <a:rPr lang="ru-RU" sz="2400" dirty="0" err="1"/>
                <a:t>базасының</a:t>
              </a:r>
              <a:r>
                <a:rPr lang="ru-RU" sz="2400" dirty="0"/>
                <a:t> </a:t>
              </a:r>
              <a:r>
                <a:rPr lang="ru-RU" sz="2400" dirty="0" err="1"/>
                <a:t>эволюциясы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5AA337CC-9FF8-4A0A-977B-0943C02FB99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DE08ED1A-E430-4277-BA2E-EA5DC801C324}"/>
              </a:ext>
            </a:extLst>
          </p:cNvPr>
          <p:cNvGrpSpPr>
            <a:grpSpLocks/>
          </p:cNvGrpSpPr>
          <p:nvPr/>
        </p:nvGrpSpPr>
        <p:grpSpPr bwMode="auto">
          <a:xfrm>
            <a:off x="2385298" y="1459780"/>
            <a:ext cx="6030754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2A4231C-9ECB-4D5F-875C-455E066FC1D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18E64F6-BD88-4287-9106-4E92CCA0D7C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BE67CB6E-D4D9-41D9-B979-1426C279B40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1" y="2035"/>
              <a:ext cx="21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/>
                <a:t>Мәліметтер</a:t>
              </a:r>
              <a:r>
                <a:rPr lang="ru-RU" sz="2400" dirty="0"/>
                <a:t> </a:t>
              </a:r>
              <a:r>
                <a:rPr lang="ru-RU" sz="2400" dirty="0" err="1" smtClean="0"/>
                <a:t>базасына</a:t>
              </a:r>
              <a:r>
                <a:rPr lang="ru-RU" sz="2400" dirty="0" smtClean="0"/>
                <a:t> т</a:t>
              </a:r>
              <a:r>
                <a:rPr lang="kk-KZ" sz="2400" dirty="0" smtClean="0"/>
                <a:t>үсінік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F5D9B32B-C7F9-4151-BEFF-3022D0771F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C747BAD2-1F28-4542-8557-41D9F1A9D049}"/>
              </a:ext>
            </a:extLst>
          </p:cNvPr>
          <p:cNvGrpSpPr>
            <a:grpSpLocks/>
          </p:cNvGrpSpPr>
          <p:nvPr/>
        </p:nvGrpSpPr>
        <p:grpSpPr bwMode="auto">
          <a:xfrm>
            <a:off x="2385298" y="2297980"/>
            <a:ext cx="7530942" cy="555625"/>
            <a:chOff x="1248" y="2640"/>
            <a:chExt cx="40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7001E8B9-667F-4AAC-8A14-AF305C113BE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EEFDB525-287B-4860-9F2E-634DA783CC7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38CC4757-4283-4BF8-9D3F-B58A8743F95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1" y="2656"/>
              <a:ext cx="35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/>
                <a:t>Мәліметтер</a:t>
              </a:r>
              <a:r>
                <a:rPr lang="ru-RU" sz="2400" dirty="0"/>
                <a:t> </a:t>
              </a:r>
              <a:r>
                <a:rPr lang="ru-RU" sz="2400" dirty="0" err="1"/>
                <a:t>базасында</a:t>
              </a:r>
              <a:r>
                <a:rPr lang="ru-RU" sz="2400" dirty="0"/>
                <a:t> </a:t>
              </a:r>
              <a:r>
                <a:rPr lang="ru-RU" sz="2400" dirty="0" err="1"/>
                <a:t>ақпарат</a:t>
              </a:r>
              <a:r>
                <a:rPr lang="ru-RU" sz="2400" dirty="0"/>
                <a:t> </a:t>
              </a:r>
              <a:r>
                <a:rPr lang="ru-RU" sz="2400" dirty="0" err="1"/>
                <a:t>қалай</a:t>
              </a:r>
              <a:r>
                <a:rPr lang="ru-RU" sz="2400" dirty="0"/>
                <a:t> </a:t>
              </a:r>
              <a:r>
                <a:rPr lang="ru-RU" sz="2400" dirty="0" err="1" smtClean="0"/>
                <a:t>сақталады</a:t>
              </a:r>
              <a:r>
                <a:rPr lang="ru-RU" sz="2400" dirty="0" smtClean="0"/>
                <a:t>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9171CED6-4B54-4CEE-BED7-814DD83954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1CA6ECCE-82E0-468D-AE83-0B30EE9EA45E}"/>
              </a:ext>
            </a:extLst>
          </p:cNvPr>
          <p:cNvGrpSpPr>
            <a:grpSpLocks/>
          </p:cNvGrpSpPr>
          <p:nvPr/>
        </p:nvGrpSpPr>
        <p:grpSpPr bwMode="auto">
          <a:xfrm>
            <a:off x="2385298" y="3141181"/>
            <a:ext cx="6880235" cy="555625"/>
            <a:chOff x="1248" y="3230"/>
            <a:chExt cx="3669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77685C05-BFB0-49FF-9F8E-85A422D053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2253DBAD-1B4C-4F4F-8EDB-ED0BD3E199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177C7B3B-DD61-43CD-98A0-34E456434FD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1" y="3249"/>
              <a:ext cx="31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/>
                <a:t>Құрылымдық</a:t>
              </a:r>
              <a:r>
                <a:rPr lang="ru-RU" sz="2400" dirty="0"/>
                <a:t> </a:t>
              </a:r>
              <a:r>
                <a:rPr lang="ru-RU" sz="2400" dirty="0" err="1"/>
                <a:t>сұрау</a:t>
              </a:r>
              <a:r>
                <a:rPr lang="ru-RU" sz="2400" dirty="0"/>
                <a:t> </a:t>
              </a:r>
              <a:r>
                <a:rPr lang="ru-RU" sz="2400" dirty="0" err="1"/>
                <a:t>тілі</a:t>
              </a:r>
              <a:r>
                <a:rPr lang="ru-RU" sz="2400" dirty="0"/>
                <a:t> (</a:t>
              </a:r>
              <a:r>
                <a:rPr lang="en-US" sz="2400" dirty="0"/>
                <a:t>SQL) </a:t>
              </a:r>
              <a:r>
                <a:rPr lang="ru-RU" sz="2400" dirty="0" err="1"/>
                <a:t>дегеніміз</a:t>
              </a:r>
              <a:r>
                <a:rPr lang="ru-RU" sz="2400" dirty="0"/>
                <a:t> не?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40892848-60F6-43E6-B445-D0515D614B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BF978766-AFC4-452E-ABE4-868BA2468B0C}"/>
              </a:ext>
            </a:extLst>
          </p:cNvPr>
          <p:cNvGrpSpPr>
            <a:grpSpLocks/>
          </p:cNvGrpSpPr>
          <p:nvPr/>
        </p:nvGrpSpPr>
        <p:grpSpPr bwMode="auto">
          <a:xfrm>
            <a:off x="2385298" y="4834805"/>
            <a:ext cx="6030755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9E9DF7E0-9452-4BB1-A801-896161E67F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5247A1DB-A3AB-41C8-B22F-ADE9AFF95CD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D1FCF705-538D-474D-9E7E-B4F1BD1BB4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1" y="3272"/>
              <a:ext cx="22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/>
                <a:t>Мәліметтер</a:t>
              </a:r>
              <a:r>
                <a:rPr lang="ru-RU" sz="2400" dirty="0"/>
                <a:t> </a:t>
              </a:r>
              <a:r>
                <a:rPr lang="ru-RU" sz="2400" dirty="0" err="1"/>
                <a:t>базасының</a:t>
              </a:r>
              <a:r>
                <a:rPr lang="ru-RU" sz="2400" dirty="0"/>
                <a:t> </a:t>
              </a:r>
              <a:r>
                <a:rPr lang="ru-RU" sz="2400" dirty="0" err="1" smtClean="0"/>
                <a:t>түрлері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06F655E4-30D4-4C1F-8173-CD193AB8474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20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75" y="458912"/>
            <a:ext cx="9316164" cy="7954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DATA BASE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312" y="3229708"/>
            <a:ext cx="8873031" cy="164123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Мәліметтер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/>
              <a:t>базасы</a:t>
            </a:r>
            <a:r>
              <a:rPr lang="ru-RU" dirty="0" smtClean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мәліметтер</a:t>
            </a:r>
            <a:r>
              <a:rPr lang="ru-RU" dirty="0" smtClean="0"/>
              <a:t> </a:t>
            </a:r>
            <a:r>
              <a:rPr lang="ru-RU" dirty="0" err="1" smtClean="0"/>
              <a:t>базасын</a:t>
            </a:r>
            <a:r>
              <a:rPr lang="ru-RU" dirty="0" smtClean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жүйесімен</a:t>
            </a:r>
            <a:r>
              <a:rPr lang="ru-RU" dirty="0"/>
              <a:t> </a:t>
            </a:r>
            <a:r>
              <a:rPr lang="ru-RU" b="1" dirty="0" smtClean="0"/>
              <a:t>(МББЖ) </a:t>
            </a:r>
            <a:r>
              <a:rPr lang="ru-RU" dirty="0" err="1"/>
              <a:t>басқарылады</a:t>
            </a:r>
            <a:r>
              <a:rPr lang="ru-RU" dirty="0"/>
              <a:t>. </a:t>
            </a:r>
            <a:r>
              <a:rPr lang="ru-RU" b="1" dirty="0"/>
              <a:t>МББЖ </a:t>
            </a:r>
            <a:r>
              <a:rPr lang="ru-RU" dirty="0" smtClean="0"/>
              <a:t>-</a:t>
            </a:r>
            <a:r>
              <a:rPr lang="ru-RU" dirty="0"/>
              <a:t>мен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олармен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қосымшалар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қысқаша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6311" y="1242646"/>
            <a:ext cx="8751862" cy="124264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Мәліметтер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базасы-бұл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оңай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қол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жеткізуге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басқаруға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және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жаңартуға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болатын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ақпарат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жиынтығы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" b="98661" l="4018" r="97321">
                        <a14:foregroundMark x1="34821" y1="54464" x2="34821" y2="54464"/>
                        <a14:foregroundMark x1="45982" y1="70089" x2="45982" y2="70089"/>
                        <a14:foregroundMark x1="50000" y1="91964" x2="50000" y2="91964"/>
                        <a14:foregroundMark x1="48214" y1="60268" x2="48214" y2="6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85" y="175848"/>
            <a:ext cx="1121678" cy="949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8250" l="2286" r="98429">
                        <a14:foregroundMark x1="28143" y1="64500" x2="28714" y2="64000"/>
                        <a14:foregroundMark x1="33143" y1="63500" x2="33143" y2="63500"/>
                        <a14:foregroundMark x1="86286" y1="83750" x2="86286" y2="83750"/>
                        <a14:foregroundMark x1="79000" y1="37750" x2="79000" y2="37750"/>
                        <a14:foregroundMark x1="81143" y1="44250" x2="81143" y2="44250"/>
                        <a14:foregroundMark x1="77429" y1="44500" x2="77429" y2="44500"/>
                        <a14:foregroundMark x1="84857" y1="61750" x2="93143" y2="61750"/>
                        <a14:foregroundMark x1="86429" y1="69250" x2="93714" y2="69000"/>
                        <a14:foregroundMark x1="33857" y1="40250" x2="19286" y2="34500"/>
                        <a14:foregroundMark x1="30000" y1="50750" x2="15429" y2="53750"/>
                        <a14:foregroundMark x1="38857" y1="39750" x2="31000" y2="37500"/>
                        <a14:foregroundMark x1="36571" y1="45750" x2="26571" y2="49750"/>
                        <a14:foregroundMark x1="52429" y1="55500" x2="70857" y2="81000"/>
                        <a14:foregroundMark x1="60714" y1="82250" x2="60714" y2="82250"/>
                        <a14:foregroundMark x1="58857" y1="88500" x2="58857" y2="88500"/>
                        <a14:foregroundMark x1="56286" y1="89000" x2="56286" y2="89000"/>
                        <a14:foregroundMark x1="42429" y1="54750" x2="38857" y2="64250"/>
                        <a14:foregroundMark x1="72857" y1="53500" x2="86857" y2="58500"/>
                        <a14:foregroundMark x1="60857" y1="38750" x2="82000" y2="33500"/>
                        <a14:foregroundMark x1="58857" y1="49250" x2="72857" y2="53250"/>
                        <a14:foregroundMark x1="56857" y1="21750" x2="56857" y2="21750"/>
                        <a14:foregroundMark x1="57714" y1="26250" x2="59286" y2="25500"/>
                        <a14:foregroundMark x1="59714" y1="22250" x2="59714" y2="22250"/>
                        <a14:foregroundMark x1="60429" y1="27000" x2="60429" y2="27000"/>
                        <a14:foregroundMark x1="57429" y1="30500" x2="60429" y2="26750"/>
                        <a14:foregroundMark x1="66143" y1="68500" x2="70429" y2="68250"/>
                        <a14:foregroundMark x1="81857" y1="66250" x2="83429" y2="68500"/>
                        <a14:foregroundMark x1="76000" y1="42250" x2="82714" y2="41500"/>
                        <a14:backgroundMark x1="26143" y1="29500" x2="33143" y2="32000"/>
                        <a14:backgroundMark x1="35429" y1="35000" x2="35429" y2="35000"/>
                        <a14:backgroundMark x1="34571" y1="30500" x2="35000" y2="31750"/>
                        <a14:backgroundMark x1="35714" y1="33500" x2="35714" y2="33500"/>
                        <a14:backgroundMark x1="35714" y1="33750" x2="35714" y2="33750"/>
                        <a14:backgroundMark x1="19714" y1="45000" x2="33429" y2="43000"/>
                        <a14:backgroundMark x1="37286" y1="54500" x2="28714" y2="52000"/>
                        <a14:backgroundMark x1="38286" y1="55750" x2="38714" y2="53000"/>
                        <a14:backgroundMark x1="37000" y1="52500" x2="38286" y2="50750"/>
                        <a14:backgroundMark x1="35429" y1="51750" x2="38714" y2="49750"/>
                        <a14:backgroundMark x1="39857" y1="53250" x2="40143" y2="50500"/>
                        <a14:backgroundMark x1="41857" y1="87750" x2="40714" y2="73500"/>
                        <a14:backgroundMark x1="40857" y1="71500" x2="46143" y2="57250"/>
                        <a14:backgroundMark x1="46857" y1="58500" x2="55857" y2="71000"/>
                        <a14:backgroundMark x1="55143" y1="72250" x2="52286" y2="88500"/>
                        <a14:backgroundMark x1="51714" y1="89250" x2="41857" y2="89500"/>
                        <a14:backgroundMark x1="43429" y1="63750" x2="45429" y2="53250"/>
                        <a14:backgroundMark x1="44429" y1="53250" x2="57571" y2="67500"/>
                        <a14:backgroundMark x1="60857" y1="28250" x2="57571" y2="30500"/>
                        <a14:backgroundMark x1="63143" y1="43500" x2="76857" y2="43000"/>
                        <a14:backgroundMark x1="70286" y1="65250" x2="59714" y2="55500"/>
                        <a14:backgroundMark x1="58429" y1="54250" x2="59714" y2="53500"/>
                        <a14:backgroundMark x1="56286" y1="53250" x2="59714" y2="52500"/>
                        <a14:backgroundMark x1="49143" y1="57000" x2="47714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11" y="4867171"/>
            <a:ext cx="4076471" cy="1971989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4992165" y="2549769"/>
            <a:ext cx="567763" cy="48064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</p:spPr>
      </p:pic>
    </p:spTree>
    <p:extLst>
      <p:ext uri="{BB962C8B-B14F-4D97-AF65-F5344CB8AC3E}">
        <p14:creationId xmlns:p14="http://schemas.microsoft.com/office/powerpoint/2010/main" val="29734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16" y="128955"/>
            <a:ext cx="9316164" cy="9847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Мәліметтер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базасында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ақпарат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қалай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сақталады</a:t>
            </a:r>
            <a:r>
              <a:rPr lang="en-US" sz="2800" b="1" dirty="0" smtClean="0"/>
              <a:t>?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8498" y="1312456"/>
            <a:ext cx="6324400" cy="12106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/>
              <a:t>Сақтаудың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ұғымға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:</a:t>
            </a:r>
          </a:p>
        </p:txBody>
      </p:sp>
      <p:sp>
        <p:nvSpPr>
          <p:cNvPr id="6" name="Стрелка вправо 5"/>
          <p:cNvSpPr/>
          <p:nvPr/>
        </p:nvSpPr>
        <p:spPr>
          <a:xfrm rot="3187803">
            <a:off x="7290652" y="2451739"/>
            <a:ext cx="1066798" cy="1661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396844" y="3003750"/>
            <a:ext cx="2213589" cy="92348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1"/>
                </a:solidFill>
              </a:rPr>
              <a:t>Жазба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680329" y="2636666"/>
            <a:ext cx="1066798" cy="1661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7232766">
            <a:off x="2312920" y="2463351"/>
            <a:ext cx="1066798" cy="1661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194177" y="3459132"/>
            <a:ext cx="2039103" cy="93620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1"/>
                </a:solidFill>
              </a:rPr>
              <a:t>Кесте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1413" y="3085813"/>
            <a:ext cx="2248956" cy="92348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1"/>
                </a:solidFill>
              </a:rPr>
              <a:t>Мәліметтер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базасы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7" b="98155" l="0" r="98862">
                        <a14:foregroundMark x1="3740" y1="51661" x2="11545" y2="57934"/>
                        <a14:foregroundMark x1="3577" y1="56827" x2="11220" y2="48339"/>
                        <a14:foregroundMark x1="3740" y1="49446" x2="10407" y2="49446"/>
                        <a14:foregroundMark x1="2602" y1="49446" x2="1463" y2="53506"/>
                        <a14:foregroundMark x1="2764" y1="57565" x2="10732" y2="60886"/>
                        <a14:foregroundMark x1="49593" y1="8856" x2="65528" y2="7011"/>
                        <a14:foregroundMark x1="47805" y1="4797" x2="69431" y2="5904"/>
                        <a14:foregroundMark x1="68780" y1="7011" x2="49268" y2="11439"/>
                        <a14:foregroundMark x1="50894" y1="9963" x2="50569" y2="31365"/>
                        <a14:foregroundMark x1="49593" y1="12177" x2="40163" y2="28413"/>
                        <a14:foregroundMark x1="56585" y1="12177" x2="81463" y2="33210"/>
                        <a14:foregroundMark x1="3740" y1="60886" x2="8455" y2="59041"/>
                        <a14:foregroundMark x1="12195" y1="56089" x2="29431" y2="82288"/>
                        <a14:foregroundMark x1="96585" y1="90775" x2="96585" y2="90775"/>
                        <a14:backgroundMark x1="2602" y1="65683" x2="16260" y2="68266"/>
                        <a14:backgroundMark x1="70407" y1="3690" x2="79024" y2="20664"/>
                        <a14:backgroundMark x1="60488" y1="5535" x2="69756" y2="5535"/>
                        <a14:backgroundMark x1="65041" y1="15129" x2="67805" y2="15129"/>
                        <a14:backgroundMark x1="60976" y1="21402" x2="61301" y2="23616"/>
                        <a14:backgroundMark x1="55122" y1="20664" x2="58049" y2="26199"/>
                        <a14:backgroundMark x1="51545" y1="16605" x2="51545" y2="23985"/>
                        <a14:backgroundMark x1="47317" y1="24723" x2="48780" y2="18450"/>
                        <a14:backgroundMark x1="47317" y1="3690" x2="61789" y2="3690"/>
                        <a14:backgroundMark x1="3252" y1="61624" x2="12683" y2="59779"/>
                        <a14:backgroundMark x1="12683" y1="59779" x2="12683" y2="59779"/>
                        <a14:backgroundMark x1="11382" y1="48339" x2="11220" y2="54244"/>
                        <a14:backgroundMark x1="56585" y1="15498" x2="54959" y2="12546"/>
                        <a14:backgroundMark x1="48455" y1="16605" x2="50081" y2="13653"/>
                        <a14:backgroundMark x1="51870" y1="13653" x2="51707" y2="11808"/>
                        <a14:backgroundMark x1="66179" y1="5535" x2="66992" y2="10701"/>
                        <a14:backgroundMark x1="67317" y1="6642" x2="68455" y2="7749"/>
                        <a14:backgroundMark x1="68618" y1="6642" x2="68943" y2="6642"/>
                        <a14:backgroundMark x1="70081" y1="8118" x2="65366" y2="5535"/>
                        <a14:backgroundMark x1="65691" y1="10701" x2="65691" y2="4059"/>
                        <a14:backgroundMark x1="48943" y1="5535" x2="60976" y2="4428"/>
                        <a14:backgroundMark x1="99512" y1="30258" x2="99837" y2="9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44" y="4149148"/>
            <a:ext cx="5941718" cy="23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01" y="257909"/>
            <a:ext cx="10233586" cy="8675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err="1"/>
              <a:t>Құрылымдық</a:t>
            </a:r>
            <a:r>
              <a:rPr lang="ru-RU" sz="3200" b="1" dirty="0"/>
              <a:t> </a:t>
            </a:r>
            <a:r>
              <a:rPr lang="ru-RU" sz="3200" b="1" dirty="0" err="1"/>
              <a:t>сұрау</a:t>
            </a:r>
            <a:r>
              <a:rPr lang="ru-RU" sz="3200" b="1" dirty="0"/>
              <a:t> </a:t>
            </a:r>
            <a:r>
              <a:rPr lang="ru-RU" sz="3200" b="1" dirty="0" err="1"/>
              <a:t>тілі</a:t>
            </a:r>
            <a:r>
              <a:rPr lang="ru-RU" sz="3200" b="1" dirty="0"/>
              <a:t> (</a:t>
            </a:r>
            <a:r>
              <a:rPr lang="en-US" sz="3200" b="1" dirty="0"/>
              <a:t>SQL) </a:t>
            </a:r>
            <a:r>
              <a:rPr lang="ru-RU" sz="3200" b="1" dirty="0" err="1"/>
              <a:t>дегеніміз</a:t>
            </a:r>
            <a:r>
              <a:rPr lang="ru-RU" sz="3200" b="1" dirty="0"/>
              <a:t> не?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75" y="1242648"/>
            <a:ext cx="5677632" cy="3473207"/>
          </a:xfrm>
          <a:scene3d>
            <a:camera prst="perspective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заманғы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базасының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 </a:t>
            </a:r>
            <a:r>
              <a:rPr lang="ru-RU" dirty="0" err="1"/>
              <a:t>түрлеріндегі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, </a:t>
            </a:r>
            <a:r>
              <a:rPr lang="ru-RU" dirty="0" err="1"/>
              <a:t>әдетте</a:t>
            </a:r>
            <a:r>
              <a:rPr lang="ru-RU" dirty="0"/>
              <a:t>,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мен </a:t>
            </a:r>
            <a:r>
              <a:rPr lang="ru-RU" dirty="0" err="1"/>
              <a:t>сұраудың</a:t>
            </a:r>
            <a:r>
              <a:rPr lang="ru-RU" dirty="0"/>
              <a:t> </a:t>
            </a:r>
            <a:r>
              <a:rPr lang="ru-RU" dirty="0" err="1"/>
              <a:t>тиімділігін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кестелердегі</a:t>
            </a:r>
            <a:r>
              <a:rPr lang="ru-RU" dirty="0"/>
              <a:t> </a:t>
            </a:r>
            <a:r>
              <a:rPr lang="ru-RU" dirty="0" err="1"/>
              <a:t>жолдар</a:t>
            </a:r>
            <a:r>
              <a:rPr lang="ru-RU" dirty="0"/>
              <a:t> мен </a:t>
            </a:r>
            <a:r>
              <a:rPr lang="ru-RU" dirty="0" err="1"/>
              <a:t>бағандар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деректерге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жеткізуге</a:t>
            </a:r>
            <a:r>
              <a:rPr lang="ru-RU" dirty="0"/>
              <a:t>, </a:t>
            </a:r>
            <a:r>
              <a:rPr lang="ru-RU" dirty="0" err="1"/>
              <a:t>басқаруға</a:t>
            </a:r>
            <a:r>
              <a:rPr lang="ru-RU" dirty="0"/>
              <a:t>, </a:t>
            </a:r>
            <a:r>
              <a:rPr lang="ru-RU" dirty="0" err="1"/>
              <a:t>өзгертуге</a:t>
            </a:r>
            <a:r>
              <a:rPr lang="ru-RU" dirty="0"/>
              <a:t>, </a:t>
            </a:r>
            <a:r>
              <a:rPr lang="ru-RU" dirty="0" err="1"/>
              <a:t>жаңартуға</a:t>
            </a:r>
            <a:r>
              <a:rPr lang="ru-RU" dirty="0"/>
              <a:t>, </a:t>
            </a:r>
            <a:r>
              <a:rPr lang="ru-RU" dirty="0" err="1"/>
              <a:t>басқаруға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реттеуге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базасында</a:t>
            </a:r>
            <a:r>
              <a:rPr lang="ru-RU" dirty="0"/>
              <a:t> </a:t>
            </a:r>
            <a:r>
              <a:rPr lang="ru-RU" dirty="0" err="1"/>
              <a:t>құрылымдық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en-US" b="1" dirty="0"/>
              <a:t>SQL)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жазу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253" y1="50615" x2="28253" y2="50615"/>
                        <a14:foregroundMark x1="29330" y1="66462" x2="29330" y2="66462"/>
                        <a14:foregroundMark x1="55119" y1="64077" x2="55119" y2="64077"/>
                        <a14:foregroundMark x1="72594" y1="64923" x2="72594" y2="64923"/>
                        <a14:foregroundMark x1="84219" y1="63385" x2="84219" y2="63385"/>
                        <a14:foregroundMark x1="38029" y1="66000" x2="38029" y2="66000"/>
                        <a14:foregroundMark x1="32564" y1="28385" x2="32564" y2="2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9" y="4423540"/>
            <a:ext cx="2292330" cy="1942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98" y="4655701"/>
            <a:ext cx="5402406" cy="2202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35" y="1242647"/>
            <a:ext cx="4802869" cy="32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72" y="152401"/>
            <a:ext cx="9316164" cy="6916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Мәліметтер</a:t>
            </a:r>
            <a:r>
              <a:rPr lang="ru-RU" sz="4000" dirty="0" smtClean="0"/>
              <a:t> </a:t>
            </a:r>
            <a:r>
              <a:rPr lang="ru-RU" sz="4000" dirty="0" err="1"/>
              <a:t>базасының</a:t>
            </a:r>
            <a:r>
              <a:rPr lang="ru-RU" sz="4000" dirty="0"/>
              <a:t> </a:t>
            </a:r>
            <a:r>
              <a:rPr lang="ru-RU" sz="4000" dirty="0" err="1"/>
              <a:t>эволюциясы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784" y="1213338"/>
            <a:ext cx="5705328" cy="2151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Мәліметтер</a:t>
            </a:r>
            <a:r>
              <a:rPr lang="ru-RU" sz="1400" dirty="0" smtClean="0"/>
              <a:t> </a:t>
            </a:r>
            <a:r>
              <a:rPr lang="ru-RU" sz="1400" dirty="0" err="1"/>
              <a:t>базасы</a:t>
            </a:r>
            <a:r>
              <a:rPr lang="ru-RU" sz="1400" dirty="0"/>
              <a:t> 1960 </a:t>
            </a:r>
            <a:r>
              <a:rPr lang="ru-RU" sz="1400" dirty="0" err="1"/>
              <a:t>жылдардың</a:t>
            </a:r>
            <a:r>
              <a:rPr lang="ru-RU" sz="1400" dirty="0"/>
              <a:t> </a:t>
            </a:r>
            <a:r>
              <a:rPr lang="ru-RU" sz="1400" dirty="0" err="1"/>
              <a:t>басында</a:t>
            </a:r>
            <a:r>
              <a:rPr lang="ru-RU" sz="1400" dirty="0"/>
              <a:t> </a:t>
            </a:r>
            <a:r>
              <a:rPr lang="ru-RU" sz="1400" dirty="0" err="1"/>
              <a:t>пайда</a:t>
            </a:r>
            <a:r>
              <a:rPr lang="ru-RU" sz="1400" dirty="0"/>
              <a:t> </a:t>
            </a:r>
            <a:r>
              <a:rPr lang="ru-RU" sz="1400" dirty="0" err="1"/>
              <a:t>болғаннан</a:t>
            </a:r>
            <a:r>
              <a:rPr lang="ru-RU" sz="1400" dirty="0"/>
              <a:t> </a:t>
            </a:r>
            <a:r>
              <a:rPr lang="ru-RU" sz="1400" dirty="0" err="1"/>
              <a:t>бері</a:t>
            </a:r>
            <a:r>
              <a:rPr lang="ru-RU" sz="1400" dirty="0"/>
              <a:t> </a:t>
            </a:r>
            <a:r>
              <a:rPr lang="ru-RU" sz="1400" dirty="0" err="1"/>
              <a:t>айтарлықтай</a:t>
            </a:r>
            <a:r>
              <a:rPr lang="ru-RU" sz="1400" dirty="0"/>
              <a:t> </a:t>
            </a:r>
            <a:r>
              <a:rPr lang="ru-RU" sz="1400" dirty="0" err="1"/>
              <a:t>өзгерді</a:t>
            </a:r>
            <a:r>
              <a:rPr lang="ru-RU" sz="1400" dirty="0"/>
              <a:t>. </a:t>
            </a:r>
            <a:r>
              <a:rPr lang="ru-RU" sz="1400" dirty="0" err="1"/>
              <a:t>Деректерді</a:t>
            </a:r>
            <a:r>
              <a:rPr lang="ru-RU" sz="1400" dirty="0"/>
              <a:t> </a:t>
            </a:r>
            <a:r>
              <a:rPr lang="ru-RU" sz="1400" dirty="0" err="1"/>
              <a:t>сақтау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өңдеу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пайдаланылған</a:t>
            </a:r>
            <a:r>
              <a:rPr lang="ru-RU" sz="1400" dirty="0"/>
              <a:t> </a:t>
            </a:r>
            <a:r>
              <a:rPr lang="ru-RU" sz="1400" dirty="0" err="1"/>
              <a:t>бастапқы</a:t>
            </a:r>
            <a:r>
              <a:rPr lang="ru-RU" sz="1400" dirty="0"/>
              <a:t> </a:t>
            </a:r>
            <a:r>
              <a:rPr lang="ru-RU" sz="1400" dirty="0" err="1"/>
              <a:t>жүйелер</a:t>
            </a:r>
            <a:r>
              <a:rPr lang="ru-RU" sz="1400" dirty="0"/>
              <a:t> </a:t>
            </a:r>
            <a:r>
              <a:rPr lang="ru-RU" sz="1400" dirty="0" err="1"/>
              <a:t>навигациялық</a:t>
            </a:r>
            <a:r>
              <a:rPr lang="ru-RU" sz="1400" dirty="0"/>
              <a:t>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</a:t>
            </a:r>
            <a:r>
              <a:rPr lang="ru-RU" sz="1400" dirty="0"/>
              <a:t> </a:t>
            </a:r>
            <a:r>
              <a:rPr lang="ru-RU" sz="1400" dirty="0" err="1"/>
              <a:t>болды</a:t>
            </a:r>
            <a:r>
              <a:rPr lang="ru-RU" sz="1400" dirty="0"/>
              <a:t> – </a:t>
            </a:r>
            <a:r>
              <a:rPr lang="ru-RU" sz="1400" dirty="0" err="1"/>
              <a:t>мысалы</a:t>
            </a:r>
            <a:r>
              <a:rPr lang="ru-RU" sz="1400" dirty="0"/>
              <a:t>, </a:t>
            </a:r>
            <a:r>
              <a:rPr lang="ru-RU" sz="1400" dirty="0" err="1"/>
              <a:t>иерархиялық</a:t>
            </a:r>
            <a:r>
              <a:rPr lang="ru-RU" sz="1400" dirty="0"/>
              <a:t>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</a:t>
            </a:r>
            <a:r>
              <a:rPr lang="ru-RU" sz="1400" dirty="0"/>
              <a:t> (</a:t>
            </a:r>
            <a:r>
              <a:rPr lang="ru-RU" sz="1400" dirty="0" err="1"/>
              <a:t>ағаш</a:t>
            </a:r>
            <a:r>
              <a:rPr lang="ru-RU" sz="1400" dirty="0"/>
              <a:t> </a:t>
            </a:r>
            <a:r>
              <a:rPr lang="ru-RU" sz="1400" dirty="0" err="1"/>
              <a:t>тәрізді</a:t>
            </a:r>
            <a:r>
              <a:rPr lang="ru-RU" sz="1400" dirty="0"/>
              <a:t> </a:t>
            </a:r>
            <a:r>
              <a:rPr lang="ru-RU" sz="1400" dirty="0" err="1"/>
              <a:t>модельге</a:t>
            </a:r>
            <a:r>
              <a:rPr lang="ru-RU" sz="1400" dirty="0"/>
              <a:t> </a:t>
            </a:r>
            <a:r>
              <a:rPr lang="ru-RU" sz="1400" dirty="0" err="1"/>
              <a:t>негізделген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тек "</a:t>
            </a:r>
            <a:r>
              <a:rPr lang="ru-RU" sz="1400" dirty="0" err="1"/>
              <a:t>бір-көп</a:t>
            </a:r>
            <a:r>
              <a:rPr lang="ru-RU" sz="1400" dirty="0"/>
              <a:t>" </a:t>
            </a:r>
            <a:r>
              <a:rPr lang="ru-RU" sz="1400" dirty="0" err="1"/>
              <a:t>қатынасына</a:t>
            </a:r>
            <a:r>
              <a:rPr lang="ru-RU" sz="1400" dirty="0"/>
              <a:t> </a:t>
            </a:r>
            <a:r>
              <a:rPr lang="ru-RU" sz="1400" dirty="0" err="1"/>
              <a:t>мүмкіндік</a:t>
            </a:r>
            <a:r>
              <a:rPr lang="ru-RU" sz="1400" dirty="0"/>
              <a:t> </a:t>
            </a:r>
            <a:r>
              <a:rPr lang="ru-RU" sz="1400" dirty="0" err="1"/>
              <a:t>беретін</a:t>
            </a:r>
            <a:r>
              <a:rPr lang="ru-RU" sz="1400" dirty="0"/>
              <a:t>)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желілік</a:t>
            </a:r>
            <a:r>
              <a:rPr lang="ru-RU" sz="1400" dirty="0"/>
              <a:t> </a:t>
            </a:r>
            <a:r>
              <a:rPr lang="ru-RU" sz="1400" dirty="0" err="1"/>
              <a:t>құрылымы</a:t>
            </a:r>
            <a:r>
              <a:rPr lang="ru-RU" sz="1400" dirty="0"/>
              <a:t> бар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</a:t>
            </a:r>
            <a:r>
              <a:rPr lang="ru-RU" sz="1400" dirty="0"/>
              <a:t> (</a:t>
            </a:r>
            <a:r>
              <a:rPr lang="ru-RU" sz="1400" dirty="0" err="1"/>
              <a:t>бірнеше</a:t>
            </a:r>
            <a:r>
              <a:rPr lang="ru-RU" sz="1400" dirty="0"/>
              <a:t> </a:t>
            </a:r>
            <a:r>
              <a:rPr lang="ru-RU" sz="1400" dirty="0" err="1"/>
              <a:t>қатынастарға</a:t>
            </a:r>
            <a:r>
              <a:rPr lang="ru-RU" sz="1400" dirty="0"/>
              <a:t> </a:t>
            </a:r>
            <a:r>
              <a:rPr lang="ru-RU" sz="1400" dirty="0" err="1"/>
              <a:t>мүмкіндік</a:t>
            </a:r>
            <a:r>
              <a:rPr lang="ru-RU" sz="1400" dirty="0"/>
              <a:t> </a:t>
            </a:r>
            <a:r>
              <a:rPr lang="ru-RU" sz="1400" dirty="0" err="1"/>
              <a:t>беретін</a:t>
            </a:r>
            <a:r>
              <a:rPr lang="ru-RU" sz="1400" dirty="0"/>
              <a:t> </a:t>
            </a:r>
            <a:r>
              <a:rPr lang="ru-RU" sz="1400" dirty="0" err="1"/>
              <a:t>икемді</a:t>
            </a:r>
            <a:r>
              <a:rPr lang="ru-RU" sz="1400" dirty="0"/>
              <a:t> модель). </a:t>
            </a:r>
            <a:r>
              <a:rPr lang="ru-RU" sz="1400" dirty="0" err="1"/>
              <a:t>Қарапайымдылығына</a:t>
            </a:r>
            <a:r>
              <a:rPr lang="ru-RU" sz="1400" dirty="0"/>
              <a:t> </a:t>
            </a:r>
            <a:r>
              <a:rPr lang="ru-RU" sz="1400" dirty="0" err="1"/>
              <a:t>қарамастан</a:t>
            </a:r>
            <a:r>
              <a:rPr lang="ru-RU" sz="1400" dirty="0"/>
              <a:t>, </a:t>
            </a:r>
            <a:r>
              <a:rPr lang="ru-RU" sz="1400" dirty="0" err="1"/>
              <a:t>бұл</a:t>
            </a:r>
            <a:r>
              <a:rPr lang="ru-RU" sz="1400" dirty="0"/>
              <a:t> </a:t>
            </a:r>
            <a:r>
              <a:rPr lang="ru-RU" sz="1400" dirty="0" err="1"/>
              <a:t>алғашқы</a:t>
            </a:r>
            <a:r>
              <a:rPr lang="ru-RU" sz="1400" dirty="0"/>
              <a:t> </a:t>
            </a:r>
            <a:r>
              <a:rPr lang="ru-RU" sz="1400" dirty="0" err="1"/>
              <a:t>жүйелер</a:t>
            </a:r>
            <a:r>
              <a:rPr lang="ru-RU" sz="1400" dirty="0"/>
              <a:t> </a:t>
            </a:r>
            <a:r>
              <a:rPr lang="ru-RU" sz="1400" dirty="0" err="1"/>
              <a:t>икемсіз</a:t>
            </a:r>
            <a:r>
              <a:rPr lang="ru-RU" sz="1400" dirty="0"/>
              <a:t> </a:t>
            </a:r>
            <a:r>
              <a:rPr lang="ru-RU" sz="1400" dirty="0" err="1"/>
              <a:t>болды</a:t>
            </a:r>
            <a:r>
              <a:rPr lang="ru-RU" sz="1600" dirty="0"/>
              <a:t>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741" y="3341078"/>
            <a:ext cx="4459018" cy="19108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1980 </a:t>
            </a:r>
            <a:r>
              <a:rPr lang="ru-RU" sz="1400" dirty="0" err="1"/>
              <a:t>жылдары</a:t>
            </a:r>
            <a:r>
              <a:rPr lang="ru-RU" sz="1400" dirty="0"/>
              <a:t> </a:t>
            </a:r>
            <a:r>
              <a:rPr lang="ru-RU" sz="1400" dirty="0" err="1"/>
              <a:t>реляциялық</a:t>
            </a:r>
            <a:r>
              <a:rPr lang="ru-RU" sz="1400" dirty="0"/>
              <a:t>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</a:t>
            </a:r>
            <a:r>
              <a:rPr lang="ru-RU" sz="1400" dirty="0"/>
              <a:t> </a:t>
            </a:r>
            <a:r>
              <a:rPr lang="ru-RU" sz="1400" dirty="0" err="1"/>
              <a:t>танымал</a:t>
            </a:r>
            <a:r>
              <a:rPr lang="ru-RU" sz="1400" dirty="0"/>
              <a:t> </a:t>
            </a:r>
            <a:r>
              <a:rPr lang="ru-RU" sz="1400" dirty="0" err="1"/>
              <a:t>болды</a:t>
            </a:r>
            <a:r>
              <a:rPr lang="ru-RU" sz="1400" dirty="0"/>
              <a:t>, 1990 </a:t>
            </a:r>
            <a:r>
              <a:rPr lang="ru-RU" sz="1400" dirty="0" err="1"/>
              <a:t>жылдары</a:t>
            </a:r>
            <a:r>
              <a:rPr lang="ru-RU" sz="1400" dirty="0"/>
              <a:t> </a:t>
            </a:r>
            <a:r>
              <a:rPr lang="ru-RU" sz="1400" dirty="0" err="1"/>
              <a:t>объектіге</a:t>
            </a:r>
            <a:r>
              <a:rPr lang="ru-RU" sz="1400" dirty="0"/>
              <a:t> </a:t>
            </a:r>
            <a:r>
              <a:rPr lang="ru-RU" sz="1400" dirty="0" err="1"/>
              <a:t>бағытталған</a:t>
            </a:r>
            <a:r>
              <a:rPr lang="ru-RU" sz="1400" dirty="0"/>
              <a:t> </a:t>
            </a:r>
            <a:r>
              <a:rPr lang="ru-RU" sz="1400" dirty="0" err="1"/>
              <a:t>мәліметтер</a:t>
            </a:r>
            <a:r>
              <a:rPr lang="ru-RU" sz="1400" dirty="0"/>
              <a:t> </a:t>
            </a:r>
            <a:r>
              <a:rPr lang="ru-RU" sz="1400" dirty="0" err="1"/>
              <a:t>базасы</a:t>
            </a:r>
            <a:r>
              <a:rPr lang="ru-RU" sz="1400" dirty="0"/>
              <a:t> </a:t>
            </a:r>
            <a:r>
              <a:rPr lang="ru-RU" sz="1400" dirty="0" err="1"/>
              <a:t>пайда</a:t>
            </a:r>
            <a:r>
              <a:rPr lang="ru-RU" sz="1400" dirty="0"/>
              <a:t> </a:t>
            </a:r>
            <a:r>
              <a:rPr lang="ru-RU" sz="1400" dirty="0" err="1"/>
              <a:t>болды</a:t>
            </a:r>
            <a:r>
              <a:rPr lang="ru-RU" sz="1400" dirty="0"/>
              <a:t>. </a:t>
            </a:r>
            <a:r>
              <a:rPr lang="ru-RU" sz="1400" dirty="0" err="1"/>
              <a:t>Жақында</a:t>
            </a:r>
            <a:r>
              <a:rPr lang="ru-RU" sz="1400" dirty="0"/>
              <a:t> </a:t>
            </a:r>
            <a:r>
              <a:rPr lang="ru-RU" sz="1400" dirty="0" err="1"/>
              <a:t>Интернеттің</a:t>
            </a:r>
            <a:r>
              <a:rPr lang="ru-RU" sz="1400" dirty="0"/>
              <a:t> </a:t>
            </a:r>
            <a:r>
              <a:rPr lang="ru-RU" sz="1400" dirty="0" err="1"/>
              <a:t>өсуіне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құрылымданбаған</a:t>
            </a:r>
            <a:r>
              <a:rPr lang="ru-RU" sz="1400" dirty="0"/>
              <a:t> </a:t>
            </a:r>
            <a:r>
              <a:rPr lang="ru-RU" sz="1400" dirty="0" err="1"/>
              <a:t>деректерді</a:t>
            </a:r>
            <a:r>
              <a:rPr lang="ru-RU" sz="1400" dirty="0"/>
              <a:t> </a:t>
            </a:r>
            <a:r>
              <a:rPr lang="ru-RU" sz="1400" dirty="0" err="1"/>
              <a:t>жылдам</a:t>
            </a:r>
            <a:r>
              <a:rPr lang="ru-RU" sz="1400" dirty="0"/>
              <a:t> </a:t>
            </a:r>
            <a:r>
              <a:rPr lang="ru-RU" sz="1400" dirty="0" err="1"/>
              <a:t>өңдеу</a:t>
            </a:r>
            <a:r>
              <a:rPr lang="ru-RU" sz="1400" dirty="0"/>
              <a:t> </a:t>
            </a:r>
            <a:r>
              <a:rPr lang="ru-RU" sz="1400" dirty="0" err="1"/>
              <a:t>қажеттілігінің</a:t>
            </a:r>
            <a:r>
              <a:rPr lang="ru-RU" sz="1400" dirty="0"/>
              <a:t> </a:t>
            </a:r>
            <a:r>
              <a:rPr lang="ru-RU" sz="1400" dirty="0" err="1"/>
              <a:t>пайда</a:t>
            </a:r>
            <a:r>
              <a:rPr lang="ru-RU" sz="1400" dirty="0"/>
              <a:t> </a:t>
            </a:r>
            <a:r>
              <a:rPr lang="ru-RU" sz="1400" dirty="0" err="1"/>
              <a:t>болуына</a:t>
            </a:r>
            <a:r>
              <a:rPr lang="ru-RU" sz="1400" dirty="0"/>
              <a:t> </a:t>
            </a:r>
            <a:r>
              <a:rPr lang="ru-RU" sz="1400" dirty="0" err="1"/>
              <a:t>байланысты</a:t>
            </a:r>
            <a:r>
              <a:rPr lang="ru-RU" sz="1400" dirty="0"/>
              <a:t> </a:t>
            </a:r>
            <a:r>
              <a:rPr lang="en-US" sz="1400" dirty="0"/>
              <a:t>NoSQL </a:t>
            </a:r>
            <a:r>
              <a:rPr lang="ru-RU" sz="1400" dirty="0" err="1"/>
              <a:t>дерекқорлары</a:t>
            </a:r>
            <a:r>
              <a:rPr lang="ru-RU" sz="1400" dirty="0"/>
              <a:t> </a:t>
            </a:r>
            <a:r>
              <a:rPr lang="ru-RU" sz="1400" dirty="0" err="1"/>
              <a:t>пайда</a:t>
            </a:r>
            <a:r>
              <a:rPr lang="ru-RU" sz="1400" dirty="0"/>
              <a:t> </a:t>
            </a:r>
            <a:r>
              <a:rPr lang="ru-RU" sz="1400" dirty="0" err="1"/>
              <a:t>болды</a:t>
            </a:r>
            <a:r>
              <a:rPr lang="ru-RU" sz="1400" dirty="0"/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566" y="3681047"/>
            <a:ext cx="4431322" cy="15708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бұлтты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дербес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, </a:t>
            </a:r>
            <a:r>
              <a:rPr lang="ru-RU" dirty="0" err="1"/>
              <a:t>сақтау</a:t>
            </a:r>
            <a:r>
              <a:rPr lang="ru-RU" dirty="0"/>
              <a:t>,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тәсілдеріне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мүмкіндіктер</a:t>
            </a:r>
            <a:r>
              <a:rPr lang="ru-RU" dirty="0"/>
              <a:t> </a:t>
            </a:r>
            <a:r>
              <a:rPr lang="ru-RU" dirty="0" err="1"/>
              <a:t>ашады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41987" r="67113" b="29006"/>
          <a:stretch/>
        </p:blipFill>
        <p:spPr bwMode="auto">
          <a:xfrm>
            <a:off x="6162309" y="1427511"/>
            <a:ext cx="3766622" cy="17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6" y="5429983"/>
            <a:ext cx="3725947" cy="1395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2" b="99615" l="2000" r="98667">
                        <a14:foregroundMark x1="75333" y1="42308" x2="75333" y2="42308"/>
                        <a14:foregroundMark x1="76000" y1="58462" x2="76000" y2="58462"/>
                        <a14:foregroundMark x1="76333" y1="84615" x2="76333" y2="84615"/>
                        <a14:foregroundMark x1="75333" y1="76154" x2="75333" y2="76154"/>
                        <a14:foregroundMark x1="73000" y1="41538" x2="73000" y2="41538"/>
                        <a14:foregroundMark x1="87333" y1="43077" x2="87333" y2="43077"/>
                        <a14:foregroundMark x1="15000" y1="33846" x2="25000" y2="27692"/>
                        <a14:foregroundMark x1="28000" y1="18846" x2="32000" y2="12692"/>
                        <a14:foregroundMark x1="32000" y1="12692" x2="33667" y2="10000"/>
                        <a14:foregroundMark x1="28333" y1="12308" x2="33667" y2="9231"/>
                        <a14:foregroundMark x1="45000" y1="79231" x2="10333" y2="99615"/>
                        <a14:foregroundMark x1="76000" y1="40385" x2="78333" y2="81923"/>
                        <a14:foregroundMark x1="12667" y1="34231" x2="19667" y2="30000"/>
                        <a14:foregroundMark x1="20333" y1="28462" x2="20333" y2="2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7" y="5429983"/>
            <a:ext cx="1687711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08" y="319844"/>
            <a:ext cx="9316164" cy="119404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err="1"/>
              <a:t>Деректер</a:t>
            </a:r>
            <a:r>
              <a:rPr lang="ru-RU" sz="3200" b="1" dirty="0"/>
              <a:t> </a:t>
            </a:r>
            <a:r>
              <a:rPr lang="ru-RU" sz="3200" b="1" dirty="0" err="1"/>
              <a:t>базасы</a:t>
            </a:r>
            <a:r>
              <a:rPr lang="ru-RU" sz="3200" b="1" dirty="0"/>
              <a:t> мен </a:t>
            </a:r>
            <a:r>
              <a:rPr lang="ru-RU" sz="3200" b="1" dirty="0" err="1"/>
              <a:t>электрондық</a:t>
            </a:r>
            <a:r>
              <a:rPr lang="ru-RU" sz="3200" b="1" dirty="0"/>
              <a:t> </a:t>
            </a:r>
            <a:r>
              <a:rPr lang="ru-RU" sz="3200" b="1" dirty="0" err="1"/>
              <a:t>кестенің</a:t>
            </a:r>
            <a:r>
              <a:rPr lang="ru-RU" sz="3200" b="1" dirty="0"/>
              <a:t> </a:t>
            </a:r>
            <a:r>
              <a:rPr lang="ru-RU" sz="3200" b="1" dirty="0" err="1"/>
              <a:t>айырмашылығы</a:t>
            </a:r>
            <a:r>
              <a:rPr lang="ru-RU" sz="3200" b="1" dirty="0"/>
              <a:t> </a:t>
            </a:r>
            <a:r>
              <a:rPr lang="ru-RU" sz="3200" b="1" dirty="0" err="1"/>
              <a:t>неде</a:t>
            </a:r>
            <a:r>
              <a:rPr lang="ru-RU" sz="3200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072" y="1872517"/>
            <a:ext cx="9316164" cy="118720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кестелер</a:t>
            </a:r>
            <a:r>
              <a:rPr lang="ru-RU" dirty="0"/>
              <a:t> (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 </a:t>
            </a:r>
            <a:r>
              <a:rPr lang="en-US" dirty="0"/>
              <a:t>Microsoft Excel)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сақтаудың</a:t>
            </a:r>
            <a:r>
              <a:rPr lang="ru-RU" dirty="0"/>
              <a:t> </a:t>
            </a:r>
            <a:r>
              <a:rPr lang="ru-RU" dirty="0" err="1"/>
              <a:t>ыңғайлы</a:t>
            </a:r>
            <a:r>
              <a:rPr lang="ru-RU" dirty="0"/>
              <a:t> </a:t>
            </a:r>
            <a:r>
              <a:rPr lang="ru-RU" dirty="0" err="1"/>
              <a:t>тәсілдерін</a:t>
            </a:r>
            <a:r>
              <a:rPr lang="ru-RU" dirty="0"/>
              <a:t> </a:t>
            </a:r>
            <a:r>
              <a:rPr lang="ru-RU" dirty="0" err="1"/>
              <a:t>ұсынады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айырмашылықтар</a:t>
            </a:r>
            <a:r>
              <a:rPr lang="ru-RU" dirty="0"/>
              <a:t> </a:t>
            </a:r>
            <a:r>
              <a:rPr lang="ru-RU" dirty="0" err="1"/>
              <a:t>келесідей</a:t>
            </a:r>
            <a:r>
              <a:rPr lang="ru-RU" dirty="0"/>
              <a:t>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176954" y="3141785"/>
            <a:ext cx="1066800" cy="398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80243" y="3141785"/>
            <a:ext cx="0" cy="773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55323" y="3094893"/>
            <a:ext cx="961292" cy="445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701570" y="3659723"/>
            <a:ext cx="30989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Деректерді</a:t>
            </a:r>
            <a:r>
              <a:rPr lang="ru-RU" dirty="0" smtClean="0"/>
              <a:t> </a:t>
            </a:r>
            <a:r>
              <a:rPr lang="ru-RU" dirty="0" err="1" smtClean="0"/>
              <a:t>сақтау</a:t>
            </a:r>
            <a:r>
              <a:rPr lang="ru-RU" dirty="0" smtClean="0"/>
              <a:t> </a:t>
            </a:r>
            <a:r>
              <a:rPr lang="ru-RU" dirty="0" err="1"/>
              <a:t>көлемі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29610" y="3683950"/>
            <a:ext cx="369620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2823" y="4346303"/>
            <a:ext cx="34727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Деректерге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өкілеттігі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1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784425" y="2011191"/>
            <a:ext cx="2186241" cy="323496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5712813" y="2136445"/>
            <a:ext cx="2017955" cy="3087165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543656" y="1319772"/>
            <a:ext cx="563122" cy="3926387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5431253" y="1319772"/>
            <a:ext cx="563122" cy="3926387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椭圆 13"/>
          <p:cNvSpPr/>
          <p:nvPr/>
        </p:nvSpPr>
        <p:spPr>
          <a:xfrm>
            <a:off x="4178210" y="2637475"/>
            <a:ext cx="341786" cy="38579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椭圆 14"/>
          <p:cNvSpPr/>
          <p:nvPr/>
        </p:nvSpPr>
        <p:spPr>
          <a:xfrm>
            <a:off x="3867494" y="3576901"/>
            <a:ext cx="474950" cy="5360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椭圆 15"/>
          <p:cNvSpPr/>
          <p:nvPr/>
        </p:nvSpPr>
        <p:spPr>
          <a:xfrm>
            <a:off x="5765076" y="2737680"/>
            <a:ext cx="208623" cy="235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椭圆 16"/>
          <p:cNvSpPr/>
          <p:nvPr/>
        </p:nvSpPr>
        <p:spPr>
          <a:xfrm>
            <a:off x="5196912" y="1695541"/>
            <a:ext cx="390613" cy="4409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椭圆 17"/>
          <p:cNvSpPr/>
          <p:nvPr/>
        </p:nvSpPr>
        <p:spPr>
          <a:xfrm>
            <a:off x="6220053" y="3514273"/>
            <a:ext cx="341786" cy="385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椭圆 18"/>
          <p:cNvSpPr/>
          <p:nvPr/>
        </p:nvSpPr>
        <p:spPr>
          <a:xfrm>
            <a:off x="6841483" y="1923511"/>
            <a:ext cx="208623" cy="235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矩形 22"/>
          <p:cNvSpPr/>
          <p:nvPr/>
        </p:nvSpPr>
        <p:spPr>
          <a:xfrm>
            <a:off x="3907890" y="847857"/>
            <a:ext cx="106150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i="1" dirty="0" err="1">
                <a:ea typeface="文泉驿微米黑" panose="020B0606030804020204" pitchFamily="34" charset="-122"/>
                <a:cs typeface="Arial" panose="020B0604020202020204" pitchFamily="34" charset="0"/>
              </a:rPr>
              <a:t>Ж</a:t>
            </a:r>
            <a:r>
              <a:rPr lang="ru-RU" altLang="zh-CN" sz="2000" b="1" i="1" dirty="0" err="1" smtClean="0">
                <a:ea typeface="文泉驿微米黑" panose="020B0606030804020204" pitchFamily="34" charset="-122"/>
                <a:cs typeface="Arial" panose="020B0604020202020204" pitchFamily="34" charset="0"/>
              </a:rPr>
              <a:t>елілік</a:t>
            </a:r>
            <a:endParaRPr lang="zh-CN" altLang="en-US" sz="2000" b="1" i="1" dirty="0"/>
          </a:p>
        </p:txBody>
      </p:sp>
      <p:sp>
        <p:nvSpPr>
          <p:cNvPr id="33" name="矩形 47"/>
          <p:cNvSpPr/>
          <p:nvPr/>
        </p:nvSpPr>
        <p:spPr>
          <a:xfrm>
            <a:off x="7916892" y="1964069"/>
            <a:ext cx="155876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i="1" dirty="0" err="1">
                <a:ea typeface="文泉驿微米黑" panose="020B0606030804020204" pitchFamily="34" charset="-122"/>
                <a:cs typeface="Arial" panose="020B0604020202020204" pitchFamily="34" charset="0"/>
              </a:rPr>
              <a:t>Реляциялық</a:t>
            </a:r>
            <a:endParaRPr lang="zh-CN" altLang="en-US" sz="2000" b="1" i="1" dirty="0"/>
          </a:p>
        </p:txBody>
      </p:sp>
      <p:sp>
        <p:nvSpPr>
          <p:cNvPr id="38" name="矩形 51"/>
          <p:cNvSpPr/>
          <p:nvPr/>
        </p:nvSpPr>
        <p:spPr>
          <a:xfrm>
            <a:off x="5472299" y="830628"/>
            <a:ext cx="249898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i="1" dirty="0" err="1">
                <a:ea typeface="文泉驿微米黑" panose="020B0606030804020204" pitchFamily="34" charset="-122"/>
                <a:cs typeface="Arial" panose="020B0604020202020204" pitchFamily="34" charset="0"/>
              </a:rPr>
              <a:t>Функционалды</a:t>
            </a:r>
            <a:r>
              <a:rPr lang="ru-RU" altLang="zh-CN" sz="2000" dirty="0" err="1">
                <a:ea typeface="文泉驿微米黑" panose="020B0606030804020204" pitchFamily="34" charset="-122"/>
                <a:cs typeface="Arial" panose="020B0604020202020204" pitchFamily="34" charset="0"/>
              </a:rPr>
              <a:t>қ</a:t>
            </a:r>
            <a:endParaRPr lang="zh-CN" altLang="en-US" sz="2000" dirty="0"/>
          </a:p>
        </p:txBody>
      </p:sp>
      <p:sp>
        <p:nvSpPr>
          <p:cNvPr id="43" name="矩形 55"/>
          <p:cNvSpPr/>
          <p:nvPr/>
        </p:nvSpPr>
        <p:spPr>
          <a:xfrm>
            <a:off x="682258" y="1904449"/>
            <a:ext cx="1718419" cy="400110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zh-CN" sz="2000" b="1" i="1" dirty="0" smtClean="0">
                <a:ea typeface="文泉驿微米黑" panose="020B0606030804020204" pitchFamily="34" charset="-122"/>
                <a:cs typeface="Arial" panose="020B0604020202020204" pitchFamily="34" charset="0"/>
              </a:rPr>
              <a:t>Иерархиялық</a:t>
            </a:r>
            <a:endParaRPr lang="zh-CN" altLang="en-US" sz="20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551763" y="5392018"/>
            <a:ext cx="5788587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Деректерді</a:t>
            </a:r>
            <a:r>
              <a:rPr lang="ru-RU" sz="2000" b="1" dirty="0"/>
              <a:t> </a:t>
            </a:r>
            <a:r>
              <a:rPr lang="ru-RU" sz="2000" b="1" dirty="0" err="1"/>
              <a:t>ұйымдастыру</a:t>
            </a:r>
            <a:r>
              <a:rPr lang="ru-RU" sz="2000" b="1" dirty="0"/>
              <a:t> </a:t>
            </a:r>
            <a:r>
              <a:rPr lang="ru-RU" sz="2000" b="1" dirty="0" err="1"/>
              <a:t>түріне</a:t>
            </a:r>
            <a:r>
              <a:rPr lang="ru-RU" sz="2000" b="1" dirty="0"/>
              <a:t> </a:t>
            </a:r>
            <a:r>
              <a:rPr lang="ru-RU" sz="2000" b="1" dirty="0" err="1"/>
              <a:t>байланысты</a:t>
            </a:r>
            <a:r>
              <a:rPr lang="ru-RU" sz="2000" b="1" dirty="0"/>
              <a:t> </a:t>
            </a:r>
            <a:r>
              <a:rPr lang="ru-RU" sz="2000" b="1" dirty="0" err="1"/>
              <a:t>мәліметтер</a:t>
            </a:r>
            <a:r>
              <a:rPr lang="ru-RU" sz="2000" b="1" dirty="0"/>
              <a:t> </a:t>
            </a:r>
            <a:r>
              <a:rPr lang="ru-RU" sz="2000" b="1" dirty="0" err="1"/>
              <a:t>базасында</a:t>
            </a:r>
            <a:r>
              <a:rPr lang="ru-RU" sz="2000" b="1" dirty="0"/>
              <a:t> </a:t>
            </a:r>
            <a:r>
              <a:rPr lang="ru-RU" sz="2000" b="1" dirty="0" err="1"/>
              <a:t>мәліметтерді</a:t>
            </a:r>
            <a:r>
              <a:rPr lang="ru-RU" sz="2000" b="1" dirty="0"/>
              <a:t> </a:t>
            </a:r>
            <a:r>
              <a:rPr lang="ru-RU" sz="2000" b="1" dirty="0" err="1"/>
              <a:t>ұсынудың</a:t>
            </a:r>
            <a:r>
              <a:rPr lang="ru-RU" sz="2000" b="1" dirty="0"/>
              <a:t> </a:t>
            </a:r>
            <a:r>
              <a:rPr lang="ru-RU" sz="2000" b="1" dirty="0" err="1"/>
              <a:t>келесі</a:t>
            </a:r>
            <a:r>
              <a:rPr lang="ru-RU" sz="2000" b="1" dirty="0"/>
              <a:t> </a:t>
            </a:r>
            <a:r>
              <a:rPr lang="ru-RU" sz="2000" b="1" dirty="0" err="1"/>
              <a:t>негізгі</a:t>
            </a:r>
            <a:r>
              <a:rPr lang="ru-RU" sz="2000" b="1" dirty="0"/>
              <a:t> </a:t>
            </a:r>
            <a:r>
              <a:rPr lang="ru-RU" sz="2000" b="1" dirty="0" err="1"/>
              <a:t>модельдері</a:t>
            </a:r>
            <a:r>
              <a:rPr lang="ru-RU" sz="2000" b="1" dirty="0"/>
              <a:t> </a:t>
            </a:r>
            <a:r>
              <a:rPr lang="ru-RU" sz="2000" b="1" dirty="0" err="1"/>
              <a:t>бөлінеді</a:t>
            </a:r>
            <a:r>
              <a:rPr lang="ru-RU" sz="2000" b="1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41502" r="50000" b="27506"/>
          <a:stretch/>
        </p:blipFill>
        <p:spPr bwMode="auto">
          <a:xfrm>
            <a:off x="471622" y="2455009"/>
            <a:ext cx="2595722" cy="138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7" t="53803" r="51326" b="25159"/>
          <a:stretch/>
        </p:blipFill>
        <p:spPr bwMode="auto">
          <a:xfrm>
            <a:off x="1389190" y="676753"/>
            <a:ext cx="2125770" cy="8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3" t="19707" r="13701" b="28851"/>
          <a:stretch/>
        </p:blipFill>
        <p:spPr>
          <a:xfrm>
            <a:off x="8211796" y="593043"/>
            <a:ext cx="2413169" cy="104205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1" t="50000" r="37116" b="31010"/>
          <a:stretch/>
        </p:blipFill>
        <p:spPr bwMode="auto">
          <a:xfrm>
            <a:off x="8090068" y="2723815"/>
            <a:ext cx="1668109" cy="138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37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1358</Words>
  <Application>Microsoft Office PowerPoint</Application>
  <PresentationFormat>Произвольный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宋体</vt:lpstr>
      <vt:lpstr>Arial</vt:lpstr>
      <vt:lpstr>Book Antiqua</vt:lpstr>
      <vt:lpstr>Segoe UI Emoji</vt:lpstr>
      <vt:lpstr>Times New Roman</vt:lpstr>
      <vt:lpstr>文泉驿微米黑</vt:lpstr>
      <vt:lpstr>Тема Office</vt:lpstr>
      <vt:lpstr>Мәліметтер базасы.  Мәліметтер базасын басқару жүйесі.</vt:lpstr>
      <vt:lpstr>Жоспар: </vt:lpstr>
      <vt:lpstr>DATA BASE </vt:lpstr>
      <vt:lpstr>Презентация PowerPoint</vt:lpstr>
      <vt:lpstr>Мәліметтер базасында ақпарат қалай сақталады?</vt:lpstr>
      <vt:lpstr>Құрылымдық сұрау тілі (SQL) дегеніміз не?</vt:lpstr>
      <vt:lpstr>Мәліметтер базасының эволюциясы</vt:lpstr>
      <vt:lpstr>Деректер базасы мен электрондық кестенің айырмашылығы неде?</vt:lpstr>
      <vt:lpstr>Презентация PowerPoint</vt:lpstr>
      <vt:lpstr>Иерархиялық мәліметтер базасы, иерархиялық мәліметтер базасының құрылымы</vt:lpstr>
      <vt:lpstr>Желілік мәліметтер базасы, желілік мәліметтер базасының құрылымы</vt:lpstr>
      <vt:lpstr>Реляциялық мәліметтер базасы</vt:lpstr>
      <vt:lpstr>Мәліметтер базасын жобалау</vt:lpstr>
      <vt:lpstr>Мәліметтер базасын басқару жүйесі дегеніміз не?</vt:lpstr>
      <vt:lpstr>MySQL</vt:lpstr>
      <vt:lpstr>PostgreSQL</vt:lpstr>
      <vt:lpstr>SQLite:</vt:lpstr>
      <vt:lpstr>Қорытынды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Данагул</cp:lastModifiedBy>
  <cp:revision>34</cp:revision>
  <dcterms:created xsi:type="dcterms:W3CDTF">2020-10-04T11:23:22Z</dcterms:created>
  <dcterms:modified xsi:type="dcterms:W3CDTF">2025-03-11T16:23:58Z</dcterms:modified>
</cp:coreProperties>
</file>