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44" r:id="rId2"/>
  </p:sldMasterIdLst>
  <p:notesMasterIdLst>
    <p:notesMasterId r:id="rId28"/>
  </p:notesMasterIdLst>
  <p:sldIdLst>
    <p:sldId id="298" r:id="rId3"/>
    <p:sldId id="264" r:id="rId4"/>
    <p:sldId id="295" r:id="rId5"/>
    <p:sldId id="265" r:id="rId6"/>
    <p:sldId id="263" r:id="rId7"/>
    <p:sldId id="266" r:id="rId8"/>
    <p:sldId id="259" r:id="rId9"/>
    <p:sldId id="262" r:id="rId10"/>
    <p:sldId id="260" r:id="rId11"/>
    <p:sldId id="290" r:id="rId12"/>
    <p:sldId id="294" r:id="rId13"/>
    <p:sldId id="291" r:id="rId14"/>
    <p:sldId id="292" r:id="rId15"/>
    <p:sldId id="293" r:id="rId16"/>
    <p:sldId id="277" r:id="rId17"/>
    <p:sldId id="278" r:id="rId18"/>
    <p:sldId id="279" r:id="rId19"/>
    <p:sldId id="281" r:id="rId20"/>
    <p:sldId id="282" r:id="rId21"/>
    <p:sldId id="283" r:id="rId22"/>
    <p:sldId id="284" r:id="rId23"/>
    <p:sldId id="288" r:id="rId24"/>
    <p:sldId id="285" r:id="rId25"/>
    <p:sldId id="286" r:id="rId26"/>
    <p:sldId id="28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3333FF"/>
    <a:srgbClr val="A50021"/>
    <a:srgbClr val="CC0000"/>
    <a:srgbClr val="181E0C"/>
    <a:srgbClr val="FFCCCC"/>
    <a:srgbClr val="FFFFFF"/>
    <a:srgbClr val="FFCCFF"/>
    <a:srgbClr val="0000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F915D-94D6-4B22-94B2-D6D7EA5324C4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A7A48-D52E-456A-9501-7513105904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659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FE412B6-EA41-49A4-B40D-6F2675F498E5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9F72620-DCFE-4E55-B18B-B2A127992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071678"/>
            <a:ext cx="8572560" cy="3567122"/>
          </a:xfrm>
        </p:spPr>
        <p:txBody>
          <a:bodyPr>
            <a:normAutofit/>
          </a:bodyPr>
          <a:lstStyle/>
          <a:p>
            <a:pPr algn="ctr"/>
            <a:r>
              <a:rPr lang="kk-KZ" sz="3600" dirty="0"/>
              <a:t>Шыңғысхан империясы және оның мұрагерлері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52632" y="1142984"/>
            <a:ext cx="5072098" cy="938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Тақырыбы: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899592" y="1772816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1714488"/>
            <a:ext cx="78581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1207-1209 </a:t>
            </a:r>
            <a:r>
              <a:rPr lang="ru-RU" b="1" dirty="0" err="1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Шы</a:t>
            </a:r>
            <a:r>
              <a:rPr lang="kk-KZ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ңғыс хан </a:t>
            </a:r>
            <a:r>
              <a:rPr lang="kk-KZ" b="1" i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таңғұттардың</a:t>
            </a:r>
            <a:r>
              <a:rPr lang="kk-KZ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мемлекетін, одан кейін </a:t>
            </a:r>
            <a:r>
              <a:rPr lang="kk-KZ" b="1" i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турфан</a:t>
            </a:r>
            <a:r>
              <a:rPr lang="kk-KZ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кінәздіктерін өзіне қаратып, </a:t>
            </a:r>
            <a:r>
              <a:rPr lang="kk-KZ" b="1" i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ұйғырларды</a:t>
            </a:r>
            <a:r>
              <a:rPr lang="kk-KZ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бағындырады. </a:t>
            </a:r>
          </a:p>
          <a:p>
            <a:pPr>
              <a:buFont typeface="Wingdings" pitchFamily="2" charset="2"/>
              <a:buChar char="§"/>
            </a:pPr>
            <a:endParaRPr lang="kk-KZ" b="1" dirty="0" smtClean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1211-1215 жылдар аралығында Қытай жерін басып алып, олардың  тас атып дуал құлататын, от лақтырып өрт шығаратын соғыс техникаларын қолға түсіреді.</a:t>
            </a: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Өзіне көрші жатқан жерлерді жаулап болған Шыңғыс хан енді Орталық Азиямен Қазақстанға көз тігеді. </a:t>
            </a:r>
          </a:p>
          <a:p>
            <a:endParaRPr lang="kk-KZ" b="1" dirty="0" smtClean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1217 жылы Күшліктің Жетісудағы иеліктерін басып алуға </a:t>
            </a:r>
            <a:r>
              <a:rPr lang="en-US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Жебе Ноянды аттандырады. </a:t>
            </a:r>
          </a:p>
          <a:p>
            <a:r>
              <a:rPr lang="kk-KZ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Жебе Ноян бастаған Моңғолдар діни қысым жасамау ұраның басшылыққа алды. </a:t>
            </a:r>
          </a:p>
          <a:p>
            <a:endParaRPr lang="kk-KZ" b="1" dirty="0" smtClean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285728"/>
            <a:ext cx="742955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kk-KZ" sz="3200" b="1" dirty="0" smtClean="0">
                <a:ln/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Моңғолдардың Қазақстан жерлерін жаулап алуы</a:t>
            </a:r>
            <a:endParaRPr lang="ru-RU" sz="3200" b="1" cap="none" spc="0" dirty="0">
              <a:ln/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14282" y="142852"/>
            <a:ext cx="214314" cy="6500858"/>
            <a:chOff x="110636925" y="107965875"/>
            <a:chExt cx="661292" cy="4285296"/>
          </a:xfrm>
        </p:grpSpPr>
        <p:sp>
          <p:nvSpPr>
            <p:cNvPr id="1027" name="Rectangle 3"/>
            <p:cNvSpPr>
              <a:spLocks noChangeArrowheads="1" noChangeShapeType="1"/>
            </p:cNvSpPr>
            <p:nvPr/>
          </p:nvSpPr>
          <p:spPr bwMode="auto">
            <a:xfrm>
              <a:off x="110636925" y="107965875"/>
              <a:ext cx="220430" cy="4285296"/>
            </a:xfrm>
            <a:prstGeom prst="rect">
              <a:avLst/>
            </a:prstGeom>
            <a:solidFill>
              <a:srgbClr val="8000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Rectangle 4"/>
            <p:cNvSpPr>
              <a:spLocks noChangeArrowheads="1" noChangeShapeType="1"/>
            </p:cNvSpPr>
            <p:nvPr/>
          </p:nvSpPr>
          <p:spPr bwMode="auto">
            <a:xfrm>
              <a:off x="110774694" y="107965875"/>
              <a:ext cx="523523" cy="4285296"/>
            </a:xfrm>
            <a:prstGeom prst="rect">
              <a:avLst/>
            </a:prstGeom>
            <a:solidFill>
              <a:srgbClr val="CC99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8929718" y="142852"/>
            <a:ext cx="142876" cy="6643698"/>
            <a:chOff x="110636925" y="107871716"/>
            <a:chExt cx="661292" cy="4379455"/>
          </a:xfrm>
        </p:grpSpPr>
        <p:sp>
          <p:nvSpPr>
            <p:cNvPr id="11" name="Rectangle 3"/>
            <p:cNvSpPr>
              <a:spLocks noChangeArrowheads="1" noChangeShapeType="1"/>
            </p:cNvSpPr>
            <p:nvPr/>
          </p:nvSpPr>
          <p:spPr bwMode="auto">
            <a:xfrm>
              <a:off x="110636925" y="107965875"/>
              <a:ext cx="220430" cy="4285296"/>
            </a:xfrm>
            <a:prstGeom prst="rect">
              <a:avLst/>
            </a:prstGeom>
            <a:solidFill>
              <a:srgbClr val="8000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Rectangle 4"/>
            <p:cNvSpPr>
              <a:spLocks noChangeArrowheads="1" noChangeShapeType="1"/>
            </p:cNvSpPr>
            <p:nvPr/>
          </p:nvSpPr>
          <p:spPr bwMode="auto">
            <a:xfrm>
              <a:off x="110774695" y="107871716"/>
              <a:ext cx="523522" cy="4285296"/>
            </a:xfrm>
            <a:prstGeom prst="rect">
              <a:avLst/>
            </a:prstGeom>
            <a:solidFill>
              <a:srgbClr val="CC99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46243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1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Күшліктің мұсылман дінің жақтаушыларға тізе батырып  отырған кезінде сай келген бұл жергілікті халылықтан қолдау тауып, Моңғолдарды құшақ жая қарсы алады.  </a:t>
            </a:r>
          </a:p>
          <a:p>
            <a:pPr>
              <a:buFont typeface="Wingdings" pitchFamily="2" charset="2"/>
              <a:buChar char="Ø"/>
            </a:pPr>
            <a:r>
              <a:rPr lang="kk-KZ" sz="21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Моңғолдар 1218 жылы </a:t>
            </a:r>
            <a:r>
              <a:rPr lang="kk-KZ" sz="2100" b="1" i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Жетісу </a:t>
            </a:r>
            <a:r>
              <a:rPr lang="kk-KZ" sz="21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жеріне енеді. </a:t>
            </a:r>
          </a:p>
          <a:p>
            <a:pPr>
              <a:buFont typeface="Wingdings" pitchFamily="2" charset="2"/>
              <a:buChar char="Ø"/>
            </a:pPr>
            <a:r>
              <a:rPr lang="kk-KZ" sz="21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Шығыс Түркістан мен Жетісуды басып алғаннан кейін, Қазақстанның оңтүстігі мен Орта Азияға жол ашылады. Оның басты себебі: </a:t>
            </a:r>
          </a:p>
          <a:p>
            <a:pPr lvl="1"/>
            <a:r>
              <a:rPr lang="kk-KZ" sz="21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1218 жылы Шыңғыс хан жіберген 450 адамы бар 500 түйелік  сауда керуені Отырар қаласына келіп жетеді. </a:t>
            </a:r>
          </a:p>
          <a:p>
            <a:pPr lvl="1"/>
            <a:r>
              <a:rPr lang="kk-KZ" sz="21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Керуеннің сауда жұмысынан гөрі жансыздық іс – әрекетті мақсат еткені білген Отырар билеушісі  </a:t>
            </a:r>
            <a:r>
              <a:rPr lang="kk-KZ" sz="2100" b="1" i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Ғайырхан Хорезм </a:t>
            </a:r>
            <a:r>
              <a:rPr lang="kk-KZ" sz="21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шах пен келісе отырып, керуенді тұтқындап, адамдарын қырғына ұшыратады. Бұны тарихта – </a:t>
            </a:r>
            <a:r>
              <a:rPr lang="kk-KZ" sz="2100" b="1" i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“Отырар опаты”  </a:t>
            </a:r>
            <a:r>
              <a:rPr lang="kk-KZ" sz="21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дейді. </a:t>
            </a:r>
            <a:endParaRPr lang="ru-RU" sz="2100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14282" y="142852"/>
            <a:ext cx="214314" cy="6500858"/>
            <a:chOff x="110636925" y="107965875"/>
            <a:chExt cx="661292" cy="4285296"/>
          </a:xfrm>
        </p:grpSpPr>
        <p:sp>
          <p:nvSpPr>
            <p:cNvPr id="5" name="Rectangle 3"/>
            <p:cNvSpPr>
              <a:spLocks noChangeArrowheads="1" noChangeShapeType="1"/>
            </p:cNvSpPr>
            <p:nvPr/>
          </p:nvSpPr>
          <p:spPr bwMode="auto">
            <a:xfrm>
              <a:off x="110636925" y="107965875"/>
              <a:ext cx="220430" cy="4285296"/>
            </a:xfrm>
            <a:prstGeom prst="rect">
              <a:avLst/>
            </a:prstGeom>
            <a:solidFill>
              <a:srgbClr val="8000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Rectangle 4"/>
            <p:cNvSpPr>
              <a:spLocks noChangeArrowheads="1" noChangeShapeType="1"/>
            </p:cNvSpPr>
            <p:nvPr/>
          </p:nvSpPr>
          <p:spPr bwMode="auto">
            <a:xfrm>
              <a:off x="110774694" y="107965875"/>
              <a:ext cx="523523" cy="4285296"/>
            </a:xfrm>
            <a:prstGeom prst="rect">
              <a:avLst/>
            </a:prstGeom>
            <a:solidFill>
              <a:srgbClr val="CC99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8929718" y="142852"/>
            <a:ext cx="142876" cy="6643698"/>
            <a:chOff x="110636925" y="107871716"/>
            <a:chExt cx="661292" cy="4379455"/>
          </a:xfrm>
        </p:grpSpPr>
        <p:sp>
          <p:nvSpPr>
            <p:cNvPr id="8" name="Rectangle 3"/>
            <p:cNvSpPr>
              <a:spLocks noChangeArrowheads="1" noChangeShapeType="1"/>
            </p:cNvSpPr>
            <p:nvPr/>
          </p:nvSpPr>
          <p:spPr bwMode="auto">
            <a:xfrm>
              <a:off x="110636925" y="107965875"/>
              <a:ext cx="220430" cy="4285296"/>
            </a:xfrm>
            <a:prstGeom prst="rect">
              <a:avLst/>
            </a:prstGeom>
            <a:solidFill>
              <a:srgbClr val="8000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Rectangle 4"/>
            <p:cNvSpPr>
              <a:spLocks noChangeArrowheads="1" noChangeShapeType="1"/>
            </p:cNvSpPr>
            <p:nvPr/>
          </p:nvSpPr>
          <p:spPr bwMode="auto">
            <a:xfrm>
              <a:off x="110774695" y="107871716"/>
              <a:ext cx="523522" cy="4285296"/>
            </a:xfrm>
            <a:prstGeom prst="rect">
              <a:avLst/>
            </a:prstGeom>
            <a:solidFill>
              <a:srgbClr val="CC99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928662" y="285728"/>
            <a:ext cx="721523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Моңғолдардың Қазақстан жерлерін жаулап алуы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285728"/>
            <a:ext cx="721523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Моңғолдардың Қазақстан жерлерін жаулап алуы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214282" y="142852"/>
            <a:ext cx="214314" cy="6500858"/>
            <a:chOff x="110636925" y="107965875"/>
            <a:chExt cx="661292" cy="4285296"/>
          </a:xfrm>
        </p:grpSpPr>
        <p:sp>
          <p:nvSpPr>
            <p:cNvPr id="6" name="Rectangle 3"/>
            <p:cNvSpPr>
              <a:spLocks noChangeArrowheads="1" noChangeShapeType="1"/>
            </p:cNvSpPr>
            <p:nvPr/>
          </p:nvSpPr>
          <p:spPr bwMode="auto">
            <a:xfrm>
              <a:off x="110636925" y="107965875"/>
              <a:ext cx="220430" cy="4285296"/>
            </a:xfrm>
            <a:prstGeom prst="rect">
              <a:avLst/>
            </a:prstGeom>
            <a:solidFill>
              <a:srgbClr val="8000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Rectangle 4"/>
            <p:cNvSpPr>
              <a:spLocks noChangeArrowheads="1" noChangeShapeType="1"/>
            </p:cNvSpPr>
            <p:nvPr/>
          </p:nvSpPr>
          <p:spPr bwMode="auto">
            <a:xfrm>
              <a:off x="110774694" y="107965875"/>
              <a:ext cx="523523" cy="4285296"/>
            </a:xfrm>
            <a:prstGeom prst="rect">
              <a:avLst/>
            </a:prstGeom>
            <a:solidFill>
              <a:srgbClr val="CC99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8929718" y="142852"/>
            <a:ext cx="142876" cy="6643698"/>
            <a:chOff x="110636925" y="107871716"/>
            <a:chExt cx="661292" cy="4379455"/>
          </a:xfrm>
        </p:grpSpPr>
        <p:sp>
          <p:nvSpPr>
            <p:cNvPr id="9" name="Rectangle 3"/>
            <p:cNvSpPr>
              <a:spLocks noChangeArrowheads="1" noChangeShapeType="1"/>
            </p:cNvSpPr>
            <p:nvPr/>
          </p:nvSpPr>
          <p:spPr bwMode="auto">
            <a:xfrm>
              <a:off x="110636925" y="107965875"/>
              <a:ext cx="220430" cy="4285296"/>
            </a:xfrm>
            <a:prstGeom prst="rect">
              <a:avLst/>
            </a:prstGeom>
            <a:solidFill>
              <a:srgbClr val="8000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Rectangle 4"/>
            <p:cNvSpPr>
              <a:spLocks noChangeArrowheads="1" noChangeShapeType="1"/>
            </p:cNvSpPr>
            <p:nvPr/>
          </p:nvSpPr>
          <p:spPr bwMode="auto">
            <a:xfrm>
              <a:off x="110774695" y="107871716"/>
              <a:ext cx="523522" cy="4285296"/>
            </a:xfrm>
            <a:prstGeom prst="rect">
              <a:avLst/>
            </a:prstGeom>
            <a:solidFill>
              <a:srgbClr val="CC99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857224" y="1428736"/>
            <a:ext cx="771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1219 </a:t>
            </a:r>
            <a:r>
              <a:rPr lang="kk-KZ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жылы ұзын саны </a:t>
            </a:r>
            <a:r>
              <a:rPr lang="kk-KZ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150</a:t>
            </a:r>
            <a:r>
              <a:rPr lang="kk-KZ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мыңға жететін қолы Ертістен Сырдарияға   қарай  жылжыды.  Жошы   Сырдарияны бойлап, Қыпшақ даласына бағыттады: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71472" y="2571744"/>
            <a:ext cx="2357454" cy="11430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286116" y="2571744"/>
            <a:ext cx="2071702" cy="10715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643570" y="2571744"/>
            <a:ext cx="2214578" cy="10715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71472" y="2857497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181E0C"/>
                </a:solidFill>
                <a:latin typeface="Times New Roman" pitchFamily="18" charset="0"/>
                <a:cs typeface="Times New Roman" pitchFamily="18" charset="0"/>
              </a:rPr>
              <a:t>Сығанақ қаласы -   </a:t>
            </a:r>
          </a:p>
          <a:p>
            <a:r>
              <a:rPr lang="kk-KZ" b="1" dirty="0" smtClean="0">
                <a:solidFill>
                  <a:srgbClr val="181E0C"/>
                </a:solidFill>
                <a:latin typeface="Times New Roman" pitchFamily="18" charset="0"/>
                <a:cs typeface="Times New Roman" pitchFamily="18" charset="0"/>
              </a:rPr>
              <a:t>            3 ай</a:t>
            </a:r>
            <a:endParaRPr lang="ru-RU" b="1" dirty="0">
              <a:solidFill>
                <a:srgbClr val="181E0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57554" y="2714620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Ашнас (Аснас) – 15 күн қарсыласты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Выгнутая вправо стрелка 20"/>
          <p:cNvSpPr/>
          <p:nvPr/>
        </p:nvSpPr>
        <p:spPr>
          <a:xfrm>
            <a:off x="7286644" y="2071678"/>
            <a:ext cx="1500198" cy="3143272"/>
          </a:xfrm>
          <a:prstGeom prst="curvedLeftArrow">
            <a:avLst>
              <a:gd name="adj1" fmla="val 25000"/>
              <a:gd name="adj2" fmla="val 50000"/>
              <a:gd name="adj3" fmla="val 45535"/>
            </a:avLst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A5002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57224" y="4214818"/>
            <a:ext cx="2928958" cy="121444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928662" y="4357694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181E0C"/>
                </a:solidFill>
                <a:latin typeface="Times New Roman" pitchFamily="18" charset="0"/>
                <a:cs typeface="Times New Roman" pitchFamily="18" charset="0"/>
              </a:rPr>
              <a:t>Шағатай мен Үгедей – Отырарды қоршауға алды;</a:t>
            </a:r>
            <a:endParaRPr lang="ru-RU" b="1" dirty="0">
              <a:solidFill>
                <a:srgbClr val="181E0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15008" y="2714620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181E0C"/>
                </a:solidFill>
                <a:latin typeface="Times New Roman" pitchFamily="18" charset="0"/>
                <a:cs typeface="Times New Roman" pitchFamily="18" charset="0"/>
              </a:rPr>
              <a:t>Отырар қаласы </a:t>
            </a:r>
          </a:p>
          <a:p>
            <a:r>
              <a:rPr lang="kk-KZ" b="1" dirty="0" smtClean="0">
                <a:solidFill>
                  <a:srgbClr val="181E0C"/>
                </a:solidFill>
                <a:latin typeface="Times New Roman" pitchFamily="18" charset="0"/>
                <a:cs typeface="Times New Roman" pitchFamily="18" charset="0"/>
              </a:rPr>
              <a:t> 6 ай  қарсыласты</a:t>
            </a:r>
            <a:endParaRPr lang="ru-RU" b="1" dirty="0">
              <a:solidFill>
                <a:srgbClr val="181E0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214810" y="4143380"/>
            <a:ext cx="3000396" cy="192882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4357686" y="4286256"/>
            <a:ext cx="27146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181E0C"/>
                </a:solidFill>
                <a:latin typeface="Times New Roman" pitchFamily="18" charset="0"/>
                <a:cs typeface="Times New Roman" pitchFamily="18" charset="0"/>
              </a:rPr>
              <a:t>Хорезм шах көмекке жіберген  Қараша хажиб  - Моңғолдарға беріліп, қақпаны ашқаннан кейін, қала жеңіліске ұшыраған.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50000">
              <a:srgbClr val="FFCCFF"/>
            </a:gs>
            <a:gs pos="100000">
              <a:srgbClr val="FFCCC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4143380"/>
            <a:ext cx="75724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Жаулап алудың зардаптары:</a:t>
            </a:r>
          </a:p>
          <a:p>
            <a:r>
              <a:rPr lang="kk-KZ" sz="24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dirty="0" smtClean="0"/>
              <a:t> </a:t>
            </a:r>
            <a:r>
              <a:rPr lang="kk-KZ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Моңғол шапқыншылығының  зардаптары орасан зор болды. 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Жетісу аймағында шапқыншылыққа  дейін 200-ден астам елді мекендер болса,  одан кейінгі  </a:t>
            </a:r>
            <a:r>
              <a:rPr lang="en-US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XII – XIV </a:t>
            </a:r>
            <a:r>
              <a:rPr lang="ru-RU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ғасырларда аймақта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жоғы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20- </a:t>
            </a:r>
            <a:r>
              <a:rPr lang="ru-RU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ға жуық қала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қоныс жайлар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қалған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1785926"/>
            <a:ext cx="70009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Шыңғыс хан  мен кіші баласы Төле екеуі Бұхара қаласына бет алады. </a:t>
            </a:r>
          </a:p>
          <a:p>
            <a:pPr>
              <a:buFont typeface="Wingdings" pitchFamily="2" charset="2"/>
              <a:buChar char="§"/>
            </a:pPr>
            <a:r>
              <a:rPr lang="kk-KZ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1219-1220 жылдары Сы</a:t>
            </a:r>
            <a:r>
              <a:rPr lang="ru-RU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бойындағы қалалар толығымен монғолдардың иелігіне көшеді. </a:t>
            </a:r>
          </a:p>
          <a:p>
            <a:pPr>
              <a:buFont typeface="Wingdings" pitchFamily="2" charset="2"/>
              <a:buChar char="§"/>
            </a:pPr>
            <a:r>
              <a:rPr lang="kk-KZ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1219-1221 жылдары Шыңғыс хан Орта Азияны басып алды. </a:t>
            </a:r>
          </a:p>
          <a:p>
            <a:pPr>
              <a:buFont typeface="Wingdings" pitchFamily="2" charset="2"/>
              <a:buChar char="§"/>
            </a:pPr>
            <a:r>
              <a:rPr lang="kk-KZ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1219-1224 жылдары Шыңғыс хан Орта Азия мен Қазақстанды толығымен басып алды. </a:t>
            </a:r>
            <a:endParaRPr lang="ru-RU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285728"/>
            <a:ext cx="721523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Моңғолдардың Қазақстан жерлерін жаулап алуы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/>
          <p:cNvSpPr>
            <a:spLocks noChangeArrowheads="1" noChangeShapeType="1"/>
          </p:cNvSpPr>
          <p:nvPr/>
        </p:nvSpPr>
        <p:spPr bwMode="auto">
          <a:xfrm flipV="1">
            <a:off x="285720" y="0"/>
            <a:ext cx="642910" cy="6858000"/>
          </a:xfrm>
          <a:prstGeom prst="rtTriangle">
            <a:avLst/>
          </a:prstGeom>
          <a:gradFill>
            <a:gsLst>
              <a:gs pos="0">
                <a:srgbClr val="A50021"/>
              </a:gs>
              <a:gs pos="50000">
                <a:schemeClr val="accent2">
                  <a:lumMod val="60000"/>
                  <a:lumOff val="40000"/>
                </a:schemeClr>
              </a:gs>
              <a:gs pos="100000">
                <a:schemeClr val="accent4">
                  <a:lumMod val="50000"/>
                </a:schemeClr>
              </a:gs>
            </a:gsLst>
            <a:lin ang="5400000" scaled="0"/>
          </a:gradFill>
          <a:ln w="0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6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1571612"/>
            <a:ext cx="850112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b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Шыңғыс хан жаулап алған  жерлерін өзінің төрт баласына бөліп береді. Қазақстан жері оның үш баласының қол астына қарады.  Бөліп берілген жерлер ұлыс деп аталады.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Жошы ұлысына – Шығысы Ертіс өзенінен – батысы Еуропа жерлеріне дейін. 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Шағатай ұлысына – Оңтүстік – Шығыс Қазақстан (Жетісу аймағы ) мен Орта Азия жерлері берілген. </a:t>
            </a:r>
          </a:p>
          <a:p>
            <a:pPr>
              <a:buFont typeface="Arial" pitchFamily="34" charset="0"/>
              <a:buChar char="•"/>
            </a:pPr>
            <a:r>
              <a:rPr lang="kk-KZ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Ұлыстың орталығы  - Алмалық (Алматы маңы )</a:t>
            </a:r>
          </a:p>
          <a:p>
            <a:pPr>
              <a:buFont typeface="Arial" pitchFamily="34" charset="0"/>
              <a:buChar char="•"/>
            </a:pPr>
            <a:r>
              <a:rPr lang="kk-KZ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Жазғы ордасы  - Құяш (Іле бойында) 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Үгедей ұлысына – Батыс Монғолия мен Алтай, Тарбағатай, Ертістің  жоғары ағысы бойындағы жерлер қараған. 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Ол ұлы хан атағын алғаннан кейін Орхонда, Қарақорымда тұрған. 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Төле ұлысы – Монғолияның өз жері.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1259 жылы ұлы хан Мөңке қайтыс болған соң, Шыңғыс тұқымдарының арасындағы талас шиеленісе бастаған.</a:t>
            </a:r>
            <a:endParaRPr lang="ru-RU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571480"/>
            <a:ext cx="878687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Ұлыстардың</a:t>
            </a:r>
            <a:r>
              <a:rPr lang="kk-KZ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құрылуы</a:t>
            </a:r>
            <a:endParaRPr lang="ru-RU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20000"/>
                <a:lumOff val="80000"/>
              </a:schemeClr>
            </a:gs>
            <a:gs pos="53000">
              <a:srgbClr val="FFFFCC"/>
            </a:gs>
            <a:gs pos="83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635" y="357166"/>
            <a:ext cx="8572083" cy="1723549"/>
          </a:xfrm>
          <a:prstGeom prst="rect">
            <a:avLst/>
          </a:prstGeom>
          <a:noFill/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АЛТЫН</a:t>
            </a:r>
            <a:r>
              <a:rPr lang="kk-KZ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ОРДА</a:t>
            </a:r>
          </a:p>
          <a:p>
            <a:pPr algn="ctr"/>
            <a:r>
              <a:rPr lang="kk-KZ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Xiii</a:t>
            </a:r>
            <a:r>
              <a:rPr lang="kk-KZ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ғ.ортасы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– XV</a:t>
            </a:r>
            <a:r>
              <a:rPr lang="kk-KZ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ғ.ортасы)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Admin\Desktop\Безымянный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500306"/>
            <a:ext cx="4572032" cy="35004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5143504" y="2571744"/>
            <a:ext cx="36433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2000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Алтын орда </a:t>
            </a:r>
            <a:r>
              <a:rPr lang="kk-KZ" sz="2000" b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Жошы ұлысының орнына құрылған мемлекеттердің бірі. </a:t>
            </a:r>
          </a:p>
          <a:p>
            <a:pPr algn="just"/>
            <a:r>
              <a:rPr lang="kk-KZ" sz="2000" b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Жошы ханның баласы </a:t>
            </a:r>
            <a:r>
              <a:rPr lang="kk-KZ" sz="2000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Батый (Бату) ханның кезінде </a:t>
            </a:r>
            <a:r>
              <a:rPr lang="kk-KZ" sz="2000" b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Орда </a:t>
            </a:r>
            <a:r>
              <a:rPr lang="kk-KZ" sz="2000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Алтай тауынан Дунай өзеніне дейінгі </a:t>
            </a:r>
            <a:r>
              <a:rPr lang="kk-KZ" sz="2000" b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ұлан-ғайыр жерді алып жатқан үлкен мемлекет болды</a:t>
            </a:r>
          </a:p>
        </p:txBody>
      </p:sp>
    </p:spTree>
    <p:extLst>
      <p:ext uri="{BB962C8B-B14F-4D97-AF65-F5344CB8AC3E}">
        <p14:creationId xmlns:p14="http://schemas.microsoft.com/office/powerpoint/2010/main" val="175497805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74126" y="214290"/>
            <a:ext cx="752689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Алтын орданың құрылуы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1500174"/>
            <a:ext cx="3500462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Алғашқы орталығы: Сарай – Бату (Еділ бойында)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6314" y="1500174"/>
            <a:ext cx="3643338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Кейінгі орталығы: Сарай – Беркеге көшірілген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96" y="2428868"/>
            <a:ext cx="842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XVI </a:t>
            </a:r>
            <a:r>
              <a:rPr lang="kk-KZ" sz="20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ғасырда орыс деректерінде “Алтын орда” атауы атала бастады.</a:t>
            </a:r>
          </a:p>
          <a:p>
            <a:r>
              <a:rPr lang="kk-KZ" sz="20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Ол үш ордаға бөлінді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3714752"/>
            <a:ext cx="2500330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Алтын босағалы Алтын Орда (Батый)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7554" y="3925677"/>
            <a:ext cx="2500330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Күміс босағалы Ақ Орда (Орда Ежен)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57950" y="3711363"/>
            <a:ext cx="2500330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Болат босағалы Боз Орда (Шайбани)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8596" y="4643446"/>
            <a:ext cx="74295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Алтын Орданын негізін қалаушы: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Батый хан (1227 – 1255 ж.ж).</a:t>
            </a:r>
          </a:p>
          <a:p>
            <a:pPr algn="just"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Парсы тарихшысы </a:t>
            </a:r>
            <a:r>
              <a:rPr lang="kk-KZ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Жувейни</a:t>
            </a:r>
            <a:r>
              <a:rPr lang="kk-KZ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еңбегінде Батый ханның әділдігі туралы былай деп жазған: «Оның ордасына саудагерлер барлық жерлерден келіп жатты. Олар түрлі тауарларды әкеледі. Ол тауарлардың барлығын алғызып, оның үстіне бағаны артығымен төлетіп отырған».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 rot="5400000">
            <a:off x="1035025" y="3250405"/>
            <a:ext cx="500860" cy="286546"/>
          </a:xfrm>
          <a:prstGeom prst="straightConnector1">
            <a:avLst/>
          </a:prstGeom>
          <a:ln w="38100">
            <a:tailEnd type="arrow"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4269290" y="3517395"/>
            <a:ext cx="639553" cy="34133"/>
          </a:xfrm>
          <a:prstGeom prst="straightConnector1">
            <a:avLst/>
          </a:prstGeom>
          <a:ln w="38100">
            <a:tailEnd type="arrow"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H="1">
            <a:off x="6965173" y="3250405"/>
            <a:ext cx="500066" cy="285752"/>
          </a:xfrm>
          <a:prstGeom prst="straightConnector1">
            <a:avLst/>
          </a:prstGeom>
          <a:ln w="38100">
            <a:tailEnd type="arrow"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02367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tx2">
                <a:lumMod val="20000"/>
                <a:lumOff val="8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424936" cy="5256584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kk-KZ" sz="2200" b="1" u="sng" dirty="0" smtClean="0">
                <a:latin typeface="Times New Roman" pitchFamily="18" charset="0"/>
                <a:cs typeface="Times New Roman" pitchFamily="18" charset="0"/>
              </a:rPr>
              <a:t>Алтын орданың күшеюі</a:t>
            </a:r>
          </a:p>
          <a:p>
            <a:pPr marL="0" indent="0" algn="just">
              <a:buNone/>
            </a:pPr>
            <a:r>
              <a:rPr lang="kk-KZ" sz="1900" b="1" i="1" dirty="0" smtClean="0">
                <a:latin typeface="Times New Roman" pitchFamily="18" charset="0"/>
                <a:cs typeface="Times New Roman" pitchFamily="18" charset="0"/>
              </a:rPr>
              <a:t>1235 жылы </a:t>
            </a: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бүкіл монғолдық құрылтайда Батысқа жорық жасауда шешім қабылдаған кезден бастап Батыйдың есімі тарихи деректерде айтыла бастайды</a:t>
            </a:r>
          </a:p>
          <a:p>
            <a:pPr algn="just">
              <a:buFont typeface="Wingdings" pitchFamily="2" charset="2"/>
              <a:buChar char="ü"/>
            </a:pP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Батысқа жасалған жорық </a:t>
            </a:r>
            <a:r>
              <a:rPr lang="kk-KZ" sz="1900" b="1" dirty="0" smtClean="0">
                <a:latin typeface="Times New Roman" pitchFamily="18" charset="0"/>
                <a:cs typeface="Times New Roman" pitchFamily="18" charset="0"/>
              </a:rPr>
              <a:t>7 жылға (1236 – 1242 ж.ж)</a:t>
            </a: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 созылған.</a:t>
            </a:r>
          </a:p>
          <a:p>
            <a:pPr marL="0" indent="0" algn="just">
              <a:buNone/>
            </a:pP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Осы жорықтар нәтижесінде Батыс елдерін жаулап алып, Алтын Орданың шекарасын батысқа қарай кеңейтіп, кушейе түскен. Осыдан кейін:</a:t>
            </a:r>
          </a:p>
          <a:p>
            <a:pPr algn="just">
              <a:buFont typeface="Wingdings" pitchFamily="2" charset="2"/>
              <a:buChar char="ü"/>
            </a:pPr>
            <a:r>
              <a:rPr lang="kk-KZ" sz="1900" b="1" i="1" dirty="0" smtClean="0">
                <a:latin typeface="Times New Roman" pitchFamily="18" charset="0"/>
                <a:cs typeface="Times New Roman" pitchFamily="18" charset="0"/>
              </a:rPr>
              <a:t>Солтүстік Кавказ;</a:t>
            </a:r>
          </a:p>
          <a:p>
            <a:pPr algn="just">
              <a:buFont typeface="Wingdings" pitchFamily="2" charset="2"/>
              <a:buChar char="ü"/>
            </a:pPr>
            <a:r>
              <a:rPr lang="kk-KZ" sz="1900" b="1" i="1" dirty="0" smtClean="0">
                <a:latin typeface="Times New Roman" pitchFamily="18" charset="0"/>
                <a:cs typeface="Times New Roman" pitchFamily="18" charset="0"/>
              </a:rPr>
              <a:t>Қырым бойы;</a:t>
            </a:r>
          </a:p>
          <a:p>
            <a:pPr algn="just">
              <a:buFont typeface="Wingdings" pitchFamily="2" charset="2"/>
              <a:buChar char="ü"/>
            </a:pPr>
            <a:r>
              <a:rPr lang="kk-KZ" sz="1900" b="1" i="1" dirty="0" smtClean="0">
                <a:latin typeface="Times New Roman" pitchFamily="18" charset="0"/>
                <a:cs typeface="Times New Roman" pitchFamily="18" charset="0"/>
              </a:rPr>
              <a:t>Орыс кінәздіктері;</a:t>
            </a:r>
          </a:p>
          <a:p>
            <a:pPr algn="just">
              <a:buFont typeface="Wingdings" pitchFamily="2" charset="2"/>
              <a:buChar char="ü"/>
            </a:pPr>
            <a:r>
              <a:rPr lang="kk-KZ" sz="1900" b="1" i="1" dirty="0" smtClean="0">
                <a:latin typeface="Times New Roman" pitchFamily="18" charset="0"/>
                <a:cs typeface="Times New Roman" pitchFamily="18" charset="0"/>
              </a:rPr>
              <a:t>Шығыс Еуропа елдер</a:t>
            </a: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і тәуелді болып, Алтын ордаға алым – салық төлеп отыруға мәжбүр болған. </a:t>
            </a:r>
          </a:p>
          <a:p>
            <a:pPr marL="0" indent="0" algn="just">
              <a:buNone/>
            </a:pP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Алтын орда саяси және экономикалық жағынан </a:t>
            </a:r>
            <a:r>
              <a:rPr lang="kk-KZ" sz="1900" b="1" dirty="0" smtClean="0">
                <a:latin typeface="Times New Roman" pitchFamily="18" charset="0"/>
                <a:cs typeface="Times New Roman" pitchFamily="18" charset="0"/>
              </a:rPr>
              <a:t>Берке мен Өзбек</a:t>
            </a: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 хандарының кезінде жақсы дамыған.</a:t>
            </a:r>
          </a:p>
          <a:p>
            <a:pPr algn="just">
              <a:buFont typeface="Wingdings" pitchFamily="2" charset="2"/>
              <a:buChar char="ü"/>
            </a:pP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Әсіресе </a:t>
            </a:r>
            <a:r>
              <a:rPr lang="kk-KZ" sz="1900" b="1" dirty="0" smtClean="0">
                <a:latin typeface="Times New Roman" pitchFamily="18" charset="0"/>
                <a:cs typeface="Times New Roman" pitchFamily="18" charset="0"/>
              </a:rPr>
              <a:t>Беркенің кезінде</a:t>
            </a: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 Алтын орда мен Египет сұлтаны </a:t>
            </a:r>
            <a:r>
              <a:rPr lang="kk-KZ" sz="1900" b="1" dirty="0" smtClean="0">
                <a:latin typeface="Times New Roman" pitchFamily="18" charset="0"/>
                <a:cs typeface="Times New Roman" pitchFamily="18" charset="0"/>
              </a:rPr>
              <a:t>Бейбарыс</a:t>
            </a: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 арасындағы байланыс күшейе түседі.</a:t>
            </a:r>
          </a:p>
          <a:p>
            <a:pPr algn="just">
              <a:buFont typeface="Wingdings" pitchFamily="2" charset="2"/>
              <a:buChar char="ü"/>
            </a:pP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Қазақ даласынан </a:t>
            </a:r>
            <a:r>
              <a:rPr lang="kk-KZ" sz="1900" b="1" dirty="0" smtClean="0">
                <a:latin typeface="Times New Roman" pitchFamily="18" charset="0"/>
                <a:cs typeface="Times New Roman" pitchFamily="18" charset="0"/>
              </a:rPr>
              <a:t>Египет еліне </a:t>
            </a: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құлдыққа сатылып барған Бейбарыс Мәмлүк мемлекетінің төртінші сұлтаны болған.</a:t>
            </a:r>
          </a:p>
          <a:p>
            <a:pPr algn="just">
              <a:buFont typeface="Wingdings" pitchFamily="2" charset="2"/>
              <a:buChar char="ü"/>
            </a:pP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Мемлекеттік билік басына келгеннен кейін </a:t>
            </a:r>
            <a:r>
              <a:rPr lang="kk-KZ" sz="1900" b="1" dirty="0" smtClean="0">
                <a:latin typeface="Times New Roman" pitchFamily="18" charset="0"/>
                <a:cs typeface="Times New Roman" pitchFamily="18" charset="0"/>
              </a:rPr>
              <a:t>Ислам дінінің </a:t>
            </a:r>
            <a:r>
              <a:rPr lang="kk-KZ" sz="1900" dirty="0" smtClean="0">
                <a:latin typeface="Times New Roman" pitchFamily="18" charset="0"/>
                <a:cs typeface="Times New Roman" pitchFamily="18" charset="0"/>
              </a:rPr>
              <a:t>өркендеуіне атсалысты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188640"/>
            <a:ext cx="7060074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Алтын орда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мемлекет</a:t>
            </a:r>
            <a:r>
              <a:rPr lang="kk-KZ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і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2369707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FFFCC"/>
            </a:gs>
            <a:gs pos="50000">
              <a:srgbClr val="FFCC99"/>
            </a:gs>
            <a:gs pos="100000">
              <a:srgbClr val="FFCCC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72" y="2714620"/>
            <a:ext cx="2232248" cy="28803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714620"/>
            <a:ext cx="2376264" cy="28803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00760" y="2714620"/>
            <a:ext cx="2500330" cy="285975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500034" y="5857892"/>
            <a:ext cx="8572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0000CC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Жошы хан                   Берке хан                    Жәнібек хан</a:t>
            </a:r>
            <a:endParaRPr lang="ru-RU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857232"/>
            <a:ext cx="825636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Алтын орда хандары</a:t>
            </a:r>
            <a:endParaRPr lang="ru-RU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18742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37111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Берке хан (1256 – 1266 ж.ж)</a:t>
            </a:r>
          </a:p>
          <a:p>
            <a:pPr marL="0" indent="0" algn="just">
              <a:buNone/>
            </a:pP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1262 жылы Египет сұлтаны Бейбарыс Алтын Орда ханы Беркемен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өзара достық қарым – қатынас орнату үшін өз елшісін жібереді.</a:t>
            </a:r>
          </a:p>
          <a:p>
            <a:pPr algn="just">
              <a:buFont typeface="Wingdings" pitchFamily="2" charset="2"/>
              <a:buChar char="ü"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Орда беделінің өскендігін көрсететін бір жағдай –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Берке ханның Монғол империясына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тәуелділігін мойындамай, бүкіл монғолдық құрылтайға қатысудан бас тартуы.</a:t>
            </a:r>
            <a:endParaRPr lang="kk-KZ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Берке хан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– Алтын орданы одан әрі күшейте түсу үшін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мұсылман дінін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қабылдайды.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Әзірбайжан жерінде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мешіт салдырады.</a:t>
            </a:r>
          </a:p>
          <a:p>
            <a:pPr algn="just">
              <a:buFont typeface="Wingdings" pitchFamily="2" charset="2"/>
              <a:buChar char="ü"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Орта Азияда мұсылман дінінің орталығы болған –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Үргеніш, Бұхара қалаларымен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байланыста күшейтеді.</a:t>
            </a:r>
            <a:endParaRPr lang="kk-KZ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1266 жылы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Берке хан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Кавказ жеріне жорықта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қаза табады.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500042"/>
            <a:ext cx="828677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Алтын орда </a:t>
            </a:r>
            <a:r>
              <a:rPr lang="ru-RU" sz="4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мемлекет</a:t>
            </a:r>
            <a:r>
              <a:rPr lang="kk-KZ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671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35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714356"/>
            <a:ext cx="3346105" cy="435771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357158" y="5214950"/>
            <a:ext cx="3929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ШЫҢҒЫС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ХАН </a:t>
            </a:r>
            <a:endParaRPr lang="en-US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(1155-1227</a:t>
            </a:r>
            <a:r>
              <a:rPr lang="kk-KZ" sz="32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4286248" y="785794"/>
            <a:ext cx="4572032" cy="5429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МОҢҒОЛ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ИМПЕРИЯСЫНЫҢ ҚҰРЫЛУЫ: </a:t>
            </a:r>
            <a:r>
              <a:rPr lang="kk-KZ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kk-KZ" sz="1800" b="1" u="sng" dirty="0" smtClean="0">
                <a:latin typeface="Times New Roman" pitchFamily="18" charset="0"/>
                <a:cs typeface="Times New Roman" pitchFamily="18" charset="0"/>
              </a:rPr>
              <a:t>Ұлы ханның шын есімі: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Темүжін Есугейұлы </a:t>
            </a:r>
          </a:p>
          <a:p>
            <a:pPr algn="just"/>
            <a:r>
              <a:rPr lang="kk-KZ" sz="1800" b="1" u="sng" dirty="0" smtClean="0">
                <a:latin typeface="Times New Roman" pitchFamily="18" charset="0"/>
                <a:cs typeface="Times New Roman" pitchFamily="18" charset="0"/>
              </a:rPr>
              <a:t>Туған жері :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Моңғолияның Кендітау аймағындағы ОНОН өзенінің жағасындағы, Болдоң деген жерде.</a:t>
            </a:r>
          </a:p>
          <a:p>
            <a:pPr algn="just">
              <a:buFont typeface="Wingdings" pitchFamily="2" charset="2"/>
              <a:buChar char="ü"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Темүжін 9 жасқа толған кезде әкесі татарлар қолынан қаза табады.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1206 жылы ОНОН мен КЕРУЛЕН өзенінің жағасында өткізілген Темүжінді жақтайтын көш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1800" dirty="0" smtClean="0">
                <a:solidFill>
                  <a:srgbClr val="002060"/>
                </a:solidFill>
              </a:rPr>
              <a:t>Моңғолдардың Қазақстан жерін жаулап алуы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пелі шонжарлардың құрылтайында Темүжінді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хан сайлайды.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/>
          <p:cNvSpPr txBox="1">
            <a:spLocks/>
          </p:cNvSpPr>
          <p:nvPr/>
        </p:nvSpPr>
        <p:spPr>
          <a:xfrm>
            <a:off x="457200" y="1814515"/>
            <a:ext cx="8229600" cy="2043113"/>
          </a:xfrm>
          <a:prstGeom prst="rect">
            <a:avLst/>
          </a:prstGeom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kk-KZ" sz="2000" b="1" u="sng" dirty="0" smtClean="0">
                <a:latin typeface="Times New Roman" pitchFamily="18" charset="0"/>
                <a:cs typeface="Times New Roman" pitchFamily="18" charset="0"/>
              </a:rPr>
              <a:t>Меңгу – Темір (1266 – 1280 ж.ж)</a:t>
            </a:r>
          </a:p>
          <a:p>
            <a:pPr>
              <a:buFont typeface="Wingdings" pitchFamily="2" charset="2"/>
              <a:buChar char="ü"/>
            </a:pP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1271 жылы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Меңгу – Темір хан өзінің Египетпен байланысына кедергі жасауға тырысып отырған екі елдің арасындағы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Византияға қарсы жорыққа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шығады.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ü"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Өз атынан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теңге соқтырады.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642918"/>
            <a:ext cx="821537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Алтын орда </a:t>
            </a:r>
            <a:r>
              <a:rPr lang="ru-RU" sz="4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мемлекет</a:t>
            </a:r>
            <a:r>
              <a:rPr lang="kk-KZ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074" name="Picture 2" descr="C:\Users\Admin\Desktop\KAZ TARIH PREZENT\100px-Tamga_Mengu-Timur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897313"/>
            <a:ext cx="1989140" cy="238920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000628" y="6274378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Меңгу – Темір таңбасы.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48208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571480"/>
            <a:ext cx="8358246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Алтын орда </a:t>
            </a:r>
            <a:r>
              <a:rPr lang="ru-RU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мемлекет</a:t>
            </a:r>
            <a:r>
              <a:rPr lang="kk-KZ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і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1659989"/>
            <a:ext cx="8715404" cy="4555093"/>
          </a:xfrm>
          <a:prstGeom prst="rect">
            <a:avLst/>
          </a:prstGeo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000" b="1" u="sng" dirty="0" smtClean="0">
                <a:latin typeface="Times New Roman" pitchFamily="18" charset="0"/>
                <a:cs typeface="Times New Roman" pitchFamily="18" charset="0"/>
              </a:rPr>
              <a:t>Тохты хан (1290 – 1312 ж.ж)</a:t>
            </a:r>
          </a:p>
          <a:p>
            <a:pPr>
              <a:buFont typeface="Wingdings" pitchFamily="2" charset="2"/>
              <a:buChar char="ü"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Алтын орданың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саяси жағынан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мемлекеттік беделінің көтерілуіне зор үлесін қосқан.</a:t>
            </a:r>
          </a:p>
          <a:p>
            <a:pPr algn="just"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Иран, Кавказ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елдерімен сауда байланысын жандырып,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Египет мәмлүктерімен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тығыз қарым – қатынаста болған.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Алтын орданың гүлденген кезі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Өзбек хан (1312 – 1342 ж.ж)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мен оның баласы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Жәнібек ханның (1342 – 1357 ж.ж)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билік еткен тұстары болды.</a:t>
            </a:r>
          </a:p>
          <a:p>
            <a:pPr algn="just"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Өзбек хан қалалық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өмірдің дамуына қатты көңіл бөлген.</a:t>
            </a:r>
          </a:p>
          <a:p>
            <a:pPr algn="just"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Сарай – Беркеге жаңа ғимараттар мен мешіт салдырып, қаланы көркейткен.</a:t>
            </a:r>
          </a:p>
          <a:p>
            <a:pPr algn="just"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Қалаларда медресе салдырып, мұсылман дінінің таралуына себебін тигізген.</a:t>
            </a:r>
          </a:p>
          <a:p>
            <a:pPr algn="just"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Өзбек хан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Египет сұлтанына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жазған хатында өз елінде дінсіздердің азайғанын хабарлаған.</a:t>
            </a:r>
          </a:p>
          <a:p>
            <a:pPr algn="just"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Өзбек ханның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кезінде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1312 жылы мұсылман діні – мемлекеттік дін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болып жарияланды.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533186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6670" y="1500174"/>
            <a:ext cx="8607330" cy="5169186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Хандық </a:t>
            </a:r>
            <a:r>
              <a:rPr lang="kk-KZ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өкімет </a:t>
            </a:r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хан ұрпақарының иелігі </a:t>
            </a:r>
            <a:r>
              <a:rPr lang="kk-KZ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болып табылады.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Алтын </a:t>
            </a:r>
            <a:r>
              <a:rPr lang="kk-KZ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Орда хандары </a:t>
            </a:r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Ислам дінін қабылдағаннан кейін</a:t>
            </a:r>
            <a:r>
              <a:rPr lang="kk-KZ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іс жүргізу жұмыстарын түрік жазуымен орта ғасырдағы </a:t>
            </a:r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ұйғыр жазуымен </a:t>
            </a:r>
            <a:r>
              <a:rPr lang="kk-KZ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жүргізген.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Білекшілер</a:t>
            </a:r>
            <a:r>
              <a:rPr lang="kk-KZ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Хатшылар (жазу істерін, іс қағаздарды жүргізді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lvl="0" indent="0" algn="just">
              <a:buNone/>
            </a:pP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Мемлекет ұлыстарға, ал ұлыстар ұсақ үлестерге бөліп басқарылған:</a:t>
            </a:r>
          </a:p>
          <a:p>
            <a:pPr lvl="0" algn="just">
              <a:buFont typeface="Wingdings" pitchFamily="2" charset="2"/>
              <a:buChar char="q"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Әмір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Ұлыстың аумақтық бөліктерін билеушілері.</a:t>
            </a:r>
          </a:p>
          <a:p>
            <a:pPr lvl="0" algn="just">
              <a:buFont typeface="Wingdings" pitchFamily="2" charset="2"/>
              <a:buChar char="q"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Беклербек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әскери істерді басқарды (нояндар бағынған).</a:t>
            </a:r>
          </a:p>
          <a:p>
            <a:pPr lvl="0" algn="just">
              <a:buFont typeface="Wingdings" pitchFamily="2" charset="2"/>
              <a:buChar char="q"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Уәзір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азаматтық билікті жүргізді.</a:t>
            </a:r>
          </a:p>
          <a:p>
            <a:pPr lvl="0" algn="just">
              <a:buFont typeface="Wingdings" pitchFamily="2" charset="2"/>
              <a:buChar char="q"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Ноян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тайпа көсемі (мыңдықтар бағынған).</a:t>
            </a:r>
          </a:p>
          <a:p>
            <a:pPr lvl="0" algn="just">
              <a:buFont typeface="Wingdings" pitchFamily="2" charset="2"/>
              <a:buChar char="q"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Мәлік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жергілікті билік басшысы (түркі әулеттерінен шыққан).</a:t>
            </a:r>
          </a:p>
          <a:p>
            <a:pPr lvl="0" algn="just">
              <a:buFont typeface="Wingdings" pitchFamily="2" charset="2"/>
              <a:buChar char="q"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Даруғалар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салық жинаумен шұғылданды. Сонымен қатар халық санағын өткізу, әскер жинау, байланыс қатынасын ұйымдастыру сияқты жұмыстарды атқарған.</a:t>
            </a:r>
          </a:p>
          <a:p>
            <a:pPr lvl="0" algn="just">
              <a:buFont typeface="Wingdings" pitchFamily="2" charset="2"/>
              <a:buChar char="q"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Басқақтар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жергілікті халыққа әскер бақылау жүргізді, кейбір жерлерде салық жинаумен де айналысты.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142852"/>
            <a:ext cx="785818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Алтын </a:t>
            </a:r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орданың қоғамдық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құрылысы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142844" y="142852"/>
            <a:ext cx="142876" cy="6500858"/>
            <a:chOff x="110636925" y="107965875"/>
            <a:chExt cx="661292" cy="4285296"/>
          </a:xfr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grpSpPr>
        <p:sp>
          <p:nvSpPr>
            <p:cNvPr id="9" name="Rectangle 3"/>
            <p:cNvSpPr>
              <a:spLocks noChangeArrowheads="1" noChangeShapeType="1"/>
            </p:cNvSpPr>
            <p:nvPr/>
          </p:nvSpPr>
          <p:spPr bwMode="auto">
            <a:xfrm>
              <a:off x="110636925" y="107965875"/>
              <a:ext cx="220430" cy="4285296"/>
            </a:xfrm>
            <a:prstGeom prst="rect">
              <a:avLst/>
            </a:prstGeom>
            <a:grpFill/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Rectangle 4"/>
            <p:cNvSpPr>
              <a:spLocks noChangeArrowheads="1" noChangeShapeType="1"/>
            </p:cNvSpPr>
            <p:nvPr/>
          </p:nvSpPr>
          <p:spPr bwMode="auto">
            <a:xfrm>
              <a:off x="110774694" y="107965875"/>
              <a:ext cx="523523" cy="4285296"/>
            </a:xfrm>
            <a:prstGeom prst="rect">
              <a:avLst/>
            </a:prstGeom>
            <a:grpFill/>
            <a:ln w="0" algn="in"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20158060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714412" y="7929594"/>
            <a:ext cx="8496944" cy="4781127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XIV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ғасырдың ІІ жартысында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Алтын Орда ішінде алауыздық күшейеді.</a:t>
            </a:r>
          </a:p>
          <a:p>
            <a:pPr algn="just">
              <a:buFont typeface="Wingdings" pitchFamily="2" charset="2"/>
              <a:buChar char="ü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1357 – 1380 жылдар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арасында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20 хан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ауысты.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XIV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ғасырдың 60 жылдардың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өзінде мемлекеттін астанасы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Сарайда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бір жылдың ішінде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төрт хан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ауысады.</a:t>
            </a:r>
          </a:p>
          <a:p>
            <a:pPr algn="just">
              <a:buFont typeface="Wingdings" pitchFamily="2" charset="2"/>
              <a:buChar char="ü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Ішкі саяси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жағдай әлсіреді.</a:t>
            </a:r>
          </a:p>
          <a:p>
            <a:pPr algn="just">
              <a:buFont typeface="Wingdings" pitchFamily="2" charset="2"/>
              <a:buChar char="ü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Бұны тарихта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«Ұлы дүрбелең»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кезеңі деп атайды.</a:t>
            </a:r>
          </a:p>
          <a:p>
            <a:pPr marL="0" indent="0" algn="just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Осындай ішкі талас – тартыстан әлсіреген Алтын Орда:</a:t>
            </a:r>
          </a:p>
          <a:p>
            <a:pPr algn="just">
              <a:buFont typeface="Wingdings" pitchFamily="2" charset="2"/>
              <a:buChar char="ü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1380 жылы Куликово даласында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Мамай қолбасшылық еткен әскер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Дмитрий Донской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бастаған орыс әскерінен жеңіледі.</a:t>
            </a:r>
          </a:p>
          <a:p>
            <a:pPr algn="just">
              <a:buFont typeface="Wingdings" pitchFamily="2" charset="2"/>
              <a:buChar char="ü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Осы шайқастан кейін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Алтын Орда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мүлде әлсірейді.</a:t>
            </a:r>
          </a:p>
          <a:p>
            <a:pPr marL="0" indent="0" algn="just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Бұл әлсіздікті пайдаланған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Жошы ханның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екінші бір ұрпағы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Тоқтамыс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Әмір Темірдің көмегімен Алтын Орданың билігін өз қолына алған.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357166"/>
            <a:ext cx="835824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Алтын орданың әлсіреуі</a:t>
            </a:r>
            <a:endParaRPr lang="ru-RU" sz="4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Загнутый угол 7"/>
          <p:cNvSpPr/>
          <p:nvPr/>
        </p:nvSpPr>
        <p:spPr>
          <a:xfrm>
            <a:off x="500034" y="1285860"/>
            <a:ext cx="3929090" cy="5072098"/>
          </a:xfrm>
          <a:prstGeom prst="foldedCorner">
            <a:avLst/>
          </a:prstGeom>
          <a:ln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XIV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ғасырдың ІІ жартысында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Алтын Орда ішінде алауыздық күшейеді.</a:t>
            </a:r>
          </a:p>
          <a:p>
            <a:pPr algn="just"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1357 – 1380 жылдар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арасында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20 хан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ауысты.</a:t>
            </a:r>
          </a:p>
          <a:p>
            <a:pPr algn="just">
              <a:buFont typeface="Wingdings" pitchFamily="2" charset="2"/>
              <a:buChar char="ü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XIV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ғасырдың 60 жылдардың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өзінде мемлекеттін астанасы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Сарайда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бір жылдың ішінде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төрт хан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ауысады.</a:t>
            </a:r>
          </a:p>
          <a:p>
            <a:pPr algn="just"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Ішкі саяси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жағдай әлсіреді.</a:t>
            </a:r>
          </a:p>
        </p:txBody>
      </p:sp>
      <p:sp>
        <p:nvSpPr>
          <p:cNvPr id="9" name="Загнутый угол 8"/>
          <p:cNvSpPr/>
          <p:nvPr/>
        </p:nvSpPr>
        <p:spPr>
          <a:xfrm>
            <a:off x="4714876" y="1285860"/>
            <a:ext cx="3929090" cy="5072098"/>
          </a:xfrm>
          <a:prstGeom prst="foldedCorner">
            <a:avLst/>
          </a:prstGeom>
          <a:ln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Бұны тарихта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«Ұлы дүрбелең»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кезеңі деп атайды.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Осындай ішкі талас – тартыстан әлсіреген Алтын Орда:</a:t>
            </a:r>
          </a:p>
          <a:p>
            <a:pPr algn="just"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1380 жылы Куликово даласында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Мамай қолбасшылық еткен әскер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Дмитрий Донской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бастаған орыс әскерінен жеңіледі.</a:t>
            </a:r>
          </a:p>
          <a:p>
            <a:pPr algn="just"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Осы шайқастан кейін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Алтын Орда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мүлде әлсірейді.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 әлсіздікті пайдаланған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Жошы ханның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екінші бір ұрпағы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Тоқтамыс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Әмір Темірдің көмегімен Алтын Орданың билігін өз қолына алған.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2"/>
          <p:cNvGrpSpPr>
            <a:grpSpLocks/>
          </p:cNvGrpSpPr>
          <p:nvPr/>
        </p:nvGrpSpPr>
        <p:grpSpPr bwMode="auto">
          <a:xfrm>
            <a:off x="142844" y="142852"/>
            <a:ext cx="142876" cy="6500858"/>
            <a:chOff x="110636925" y="107965875"/>
            <a:chExt cx="661292" cy="4285296"/>
          </a:xfr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grpSpPr>
        <p:sp>
          <p:nvSpPr>
            <p:cNvPr id="12" name="Rectangle 3"/>
            <p:cNvSpPr>
              <a:spLocks noChangeArrowheads="1" noChangeShapeType="1"/>
            </p:cNvSpPr>
            <p:nvPr/>
          </p:nvSpPr>
          <p:spPr bwMode="auto">
            <a:xfrm>
              <a:off x="110636925" y="107965875"/>
              <a:ext cx="220430" cy="4285296"/>
            </a:xfrm>
            <a:prstGeom prst="rect">
              <a:avLst/>
            </a:prstGeom>
            <a:grpFill/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Rectangle 4"/>
            <p:cNvSpPr>
              <a:spLocks noChangeArrowheads="1" noChangeShapeType="1"/>
            </p:cNvSpPr>
            <p:nvPr/>
          </p:nvSpPr>
          <p:spPr bwMode="auto">
            <a:xfrm>
              <a:off x="110774694" y="107965875"/>
              <a:ext cx="523523" cy="4285296"/>
            </a:xfrm>
            <a:prstGeom prst="rect">
              <a:avLst/>
            </a:prstGeom>
            <a:grpFill/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23769997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322" y="1628800"/>
            <a:ext cx="8574150" cy="4853136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Куликово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шайқасы</a:t>
            </a:r>
            <a:endParaRPr lang="ru-RU" sz="2800" dirty="0">
              <a:solidFill>
                <a:schemeClr val="accent3">
                  <a:lumMod val="50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198255"/>
            <a:ext cx="7704856" cy="410445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7" name="Прямоугольник 6"/>
          <p:cNvSpPr/>
          <p:nvPr/>
        </p:nvSpPr>
        <p:spPr>
          <a:xfrm>
            <a:off x="2083926" y="285728"/>
            <a:ext cx="7060074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Алтын орда </a:t>
            </a:r>
            <a:r>
              <a:rPr lang="ru-RU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мемлекет</a:t>
            </a:r>
            <a:r>
              <a:rPr lang="kk-KZ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і</a:t>
            </a:r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513571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571612"/>
            <a:ext cx="8286808" cy="421484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Мауараннахр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Кавказ елдеріне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бірнеше рет жорық жасайды.</a:t>
            </a:r>
          </a:p>
          <a:p>
            <a:pPr marL="0" indent="0"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Әмір Темір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Тоқтамыстың өзіне жасаған опасыздығы үшін,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Алтын ордаға бірнеше рет шабуыл жасап,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өзі әлсіреп тұрған мемлекетті бас көтере алмастай етіп талқандайды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Алтын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орда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XV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 ғасырдың ортасында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Ақ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Орда;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Ноғай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Ордасы;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Сібір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Қазан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Қырым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Астрахан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хандықтары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болып бөлініп кетеді.</a:t>
            </a:r>
          </a:p>
          <a:p>
            <a:pPr marL="0" indent="0"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1502 жылы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соңғы билеуші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Шейх Ахмет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өлгеннен кейін Алтын Орда мемлекет ретінде жойылады.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571480"/>
            <a:ext cx="8286808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Алтын орда </a:t>
            </a:r>
            <a:r>
              <a:rPr lang="ru-RU" sz="4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мемлекет</a:t>
            </a:r>
            <a:r>
              <a:rPr lang="kk-KZ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943507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KAZ TARIH PREZENT\ULDAR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142984"/>
            <a:ext cx="4437976" cy="52864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85786" y="285728"/>
            <a:ext cx="757242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Шыңғыс хан ұлдары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9256" y="1819809"/>
            <a:ext cx="3571900" cy="1323439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Тұңғышы  Жошы хан</a:t>
            </a:r>
          </a:p>
          <a:p>
            <a:pPr marL="342900" indent="-342900">
              <a:buAutoNum type="arabicPeriod"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Екінші ұлы Шағатай хан</a:t>
            </a:r>
          </a:p>
          <a:p>
            <a:pPr marL="342900" indent="-342900">
              <a:buAutoNum type="arabicPeriod"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Үшінші ұлы Үгедей қаған</a:t>
            </a:r>
          </a:p>
          <a:p>
            <a:pPr marL="342900" indent="-342900">
              <a:buAutoNum type="arabicPeriod"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Төртінші ұлы Үгедей хан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Admin\Documents\Файлы Mail.Ru Агента\11a_39_krg@mail.ru\balgyn_1994@mail.ru\ШЫҢҒЫС-ХАН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3714752"/>
            <a:ext cx="3429024" cy="27146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285720" y="1785926"/>
            <a:ext cx="8229600" cy="25717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kk-KZ" sz="1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Керей ханы Торы: “Моңғолдарды жеңіске жеткізетін Жеңісхан болсын”, - деп бата берген. Сол “жеңісхан” деген сөз моңғолша “Шыңғыс хан” болып аталып кеткен. </a:t>
            </a:r>
            <a:endParaRPr lang="en-US" sz="1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kk-KZ" sz="1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sz="1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1206 жылы барлық моңғол тайпаларының бас қосқан ұлы құрылтайында Монғол империясы  құрылып, оның ұлы хан болып Шыңғыс хан сайланады. </a:t>
            </a:r>
            <a:endParaRPr lang="en-US" sz="1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428604"/>
            <a:ext cx="8286808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kk-KZ" sz="32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МОҢҒОЛ ИМПЕРИЯСЫНЫҢ ҚҰРЫЛУЫ: </a:t>
            </a:r>
            <a:r>
              <a:rPr lang="kk-KZ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9" name="Picture 4" descr="http://massaget.kz/userdata/news/news_243/thumb_b/phot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4143380"/>
            <a:ext cx="3429024" cy="22393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8" name="Picture 4" descr="C:\Users\Admin\Documents\Файлы Mail.Ru Агента\11a_39_krg@mail.ru\balgyn_1994@mail.ru\phot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214818"/>
            <a:ext cx="3584192" cy="22598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Группа 51"/>
          <p:cNvGrpSpPr/>
          <p:nvPr/>
        </p:nvGrpSpPr>
        <p:grpSpPr>
          <a:xfrm>
            <a:off x="285720" y="428604"/>
            <a:ext cx="8572528" cy="6143668"/>
            <a:chOff x="-201739" y="-244154"/>
            <a:chExt cx="9341568" cy="6999089"/>
          </a:xfrm>
        </p:grpSpPr>
        <p:sp>
          <p:nvSpPr>
            <p:cNvPr id="19475" name="Rectangle 19"/>
            <p:cNvSpPr>
              <a:spLocks noChangeArrowheads="1"/>
            </p:cNvSpPr>
            <p:nvPr/>
          </p:nvSpPr>
          <p:spPr bwMode="auto">
            <a:xfrm>
              <a:off x="2928926" y="1428736"/>
              <a:ext cx="2714644" cy="57150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sz="3200" b="1" i="0" u="none" strike="noStrike" cap="none" normalizeH="0" baseline="0" dirty="0" smtClean="0">
                  <a:ln>
                    <a:noFill/>
                  </a:ln>
                  <a:solidFill>
                    <a:srgbClr val="0000CC"/>
                  </a:solidFill>
                  <a:effectLst/>
                  <a:latin typeface="Calibri" pitchFamily="34" charset="0"/>
                  <a:cs typeface="Arial" pitchFamily="34" charset="0"/>
                </a:rPr>
                <a:t>Ұлы хан</a:t>
              </a:r>
              <a:endPara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76" name="Rectangle 20"/>
            <p:cNvSpPr>
              <a:spLocks noChangeArrowheads="1"/>
            </p:cNvSpPr>
            <p:nvPr/>
          </p:nvSpPr>
          <p:spPr bwMode="auto">
            <a:xfrm>
              <a:off x="6570923" y="1357297"/>
              <a:ext cx="2568906" cy="92869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sz="2400" b="1" i="0" u="none" strike="noStrike" cap="none" normalizeH="0" baseline="0" dirty="0" smtClean="0">
                  <a:ln>
                    <a:noFill/>
                  </a:ln>
                  <a:solidFill>
                    <a:srgbClr val="0000CC"/>
                  </a:solidFill>
                  <a:effectLst/>
                  <a:latin typeface="Calibri" pitchFamily="34" charset="0"/>
                  <a:cs typeface="Arial" pitchFamily="34" charset="0"/>
                </a:rPr>
                <a:t>Шыңғыс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CC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kk-KZ" sz="2400" b="1" i="0" u="none" strike="noStrike" cap="none" normalizeH="0" baseline="0" dirty="0" smtClean="0">
                  <a:ln>
                    <a:noFill/>
                  </a:ln>
                  <a:solidFill>
                    <a:srgbClr val="0000CC"/>
                  </a:solidFill>
                  <a:effectLst/>
                  <a:latin typeface="Calibri" pitchFamily="34" charset="0"/>
                  <a:cs typeface="Arial" pitchFamily="34" charset="0"/>
                </a:rPr>
                <a:t> ұрпақтары</a:t>
              </a:r>
              <a:endPara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77" name="Rectangle 21"/>
            <p:cNvSpPr>
              <a:spLocks noChangeArrowheads="1"/>
            </p:cNvSpPr>
            <p:nvPr/>
          </p:nvSpPr>
          <p:spPr bwMode="auto">
            <a:xfrm>
              <a:off x="-201739" y="1302156"/>
              <a:ext cx="2179706" cy="170908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«</a:t>
              </a:r>
              <a:r>
                <a:rPr kumimoji="0" lang="kk-KZ" b="1" i="0" u="none" strike="noStrike" cap="none" normalizeH="0" baseline="0" dirty="0" smtClean="0">
                  <a:ln>
                    <a:noFill/>
                  </a:ln>
                  <a:solidFill>
                    <a:srgbClr val="0000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Яса» («Жаса») Жазбаша құқықтық нормалар мен заң ережелері 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478" name="Rectangle 22"/>
            <p:cNvSpPr>
              <a:spLocks noChangeArrowheads="1"/>
            </p:cNvSpPr>
            <p:nvPr/>
          </p:nvSpPr>
          <p:spPr bwMode="auto">
            <a:xfrm>
              <a:off x="2133662" y="2441543"/>
              <a:ext cx="3269561" cy="130215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b="1" i="0" u="none" strike="noStrike" cap="none" normalizeH="0" baseline="0" dirty="0" smtClean="0">
                  <a:ln>
                    <a:noFill/>
                  </a:ln>
                  <a:solidFill>
                    <a:srgbClr val="0000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Ұлы хан мемлекет басшысы ретінде әскери заң шығарды және әкімшілік билік  жүргізді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479" name="Rectangle 23"/>
            <p:cNvSpPr>
              <a:spLocks noChangeArrowheads="1"/>
            </p:cNvSpPr>
            <p:nvPr/>
          </p:nvSpPr>
          <p:spPr bwMode="auto">
            <a:xfrm>
              <a:off x="965961" y="4232007"/>
              <a:ext cx="6305582" cy="13835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kk-KZ" b="1" i="0" u="none" strike="noStrike" cap="none" normalizeH="0" baseline="0" dirty="0" smtClean="0">
                  <a:ln>
                    <a:noFill/>
                  </a:ln>
                  <a:solidFill>
                    <a:srgbClr val="0000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Құрылтай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kk-KZ" b="1" i="0" u="none" strike="noStrike" cap="none" normalizeH="0" baseline="0" dirty="0" smtClean="0">
                  <a:ln>
                    <a:noFill/>
                  </a:ln>
                  <a:solidFill>
                    <a:srgbClr val="0000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Ірі әскери мәселелер, ішкі саясат, Шыңғыс ұрпақтары арасында өлкелерді бөлу мәселелері шешілді.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480" name="Rectangle 24"/>
            <p:cNvSpPr>
              <a:spLocks noChangeArrowheads="1"/>
            </p:cNvSpPr>
            <p:nvPr/>
          </p:nvSpPr>
          <p:spPr bwMode="auto">
            <a:xfrm>
              <a:off x="1900122" y="5826241"/>
              <a:ext cx="5572164" cy="92869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b="1" i="0" u="none" strike="noStrike" cap="none" normalizeH="0" baseline="0" dirty="0" smtClean="0">
                  <a:ln>
                    <a:noFill/>
                  </a:ln>
                  <a:solidFill>
                    <a:srgbClr val="0000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Аймақтарды басқару үшін –дарғы бекеттер, </a:t>
              </a:r>
              <a:endParaRPr kumimoji="0" lang="en-US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b="1" i="0" u="none" strike="noStrike" cap="none" normalizeH="0" baseline="0" dirty="0" smtClean="0">
                  <a:ln>
                    <a:noFill/>
                  </a:ln>
                  <a:solidFill>
                    <a:srgbClr val="0000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тамғаш және басқақтар тағайындалды</a:t>
              </a:r>
              <a:endPara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-123892" y="-244154"/>
              <a:ext cx="6838534" cy="108695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kk-KZ" sz="28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Моңғол мемлекетінің саяси құрылымы </a:t>
              </a:r>
              <a:endParaRPr lang="ru-RU" sz="2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4" name="Прямая соединительная линия 33"/>
            <p:cNvCxnSpPr>
              <a:stCxn id="19475" idx="1"/>
            </p:cNvCxnSpPr>
            <p:nvPr/>
          </p:nvCxnSpPr>
          <p:spPr>
            <a:xfrm rot="10800000">
              <a:off x="1977969" y="1709081"/>
              <a:ext cx="950958" cy="540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5091836" y="2034619"/>
              <a:ext cx="3036021" cy="154631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/>
            <p:cNvCxnSpPr/>
            <p:nvPr/>
          </p:nvCxnSpPr>
          <p:spPr>
            <a:xfrm rot="10800000" flipV="1">
              <a:off x="7505084" y="6079894"/>
              <a:ext cx="698339" cy="34950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16200000" flipH="1">
              <a:off x="6905316" y="4803470"/>
              <a:ext cx="2522930" cy="77849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16200000" flipH="1">
              <a:off x="-429967" y="3865775"/>
              <a:ext cx="1546314" cy="2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9487" name="Picture 31" descr="http://www.massaget.kz/userdata/news/news_297/thumb_b/phot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214290"/>
            <a:ext cx="2070280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3786182" y="2571743"/>
            <a:ext cx="285753" cy="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>
            <a:off x="5643570" y="2143116"/>
            <a:ext cx="863504" cy="47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785786" y="4714884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одержимое 2"/>
          <p:cNvSpPr>
            <a:spLocks noGrp="1"/>
          </p:cNvSpPr>
          <p:nvPr>
            <p:ph idx="1"/>
          </p:nvPr>
        </p:nvSpPr>
        <p:spPr>
          <a:xfrm>
            <a:off x="6286512" y="2714620"/>
            <a:ext cx="2643206" cy="2357454"/>
          </a:xfrm>
          <a:ln w="28575">
            <a:solidFill>
              <a:srgbClr val="800080"/>
            </a:solidFill>
          </a:ln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kk-KZ" b="1" u="sng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64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72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Аймақтар мен түмендерді           және мыңдықтарды басқару Шыңғыс ханның ең</a:t>
            </a:r>
            <a:r>
              <a:rPr lang="en-US" sz="72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72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жақын туыстары мен қолдаушы ақсүйек- нояндарға  тапсырылды.</a:t>
            </a:r>
          </a:p>
          <a:p>
            <a:pPr algn="ctr">
              <a:buNone/>
            </a:pPr>
            <a:endParaRPr lang="kk-KZ" sz="1800" dirty="0" smtClean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ü"/>
            </a:pPr>
            <a:endParaRPr lang="ru-RU" sz="1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14678" y="3286124"/>
            <a:ext cx="2928958" cy="1077218"/>
          </a:xfrm>
          <a:prstGeom prst="rect">
            <a:avLst/>
          </a:prstGeom>
          <a:ln w="28575">
            <a:solidFill>
              <a:srgbClr val="800080"/>
            </a:solidFill>
          </a:ln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ҚОҒАМДЫҚ ҚҰРЫЛЫСЫ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1802" y="1357298"/>
            <a:ext cx="3071834" cy="923330"/>
          </a:xfrm>
          <a:prstGeom prst="rect">
            <a:avLst/>
          </a:prstGeom>
          <a:ln w="28575">
            <a:solidFill>
              <a:srgbClr val="800080"/>
            </a:solidFill>
          </a:ln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Моңғол мемлекетін  -Шыңғыс хан жеке басқарды.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500174"/>
            <a:ext cx="2286016" cy="923330"/>
          </a:xfrm>
          <a:prstGeom prst="rect">
            <a:avLst/>
          </a:prstGeom>
          <a:ln w="28575">
            <a:solidFill>
              <a:srgbClr val="800080"/>
            </a:solidFill>
          </a:ln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2.Империяны 95 түмен әкімшілік билікке бөлді.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643182"/>
            <a:ext cx="2357454" cy="923330"/>
          </a:xfrm>
          <a:prstGeom prst="rect">
            <a:avLst/>
          </a:prstGeom>
          <a:ln w="28575">
            <a:solidFill>
              <a:srgbClr val="80008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3.Әрбір түменде 10 мыңдай  адам болды</a:t>
            </a:r>
            <a:r>
              <a:rPr lang="en-US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72198" y="5572140"/>
            <a:ext cx="2357454" cy="646331"/>
          </a:xfrm>
          <a:prstGeom prst="rect">
            <a:avLst/>
          </a:prstGeom>
          <a:ln w="28575">
            <a:solidFill>
              <a:srgbClr val="80008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8. Түмендер </a:t>
            </a:r>
          </a:p>
          <a:p>
            <a:pPr algn="ctr"/>
            <a:r>
              <a:rPr lang="kk-KZ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аймаққа бөлінді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3714752"/>
            <a:ext cx="2357454" cy="646331"/>
          </a:xfrm>
          <a:prstGeom prst="rect">
            <a:avLst/>
          </a:prstGeom>
          <a:ln w="28575">
            <a:solidFill>
              <a:srgbClr val="800080"/>
            </a:solidFill>
          </a:ln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4.Әрбір мыңдық он жүздіктен </a:t>
            </a:r>
            <a:r>
              <a:rPr lang="en-US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4643446"/>
            <a:ext cx="2428892" cy="646331"/>
          </a:xfrm>
          <a:prstGeom prst="rect">
            <a:avLst/>
          </a:prstGeom>
          <a:ln w="28575">
            <a:solidFill>
              <a:srgbClr val="800080"/>
            </a:solidFill>
          </a:ln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5.Әрбір жүздіктер ондықтардан тұрды.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5572140"/>
            <a:ext cx="2357454" cy="923330"/>
          </a:xfrm>
          <a:prstGeom prst="rect">
            <a:avLst/>
          </a:prstGeom>
          <a:ln w="28575">
            <a:solidFill>
              <a:srgbClr val="800080"/>
            </a:solidFill>
          </a:ln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6. Басқару</a:t>
            </a:r>
          </a:p>
          <a:p>
            <a:r>
              <a:rPr lang="kk-KZ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жүйесі ондықтан басталды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357554" y="5286388"/>
            <a:ext cx="2357454" cy="1200329"/>
          </a:xfrm>
          <a:prstGeom prst="rect">
            <a:avLst/>
          </a:prstGeom>
          <a:ln w="28575">
            <a:solidFill>
              <a:srgbClr val="800080"/>
            </a:solidFill>
          </a:ln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7. Шыңғыс ханды қорғайтын жасауыл – кешіктен деп аталады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rot="16200000" flipV="1">
            <a:off x="4194270" y="2765515"/>
            <a:ext cx="862620" cy="3572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5" idx="1"/>
            <a:endCxn id="6" idx="3"/>
          </p:cNvCxnSpPr>
          <p:nvPr/>
        </p:nvCxnSpPr>
        <p:spPr>
          <a:xfrm rot="10800000" flipV="1">
            <a:off x="2786050" y="1818963"/>
            <a:ext cx="285752" cy="14287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1393009" y="2536025"/>
            <a:ext cx="214314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357290" y="3643314"/>
            <a:ext cx="142876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1285852" y="4500570"/>
            <a:ext cx="285752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1285852" y="5429264"/>
            <a:ext cx="285752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11" idx="3"/>
          </p:cNvCxnSpPr>
          <p:nvPr/>
        </p:nvCxnSpPr>
        <p:spPr>
          <a:xfrm flipV="1">
            <a:off x="2857488" y="6000768"/>
            <a:ext cx="500066" cy="3303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12" idx="3"/>
            <a:endCxn id="8" idx="1"/>
          </p:cNvCxnSpPr>
          <p:nvPr/>
        </p:nvCxnSpPr>
        <p:spPr>
          <a:xfrm>
            <a:off x="5715008" y="5886553"/>
            <a:ext cx="357190" cy="8753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stCxn id="8" idx="0"/>
          </p:cNvCxnSpPr>
          <p:nvPr/>
        </p:nvCxnSpPr>
        <p:spPr>
          <a:xfrm rot="5400000" flipH="1" flipV="1">
            <a:off x="7018753" y="5304250"/>
            <a:ext cx="500063" cy="3571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0" y="214290"/>
            <a:ext cx="707233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80008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Моңғол мемлекетінің қоғамдық құрылысы 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80008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2" descr="C:\Users\Admin\Desktop\KAZ TARIH PREZENT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858016" y="285728"/>
            <a:ext cx="2000264" cy="22145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FFCC99"/>
            </a:gs>
            <a:gs pos="50000">
              <a:srgbClr val="FFFFCC"/>
            </a:gs>
            <a:gs pos="100000">
              <a:srgbClr val="FFCCC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286124"/>
            <a:ext cx="8758270" cy="24288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Мемлекетінің басты заңы </a:t>
            </a:r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“Жасақ” (ЯСА)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деп аталады. Бұл екі бөлімнен тұрған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 typeface="Wingdings" pitchFamily="2" charset="2"/>
              <a:buChar char="ü"/>
            </a:pPr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Бірінші бөлім: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Шыңғыс ханның өзі айтқан нақыл сөздері мен ел басқарудағы кейбір басты мәселелер жөніндегі шешімдерден тұрды. </a:t>
            </a:r>
          </a:p>
          <a:p>
            <a:pPr>
              <a:buFont typeface="Wingdings" pitchFamily="2" charset="2"/>
              <a:buChar char="ü"/>
            </a:pPr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Екінші бөлім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: Әскери, азаматтық  істерді орындаудағы жалпы заңдар мен оларды орындалмағандарды жазалаудың түрлі ережелерінен құралды. </a:t>
            </a:r>
          </a:p>
          <a:p>
            <a:pPr>
              <a:buNone/>
            </a:pPr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“Жасақ”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бойынша өкімет билігінің жоғарғы органы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“құрылтай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” болды: </a:t>
            </a:r>
          </a:p>
          <a:p>
            <a:pPr>
              <a:buFont typeface="Wingdings" pitchFamily="2" charset="2"/>
              <a:buChar char="ü"/>
            </a:pP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Ол жылына </a:t>
            </a:r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 рет жаз айында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шақырылды;</a:t>
            </a:r>
          </a:p>
          <a:p>
            <a:pPr>
              <a:buFont typeface="Wingdings" pitchFamily="2" charset="2"/>
              <a:buChar char="ü"/>
            </a:pP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Онда басты мәселе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алдағы болатын соғыстың жоспары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талқыланады. 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428604"/>
            <a:ext cx="6572296" cy="904863"/>
          </a:xfrm>
          <a:prstGeom prst="rect">
            <a:avLst/>
          </a:prstGeom>
          <a:ln w="57150">
            <a:solidFill>
              <a:srgbClr val="3333FF"/>
            </a:solidFill>
          </a:ln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kk-K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Монғолия аумағы  мен халқы үш әскери 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kk-K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әкімшілік аймаққа  бөлінді.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15008" y="2000240"/>
            <a:ext cx="2071702" cy="646331"/>
          </a:xfrm>
          <a:prstGeom prst="rect">
            <a:avLst/>
          </a:prstGeom>
          <a:ln w="57150">
            <a:solidFill>
              <a:srgbClr val="0000CC"/>
            </a:solidFill>
          </a:ln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Оң қанат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(Барунғар)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2000240"/>
            <a:ext cx="2286000" cy="646331"/>
          </a:xfrm>
          <a:prstGeom prst="rect">
            <a:avLst/>
          </a:prstGeom>
          <a:ln w="57150">
            <a:solidFill>
              <a:srgbClr val="0000CC"/>
            </a:solidFill>
          </a:ln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Сол қанат (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Жоңғар)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71802" y="2000240"/>
            <a:ext cx="2357454" cy="646331"/>
          </a:xfrm>
          <a:prstGeom prst="rect">
            <a:avLst/>
          </a:prstGeom>
          <a:ln w="57150">
            <a:solidFill>
              <a:srgbClr val="0000CC"/>
            </a:solidFill>
          </a:ln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Орталық қанат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(Кул) деп аталады.  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1357290" y="135729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4071934" y="1357298"/>
            <a:ext cx="14287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6643702" y="1357298"/>
            <a:ext cx="14287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050" name="Picture 2" descr="http://www.namys.kz/img/-%D0%B0%D0%B3%D0%B0-1-e1277794779788-150x1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7072330" y="285728"/>
            <a:ext cx="1866914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3643314"/>
            <a:ext cx="8501122" cy="2571768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1207 – 1209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Шыңғыс-хан бастаған моңғолдар танғұттық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kk-KZ" sz="20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– </a:t>
            </a:r>
            <a:r>
              <a:rPr lang="ru-RU" sz="2000" b="1" i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sz="2000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мемлекетін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жойып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шапқыншылықпен басып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алса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Ұйғырларды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өздеріне тәуелді етті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ұйғырлардың басқарушысы Идиқұт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Баршық өзін Шыңғыс-ханның </a:t>
            </a:r>
            <a:r>
              <a:rPr lang="ru-RU" sz="2000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вассалы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таныды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1215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Цзинь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мемлекетінің астанасы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болған Чжундуды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Пекинді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басып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1227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жылдың қарсыңында Қытай империясы</a:t>
            </a:r>
            <a:r>
              <a:rPr lang="ru-RU" sz="2000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Хуанхэ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өзенінің солтүстік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жағындағы бүкіл иелігіне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жүзінде айырылды</a:t>
            </a:r>
            <a:r>
              <a:rPr lang="ru-RU" sz="2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www.film.ru/img/afisha/PVCHINGS/450/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571800" y="0"/>
            <a:ext cx="2143139" cy="16668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285720" y="1571612"/>
            <a:ext cx="778674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pPr algn="just"/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Моңғолдардың</a:t>
            </a:r>
            <a:r>
              <a:rPr lang="en-US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алғашқы</a:t>
            </a:r>
            <a:r>
              <a:rPr lang="en-US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жаулап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алудың құрбаны болған: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kk-KZ" sz="20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Сібір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жерлер</a:t>
            </a:r>
            <a:r>
              <a:rPr lang="kk-KZ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</a:t>
            </a:r>
          </a:p>
          <a:p>
            <a:pPr algn="just">
              <a:buFont typeface="Arial" pitchFamily="34" charset="0"/>
              <a:buChar char="•"/>
            </a:pPr>
            <a:r>
              <a:rPr lang="kk-KZ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1207 – 1208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жылдардың қысында Шыңғыс- ханның үлкен баласы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Жошы</a:t>
            </a:r>
            <a:r>
              <a:rPr lang="en-US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Енисей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қырғыздарын және Сібірдің оңтүстігінең басқа 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 «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халықтарын бағындырды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48" y="285728"/>
            <a:ext cx="742955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kk-KZ" sz="32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Моңғолдардың Қазақстан жерлерін жаулап алуы</a:t>
            </a:r>
            <a:endParaRPr lang="ru-RU" sz="3200" b="1" cap="none" spc="0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Admin\Desktop\KAZ TARIH PREZENT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26" y="158758"/>
            <a:ext cx="1785982" cy="16271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с двумя вырезанными соседними углами 24"/>
          <p:cNvSpPr/>
          <p:nvPr/>
        </p:nvSpPr>
        <p:spPr>
          <a:xfrm>
            <a:off x="642910" y="4786322"/>
            <a:ext cx="8072494" cy="1571636"/>
          </a:xfrm>
          <a:prstGeom prst="snip2Same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6715140" y="2928934"/>
            <a:ext cx="1571636" cy="1357322"/>
          </a:xfrm>
          <a:prstGeom prst="ellipse">
            <a:avLst/>
          </a:prstGeom>
          <a:ln w="57150"/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3714744" y="3071810"/>
            <a:ext cx="1428760" cy="1357322"/>
          </a:xfrm>
          <a:prstGeom prst="ellipse">
            <a:avLst/>
          </a:prstGeom>
          <a:ln w="57150">
            <a:prstDash val="soli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0916" y="214290"/>
            <a:ext cx="821244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kk-KZ" sz="36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Моңғолдардың Қазақстанға жорығы</a:t>
            </a:r>
            <a:endParaRPr lang="ru-RU" sz="3600" b="1" cap="none" spc="0" dirty="0">
              <a:ln/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1000108"/>
            <a:ext cx="39340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Шыңғыс хан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85786" y="2928934"/>
            <a:ext cx="1428760" cy="1357322"/>
          </a:xfrm>
          <a:prstGeom prst="ellipse">
            <a:avLst/>
          </a:prstGeom>
          <a:ln w="57150"/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28662" y="3357562"/>
            <a:ext cx="1143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 smtClean="0"/>
              <a:t>Найман</a:t>
            </a:r>
            <a:endParaRPr lang="ru-RU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964776" y="3320148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/>
              <a:t>   </a:t>
            </a:r>
            <a:r>
              <a:rPr lang="kk-KZ" sz="1600" b="1" dirty="0" smtClean="0"/>
              <a:t>Керей</a:t>
            </a:r>
            <a:endParaRPr lang="ru-RU" sz="1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858016" y="3438318"/>
            <a:ext cx="1428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 smtClean="0"/>
              <a:t>Жалайыр</a:t>
            </a:r>
            <a:endParaRPr lang="ru-RU" sz="1600" b="1" dirty="0"/>
          </a:p>
        </p:txBody>
      </p:sp>
      <p:sp>
        <p:nvSpPr>
          <p:cNvPr id="23" name="Левая фигурная скобка 22"/>
          <p:cNvSpPr/>
          <p:nvPr/>
        </p:nvSpPr>
        <p:spPr>
          <a:xfrm rot="5400000">
            <a:off x="4125512" y="-482231"/>
            <a:ext cx="821536" cy="5786479"/>
          </a:xfrm>
          <a:prstGeom prst="leftBrace">
            <a:avLst>
              <a:gd name="adj1" fmla="val 8333"/>
              <a:gd name="adj2" fmla="val 50585"/>
            </a:avLst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42910" y="5082803"/>
            <a:ext cx="8001056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сияқты  Монғолия жеріндегі түрік тілдес хандықтарды қол астына қаратып, көрші жатқан елдерді жаулап ала бастайды.</a:t>
            </a:r>
          </a:p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</TotalTime>
  <Words>1994</Words>
  <Application>Microsoft Office PowerPoint</Application>
  <PresentationFormat>Экран (4:3)</PresentationFormat>
  <Paragraphs>216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Эркер</vt:lpstr>
      <vt:lpstr>Аспект</vt:lpstr>
      <vt:lpstr>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XII – XV ғасырдың бірінші жартысындағы Қазақстан</dc:title>
  <dc:creator>Admin</dc:creator>
  <cp:lastModifiedBy>user</cp:lastModifiedBy>
  <cp:revision>95</cp:revision>
  <dcterms:created xsi:type="dcterms:W3CDTF">2012-11-01T13:39:09Z</dcterms:created>
  <dcterms:modified xsi:type="dcterms:W3CDTF">2022-01-17T03:53:12Z</dcterms:modified>
</cp:coreProperties>
</file>