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17297" y="1960600"/>
            <a:ext cx="8032110" cy="3255264"/>
          </a:xfrm>
        </p:spPr>
        <p:txBody>
          <a:bodyPr>
            <a:noAutofit/>
          </a:bodyPr>
          <a:lstStyle/>
          <a:p>
            <a:r>
              <a:rPr lang="kk-KZ" sz="4000" b="1" dirty="0" smtClean="0"/>
              <a:t>Тақырып </a:t>
            </a:r>
            <a:r>
              <a:rPr lang="kk-KZ" sz="4000" b="1" dirty="0"/>
              <a:t>1.4. HTML элементтері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kk-KZ" sz="4000" b="1" dirty="0"/>
              <a:t>Тақырып 1.5. HTML атрибуттары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kk-KZ" sz="4000" b="1" dirty="0"/>
              <a:t>Тақырып 1.6. HTML </a:t>
            </a:r>
            <a:r>
              <a:rPr lang="kk-KZ" sz="4000" b="1" dirty="0" smtClean="0"/>
              <a:t>тақырыпшалары</a:t>
            </a:r>
            <a:endParaRPr lang="en-US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94608" y="1435082"/>
            <a:ext cx="7315200" cy="772090"/>
          </a:xfrm>
        </p:spPr>
        <p:txBody>
          <a:bodyPr>
            <a:normAutofit/>
          </a:bodyPr>
          <a:lstStyle/>
          <a:p>
            <a:r>
              <a:rPr lang="ru-RU" sz="3600" b="1" dirty="0" err="1"/>
              <a:t>Сабақтың</a:t>
            </a:r>
            <a:r>
              <a:rPr lang="ru-RU" sz="3600" b="1" dirty="0"/>
              <a:t> </a:t>
            </a:r>
            <a:r>
              <a:rPr lang="ru-RU" sz="3600" b="1" dirty="0" err="1"/>
              <a:t>тақырыбы</a:t>
            </a:r>
            <a:r>
              <a:rPr lang="kk-KZ" sz="3600" b="1" dirty="0"/>
              <a:t>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4430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HTML тілі элементтері.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k-KZ" b="1" dirty="0" smtClean="0"/>
              <a:t>Веб-сайт </a:t>
            </a:r>
            <a:r>
              <a:rPr lang="kk-KZ" b="1" dirty="0"/>
              <a:t>құру жолдары.</a:t>
            </a:r>
            <a:endParaRPr lang="en-US" dirty="0"/>
          </a:p>
          <a:p>
            <a:r>
              <a:rPr lang="kk-KZ" dirty="0"/>
              <a:t>Web-беттің негізгі қызметі – қажетті ақпаратты іздеу, жинастыру және оны экранға шығаруды ұйымдастыру. Web-беттер түрінде дайындалып сақталған электрондық құжаттарға – мәліметтер, графиктер, фотосуреттер жатады. Электрондық құжаттың қарапайым құжаттан айырмашылығы – оның жазылу форматында. Интернетте электрондық құжат құру үшін </a:t>
            </a:r>
            <a:r>
              <a:rPr lang="kk-KZ" b="1" dirty="0"/>
              <a:t>HTML</a:t>
            </a:r>
            <a:r>
              <a:rPr lang="kk-KZ" dirty="0"/>
              <a:t> арнайы тілі пайдаланылады және олар HTML форматында сақталады. </a:t>
            </a:r>
            <a:endParaRPr lang="en-US" dirty="0"/>
          </a:p>
          <a:p>
            <a:r>
              <a:rPr lang="kk-KZ" b="1" dirty="0"/>
              <a:t>HTML</a:t>
            </a:r>
            <a:r>
              <a:rPr lang="kk-KZ" dirty="0"/>
              <a:t> (HyperText Markup Language-гипермәтіндік белгілеу тілі) – қатаң ережелері бар компьютерлік тіл. HTML тілінде құжаттың авторы өз мәтінін </a:t>
            </a:r>
            <a:r>
              <a:rPr lang="kk-KZ" b="1" dirty="0"/>
              <a:t>тегтер</a:t>
            </a:r>
            <a:r>
              <a:rPr lang="kk-KZ" dirty="0"/>
              <a:t> деп аталатын символдар көмегімен арнайы файлға – </a:t>
            </a:r>
            <a:r>
              <a:rPr lang="kk-KZ" b="1" dirty="0"/>
              <a:t>Web-бетке</a:t>
            </a:r>
            <a:r>
              <a:rPr lang="kk-KZ" dirty="0"/>
              <a:t> айналдырады. </a:t>
            </a:r>
            <a:r>
              <a:rPr lang="kk-KZ" b="1" dirty="0"/>
              <a:t>Web-беттің</a:t>
            </a:r>
            <a:r>
              <a:rPr lang="kk-KZ" dirty="0"/>
              <a:t> мазмұны әртүрлі болуы мүмкін, бірақ барлығы да арнаулы HTML тілінде жазылғандықтан бұл құжаттардың кеңейтілмесі </a:t>
            </a:r>
            <a:r>
              <a:rPr lang="kk-KZ" b="1" dirty="0"/>
              <a:t>.htm</a:t>
            </a:r>
            <a:r>
              <a:rPr lang="kk-KZ" dirty="0"/>
              <a:t> немесе </a:t>
            </a:r>
            <a:r>
              <a:rPr lang="kk-KZ" b="1" dirty="0"/>
              <a:t>.html</a:t>
            </a:r>
            <a:r>
              <a:rPr lang="kk-KZ" dirty="0"/>
              <a:t> болып келеді.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528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HTML тілі элементтері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k-KZ" sz="2400" dirty="0"/>
              <a:t>HTML тіліндегі құжат – құжаттың негізгі мәтінінен және тегтерден тұрады. Бұл файлды </a:t>
            </a:r>
            <a:r>
              <a:rPr lang="kk-KZ" sz="2400" b="1" dirty="0"/>
              <a:t>құру үшін</a:t>
            </a:r>
            <a:r>
              <a:rPr lang="kk-KZ" sz="2400" dirty="0"/>
              <a:t> қарапайым мәтіндік редактор </a:t>
            </a:r>
            <a:r>
              <a:rPr lang="kk-KZ" sz="2400" b="1" dirty="0"/>
              <a:t>Блокнотты</a:t>
            </a:r>
            <a:r>
              <a:rPr lang="kk-KZ" sz="2400" dirty="0"/>
              <a:t> қолдансақ та болады.</a:t>
            </a:r>
            <a:endParaRPr lang="en-US" sz="2400" dirty="0"/>
          </a:p>
          <a:p>
            <a:r>
              <a:rPr lang="kk-KZ" sz="2400" dirty="0"/>
              <a:t>Барлық </a:t>
            </a:r>
            <a:r>
              <a:rPr lang="kk-KZ" sz="2400" b="1" dirty="0"/>
              <a:t>тегтер</a:t>
            </a:r>
            <a:r>
              <a:rPr lang="kk-KZ" sz="2400" dirty="0"/>
              <a:t> </a:t>
            </a:r>
            <a:r>
              <a:rPr lang="kk-KZ" sz="2400" b="1" dirty="0"/>
              <a:t>«кіші» (</a:t>
            </a:r>
            <a:r>
              <a:rPr lang="kk-KZ" sz="2400" b="1" dirty="0">
                <a:sym typeface="Symbol" panose="05050102010706020507" pitchFamily="18" charset="2"/>
              </a:rPr>
              <a:t></a:t>
            </a:r>
            <a:r>
              <a:rPr lang="kk-KZ" sz="2400" b="1" dirty="0"/>
              <a:t>)</a:t>
            </a:r>
            <a:r>
              <a:rPr lang="kk-KZ" sz="2400" dirty="0"/>
              <a:t> символынан </a:t>
            </a:r>
            <a:r>
              <a:rPr lang="kk-KZ" sz="2400" b="1" dirty="0"/>
              <a:t>басталады</a:t>
            </a:r>
            <a:r>
              <a:rPr lang="kk-KZ" sz="2400" dirty="0"/>
              <a:t> да </a:t>
            </a:r>
            <a:r>
              <a:rPr lang="kk-KZ" sz="2400" b="1" dirty="0"/>
              <a:t>«үлкен» (</a:t>
            </a:r>
            <a:r>
              <a:rPr lang="kk-KZ" sz="2400" b="1" dirty="0">
                <a:sym typeface="Symbol" panose="05050102010706020507" pitchFamily="18" charset="2"/>
              </a:rPr>
              <a:t></a:t>
            </a:r>
            <a:r>
              <a:rPr lang="kk-KZ" sz="2400" b="1" dirty="0"/>
              <a:t>)</a:t>
            </a:r>
            <a:r>
              <a:rPr lang="kk-KZ" sz="2400" dirty="0"/>
              <a:t> символымен </a:t>
            </a:r>
            <a:r>
              <a:rPr lang="kk-KZ" sz="2400" b="1" dirty="0"/>
              <a:t>аяқталады</a:t>
            </a:r>
            <a:r>
              <a:rPr lang="kk-KZ" sz="2400" dirty="0"/>
              <a:t>. Бұл символдар жұбын </a:t>
            </a:r>
            <a:r>
              <a:rPr lang="kk-KZ" sz="2400" b="1" dirty="0"/>
              <a:t>бұрыштық жақшалар</a:t>
            </a:r>
            <a:r>
              <a:rPr lang="kk-KZ" sz="2400" dirty="0"/>
              <a:t> деп те атайды. Ашылған бұрыштық символдан кейін тегті анықтайтын </a:t>
            </a:r>
            <a:r>
              <a:rPr lang="kk-KZ" sz="2400" b="1" dirty="0"/>
              <a:t>өзекті сөздер</a:t>
            </a:r>
            <a:r>
              <a:rPr lang="kk-KZ" sz="2400" dirty="0"/>
              <a:t> орналасады. HTML тілінің тегтері құжаттың арнаулы бөлігіне ғана, мысалы, </a:t>
            </a:r>
            <a:r>
              <a:rPr lang="kk-KZ" sz="2400" i="1" dirty="0"/>
              <a:t>абзацқа</a:t>
            </a:r>
            <a:r>
              <a:rPr lang="kk-KZ" sz="2400" dirty="0"/>
              <a:t> ғана әсер етеді. Сондықтан да  </a:t>
            </a:r>
            <a:r>
              <a:rPr lang="kk-KZ" sz="2400" b="1" dirty="0"/>
              <a:t>ашылатын</a:t>
            </a:r>
            <a:r>
              <a:rPr lang="kk-KZ" sz="2400" dirty="0"/>
              <a:t> және </a:t>
            </a:r>
            <a:r>
              <a:rPr lang="kk-KZ" sz="2400" b="1" dirty="0"/>
              <a:t>жабылатын</a:t>
            </a:r>
            <a:r>
              <a:rPr lang="kk-KZ" sz="2400" dirty="0"/>
              <a:t> – </a:t>
            </a:r>
            <a:r>
              <a:rPr lang="kk-KZ" sz="2400" b="1" dirty="0"/>
              <a:t>жұп тегтер</a:t>
            </a:r>
            <a:r>
              <a:rPr lang="kk-KZ" sz="2400" dirty="0"/>
              <a:t> қолданылады. </a:t>
            </a:r>
            <a:r>
              <a:rPr lang="kk-KZ" sz="2400" b="1" dirty="0"/>
              <a:t>Ашылатын тег</a:t>
            </a:r>
            <a:r>
              <a:rPr lang="kk-KZ" sz="2400" dirty="0"/>
              <a:t> құжаттың бөлігіне </a:t>
            </a:r>
            <a:r>
              <a:rPr lang="kk-KZ" sz="2400" b="1" dirty="0"/>
              <a:t>қандай да бір әсер береді</a:t>
            </a:r>
            <a:r>
              <a:rPr lang="kk-KZ" sz="2400" dirty="0"/>
              <a:t>, ал </a:t>
            </a:r>
            <a:r>
              <a:rPr lang="kk-KZ" sz="2400" b="1" dirty="0"/>
              <a:t>жабылатын тег</a:t>
            </a:r>
            <a:r>
              <a:rPr lang="kk-KZ" sz="2400" dirty="0"/>
              <a:t> осы </a:t>
            </a:r>
            <a:r>
              <a:rPr lang="kk-KZ" sz="2400" b="1" dirty="0"/>
              <a:t>әсерді доғарады</a:t>
            </a:r>
            <a:r>
              <a:rPr lang="kk-KZ" sz="2400" dirty="0"/>
              <a:t>. Жабылатын тегтер – </a:t>
            </a:r>
            <a:r>
              <a:rPr lang="kk-KZ" sz="2400" b="1" dirty="0"/>
              <a:t>«/»</a:t>
            </a:r>
            <a:r>
              <a:rPr lang="kk-KZ" sz="2400" dirty="0"/>
              <a:t> - символымен басталады.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08016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ru-RU" dirty="0" err="1"/>
              <a:t>атрибуттары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Атрибут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нәрсенің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белгісі</a:t>
            </a:r>
            <a:r>
              <a:rPr lang="ru-RU" dirty="0"/>
              <a:t>,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қасиеті</a:t>
            </a:r>
            <a:r>
              <a:rPr lang="ru-RU" dirty="0"/>
              <a:t>, </a:t>
            </a:r>
            <a:r>
              <a:rPr lang="ru-RU" dirty="0" err="1"/>
              <a:t>заттың</a:t>
            </a:r>
            <a:r>
              <a:rPr lang="ru-RU" dirty="0"/>
              <a:t> </a:t>
            </a:r>
            <a:r>
              <a:rPr lang="ru-RU" dirty="0" err="1"/>
              <a:t>бөлінбес</a:t>
            </a:r>
            <a:r>
              <a:rPr lang="ru-RU" dirty="0"/>
              <a:t> </a:t>
            </a:r>
            <a:r>
              <a:rPr lang="ru-RU" dirty="0" err="1"/>
              <a:t>бөлшегі</a:t>
            </a:r>
            <a:r>
              <a:rPr lang="ru-RU" dirty="0"/>
              <a:t>.</a:t>
            </a:r>
          </a:p>
          <a:p>
            <a:r>
              <a:rPr lang="en-US" b="1" dirty="0"/>
              <a:t>HTML </a:t>
            </a:r>
            <a:r>
              <a:rPr lang="ru-RU" b="1" dirty="0"/>
              <a:t>атрибуты</a:t>
            </a:r>
            <a:endParaRPr lang="ru-RU" dirty="0"/>
          </a:p>
          <a:p>
            <a:r>
              <a:rPr lang="en-US" dirty="0"/>
              <a:t>HTML </a:t>
            </a:r>
            <a:r>
              <a:rPr lang="ru-RU" dirty="0" err="1"/>
              <a:t>элеметтерде</a:t>
            </a:r>
            <a:r>
              <a:rPr lang="ru-RU" dirty="0"/>
              <a:t> де </a:t>
            </a:r>
            <a:r>
              <a:rPr lang="ru-RU" b="1" dirty="0" err="1"/>
              <a:t>атрибуттар</a:t>
            </a:r>
            <a:r>
              <a:rPr lang="ru-RU" dirty="0"/>
              <a:t> </a:t>
            </a:r>
            <a:r>
              <a:rPr lang="ru-RU" dirty="0" err="1"/>
              <a:t>болады</a:t>
            </a:r>
            <a:r>
              <a:rPr lang="ru-RU" dirty="0"/>
              <a:t>.</a:t>
            </a:r>
          </a:p>
          <a:p>
            <a:r>
              <a:rPr lang="ru-RU" dirty="0"/>
              <a:t>Атрибут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нәрсенің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белгісі</a:t>
            </a:r>
            <a:r>
              <a:rPr lang="ru-RU" dirty="0"/>
              <a:t>,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қасиеті</a:t>
            </a:r>
            <a:r>
              <a:rPr lang="ru-RU" dirty="0"/>
              <a:t>, </a:t>
            </a:r>
            <a:r>
              <a:rPr lang="ru-RU" dirty="0" err="1"/>
              <a:t>заттың</a:t>
            </a:r>
            <a:r>
              <a:rPr lang="ru-RU" dirty="0"/>
              <a:t> </a:t>
            </a:r>
            <a:r>
              <a:rPr lang="ru-RU" dirty="0" err="1"/>
              <a:t>бөлінбес</a:t>
            </a:r>
            <a:r>
              <a:rPr lang="ru-RU" dirty="0"/>
              <a:t> </a:t>
            </a:r>
            <a:r>
              <a:rPr lang="ru-RU" dirty="0" err="1"/>
              <a:t>бөлшегі</a:t>
            </a:r>
            <a:r>
              <a:rPr lang="ru-RU" dirty="0"/>
              <a:t>.</a:t>
            </a:r>
          </a:p>
          <a:p>
            <a:r>
              <a:rPr lang="ru-RU" dirty="0"/>
              <a:t>Атрибуты </a:t>
            </a:r>
            <a:r>
              <a:rPr lang="ru-RU" dirty="0" err="1"/>
              <a:t>әрқашанда</a:t>
            </a:r>
            <a:r>
              <a:rPr lang="ru-RU" dirty="0"/>
              <a:t> </a:t>
            </a:r>
            <a:r>
              <a:rPr lang="ru-RU" b="1" dirty="0" err="1"/>
              <a:t>ашық</a:t>
            </a:r>
            <a:r>
              <a:rPr lang="ru-RU" b="1" dirty="0"/>
              <a:t> </a:t>
            </a:r>
            <a:r>
              <a:rPr lang="ru-RU" b="1" dirty="0" err="1"/>
              <a:t>тегте</a:t>
            </a:r>
            <a:r>
              <a:rPr lang="ru-RU" dirty="0"/>
              <a:t> </a:t>
            </a:r>
            <a:r>
              <a:rPr lang="ru-RU" dirty="0" err="1"/>
              <a:t>көрсетіледі</a:t>
            </a:r>
            <a:r>
              <a:rPr lang="ru-RU" dirty="0"/>
              <a:t>.</a:t>
            </a:r>
          </a:p>
          <a:p>
            <a:r>
              <a:rPr lang="ru-RU" dirty="0"/>
              <a:t>Атрибут </a:t>
            </a:r>
            <a:r>
              <a:rPr lang="ru-RU" dirty="0" err="1"/>
              <a:t>синтаксисі</a:t>
            </a:r>
            <a:r>
              <a:rPr lang="ru-RU" dirty="0"/>
              <a:t> </a:t>
            </a:r>
            <a:r>
              <a:rPr lang="ru-RU" dirty="0" err="1"/>
              <a:t>былай</a:t>
            </a:r>
            <a:r>
              <a:rPr lang="ru-RU" dirty="0"/>
              <a:t>:</a:t>
            </a:r>
            <a:r>
              <a:rPr lang="ru-RU" b="1" dirty="0"/>
              <a:t> атрибут </a:t>
            </a:r>
            <a:r>
              <a:rPr lang="ru-RU" b="1" dirty="0" err="1"/>
              <a:t>аты</a:t>
            </a:r>
            <a:r>
              <a:rPr lang="ru-RU" b="1" dirty="0"/>
              <a:t>=»</a:t>
            </a:r>
            <a:r>
              <a:rPr lang="ru-RU" b="1" dirty="0" err="1"/>
              <a:t>мәні</a:t>
            </a:r>
            <a:r>
              <a:rPr lang="ru-RU" b="1" dirty="0"/>
              <a:t>»</a:t>
            </a:r>
            <a:r>
              <a:rPr lang="ru-RU" dirty="0"/>
              <a:t> (</a:t>
            </a:r>
            <a:r>
              <a:rPr lang="ru-RU" dirty="0" err="1"/>
              <a:t>Мысалы</a:t>
            </a:r>
            <a:r>
              <a:rPr lang="ru-RU" dirty="0"/>
              <a:t>:</a:t>
            </a:r>
            <a:r>
              <a:rPr lang="en-US" dirty="0"/>
              <a:t>width=»100%» — </a:t>
            </a:r>
            <a:r>
              <a:rPr lang="ru-RU" dirty="0" err="1"/>
              <a:t>бұл</a:t>
            </a:r>
            <a:r>
              <a:rPr lang="ru-RU" dirty="0"/>
              <a:t> </a:t>
            </a:r>
            <a:r>
              <a:rPr lang="ru-RU" dirty="0" err="1"/>
              <a:t>дегеніміз</a:t>
            </a:r>
            <a:r>
              <a:rPr lang="ru-RU" dirty="0"/>
              <a:t>, элемент </a:t>
            </a:r>
            <a:r>
              <a:rPr lang="ru-RU" dirty="0" err="1"/>
              <a:t>ені</a:t>
            </a:r>
            <a:r>
              <a:rPr lang="ru-RU" dirty="0"/>
              <a:t> 100% </a:t>
            </a:r>
            <a:r>
              <a:rPr lang="ru-RU" dirty="0" err="1"/>
              <a:t>болады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961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ru-RU" dirty="0" err="1"/>
              <a:t>атрибуттары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Тырнақшалар</a:t>
            </a:r>
            <a:endParaRPr lang="ru-RU" sz="2400" dirty="0"/>
          </a:p>
          <a:p>
            <a:r>
              <a:rPr lang="ru-RU" sz="2400" dirty="0" smtClean="0"/>
              <a:t>Атрибут </a:t>
            </a:r>
            <a:r>
              <a:rPr lang="ru-RU" sz="2400" dirty="0" err="1"/>
              <a:t>мәні</a:t>
            </a:r>
            <a:r>
              <a:rPr lang="ru-RU" sz="2400" dirty="0"/>
              <a:t> </a:t>
            </a:r>
            <a:r>
              <a:rPr lang="ru-RU" sz="2400" dirty="0" err="1"/>
              <a:t>тырнақшаның</a:t>
            </a:r>
            <a:r>
              <a:rPr lang="ru-RU" sz="2400" dirty="0"/>
              <a:t> </a:t>
            </a:r>
            <a:r>
              <a:rPr lang="ru-RU" sz="2400" dirty="0" err="1"/>
              <a:t>ішінде</a:t>
            </a:r>
            <a:r>
              <a:rPr lang="ru-RU" sz="2400" dirty="0"/>
              <a:t> </a:t>
            </a:r>
            <a:r>
              <a:rPr lang="ru-RU" sz="2400" dirty="0" err="1"/>
              <a:t>болуы</a:t>
            </a:r>
            <a:r>
              <a:rPr lang="ru-RU" sz="2400" dirty="0"/>
              <a:t> </a:t>
            </a:r>
            <a:r>
              <a:rPr lang="ru-RU" sz="2400" dirty="0" err="1"/>
              <a:t>керек.Көп</a:t>
            </a:r>
            <a:r>
              <a:rPr lang="ru-RU" sz="2400" dirty="0"/>
              <a:t> </a:t>
            </a:r>
            <a:r>
              <a:rPr lang="ru-RU" sz="2400" dirty="0" err="1"/>
              <a:t>жағдайда</a:t>
            </a:r>
            <a:r>
              <a:rPr lang="ru-RU" sz="2400" dirty="0"/>
              <a:t> «</a:t>
            </a:r>
            <a:r>
              <a:rPr lang="ru-RU" sz="2400" dirty="0" err="1"/>
              <a:t>екеулік</a:t>
            </a:r>
            <a:r>
              <a:rPr lang="ru-RU" sz="2400" dirty="0"/>
              <a:t> </a:t>
            </a:r>
            <a:r>
              <a:rPr lang="ru-RU" sz="2400" dirty="0" err="1"/>
              <a:t>тырнақша</a:t>
            </a:r>
            <a:r>
              <a:rPr lang="ru-RU" sz="2400" dirty="0"/>
              <a:t>« </a:t>
            </a:r>
            <a:r>
              <a:rPr lang="ru-RU" sz="2400" dirty="0" err="1"/>
              <a:t>қолданылады</a:t>
            </a:r>
            <a:r>
              <a:rPr lang="ru-RU" sz="2400" dirty="0"/>
              <a:t>, </a:t>
            </a:r>
            <a:r>
              <a:rPr lang="ru-RU" sz="2400" dirty="0" err="1"/>
              <a:t>бірақ</a:t>
            </a:r>
            <a:r>
              <a:rPr lang="ru-RU" sz="2400" dirty="0"/>
              <a:t> </a:t>
            </a:r>
            <a:r>
              <a:rPr lang="ru-RU" sz="2400" dirty="0" err="1"/>
              <a:t>сіз</a:t>
            </a:r>
            <a:r>
              <a:rPr lang="ru-RU" sz="2400" dirty="0"/>
              <a:t> </a:t>
            </a:r>
            <a:r>
              <a:rPr lang="ru-RU" sz="2400" dirty="0" err="1"/>
              <a:t>сонымен</a:t>
            </a:r>
            <a:r>
              <a:rPr lang="ru-RU" sz="2400" dirty="0"/>
              <a:t> </a:t>
            </a:r>
            <a:r>
              <a:rPr lang="ru-RU" sz="2400" dirty="0" err="1"/>
              <a:t>қатар</a:t>
            </a:r>
            <a:r>
              <a:rPr lang="ru-RU" sz="2400" dirty="0"/>
              <a:t> ‘дара </a:t>
            </a:r>
            <a:r>
              <a:rPr lang="ru-RU" sz="2400" dirty="0" err="1"/>
              <a:t>тырнақшаныда</a:t>
            </a:r>
            <a:r>
              <a:rPr lang="ru-RU" sz="2400" dirty="0"/>
              <a:t>‘ </a:t>
            </a:r>
            <a:r>
              <a:rPr lang="ru-RU" sz="2400" dirty="0" err="1"/>
              <a:t>қолдануыңызға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. </a:t>
            </a:r>
            <a:r>
              <a:rPr lang="ru-RU" sz="2400" dirty="0" err="1"/>
              <a:t>Кейбір</a:t>
            </a:r>
            <a:r>
              <a:rPr lang="ru-RU" sz="2400" dirty="0"/>
              <a:t> </a:t>
            </a:r>
            <a:r>
              <a:rPr lang="ru-RU" sz="2400" dirty="0" err="1"/>
              <a:t>кезде</a:t>
            </a:r>
            <a:r>
              <a:rPr lang="ru-RU" sz="2400" dirty="0"/>
              <a:t> </a:t>
            </a:r>
            <a:r>
              <a:rPr lang="ru-RU" sz="2400" dirty="0" err="1"/>
              <a:t>сізге</a:t>
            </a:r>
            <a:r>
              <a:rPr lang="ru-RU" sz="2400" dirty="0"/>
              <a:t> дара </a:t>
            </a:r>
            <a:r>
              <a:rPr lang="ru-RU" sz="2400" dirty="0" err="1"/>
              <a:t>тырнақшаны</a:t>
            </a:r>
            <a:r>
              <a:rPr lang="ru-RU" sz="2400" dirty="0"/>
              <a:t> </a:t>
            </a:r>
            <a:r>
              <a:rPr lang="ru-RU" sz="2400" dirty="0" err="1"/>
              <a:t>қолдану</a:t>
            </a:r>
            <a:r>
              <a:rPr lang="ru-RU" sz="2400" dirty="0"/>
              <a:t> </a:t>
            </a:r>
            <a:r>
              <a:rPr lang="ru-RU" sz="2400" dirty="0" err="1"/>
              <a:t>керек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, </a:t>
            </a:r>
            <a:r>
              <a:rPr lang="ru-RU" sz="2400" dirty="0" err="1"/>
              <a:t>мысалы</a:t>
            </a:r>
            <a:r>
              <a:rPr lang="ru-RU" sz="2400" dirty="0"/>
              <a:t> </a:t>
            </a:r>
            <a:r>
              <a:rPr lang="ru-RU" sz="2400" dirty="0" err="1"/>
              <a:t>мәнінде</a:t>
            </a:r>
            <a:r>
              <a:rPr lang="ru-RU" sz="2400" dirty="0"/>
              <a:t> </a:t>
            </a:r>
            <a:r>
              <a:rPr lang="ru-RU" sz="2400" dirty="0" err="1"/>
              <a:t>тырнақшаға</a:t>
            </a:r>
            <a:r>
              <a:rPr lang="ru-RU" sz="2400" dirty="0"/>
              <a:t> </a:t>
            </a:r>
            <a:r>
              <a:rPr lang="ru-RU" sz="2400" dirty="0" err="1"/>
              <a:t>алыну</a:t>
            </a:r>
            <a:r>
              <a:rPr lang="ru-RU" sz="2400" dirty="0"/>
              <a:t> </a:t>
            </a:r>
            <a:r>
              <a:rPr lang="ru-RU" sz="2400" dirty="0" err="1"/>
              <a:t>керек</a:t>
            </a:r>
            <a:r>
              <a:rPr lang="ru-RU" sz="2400" dirty="0"/>
              <a:t> </a:t>
            </a:r>
            <a:r>
              <a:rPr lang="ru-RU" sz="2400" dirty="0" err="1"/>
              <a:t>бөлігі</a:t>
            </a:r>
            <a:r>
              <a:rPr lang="ru-RU" sz="2400" dirty="0"/>
              <a:t> </a:t>
            </a:r>
            <a:r>
              <a:rPr lang="ru-RU" sz="2400" dirty="0" err="1"/>
              <a:t>болса</a:t>
            </a:r>
            <a:r>
              <a:rPr lang="ru-RU" sz="2400" dirty="0"/>
              <a:t>.:</a:t>
            </a:r>
          </a:p>
          <a:p>
            <a:r>
              <a:rPr lang="ru-RU" sz="2400" dirty="0" err="1" smtClean="0"/>
              <a:t>аты</a:t>
            </a:r>
            <a:r>
              <a:rPr lang="ru-RU" sz="2400" dirty="0"/>
              <a:t>=’Джон «Головорез» Нельсон</a:t>
            </a:r>
            <a:r>
              <a:rPr lang="ru-RU" sz="2400" dirty="0" smtClean="0"/>
              <a:t>’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82770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ru-RU" dirty="0" err="1"/>
              <a:t>атрибуттары</a:t>
            </a:r>
            <a:endParaRPr lang="en-US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0559303"/>
              </p:ext>
            </p:extLst>
          </p:nvPr>
        </p:nvGraphicFramePr>
        <p:xfrm>
          <a:off x="4172606" y="1919154"/>
          <a:ext cx="6782403" cy="3945618"/>
        </p:xfrm>
        <a:graphic>
          <a:graphicData uri="http://schemas.openxmlformats.org/drawingml/2006/table">
            <a:tbl>
              <a:tblPr/>
              <a:tblGrid>
                <a:gridCol w="2260801">
                  <a:extLst>
                    <a:ext uri="{9D8B030D-6E8A-4147-A177-3AD203B41FA5}">
                      <a16:colId xmlns:a16="http://schemas.microsoft.com/office/drawing/2014/main" val="1927676397"/>
                    </a:ext>
                  </a:extLst>
                </a:gridCol>
                <a:gridCol w="2260801">
                  <a:extLst>
                    <a:ext uri="{9D8B030D-6E8A-4147-A177-3AD203B41FA5}">
                      <a16:colId xmlns:a16="http://schemas.microsoft.com/office/drawing/2014/main" val="262736228"/>
                    </a:ext>
                  </a:extLst>
                </a:gridCol>
                <a:gridCol w="2260801">
                  <a:extLst>
                    <a:ext uri="{9D8B030D-6E8A-4147-A177-3AD203B41FA5}">
                      <a16:colId xmlns:a16="http://schemas.microsoft.com/office/drawing/2014/main" val="1703291626"/>
                    </a:ext>
                  </a:extLst>
                </a:gridCol>
              </a:tblGrid>
              <a:tr h="493202">
                <a:tc>
                  <a:txBody>
                    <a:bodyPr/>
                    <a:lstStyle/>
                    <a:p>
                      <a:pPr algn="ctr" latinLnBrk="1"/>
                      <a:r>
                        <a:rPr lang="ru-RU" b="1">
                          <a:effectLst/>
                        </a:rPr>
                        <a:t>Атрибут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ru-RU" b="1">
                          <a:effectLst/>
                        </a:rPr>
                        <a:t>Мәні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ru-RU" b="1">
                          <a:effectLst/>
                        </a:rPr>
                        <a:t>Сипаттамасы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994898"/>
                  </a:ext>
                </a:extLst>
              </a:tr>
              <a:tr h="863104">
                <a:tc>
                  <a:txBody>
                    <a:bodyPr/>
                    <a:lstStyle/>
                    <a:p>
                      <a:pPr algn="ctr" latinLnBrk="1"/>
                      <a:r>
                        <a:rPr lang="en-US">
                          <a:effectLst/>
                        </a:rPr>
                        <a:t>class</a:t>
                      </a: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ru-RU" dirty="0">
                          <a:effectLst/>
                        </a:rPr>
                        <a:t>класс </a:t>
                      </a:r>
                      <a:r>
                        <a:rPr lang="ru-RU" dirty="0" err="1">
                          <a:effectLst/>
                        </a:rPr>
                        <a:t>ережесі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немесе</a:t>
                      </a:r>
                      <a:r>
                        <a:rPr lang="ru-RU" dirty="0">
                          <a:effectLst/>
                        </a:rPr>
                        <a:t> класс </a:t>
                      </a:r>
                      <a:r>
                        <a:rPr lang="ru-RU" dirty="0" err="1">
                          <a:effectLst/>
                        </a:rPr>
                        <a:t>стилі</a:t>
                      </a:r>
                      <a:endParaRPr lang="ru-RU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ru-RU">
                          <a:effectLst/>
                        </a:rPr>
                        <a:t>Элемент класы</a:t>
                      </a: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026508"/>
                  </a:ext>
                </a:extLst>
              </a:tr>
              <a:tr h="863104">
                <a:tc>
                  <a:txBody>
                    <a:bodyPr/>
                    <a:lstStyle/>
                    <a:p>
                      <a:pPr algn="ctr" latinLnBrk="1"/>
                      <a:r>
                        <a:rPr lang="en-US">
                          <a:effectLst/>
                        </a:rPr>
                        <a:t>id</a:t>
                      </a: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ru-RU">
                          <a:effectLst/>
                        </a:rPr>
                        <a:t>аты_</a:t>
                      </a:r>
                      <a:r>
                        <a:rPr lang="en-US">
                          <a:effectLst/>
                        </a:rPr>
                        <a:t>id</a:t>
                      </a: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ru-RU">
                          <a:effectLst/>
                        </a:rPr>
                        <a:t>Элементтің бірегей аты(</a:t>
                      </a:r>
                      <a:r>
                        <a:rPr lang="en-US">
                          <a:effectLst/>
                        </a:rPr>
                        <a:t>id)</a:t>
                      </a: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924296"/>
                  </a:ext>
                </a:extLst>
              </a:tr>
              <a:tr h="863104">
                <a:tc>
                  <a:txBody>
                    <a:bodyPr/>
                    <a:lstStyle/>
                    <a:p>
                      <a:pPr algn="ctr" latinLnBrk="1"/>
                      <a:r>
                        <a:rPr lang="en-US" dirty="0">
                          <a:effectLst/>
                        </a:rPr>
                        <a:t>style</a:t>
                      </a: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ru-RU">
                          <a:effectLst/>
                        </a:rPr>
                        <a:t>стиль_сипаттамасы</a:t>
                      </a: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ru-RU">
                          <a:effectLst/>
                        </a:rPr>
                        <a:t>стиль мәнін қатармен жазылуы</a:t>
                      </a: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087814"/>
                  </a:ext>
                </a:extLst>
              </a:tr>
              <a:tr h="863104">
                <a:tc>
                  <a:txBody>
                    <a:bodyPr/>
                    <a:lstStyle/>
                    <a:p>
                      <a:pPr algn="ctr" latinLnBrk="1"/>
                      <a:r>
                        <a:rPr lang="en-US">
                          <a:effectLst/>
                        </a:rPr>
                        <a:t>title</a:t>
                      </a: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ru-RU">
                          <a:effectLst/>
                        </a:rPr>
                        <a:t>көмекші сөз мәтіні</a:t>
                      </a: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ru-RU" dirty="0" err="1">
                          <a:effectLst/>
                        </a:rPr>
                        <a:t>Қалқымалы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көмекші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сөздегі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мәтін</a:t>
                      </a:r>
                      <a:endParaRPr lang="ru-RU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31809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5489"/>
            <a:ext cx="219932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Open Sans"/>
              </a:rPr>
              <a:t>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72911" y="662172"/>
            <a:ext cx="714703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666666"/>
                </a:solidFill>
                <a:latin typeface="Open Sans"/>
              </a:rPr>
              <a:t>HTML </a:t>
            </a:r>
            <a:r>
              <a:rPr lang="en-US" altLang="en-US" sz="2000" b="1" dirty="0" err="1">
                <a:solidFill>
                  <a:srgbClr val="666666"/>
                </a:solidFill>
                <a:latin typeface="Open Sans"/>
              </a:rPr>
              <a:t>атрибуттарына</a:t>
            </a:r>
            <a:r>
              <a:rPr lang="en-US" altLang="en-US" sz="2000" b="1" dirty="0">
                <a:solidFill>
                  <a:srgbClr val="666666"/>
                </a:solidFill>
                <a:latin typeface="Open Sans"/>
              </a:rPr>
              <a:t> </a:t>
            </a:r>
            <a:r>
              <a:rPr lang="en-US" altLang="en-US" sz="2000" b="1" dirty="0" err="1">
                <a:solidFill>
                  <a:srgbClr val="666666"/>
                </a:solidFill>
                <a:latin typeface="Open Sans"/>
              </a:rPr>
              <a:t>анықтама</a:t>
            </a:r>
            <a:endParaRPr lang="en-US" altLang="en-US" sz="1600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 err="1">
                <a:solidFill>
                  <a:srgbClr val="666666"/>
                </a:solidFill>
                <a:latin typeface="Open Sans"/>
              </a:rPr>
              <a:t>Астыңғы</a:t>
            </a:r>
            <a:r>
              <a:rPr lang="en-US" altLang="en-US" sz="2000" dirty="0">
                <a:solidFill>
                  <a:srgbClr val="666666"/>
                </a:solidFill>
                <a:latin typeface="Open Sans"/>
              </a:rPr>
              <a:t> </a:t>
            </a:r>
            <a:r>
              <a:rPr lang="en-US" altLang="en-US" sz="2000" dirty="0" err="1">
                <a:solidFill>
                  <a:srgbClr val="666666"/>
                </a:solidFill>
                <a:latin typeface="Open Sans"/>
              </a:rPr>
              <a:t>жақта</a:t>
            </a:r>
            <a:r>
              <a:rPr lang="en-US" altLang="en-US" sz="2000" dirty="0">
                <a:solidFill>
                  <a:srgbClr val="666666"/>
                </a:solidFill>
                <a:latin typeface="Open Sans"/>
              </a:rPr>
              <a:t> </a:t>
            </a:r>
            <a:r>
              <a:rPr lang="en-US" altLang="en-US" sz="2000" dirty="0" err="1">
                <a:solidFill>
                  <a:srgbClr val="666666"/>
                </a:solidFill>
                <a:latin typeface="Open Sans"/>
              </a:rPr>
              <a:t>көптеген</a:t>
            </a:r>
            <a:r>
              <a:rPr lang="en-US" altLang="en-US" sz="2000" dirty="0">
                <a:solidFill>
                  <a:srgbClr val="666666"/>
                </a:solidFill>
                <a:latin typeface="Open Sans"/>
              </a:rPr>
              <a:t> html-</a:t>
            </a:r>
            <a:r>
              <a:rPr lang="en-US" altLang="en-US" sz="2000" dirty="0" err="1">
                <a:solidFill>
                  <a:srgbClr val="666666"/>
                </a:solidFill>
                <a:latin typeface="Open Sans"/>
              </a:rPr>
              <a:t>элементтер</a:t>
            </a:r>
            <a:r>
              <a:rPr lang="en-US" altLang="en-US" sz="2000" dirty="0">
                <a:solidFill>
                  <a:srgbClr val="666666"/>
                </a:solidFill>
                <a:latin typeface="Open Sans"/>
              </a:rPr>
              <a:t> </a:t>
            </a:r>
            <a:r>
              <a:rPr lang="en-US" altLang="en-US" sz="2000" dirty="0" err="1">
                <a:solidFill>
                  <a:srgbClr val="666666"/>
                </a:solidFill>
                <a:latin typeface="Open Sans"/>
              </a:rPr>
              <a:t>атрибуттарының</a:t>
            </a:r>
            <a:r>
              <a:rPr lang="en-US" altLang="en-US" sz="2000" dirty="0">
                <a:solidFill>
                  <a:srgbClr val="666666"/>
                </a:solidFill>
                <a:latin typeface="Open Sans"/>
              </a:rPr>
              <a:t> </a:t>
            </a:r>
            <a:r>
              <a:rPr lang="en-US" altLang="en-US" sz="2000" dirty="0" err="1">
                <a:solidFill>
                  <a:srgbClr val="666666"/>
                </a:solidFill>
                <a:latin typeface="Open Sans"/>
              </a:rPr>
              <a:t>тізімі</a:t>
            </a:r>
            <a:r>
              <a:rPr lang="en-US" altLang="en-US" sz="2000" dirty="0">
                <a:solidFill>
                  <a:srgbClr val="666666"/>
                </a:solidFill>
                <a:latin typeface="Open Sans"/>
              </a:rPr>
              <a:t> </a:t>
            </a:r>
            <a:r>
              <a:rPr lang="en-US" altLang="en-US" sz="2000" dirty="0" err="1">
                <a:solidFill>
                  <a:srgbClr val="666666"/>
                </a:solidFill>
                <a:latin typeface="Open Sans"/>
              </a:rPr>
              <a:t>берілген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23900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47951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Рамка</Template>
  <TotalTime>40</TotalTime>
  <Words>359</Words>
  <Application>Microsoft Office PowerPoint</Application>
  <PresentationFormat>Широкоэкранный</PresentationFormat>
  <Paragraphs>40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Corbel</vt:lpstr>
      <vt:lpstr>Open Sans</vt:lpstr>
      <vt:lpstr>Symbol</vt:lpstr>
      <vt:lpstr>Wingdings 2</vt:lpstr>
      <vt:lpstr>Рамка</vt:lpstr>
      <vt:lpstr>Тақырып 1.4. HTML элементтері Тақырып 1.5. HTML атрибуттары Тақырып 1.6. HTML тақырыпшалары</vt:lpstr>
      <vt:lpstr>HTML тілі элементтері.</vt:lpstr>
      <vt:lpstr>HTML тілі элементтері</vt:lpstr>
      <vt:lpstr>HTML атрибуттары</vt:lpstr>
      <vt:lpstr>HTML атрибуттары</vt:lpstr>
      <vt:lpstr>HTML атрибуттары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Тақырып 1.4. HTML элементтері Тақырып 1.5. HTML атрибуттары Тақырып 1.6. HTML тақырыпшалары</dc:title>
  <dc:creator>User</dc:creator>
  <cp:lastModifiedBy>User</cp:lastModifiedBy>
  <cp:revision>3</cp:revision>
  <dcterms:created xsi:type="dcterms:W3CDTF">2022-03-29T06:39:01Z</dcterms:created>
  <dcterms:modified xsi:type="dcterms:W3CDTF">2022-03-29T07:19:51Z</dcterms:modified>
</cp:coreProperties>
</file>