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58" y="4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26098" y="233867"/>
            <a:ext cx="3769815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kk-KZ" sz="3600" i="1" u="sng" dirty="0">
                <a:latin typeface="Times New Roman" pitchFamily="18" charset="0"/>
                <a:cs typeface="Times New Roman" pitchFamily="18" charset="0"/>
              </a:rPr>
              <a:t>Бөлім тақырыбы:</a:t>
            </a:r>
            <a:endParaRPr lang="ru-RU" sz="36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4286" y="1180206"/>
            <a:ext cx="7337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5.2А.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бөлшектерге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амалдар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қолдану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6098" y="2957340"/>
            <a:ext cx="84219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Аралас сандарды қосу. Аралас сандарды азайту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576" y="2060848"/>
            <a:ext cx="464157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абақ тақырыбы: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4149080"/>
            <a:ext cx="465925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пәні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мұғалімі</a:t>
            </a: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8691" y="5886865"/>
            <a:ext cx="3914570" cy="5847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5820" y="36958"/>
                <a:ext cx="8568951" cy="3499548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ru-RU" sz="3200" i="1" dirty="0" smtClean="0">
                    <a:latin typeface="Times New Roman" pitchFamily="18" charset="0"/>
                    <a:cs typeface="Times New Roman" pitchFamily="18" charset="0"/>
                  </a:rPr>
                  <a:t>Тапсырма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№4   </a:t>
                </a:r>
              </a:p>
              <a:p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Өрнектің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мәнін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табыңыздар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а)12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num>
                      <m:den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-(</a:t>
                </a:r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–а), </a:t>
                </a:r>
                <a:r>
                  <a:rPr lang="ru-RU" sz="3200" dirty="0" err="1">
                    <a:latin typeface="Times New Roman" pitchFamily="18" charset="0"/>
                    <a:cs typeface="Times New Roman" pitchFamily="18" charset="0"/>
                  </a:rPr>
                  <a:t>мұндағы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 а=  </a:t>
                </a:r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ә) с –(</a:t>
                </a:r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num>
                      <m:den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), </a:t>
                </a:r>
                <a:r>
                  <a:rPr lang="ru-RU" sz="3200" dirty="0" err="1">
                    <a:latin typeface="Times New Roman" pitchFamily="18" charset="0"/>
                    <a:cs typeface="Times New Roman" pitchFamily="18" charset="0"/>
                  </a:rPr>
                  <a:t>мұндағы</a:t>
                </a:r>
                <a:r>
                  <a:rPr lang="ru-RU" sz="3200" dirty="0">
                    <a:latin typeface="Times New Roman" pitchFamily="18" charset="0"/>
                    <a:cs typeface="Times New Roman" pitchFamily="18" charset="0"/>
                  </a:rPr>
                  <a:t> с = </a:t>
                </a:r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17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3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20" y="36958"/>
                <a:ext cx="8568951" cy="3499548"/>
              </a:xfrm>
              <a:prstGeom prst="rect">
                <a:avLst/>
              </a:prstGeom>
              <a:blipFill rotWithShape="1">
                <a:blip r:embed="rId3"/>
                <a:stretch>
                  <a:fillRect l="-1703" t="-2076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203848" y="3448117"/>
            <a:ext cx="5657919" cy="3108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әріптің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орнына мәнін қояды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жақшаның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ішін орындайды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азайтуды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орындайды;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62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95819" y="625111"/>
                <a:ext cx="7992888" cy="34914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Шешуі:</a:t>
                </a:r>
              </a:p>
              <a:p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а) 12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-(9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–7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12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=10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=10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kk-KZ" sz="2800" dirty="0" smtClean="0">
                  <a:latin typeface="Times New Roman" pitchFamily="18" charset="0"/>
                </a:endParaRPr>
              </a:p>
              <a:p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ә) 17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–(2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+7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)= 17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-9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=8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=8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endParaRPr lang="ru-RU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19" y="625111"/>
                <a:ext cx="7992888" cy="3491469"/>
              </a:xfrm>
              <a:prstGeom prst="rect">
                <a:avLst/>
              </a:prstGeom>
              <a:blipFill rotWithShape="1">
                <a:blip r:embed="rId3"/>
                <a:stretch>
                  <a:fillRect l="-1602" t="-174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6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0" y="1916832"/>
                <a:ext cx="4211960" cy="34978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	1.  15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b="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+3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b="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	2.  8</a:t>
                </a:r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–(3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b="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+4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>
                            <a:latin typeface="Cambria Math"/>
                          </a:rPr>
                          <m:t>1 </m:t>
                        </m:r>
                      </m:num>
                      <m:den>
                        <m:r>
                          <a:rPr lang="kk-KZ" sz="2800" b="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kk-KZ" sz="2800" b="0" i="0" smtClean="0">
                        <a:latin typeface="Cambria Math"/>
                      </a:rPr>
                      <m:t> −</m:t>
                    </m:r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b="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)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16832"/>
                <a:ext cx="4211960" cy="34978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572000" y="1920128"/>
                <a:ext cx="4572000" cy="26423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indent="-514350">
                  <a:buAutoNum type="arabicPeriod" startAt="3"/>
                </a:pPr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-4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)+(3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-1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kk-KZ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AutoNum type="arabicPeriod" startAt="3"/>
                </a:pPr>
                <a:endParaRPr lang="kk-KZ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.  (</a:t>
                </a:r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+1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+2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) -7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20128"/>
                <a:ext cx="4572000" cy="2642390"/>
              </a:xfrm>
              <a:prstGeom prst="rect">
                <a:avLst/>
              </a:prstGeom>
              <a:blipFill rotWithShape="1">
                <a:blip r:embed="rId4"/>
                <a:stretch>
                  <a:fillRect l="-2667" b="-20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287524" y="580541"/>
            <a:ext cx="856895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3200" i="1" dirty="0">
                <a:latin typeface="Times New Roman" pitchFamily="18" charset="0"/>
                <a:cs typeface="Times New Roman" pitchFamily="18" charset="0"/>
              </a:rPr>
              <a:t>Өз бетімен орындауға 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арналған тапсырмалар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6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15632"/>
              </p:ext>
            </p:extLst>
          </p:nvPr>
        </p:nvGraphicFramePr>
        <p:xfrm>
          <a:off x="395536" y="188640"/>
          <a:ext cx="8568952" cy="5192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106"/>
                <a:gridCol w="7616846"/>
              </a:tblGrid>
              <a:tr h="992433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Р/с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Дескриптор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2433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Аралас сандарды қосуды орындайды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Аралас сандарды азайтуды орындайды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22631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Жақша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ішіндегі аралас сандарды қосады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Жақша ішіндегі аралас сандарды азайтады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Натурал саннан аралас санды азайтады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2433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Жақша ішіндегі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амалды орындайды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Аралас сандарды қосады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2433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Жақша ішіндегі аралас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сандарды қосады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Натурал саннан аралас санды азайтады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01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5236" y="188641"/>
            <a:ext cx="8739252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1.Мен сабақта...жұмыс жасадым \белсенді,  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                                                        енжарлықпен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2.Мен сабақтағы жұмысыма...емеспін  \ризамын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риза емеспін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3.Сабақ маған...болған сияқты  \қысқа,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ұзақ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4. Бүгінгі сабақ маған... болды \түсінікті, түсініксіз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2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760" y="404664"/>
            <a:ext cx="8892480" cy="23391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Қосымша оқу үшін келесі ресурсты ұсынамын.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://bilimland.kz/kk/subject/matematika/5-synyp/aralas-sandardy-qosu?mid=fff70620-9d59-11e9-be78-49d30a05e051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3432323"/>
            <a:ext cx="8640960" cy="83099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Бүгінгі сабағымыздың мақсатына жету үшін бірге жұмыс атқарғандарыңызға рахмет!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5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8" y="-2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59779" y="537708"/>
            <a:ext cx="352839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i="1" u="sng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40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u="sng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4000" i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628800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5.1.2.19 натурал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саннан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бөлшекті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азайтуды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5.1.2.20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сандарды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қосу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азайтуды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3418" y="3477489"/>
            <a:ext cx="353475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600" i="1" u="sng" dirty="0" smtClean="0">
                <a:latin typeface="Times New Roman" pitchFamily="18" charset="0"/>
                <a:cs typeface="Times New Roman" pitchFamily="18" charset="0"/>
              </a:rPr>
              <a:t>Сабақ мақсаты: </a:t>
            </a:r>
            <a:endParaRPr lang="ru-RU" sz="36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4149080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Тақырып аясында берілген тапсырмаларды шығара алады, теориялық алған білімін практикада қолдана алады.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1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691680" y="281676"/>
            <a:ext cx="5180950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3600" i="1" u="sng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altLang="ru-RU" sz="36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sz="3600" i="1" u="sng" dirty="0">
                <a:latin typeface="Times New Roman" pitchFamily="18" charset="0"/>
                <a:cs typeface="Times New Roman" pitchFamily="18" charset="0"/>
              </a:rPr>
              <a:t>критерийлері: </a:t>
            </a:r>
            <a:endParaRPr lang="ru-RU" altLang="ru-RU" sz="36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875" y="1268760"/>
            <a:ext cx="7056249" cy="138499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натурал саннан жай бөлшекті азайтады;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аралас сандардың қосындысын табады;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аралас сандарды азайтады;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2851835"/>
            <a:ext cx="6462464" cy="31393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Сіздің білетініңіз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натурал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сандарды қосу және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азайту;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бөлімдері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бірдей және әртүрлі бөлшектерді қосу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   азайту;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аралас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сандар ұғымы.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Сіздің меңгеретініңіз: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    аралас сандарды қосу және азайту;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    натурал сандардан тұратын бөлшектерді және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    аралас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сандарды азайту.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88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12251" y="45160"/>
            <a:ext cx="9144000" cy="120032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Ой қозғау (сұрақ-жауап).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Келесі сұрақтарға назар аударайық.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Бөлімдері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әр түрлі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аралас сандарды қалай қосады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2250" y="1245489"/>
            <a:ext cx="9144000" cy="12003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Аралас сандардың бүтін бөліктерінің қосындысын тауып, бөлшек бөліктерін ең кіші ортақ бөлімге келтіріп, бөлімдері бірдей аралас сандарды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қосамыз.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475943"/>
            <a:ext cx="913174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*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Бөлімдері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сандарды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азайтады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883" y="2937608"/>
            <a:ext cx="9131748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Олардың бүтін бөліктерінің айырмасын, бөлшек бөліктерінің айырмасын тауып,шыққан қосындыны аралас сан түрінде жазу керек.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153881"/>
            <a:ext cx="913174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*Бөлімдері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әр түрлі аралас сандарды қалай азайтады?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4618080"/>
            <a:ext cx="9131748" cy="83099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Аралас сандардың бөлшек бөліктерін ең кіші ортақ бөлімге келтіріп, бөлімдері бірдей аралас сандарды азайту керек.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12252" y="5449077"/>
            <a:ext cx="914399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*Натурал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саннан аралас санды қалай азайтуға болады?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883" y="5923279"/>
            <a:ext cx="9131748" cy="83099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Натурал саннан аралас санды азайту үшін натурал санды аралас сан түрінде жазу керек.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45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259182" y="1484784"/>
                <a:ext cx="6588224" cy="516295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         3+3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                                   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   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800" b="1" dirty="0">
                    <a:latin typeface="Times New Roman" pitchFamily="18" charset="0"/>
                    <a:cs typeface="Times New Roman" pitchFamily="18" charset="0"/>
                  </a:rPr>
                  <a:t>+ </a:t>
                </a:r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kk-KZ" sz="2800" b="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                            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kk-KZ" sz="2800" b="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  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-4                                          6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   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-5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                                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b="1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182" y="1484784"/>
                <a:ext cx="6588224" cy="51629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683568" y="94719"/>
            <a:ext cx="820891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Миға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шабуыл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№1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Сәйкестендіріңіздер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427984" y="2060848"/>
            <a:ext cx="2880320" cy="2592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572000" y="3448117"/>
            <a:ext cx="2736304" cy="21411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923928" y="2187977"/>
            <a:ext cx="3384376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283968" y="3448117"/>
            <a:ext cx="3024336" cy="22851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91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75941" y="1340768"/>
                <a:ext cx="7032078" cy="221349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/>
                <a:endParaRPr lang="ru-RU" sz="28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kk-KZ" sz="2800" i="1" dirty="0" smtClean="0">
                    <a:latin typeface="Times New Roman" pitchFamily="18" charset="0"/>
                    <a:cs typeface="Times New Roman" pitchFamily="18" charset="0"/>
                  </a:rPr>
                  <a:t>1. 2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2800" i="1" dirty="0">
                    <a:latin typeface="Times New Roman" pitchFamily="18" charset="0"/>
                    <a:cs typeface="Times New Roman" pitchFamily="18" charset="0"/>
                  </a:rPr>
                  <a:t>+13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2800" i="1" dirty="0">
                    <a:latin typeface="Times New Roman" pitchFamily="18" charset="0"/>
                    <a:cs typeface="Times New Roman" pitchFamily="18" charset="0"/>
                  </a:rPr>
                  <a:t>                               2. 7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2800" i="1" dirty="0">
                    <a:latin typeface="Times New Roman" pitchFamily="18" charset="0"/>
                    <a:cs typeface="Times New Roman" pitchFamily="18" charset="0"/>
                  </a:rPr>
                  <a:t>-3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8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kk-KZ" sz="2800" i="1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endParaRPr lang="ru-RU" sz="28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kk-KZ" sz="2800" i="1" dirty="0" smtClean="0">
                    <a:latin typeface="Times New Roman" pitchFamily="18" charset="0"/>
                    <a:cs typeface="Times New Roman" pitchFamily="18" charset="0"/>
                  </a:rPr>
                  <a:t>3. 15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2800" i="1" dirty="0">
                    <a:latin typeface="Times New Roman" pitchFamily="18" charset="0"/>
                    <a:cs typeface="Times New Roman" pitchFamily="18" charset="0"/>
                  </a:rPr>
                  <a:t> +3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2800" i="1" dirty="0">
                    <a:latin typeface="Times New Roman" pitchFamily="18" charset="0"/>
                    <a:cs typeface="Times New Roman" pitchFamily="18" charset="0"/>
                  </a:rPr>
                  <a:t> 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800" i="1" dirty="0">
                    <a:latin typeface="Times New Roman" pitchFamily="18" charset="0"/>
                    <a:cs typeface="Times New Roman" pitchFamily="18" charset="0"/>
                  </a:rPr>
                  <a:t>                         4. </a:t>
                </a:r>
                <a:r>
                  <a:rPr lang="kk-KZ" sz="2800" i="1" dirty="0" smtClean="0">
                    <a:latin typeface="Times New Roman" pitchFamily="18" charset="0"/>
                    <a:cs typeface="Times New Roman" pitchFamily="18" charset="0"/>
                  </a:rPr>
                  <a:t>10- </a:t>
                </a:r>
                <a:r>
                  <a:rPr lang="kk-KZ" sz="2800" i="1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ru-RU" sz="28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941" y="1340768"/>
                <a:ext cx="7032078" cy="2213491"/>
              </a:xfrm>
              <a:prstGeom prst="rect">
                <a:avLst/>
              </a:prstGeom>
              <a:blipFill rotWithShape="1">
                <a:blip r:embed="rId3"/>
                <a:stretch>
                  <a:fillRect l="-1821" b="-11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24566" y="208132"/>
            <a:ext cx="7704856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i="1" u="sng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 №2</a:t>
            </a:r>
          </a:p>
          <a:p>
            <a:pPr algn="ctr"/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i="1" u="sng" dirty="0" err="1">
                <a:latin typeface="Times New Roman" pitchFamily="18" charset="0"/>
                <a:cs typeface="Times New Roman" pitchFamily="18" charset="0"/>
              </a:rPr>
              <a:t>Амалдарды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u="sng" dirty="0" err="1">
                <a:latin typeface="Times New Roman" pitchFamily="18" charset="0"/>
                <a:cs typeface="Times New Roman" pitchFamily="18" charset="0"/>
              </a:rPr>
              <a:t>орындаңыздар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3717032"/>
            <a:ext cx="6253488" cy="3108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b="1" dirty="0"/>
              <a:t> </a:t>
            </a: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бөлімдері әр түрлі аралас сандарды қосады;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бөлімдері әр түрлі аралас сандарды азайтады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Натурал санды аралас санға айналдырады.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41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67544" y="188640"/>
                <a:ext cx="7560840" cy="436593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Шешуі:</a:t>
                </a:r>
              </a:p>
              <a:p>
                <a:endParaRPr lang="kk-KZ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lvl="0" indent="-514350">
                  <a:buAutoNum type="arabicPeriod"/>
                </a:pPr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+13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=15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              2</a:t>
                </a:r>
                <a:r>
                  <a:rPr lang="kk-KZ" sz="2800" b="1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-3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=4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ru-RU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kk-KZ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3. 15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+3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=17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kk-KZ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4. 10 - 4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 =5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kk-KZ" sz="28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88640"/>
                <a:ext cx="7560840" cy="4365939"/>
              </a:xfrm>
              <a:prstGeom prst="rect">
                <a:avLst/>
              </a:prstGeom>
              <a:blipFill rotWithShape="1">
                <a:blip r:embed="rId3"/>
                <a:stretch>
                  <a:fillRect l="-1694" t="-139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0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07488" y="169462"/>
                <a:ext cx="8676456" cy="251261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ru-RU" sz="3200" i="1" dirty="0" smtClean="0">
                    <a:latin typeface="Times New Roman" pitchFamily="18" charset="0"/>
                    <a:cs typeface="Times New Roman" pitchFamily="18" charset="0"/>
                  </a:rPr>
                  <a:t>Тапсырма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№3   </a:t>
                </a:r>
              </a:p>
              <a:p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Бір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қорапта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32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кг конфет бар, ал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екінші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қорапта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одан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kk-KZ" sz="32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32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кг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артық.Екі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қорапта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барлығы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3200" i="1" dirty="0" err="1">
                    <a:latin typeface="Times New Roman" pitchFamily="18" charset="0"/>
                    <a:cs typeface="Times New Roman" pitchFamily="18" charset="0"/>
                  </a:rPr>
                  <a:t>неше</a:t>
                </a:r>
                <a:r>
                  <a:rPr lang="ru-RU" sz="3200" i="1" dirty="0">
                    <a:latin typeface="Times New Roman" pitchFamily="18" charset="0"/>
                    <a:cs typeface="Times New Roman" pitchFamily="18" charset="0"/>
                  </a:rPr>
                  <a:t> килограмм конфет бар?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88" y="169462"/>
                <a:ext cx="8676456" cy="2512611"/>
              </a:xfrm>
              <a:prstGeom prst="rect">
                <a:avLst/>
              </a:prstGeom>
              <a:blipFill rotWithShape="1">
                <a:blip r:embed="rId3"/>
                <a:stretch>
                  <a:fillRect l="-1612" t="-2885" r="-1191" b="-45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779912" y="2564904"/>
            <a:ext cx="53640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есептің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шартын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құрастырады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шартына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теңдік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құрастырады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теңдіктің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мәнін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есептейді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жауабын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531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ww\Desktop\d7c464a4f0087dc15d1796f2d285f51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05628" y="620688"/>
                <a:ext cx="7146692" cy="406598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Шешуі: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І-қорапта-3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 кг конфет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ІІ- қорапта-2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 кг конфет артық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Барлығы-? конфет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1)3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 +2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 =5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 =6                     2) 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 +6 =9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                          Жауабы:  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kk-KZ" sz="2400" dirty="0">
                    <a:latin typeface="Times New Roman" pitchFamily="18" charset="0"/>
                    <a:cs typeface="Times New Roman" pitchFamily="18" charset="0"/>
                  </a:rPr>
                  <a:t> кг конфет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28" y="620688"/>
                <a:ext cx="7146692" cy="4065985"/>
              </a:xfrm>
              <a:prstGeom prst="rect">
                <a:avLst/>
              </a:prstGeom>
              <a:blipFill rotWithShape="1">
                <a:blip r:embed="rId3"/>
                <a:stretch>
                  <a:fillRect l="-1280" t="-1199" b="-45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576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466</Words>
  <Application>Microsoft Office PowerPoint</Application>
  <PresentationFormat>Экран (4:3)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Батима Сагинтаевна</dc:creator>
  <cp:lastModifiedBy>Huawei</cp:lastModifiedBy>
  <cp:revision>21</cp:revision>
  <dcterms:created xsi:type="dcterms:W3CDTF">2020-10-18T08:22:47Z</dcterms:created>
  <dcterms:modified xsi:type="dcterms:W3CDTF">2024-08-13T05:55:17Z</dcterms:modified>
</cp:coreProperties>
</file>