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7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A17556-817D-47EB-9DB2-52A3EB989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58A896-096D-48EF-BB90-BDDA7257E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4E5D3C-44DE-4AD7-8825-49335FF26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DB8692-F4C4-4A2A-94E7-3764C4564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4508BE-1216-46D0-9C04-8E7DB4ECB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86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A14538-2341-4D69-A826-3306038CA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E09FCB-7A76-401E-AED7-1B1A204249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6C6610-B732-4C19-9C1D-29E9ECB2D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91A2C9-F94E-42F0-B3AD-F71BEDF0C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9ED9C3-877E-4183-BBB8-A5F8A702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7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2A01C67-E691-4A9A-844A-13DE7377F4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9178AE-A8E1-46E5-81B5-C7E5A00BE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5AEE78-0970-468C-88D0-5F76A705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E6C911-E4C7-405F-A73B-7574C2A67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FACC71-399E-4ED6-BFB3-18D21FEE4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38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1CF4F9-CAE8-4B46-BDEF-BE655DBD3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E1C23A-E797-4994-AD25-F6AA596E3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660423-2A05-4230-906E-274FF4F7B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ACAA30-846D-4FE6-9A9B-09C3EE3CE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E920A9-22F8-42A5-83FD-E189317C5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193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39E4D0-0C33-4264-8754-5A9D30DFB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ED110C-C666-40F7-8A61-E5C7EDD08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79F741-ECBC-44EE-B522-EEC323C44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8914D2-78BA-43FE-8C45-F601A9EE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9030B9-4B8A-4FEF-AA0F-EEDB9B56F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1976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60CC7D-35D3-42AC-BD7A-50E491D90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406B38-4AD3-4461-AAC1-FB1A4447CC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F0F705-D69C-47CB-965F-33B4D1576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C2EDDF-D1C8-4DB6-98C0-861E0080F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DE5A55-F735-42CE-AF7E-CED4E929C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3D50F8-1740-4C7C-A0D9-2D66FB1A3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040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6D305-C15D-4661-B0E3-726446F2F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49C5A5-D67A-4E7B-8D7A-9403391C5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0330E8-F91D-4409-99C6-15C1CAFDB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391475-C475-4185-9F98-ABD32A2CF5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AC273A-70D4-4A8F-B095-DF6CCED1D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5BE2F6-8BB5-4FCD-8739-C1D4171E9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F1E77CB-B94A-4FD8-95D7-3AD5C3B4A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30F3921-359B-4393-848A-3AAE83E94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476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2AA96D-44E7-4C1D-B589-DE5C0B790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383D5BA-A0CA-4A55-8672-5B565C741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E6B7EB4-1B82-4166-9346-FA32B03B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FB1935-989E-4E45-A06E-85A1FD32C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293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E21BAD5-A4C6-4D24-A4E4-584B2FBC7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C6FFD0-EA24-4A29-9788-361954E9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C12E2B0-8502-4DE5-AA33-6F419663F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17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96968A-8F62-4BBB-B161-0D7B933AA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17738C-C794-4990-AA17-642181EC5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9274D-F71A-4DCF-87E9-449317165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EBAEEA8-5244-47E1-BC4C-6FCBFFF58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1BD257-465A-4151-8409-F6CCB6851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1C991F-6724-4CB6-8D70-7D56D3039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2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B3BF87-8BAA-4585-A87D-D5B8C0200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3659ECA-D804-4286-868B-D137A4602C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E32546-2CD1-42C0-A53C-D2273D24D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A22D77-C796-4A08-AD10-BF81AF4BE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307A94-90D8-4122-9963-E13BCDD8C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3F99EAE-386B-4E59-AA5E-8F07A80A8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4834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886E71-42DC-4B91-8F3D-A1EE694C2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125E926-09B9-468C-A4A1-EB4120225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CDBFDC-0D8A-4182-8D79-8D513CFC5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D87E8-8E4B-429D-8E9F-0046819FBC2B}" type="datetimeFigureOut">
              <a:rPr lang="ru-RU" smtClean="0"/>
              <a:t>31.03.2022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561082-8734-4887-9A57-EF08B5992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7590BD-AB8B-47F7-88B1-9FDF121A27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699D0-6CFF-42CC-A8D7-A1A9BD08957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89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100umov.ru/upload/7-1-2003..pdf" TargetMode="External"/><Relationship Id="rId2" Type="http://schemas.openxmlformats.org/officeDocument/2006/relationships/hyperlink" Target="https://100umov.ru/upload/2-105-95.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5AE5B-52C8-406A-91CA-26FAA0A6D5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РЕФЕРАТТЫ ҚАЛАЙ ЖАЗУ КЕРЕК?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НАПИСАТЬ РЕФЕРАТ?</a:t>
            </a:r>
          </a:p>
        </p:txBody>
      </p:sp>
    </p:spTree>
    <p:extLst>
      <p:ext uri="{BB962C8B-B14F-4D97-AF65-F5344CB8AC3E}">
        <p14:creationId xmlns:p14="http://schemas.microsoft.com/office/powerpoint/2010/main" val="3351649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B7988-242B-4AE8-B680-2590CE7E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30" y="171451"/>
            <a:ext cx="11094720" cy="49149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</a:pPr>
            <a:r>
              <a:rPr lang="ru-RU" sz="20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Рефератты</a:t>
            </a:r>
            <a:r>
              <a:rPr lang="ru-RU" sz="2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жазу және қорғау — білімді аттестаттаудың бір түрі.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AEA9FF-6358-42B2-B9C2-4CCE61A06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660" y="834390"/>
            <a:ext cx="10961370" cy="576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ЕМЕСтер жайлы</a:t>
            </a:r>
            <a:r>
              <a:rPr lang="ru-RU" sz="2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marL="354013" indent="-354013">
              <a:buFont typeface="Wingdings" panose="05000000000000000000" pitchFamily="2" charset="2"/>
              <a:buChar char="Ø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кітіптарды тікелей көшіру </a:t>
            </a:r>
            <a:r>
              <a:rPr lang="ru-RU" sz="20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және конспект </a:t>
            </a:r>
            <a:r>
              <a:rPr lang="ru-RU" sz="20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4013" indent="-354013">
              <a:buFont typeface="Wingdings" panose="05000000000000000000" pitchFamily="2" charset="2"/>
              <a:buChar char="Ø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бір көзді ғана пайдаланып жазу </a:t>
            </a:r>
            <a:r>
              <a:rPr lang="ru-RU" sz="20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және баяндама </a:t>
            </a:r>
            <a:r>
              <a:rPr lang="ru-RU" sz="20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4013" indent="-354013">
              <a:buFont typeface="Wingdings" panose="05000000000000000000" pitchFamily="2" charset="2"/>
              <a:buChar char="Ø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әдебиетке шолу </a:t>
            </a:r>
            <a:r>
              <a:rPr lang="ru-RU" sz="20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яғни кітаптар жайлы жазу </a:t>
            </a:r>
            <a:r>
              <a:rPr lang="ru-RU" sz="20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4013" indent="-354013"/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 indent="-354013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Рефератта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бойынша жиналған материалдар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жүйеленеді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жалпыланады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____________________________________________________________________________________</a:t>
            </a:r>
          </a:p>
          <a:p>
            <a:pPr marL="0" indent="0" algn="ctr">
              <a:buNone/>
            </a:pPr>
            <a:endParaRPr lang="ru-RU" sz="2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Написание и защита реферата — одна из форм аттестации знаний.</a:t>
            </a:r>
            <a:endParaRPr lang="ru-RU" sz="2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НЕ: </a:t>
            </a:r>
            <a:endParaRPr lang="ru-RU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 indent="-354013">
              <a:buFont typeface="Wingdings" panose="05000000000000000000" pitchFamily="2" charset="2"/>
              <a:buChar char="Ø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копирует дословно книги и статьи и 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является конспектом.</a:t>
            </a:r>
            <a:b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пишется по одному источнику и 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является докладом.</a:t>
            </a:r>
            <a:b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может быть обзором литературы, т.е.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рассказывает о книгах.</a:t>
            </a:r>
            <a:b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013" indent="-354013">
              <a:buFont typeface="Wingdings" panose="05000000000000000000" pitchFamily="2" charset="2"/>
              <a:buChar char="ü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 реферате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собранный по теме материал систематизируется 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 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обобщается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73319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B7988-242B-4AE8-B680-2590CE7E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117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ru-RU" sz="2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</a:t>
            </a:r>
            <a:r>
              <a:rPr lang="ru-RU" sz="20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БӨЛІМНЕН </a:t>
            </a:r>
            <a:r>
              <a:rPr lang="ru-RU" sz="20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AEA9FF-6358-42B2-B9C2-4CCE61A06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6260"/>
            <a:ext cx="10706100" cy="2191623"/>
          </a:xfrm>
        </p:spPr>
        <p:txBody>
          <a:bodyPr>
            <a:normAutofit/>
          </a:bodyPr>
          <a:lstStyle/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Титульный лист 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(оформляется по требованиям учебного заведения)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Оглавление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(содержание)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 наличие номеров страниц на каждый раздел реферата;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часть,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состоящая из глав</a:t>
            </a:r>
            <a:r>
              <a:rPr lang="ru-RU" sz="18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литературы.</a:t>
            </a:r>
            <a:endParaRPr lang="ru-RU" sz="1800" b="1" dirty="0">
              <a:solidFill>
                <a:srgbClr val="FF0000"/>
              </a:solidFill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631E7305-D874-4E31-9A72-4A17BBA16771}"/>
              </a:ext>
            </a:extLst>
          </p:cNvPr>
          <p:cNvSpPr txBox="1">
            <a:spLocks/>
          </p:cNvSpPr>
          <p:nvPr/>
        </p:nvSpPr>
        <p:spPr>
          <a:xfrm>
            <a:off x="838200" y="1022310"/>
            <a:ext cx="9498330" cy="2560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Титул парағы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(оқу орнының талаптары бойынша рәсімделінеді)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рефераттың әр бөлімінің беттерінің номерлері болуы керек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бөлім,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тараулардан тұрады;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54013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Қолданылған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әдебиеттер тізімі.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CD08EC-6444-4297-A161-235759A4809D}"/>
              </a:ext>
            </a:extLst>
          </p:cNvPr>
          <p:cNvSpPr txBox="1"/>
          <p:nvPr/>
        </p:nvSpPr>
        <p:spPr>
          <a:xfrm>
            <a:off x="3047048" y="3848338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СОСТОИТ ИЗ НЕСКОЛЬКИХ ЧАСТЕЙ: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717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B7988-242B-4AE8-B680-2590CE7E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3695"/>
            <a:ext cx="10515600" cy="446405"/>
          </a:xfrm>
        </p:spPr>
        <p:txBody>
          <a:bodyPr>
            <a:normAutofit/>
          </a:bodyPr>
          <a:lstStyle/>
          <a:p>
            <a:pPr algn="ctr"/>
            <a:r>
              <a:rPr lang="ru-RU" sz="1800" b="1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КІРІСПЕДЕ</a:t>
            </a:r>
            <a:r>
              <a:rPr lang="ru-RU" sz="1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ТҮСІНДІРІЛЕДІ: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AEA9FF-6358-42B2-B9C2-4CCE61A06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4366261"/>
            <a:ext cx="11430000" cy="2491739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Чем важна тема реферата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(личное отношение к теме (проблеме), 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чем она актуальна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(отношение современного общества к этой теме (проблеме), 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какую ценность представляет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(с точки зрения исследователей, ученых, пользователей)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Какая литература использована: 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исследования, научно-популярная литература, учебная, кто авторы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Клише: «Материалом для написания реферата послужили …».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чего состоит реферат 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(введение, кол-во частей, заключение, приложения). 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Клише: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«Во введении показана идея (цель) реферата. Часть1 посвящена.., во 2 части … В заключении сформулированы основные выводы…».</a:t>
            </a:r>
            <a:endParaRPr lang="ru-RU" sz="2000" i="1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F72F8AA7-6D31-4AF0-9AAD-74DA3847DA8B}"/>
              </a:ext>
            </a:extLst>
          </p:cNvPr>
          <p:cNvSpPr txBox="1">
            <a:spLocks/>
          </p:cNvSpPr>
          <p:nvPr/>
        </p:nvSpPr>
        <p:spPr>
          <a:xfrm>
            <a:off x="365760" y="876540"/>
            <a:ext cx="11430000" cy="24917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тақырыбы несімен маңызды 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(тақырыпқа (проблемаға) жеке көзқарас), ол неге өзекті (заманауй қоғамның тақырыпқа (проблемаға) қатынасы), қандай құндылығы бар (зертеушілердің ғалымдардың, тұтынушылардың қөзқарасымен)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әдебиеттер қолданылды: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зертеулер, ғылыми-көпшілік әдебиет, оқулық, авторлары кім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Клише: «</a:t>
            </a:r>
            <a:r>
              <a:rPr lang="ru-RU" sz="18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Рефератты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жазуға келесілер материал негіз болды…».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 неден тұрады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(кіріспе, бөлімдер саны, қорытынды, қосымшалар). </a:t>
            </a:r>
            <a:r>
              <a:rPr lang="ru-RU" sz="1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Клише: </a:t>
            </a:r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«Кіріспеде рефераттың идеясы (мақсаты) көрсетілген. Бөлім 1 … арналған, 2 бөлім…арналған. Қорытындыда негізгі тұжырымдар келтірілген…».</a:t>
            </a:r>
            <a:endParaRPr lang="ru-RU" sz="200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4B21F4-B59C-4430-A0CA-3BFFCF074574}"/>
              </a:ext>
            </a:extLst>
          </p:cNvPr>
          <p:cNvSpPr txBox="1"/>
          <p:nvPr/>
        </p:nvSpPr>
        <p:spPr>
          <a:xfrm>
            <a:off x="3700463" y="3920489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 ВВЕДЕНИИ ОБЪЯСНЯЕТСЯ: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003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B7988-242B-4AE8-B680-2590CE7E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0"/>
            <a:ext cx="10515600" cy="652145"/>
          </a:xfrm>
        </p:spPr>
        <p:txBody>
          <a:bodyPr>
            <a:normAutofit/>
          </a:bodyPr>
          <a:lstStyle/>
          <a:p>
            <a:pPr algn="ctr"/>
            <a:r>
              <a:rPr lang="ru-RU" sz="2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РЕФЕРАТТЫҢ НЕГІЗГІ БӨЛІМІ </a:t>
            </a:r>
            <a:r>
              <a:rPr lang="ru-RU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ОСНОВНАЯ ЧАСТЬ РЕФЕРАТА: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AEA9FF-6358-42B2-B9C2-4CCE61A06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634740"/>
            <a:ext cx="11384280" cy="299466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 реферата состоит из нескольких разделов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постепенно раскрывающих тему.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из разделов рассматривает 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какую-либо из сторон основной темы.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Утверждения позиций подкрепляются доказательствами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взятыми из литературы (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цитирование, указание цифр, фактов, определения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доказательства заимствованы у автора используемой литературы - это </a:t>
            </a: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оформляется как ссылка на источник 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имеет порядковый номер.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указываются после ссылаемого предложения или абзаца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где пишется порядковый номер ссылки и данные книги или статьи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1, 2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каждого раздела основной части обязательно формулируется вывод. 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Клише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«Таким образом,.. Можно сделать заключение, что… В итоге можно прийти к выводу…»)</a:t>
            </a:r>
            <a:endParaRPr lang="ru-RU" sz="1800" i="1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41416F0D-6F07-4AD6-BFA7-D762ABEC582D}"/>
              </a:ext>
            </a:extLst>
          </p:cNvPr>
          <p:cNvSpPr txBox="1">
            <a:spLocks/>
          </p:cNvSpPr>
          <p:nvPr/>
        </p:nvSpPr>
        <p:spPr>
          <a:xfrm>
            <a:off x="400050" y="554672"/>
            <a:ext cx="11384280" cy="2994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Рефераттың негізгі тарауы,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 біртіндеп ашатын,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 бөлімдерден тұрады. 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 бөлім негізгі тақырыптың қандайда бір жағын қарастырады.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Келтірілген позициялар,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әдебиеттерден алынған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(дәйексөздер, цифрлар мен фактілерді көрсету, анықтамалар)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дәлелдермен бекітіледі.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дәлелдеулер қолданылған әдебиеттердің авторларынан алынған болса –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дереккөздерге сілтеме ретінде </a:t>
            </a:r>
            <a:r>
              <a:rPr lang="ru-RU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рәсімделеді</a:t>
            </a:r>
            <a:r>
              <a:rPr lang="kk-KZ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Сілтемелер мәтіндегі сілтеме жасалынған сөйлемнен немесе абзацтан кейін көрсетіледі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мұнда сілтеменің реттік нөмірі және кітаптың немесе мақаланың мәліметтері жазылады (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1, 2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 бөлімнің соңында қорытынды жасалынады.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Клише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«Сонымен,.. Келесі қорытынды жасауға болады…»)</a:t>
            </a:r>
            <a:endParaRPr lang="ru-RU" sz="1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429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B7988-242B-4AE8-B680-2590CE7EC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ЗАКЛЮЧЕНИЕ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AEA9FF-6358-42B2-B9C2-4CCE61A06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" y="3966527"/>
            <a:ext cx="10839450" cy="20034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заключении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(очень кратко)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формулируются: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общие выводы по основной теме,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развития исследования,</a:t>
            </a: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взгляд на решение проблемы и на позиции авторов используемой литературы, о своем согласии или несогласии с ними.</a:t>
            </a:r>
            <a:endParaRPr lang="ru-RU" sz="2400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FC1E496C-FB44-4446-B061-E479CF625A30}"/>
              </a:ext>
            </a:extLst>
          </p:cNvPr>
          <p:cNvSpPr txBox="1">
            <a:spLocks/>
          </p:cNvSpPr>
          <p:nvPr/>
        </p:nvSpPr>
        <p:spPr>
          <a:xfrm>
            <a:off x="514350" y="1589087"/>
            <a:ext cx="10839450" cy="2003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Қорытындыда 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(өте қысқаша)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тұжырымдалынады: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тақырып бойынша жалпы қорытындылар,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зерттеулердің перспективалары,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 шешуге және қолданылған әдебиеттердің авторларының ұстанымдарына, олармен келісу немесе келіспеу жайлы, жеке көзқарас.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02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B7988-242B-4AE8-B680-2590CE7E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6415"/>
          </a:xfrm>
        </p:spPr>
        <p:txBody>
          <a:bodyPr>
            <a:normAutofit/>
          </a:bodyPr>
          <a:lstStyle/>
          <a:p>
            <a:pPr algn="ctr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 тізімі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/ Список литературы: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AEA9FF-6358-42B2-B9C2-4CCE61A06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" y="1082675"/>
            <a:ext cx="11544300" cy="5410200"/>
          </a:xfrm>
        </p:spPr>
        <p:txBody>
          <a:bodyPr>
            <a:normAutofit/>
          </a:bodyPr>
          <a:lstStyle/>
          <a:p>
            <a: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 тізімі белгілі бір ережелерге сәйкес реферат соңында алфавиттік тәртіппен жасалады.</a:t>
            </a:r>
          </a:p>
          <a:p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 составляется в алфавитном порядке в конце реферата по определенным правилам.</a:t>
            </a:r>
          </a:p>
          <a:p>
            <a:pPr marL="0" indent="0" algn="ctr">
              <a:buNone/>
            </a:pPr>
            <a: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Кітаптарды сипаттау </a:t>
            </a:r>
            <a:r>
              <a:rPr lang="ru-RU" sz="2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Описание книг:</a:t>
            </a:r>
          </a:p>
          <a:p>
            <a:pPr algn="just"/>
            <a:r>
              <a:rPr lang="ru-RU" sz="2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Автор(ы). Заглавие. - Место издания: Издательство, год издания. - Страницы.</a:t>
            </a:r>
          </a:p>
          <a:p>
            <a:pPr algn="just"/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Талапов В. В. Технология BIM: Суть и особенности внедрения информационного моделирования зданий  учеб. пособие. - М.: ДМК ПРЕСС, 2015. – 410 с. </a:t>
            </a:r>
          </a:p>
          <a:p>
            <a:pPr marL="0" indent="0" algn="ctr">
              <a:buNone/>
            </a:pPr>
            <a:r>
              <a:rPr lang="ru-RU" sz="2200" b="1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Мақалаларды</a:t>
            </a:r>
            <a: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сипаттау </a:t>
            </a:r>
            <a:r>
              <a:rPr lang="ru-RU" sz="2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2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статей:</a:t>
            </a:r>
          </a:p>
          <a:p>
            <a:r>
              <a:rPr lang="ru-RU" sz="2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Автор(ы). Заглавие //Название журнала. - Год. - Номер. - Страницы статьи.</a:t>
            </a:r>
          </a:p>
          <a:p>
            <a:pPr algn="just"/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Козлова Т. И. Информационная модель недвижимого объекта культурного наследия как новый инструмент работы в музеефикационной практике //Вестник Томского государственного университета. – 2021. № 3.С. 33–37.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73162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B7988-242B-4AE8-B680-2590CE7E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64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РЕФЕРАТПЕН ЖҰМЫС </a:t>
            </a:r>
            <a:r>
              <a:rPr lang="ru-RU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КЕЗЕҢДЕРІ:</a:t>
            </a:r>
            <a:b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ЭТАПЫ (ПЛАН) РАБОТЫ НАД РЕФЕРАТОМ: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AEA9FF-6358-42B2-B9C2-4CCE61A06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3977640"/>
            <a:ext cx="11544300" cy="2731771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тему </a:t>
            </a:r>
            <a:r>
              <a:rPr lang="ru-RU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(или тема может задаваться преподавателем)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Определить, какая именно задача, проблема существует по этой теме и пути её решения.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этого нужно название темы превратить в вопрос.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Найти книги и статьи по выбранной теме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(не менее 3-5-ти источников). </a:t>
            </a: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список этой литературы.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выписки из книг и статей. </a:t>
            </a:r>
            <a:r>
              <a:rPr lang="ru-RU" sz="16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(Обратить внимание на непонятные слова и выражения, уточнить их значение в справочной литературе).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план основной части реферата.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реферат.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требуется защитить реферат, то </a:t>
            </a: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сообщение на 5-7 минут</a:t>
            </a:r>
            <a:r>
              <a:rPr lang="ru-RU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более.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275087EA-F0B3-4330-9AB1-02D938202B50}"/>
              </a:ext>
            </a:extLst>
          </p:cNvPr>
          <p:cNvSpPr txBox="1">
            <a:spLocks/>
          </p:cNvSpPr>
          <p:nvPr/>
        </p:nvSpPr>
        <p:spPr>
          <a:xfrm>
            <a:off x="323850" y="1068704"/>
            <a:ext cx="11544300" cy="2731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таңдау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(немесе оқытушы береді).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 тақырыпта қандай тапсырма, проблема бар екенін және оны шешу жолдарын анықтау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Ол үшін тақырып атауын сұраққа айналдыру керек.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Таңдалған тақырып бойынша кітаптар мен мақалаларды табу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(кем дегенде 3-5 дереккөз). Осы әдебиеттер тізімін жасау.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 мен мақалалардан үзінділер жасау.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(Түсініксіз сөздер мен сөз тіркестеріне назар аудару, олардың анықтамалық әдебиеттегі мағынасын нақтылау).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Рефераттың негізгі бөлігінің жоспарын жасау.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жазу.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рефератты ауызша қорғау қажет болса,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5-7 минутқа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(одан артық емес)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 дайындау керек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1719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1EE9A0-62C9-4A9D-94E7-8C42BC57C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161"/>
            <a:ext cx="10515600" cy="914399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РЕФЕРАТТЫ РӘСІМДЕУГЕ ҚОЙЫЛАТЫН ТАЛАПТАР:</a:t>
            </a:r>
            <a:br>
              <a:rPr lang="ru-RU" sz="2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ОФОРМЛЕНИЮ РЕФЕРАТА:</a:t>
            </a:r>
            <a:endParaRPr lang="ru-RU" sz="22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49D882-5FC7-41C6-95CC-062F50D23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7310"/>
            <a:ext cx="10843260" cy="528065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Шрифт: </a:t>
            </a:r>
            <a:r>
              <a:rPr lang="en-US" sz="2000" b="1" i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TimesNewRoman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Межстрочный интервал: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Выравнивание текста: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ширине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Абзацный отступ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1,25 см</a:t>
            </a:r>
            <a:endParaRPr lang="ru-RU" sz="2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Левое поле –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см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Правое поле –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1,5 см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Верхнее и нижнее поля –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см</a:t>
            </a:r>
            <a:r>
              <a:rPr lang="ru-RU" sz="2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реферата: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Вместе с титульным листом, содержанием и списком литературы максимальный объем текста составляет 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20 листов </a:t>
            </a:r>
            <a:r>
              <a:rPr lang="ru-RU" sz="20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(формата А4)</a:t>
            </a:r>
            <a:r>
              <a:rPr lang="ru-RU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реферата регламентируется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только методическими рекомендациями учебного заведения, но и требованиями следующих государственных стандартов: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0" i="0" u="sng" dirty="0">
                <a:solidFill>
                  <a:srgbClr val="333333"/>
                </a:solidFill>
                <a:effectLst/>
                <a:latin typeface="Ubuntu" panose="020B0504030602030204" pitchFamily="34" charset="0"/>
                <a:hlinkClick r:id="rId2"/>
              </a:rPr>
              <a:t>ГОСТ 2.105-95</a:t>
            </a:r>
            <a:endParaRPr lang="ru-RU" sz="2000" b="0" i="0" dirty="0">
              <a:solidFill>
                <a:srgbClr val="333333"/>
              </a:solidFill>
              <a:effectLst/>
              <a:latin typeface="Ubuntu" panose="020B0504030602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0" i="0" u="none" strike="noStrike" dirty="0">
                <a:solidFill>
                  <a:srgbClr val="E65100"/>
                </a:solidFill>
                <a:effectLst/>
                <a:latin typeface="Ubuntu" panose="020B0504030602030204" pitchFamily="34" charset="0"/>
                <a:hlinkClick r:id="rId3"/>
              </a:rPr>
              <a:t>ГОСТ 7.1-2003</a:t>
            </a:r>
            <a:endParaRPr lang="ru-RU" sz="2000" b="0" i="0" dirty="0">
              <a:solidFill>
                <a:srgbClr val="333333"/>
              </a:solidFill>
              <a:effectLst/>
              <a:latin typeface="Ubuntu" panose="020B050403060203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6051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1168</Words>
  <Application>Microsoft Office PowerPoint</Application>
  <PresentationFormat>Широкоэкранный</PresentationFormat>
  <Paragraphs>94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Ubuntu</vt:lpstr>
      <vt:lpstr>Wingdings</vt:lpstr>
      <vt:lpstr>Тема Office</vt:lpstr>
      <vt:lpstr>РЕФЕРАТТЫ ҚАЛАЙ ЖАЗУ КЕРЕК?  КАК НАПИСАТЬ РЕФЕРАТ?</vt:lpstr>
      <vt:lpstr>Рефератты жазу және қорғау — білімді аттестаттаудың бір түрі.</vt:lpstr>
      <vt:lpstr>РЕФЕРАТ БІРНЕШЕ БӨЛІМНЕН ТҰРАДЫ:</vt:lpstr>
      <vt:lpstr>КІРІСПЕДЕ ТҮСІНДІРІЛЕДІ:</vt:lpstr>
      <vt:lpstr>РЕФЕРАТТЫҢ НЕГІЗГІ БӨЛІМІ / ОСНОВНАЯ ЧАСТЬ РЕФЕРАТА:</vt:lpstr>
      <vt:lpstr>ҚОРЫТЫНДЫ / ЗАКЛЮЧЕНИЕ</vt:lpstr>
      <vt:lpstr>Әдебиеттер тізімі / Список литературы:</vt:lpstr>
      <vt:lpstr>РЕФЕРАТПЕН ЖҰМЫС ЖАСАУ КЕЗЕҢДЕРІ: ЭТАПЫ (ПЛАН) РАБОТЫ НАД РЕФЕРАТОМ:</vt:lpstr>
      <vt:lpstr>РЕФЕРАТТЫ РӘСІМДЕУГЕ ҚОЙЫЛАТЫН ТАЛАПТАР: ТРЕБОВАНИЯ К ОФОРМЛЕНИЮ РЕФЕРАТА: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написать реферат?</dc:title>
  <dc:creator>Batyrkhan Tokmyrza</dc:creator>
  <cp:lastModifiedBy>Batyrkhan Tokmyrza</cp:lastModifiedBy>
  <cp:revision>67</cp:revision>
  <dcterms:created xsi:type="dcterms:W3CDTF">2022-03-14T05:31:29Z</dcterms:created>
  <dcterms:modified xsi:type="dcterms:W3CDTF">2022-03-31T15:33:59Z</dcterms:modified>
</cp:coreProperties>
</file>