
<file path=[Content_Types].xml><?xml version="1.0" encoding="utf-8"?>
<Types xmlns="http://schemas.openxmlformats.org/package/2006/content-types">
  <Default Extension="wmf" ContentType="image/x-wmf"/>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9" r:id="rId2"/>
    <p:sldId id="256" r:id="rId3"/>
    <p:sldId id="293" r:id="rId4"/>
    <p:sldId id="257" r:id="rId5"/>
    <p:sldId id="258" r:id="rId6"/>
    <p:sldId id="317" r:id="rId7"/>
    <p:sldId id="264" r:id="rId8"/>
    <p:sldId id="265" r:id="rId9"/>
    <p:sldId id="294" r:id="rId10"/>
    <p:sldId id="325" r:id="rId11"/>
    <p:sldId id="326" r:id="rId12"/>
    <p:sldId id="295" r:id="rId13"/>
    <p:sldId id="320" r:id="rId14"/>
    <p:sldId id="267" r:id="rId15"/>
    <p:sldId id="296" r:id="rId16"/>
    <p:sldId id="268" r:id="rId17"/>
    <p:sldId id="297" r:id="rId18"/>
    <p:sldId id="321" r:id="rId19"/>
    <p:sldId id="269" r:id="rId20"/>
    <p:sldId id="298" r:id="rId21"/>
    <p:sldId id="270" r:id="rId22"/>
    <p:sldId id="322" r:id="rId23"/>
    <p:sldId id="299" r:id="rId24"/>
    <p:sldId id="277" r:id="rId25"/>
    <p:sldId id="271" r:id="rId26"/>
    <p:sldId id="323" r:id="rId27"/>
    <p:sldId id="324" r:id="rId28"/>
  </p:sldIdLst>
  <p:sldSz cx="9144000" cy="6858000" type="screen4x3"/>
  <p:notesSz cx="6815138" cy="9942513"/>
  <p:defaultTextStyle>
    <a:defPPr>
      <a:defRPr lang="ru-RU"/>
    </a:defPPr>
    <a:lvl1pPr algn="l" rtl="0" fontAlgn="base">
      <a:spcBef>
        <a:spcPct val="0"/>
      </a:spcBef>
      <a:spcAft>
        <a:spcPct val="0"/>
      </a:spcAft>
      <a:defRPr kern="1200">
        <a:solidFill>
          <a:schemeClr val="tx1"/>
        </a:solidFill>
        <a:latin typeface="Garamond" panose="02020404030301010803" pitchFamily="18" charset="0"/>
        <a:ea typeface="+mn-ea"/>
        <a:cs typeface="+mn-cs"/>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mn-cs"/>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mn-cs"/>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mn-cs"/>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mn-cs"/>
      </a:defRPr>
    </a:lvl5pPr>
    <a:lvl6pPr marL="2286000" algn="l" defTabSz="914400" rtl="0" eaLnBrk="1" latinLnBrk="0" hangingPunct="1">
      <a:defRPr kern="1200">
        <a:solidFill>
          <a:schemeClr val="tx1"/>
        </a:solidFill>
        <a:latin typeface="Garamond" panose="02020404030301010803" pitchFamily="18" charset="0"/>
        <a:ea typeface="+mn-ea"/>
        <a:cs typeface="+mn-cs"/>
      </a:defRPr>
    </a:lvl6pPr>
    <a:lvl7pPr marL="2743200" algn="l" defTabSz="914400" rtl="0" eaLnBrk="1" latinLnBrk="0" hangingPunct="1">
      <a:defRPr kern="1200">
        <a:solidFill>
          <a:schemeClr val="tx1"/>
        </a:solidFill>
        <a:latin typeface="Garamond" panose="02020404030301010803" pitchFamily="18" charset="0"/>
        <a:ea typeface="+mn-ea"/>
        <a:cs typeface="+mn-cs"/>
      </a:defRPr>
    </a:lvl7pPr>
    <a:lvl8pPr marL="3200400" algn="l" defTabSz="914400" rtl="0" eaLnBrk="1" latinLnBrk="0" hangingPunct="1">
      <a:defRPr kern="1200">
        <a:solidFill>
          <a:schemeClr val="tx1"/>
        </a:solidFill>
        <a:latin typeface="Garamond" panose="02020404030301010803" pitchFamily="18" charset="0"/>
        <a:ea typeface="+mn-ea"/>
        <a:cs typeface="+mn-cs"/>
      </a:defRPr>
    </a:lvl8pPr>
    <a:lvl9pPr marL="3657600" algn="l" defTabSz="914400" rtl="0" eaLnBrk="1" latinLnBrk="0" hangingPunct="1">
      <a:defRPr kern="1200">
        <a:solidFill>
          <a:schemeClr val="tx1"/>
        </a:solidFill>
        <a:latin typeface="Garamond" panose="02020404030301010803"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FF00FF"/>
    <a:srgbClr val="66FFFF"/>
    <a:srgbClr val="00FF00"/>
    <a:srgbClr val="FF0066"/>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672" autoAdjust="0"/>
    <p:restoredTop sz="96392" autoAdjust="0"/>
  </p:normalViewPr>
  <p:slideViewPr>
    <p:cSldViewPr>
      <p:cViewPr varScale="1">
        <p:scale>
          <a:sx n="82" d="100"/>
          <a:sy n="82" d="100"/>
        </p:scale>
        <p:origin x="1608"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09-02-27T08:34:48.031"/>
    </inkml:context>
    <inkml:brush xml:id="br0">
      <inkml:brushProperty name="width" value="0.05292" units="cm"/>
      <inkml:brushProperty name="height" value="0.05292" units="cm"/>
      <inkml:brushProperty name="color" value="#FF0000"/>
      <inkml:brushProperty name="fitToCurve" value="1"/>
      <inkml:brushProperty name="ignorePressure" value="1"/>
    </inkml:brush>
  </inkml:definitions>
  <inkml:trace contextRef="#ctx0" brushRef="#br0">0 0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26635" name="Rectangle 11"/>
          <p:cNvSpPr>
            <a:spLocks noGrp="1" noChangeArrowheads="1"/>
          </p:cNvSpPr>
          <p:nvPr>
            <p:ph type="ctrTitle" sz="quarter"/>
          </p:nvPr>
        </p:nvSpPr>
        <p:spPr>
          <a:xfrm>
            <a:off x="685800" y="1736725"/>
            <a:ext cx="7772400" cy="1920875"/>
          </a:xfrm>
        </p:spPr>
        <p:txBody>
          <a:bodyPr/>
          <a:lstStyle>
            <a:lvl1pPr>
              <a:defRPr sz="6000"/>
            </a:lvl1pPr>
          </a:lstStyle>
          <a:p>
            <a:r>
              <a:rPr lang="ru-RU"/>
              <a:t>Образец заголовка</a:t>
            </a:r>
          </a:p>
        </p:txBody>
      </p:sp>
      <p:sp>
        <p:nvSpPr>
          <p:cNvPr id="2663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ru-RU"/>
              <a:t>Образец подзаголовка</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ru-RU"/>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ru-RU"/>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fld id="{6BB8821E-7C9E-48BC-9EB0-151A520A005A}" type="slidenum">
              <a:rPr lang="ru-RU"/>
              <a:pPr/>
              <a:t>‹#›</a:t>
            </a:fld>
            <a:endParaRPr lang="ru-RU"/>
          </a:p>
        </p:txBody>
      </p:sp>
    </p:spTree>
    <p:extLst>
      <p:ext uri="{BB962C8B-B14F-4D97-AF65-F5344CB8AC3E}">
        <p14:creationId xmlns:p14="http://schemas.microsoft.com/office/powerpoint/2010/main" val="3446274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C28301C6-7347-4389-9D27-CAB1AE75B9FF}" type="slidenum">
              <a:rPr lang="ru-RU"/>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424024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8581DD70-406B-4BE8-A54B-D1956FE008A5}" type="slidenum">
              <a:rPr lang="ru-RU"/>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465413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360C882F-8B3C-4418-B997-A367D460A1AA}" type="slidenum">
              <a:rPr lang="ru-RU"/>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8698795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2"/>
          <p:cNvSpPr>
            <a:spLocks noGrp="1" noChangeArrowheads="1"/>
          </p:cNvSpPr>
          <p:nvPr>
            <p:ph type="dt" sz="half"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fld id="{02C41616-86B5-4E13-A8BF-7B20CCB74636}" type="slidenum">
              <a:rPr lang="ru-RU"/>
              <a:pPr/>
              <a:t>‹#›</a:t>
            </a:fld>
            <a:endParaRPr lang="ru-RU"/>
          </a:p>
        </p:txBody>
      </p:sp>
      <p:sp>
        <p:nvSpPr>
          <p:cNvPr id="6"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2618962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1E8E352F-51F6-4055-BB57-CC50584A9C7C}" type="slidenum">
              <a:rPr lang="ru-RU"/>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791472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2"/>
          <p:cNvSpPr>
            <a:spLocks noGrp="1" noChangeArrowheads="1"/>
          </p:cNvSpPr>
          <p:nvPr>
            <p:ph type="dt" sz="half"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fld id="{8EC76E2D-38CC-4807-9A90-CA88EB90102A}" type="slidenum">
              <a:rPr lang="ru-RU"/>
              <a:pPr/>
              <a:t>‹#›</a:t>
            </a:fld>
            <a:endParaRPr lang="ru-RU"/>
          </a:p>
        </p:txBody>
      </p:sp>
      <p:sp>
        <p:nvSpPr>
          <p:cNvPr id="9"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2303054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2"/>
          <p:cNvSpPr>
            <a:spLocks noGrp="1" noChangeArrowheads="1"/>
          </p:cNvSpPr>
          <p:nvPr>
            <p:ph type="dt" sz="half"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fld id="{72215C10-6CB3-415B-AC29-0E3F2472BA3E}" type="slidenum">
              <a:rPr lang="ru-RU"/>
              <a:pPr/>
              <a:t>‹#›</a:t>
            </a:fld>
            <a:endParaRPr lang="ru-RU"/>
          </a:p>
        </p:txBody>
      </p:sp>
      <p:sp>
        <p:nvSpPr>
          <p:cNvPr id="5"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880519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fld id="{8141A33C-1DE1-403B-BA62-F2FDDECCBDCB}" type="slidenum">
              <a:rPr lang="ru-RU"/>
              <a:pPr/>
              <a:t>‹#›</a:t>
            </a:fld>
            <a:endParaRPr lang="ru-RU"/>
          </a:p>
        </p:txBody>
      </p:sp>
      <p:sp>
        <p:nvSpPr>
          <p:cNvPr id="4"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3364265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69178346-82B4-4223-A7DF-DF52CF1392AA}" type="slidenum">
              <a:rPr lang="ru-RU"/>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2508012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2"/>
          <p:cNvSpPr>
            <a:spLocks noGrp="1" noChangeArrowheads="1"/>
          </p:cNvSpPr>
          <p:nvPr>
            <p:ph type="dt" sz="half"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fld id="{23C9D4FF-AF45-40E4-93F0-A5C47E19AAAA}" type="slidenum">
              <a:rPr lang="ru-RU"/>
              <a:pPr/>
              <a:t>‹#›</a:t>
            </a:fld>
            <a:endParaRPr lang="ru-RU"/>
          </a:p>
        </p:txBody>
      </p:sp>
      <p:sp>
        <p:nvSpPr>
          <p:cNvPr id="7" name="Rectangle 14"/>
          <p:cNvSpPr>
            <a:spLocks noGrp="1" noChangeArrowheads="1"/>
          </p:cNvSpPr>
          <p:nvPr>
            <p:ph type="ftr" sz="quarter" idx="12"/>
          </p:nvPr>
        </p:nvSpPr>
        <p:spPr>
          <a:ln/>
        </p:spPr>
        <p:txBody>
          <a:bodyPr/>
          <a:lstStyle>
            <a:lvl1pPr>
              <a:defRPr/>
            </a:lvl1pPr>
          </a:lstStyle>
          <a:p>
            <a:pPr>
              <a:defRPr/>
            </a:pPr>
            <a:endParaRPr lang="ru-RU"/>
          </a:p>
        </p:txBody>
      </p:sp>
    </p:spTree>
    <p:extLst>
      <p:ext uri="{BB962C8B-B14F-4D97-AF65-F5344CB8AC3E}">
        <p14:creationId xmlns:p14="http://schemas.microsoft.com/office/powerpoint/2010/main" val="1268175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25603"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2C998BCA-90D2-4A95-B05C-FB3FC129FD00}" type="slidenum">
              <a:rPr lang="ru-RU"/>
              <a:pPr/>
              <a:t>‹#›</a:t>
            </a:fld>
            <a:endParaRPr lang="ru-RU"/>
          </a:p>
        </p:txBody>
      </p:sp>
      <p:grpSp>
        <p:nvGrpSpPr>
          <p:cNvPr id="2052" name="Group 4"/>
          <p:cNvGrpSpPr>
            <a:grpSpLocks/>
          </p:cNvGrpSpPr>
          <p:nvPr/>
        </p:nvGrpSpPr>
        <p:grpSpPr bwMode="auto">
          <a:xfrm>
            <a:off x="0" y="0"/>
            <a:ext cx="9140825" cy="6850063"/>
            <a:chOff x="0" y="0"/>
            <a:chExt cx="5758" cy="4315"/>
          </a:xfrm>
        </p:grpSpPr>
        <p:grpSp>
          <p:nvGrpSpPr>
            <p:cNvPr id="2056" name="Group 5"/>
            <p:cNvGrpSpPr>
              <a:grpSpLocks/>
            </p:cNvGrpSpPr>
            <p:nvPr userDrawn="1"/>
          </p:nvGrpSpPr>
          <p:grpSpPr bwMode="auto">
            <a:xfrm>
              <a:off x="1728" y="2230"/>
              <a:ext cx="4027" cy="2085"/>
              <a:chOff x="1728" y="2230"/>
              <a:chExt cx="4027" cy="2085"/>
            </a:xfrm>
          </p:grpSpPr>
          <p:sp>
            <p:nvSpPr>
              <p:cNvPr id="25606"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ru-RU"/>
              </a:p>
            </p:txBody>
          </p:sp>
          <p:sp>
            <p:nvSpPr>
              <p:cNvPr id="25607"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ru-RU"/>
              </a:p>
            </p:txBody>
          </p:sp>
          <p:sp>
            <p:nvSpPr>
              <p:cNvPr id="25608"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ru-RU"/>
              </a:p>
            </p:txBody>
          </p:sp>
          <p:sp>
            <p:nvSpPr>
              <p:cNvPr id="25609"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ru-RU"/>
              </a:p>
            </p:txBody>
          </p:sp>
          <p:sp>
            <p:nvSpPr>
              <p:cNvPr id="25610"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ru-RU"/>
              </a:p>
            </p:txBody>
          </p:sp>
        </p:grpSp>
        <p:sp>
          <p:nvSpPr>
            <p:cNvPr id="25611"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p>
          </p:txBody>
        </p:sp>
        <p:sp>
          <p:nvSpPr>
            <p:cNvPr id="25612"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ru-RU"/>
            </a:p>
          </p:txBody>
        </p:sp>
      </p:grpSp>
      <p:sp>
        <p:nvSpPr>
          <p:cNvPr id="25613"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2561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pPr>
              <a:defRPr/>
            </a:pPr>
            <a:endParaRPr lang="ru-RU"/>
          </a:p>
        </p:txBody>
      </p:sp>
      <p:sp>
        <p:nvSpPr>
          <p:cNvPr id="25615"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gif"/><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15.jpeg"/><Relationship Id="rId5" Type="http://schemas.openxmlformats.org/officeDocument/2006/relationships/image" Target="../media/image4.gif"/><Relationship Id="rId4" Type="http://schemas.openxmlformats.org/officeDocument/2006/relationships/slide" Target="slide6.xml"/></Relationships>
</file>

<file path=ppt/slides/_rels/slide1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image" Target="../media/image3.gif"/><Relationship Id="rId4" Type="http://schemas.openxmlformats.org/officeDocument/2006/relationships/image" Target="../media/image2.gif"/></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17.jpeg"/><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4.gif"/><Relationship Id="rId4" Type="http://schemas.openxmlformats.org/officeDocument/2006/relationships/slide" Target="slide15.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18.wmf"/><Relationship Id="rId5" Type="http://schemas.openxmlformats.org/officeDocument/2006/relationships/image" Target="../media/image4.gif"/><Relationship Id="rId4" Type="http://schemas.openxmlformats.org/officeDocument/2006/relationships/slide" Target="slide6.xml"/></Relationships>
</file>

<file path=ppt/slides/_rels/slide16.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3.gif"/><Relationship Id="rId7" Type="http://schemas.openxmlformats.org/officeDocument/2006/relationships/image" Target="../media/image20.wm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19.wmf"/><Relationship Id="rId5" Type="http://schemas.openxmlformats.org/officeDocument/2006/relationships/image" Target="../media/image4.gif"/><Relationship Id="rId10" Type="http://schemas.openxmlformats.org/officeDocument/2006/relationships/image" Target="../media/image5.wmf"/><Relationship Id="rId4" Type="http://schemas.openxmlformats.org/officeDocument/2006/relationships/slide" Target="slide17.xml"/><Relationship Id="rId9" Type="http://schemas.openxmlformats.org/officeDocument/2006/relationships/image" Target="../media/image21.wmf"/></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11.wm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4.gif"/><Relationship Id="rId4" Type="http://schemas.openxmlformats.org/officeDocument/2006/relationships/slide" Target="slide6.xml"/></Relationships>
</file>

<file path=ppt/slides/_rels/slide18.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4.gif"/><Relationship Id="rId4" Type="http://schemas.openxmlformats.org/officeDocument/2006/relationships/slide" Target="slide20.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5" Type="http://schemas.openxmlformats.org/officeDocument/2006/relationships/image" Target="../media/image7.gif"/><Relationship Id="rId4" Type="http://schemas.openxmlformats.org/officeDocument/2006/relationships/image" Target="../media/image4.gif"/></Relationships>
</file>

<file path=ppt/slides/_rels/slide20.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6.gif"/><Relationship Id="rId7" Type="http://schemas.openxmlformats.org/officeDocument/2006/relationships/image" Target="../media/image18.wmf"/><Relationship Id="rId2" Type="http://schemas.openxmlformats.org/officeDocument/2006/relationships/image" Target="../media/image22.gif"/><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slide" Target="slide6.xml"/><Relationship Id="rId4" Type="http://schemas.openxmlformats.org/officeDocument/2006/relationships/image" Target="../media/image3.gif"/></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slide" Target="slide23.xml"/></Relationships>
</file>

<file path=ppt/slides/_rels/slide22.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2.gif"/><Relationship Id="rId7" Type="http://schemas.openxmlformats.org/officeDocument/2006/relationships/image" Target="../media/image18.wm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23.gif"/><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19.wmf"/></Relationships>
</file>

<file path=ppt/slides/_rels/slide23.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3.gif"/><Relationship Id="rId7" Type="http://schemas.openxmlformats.org/officeDocument/2006/relationships/image" Target="../media/image18.wm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4.gif"/><Relationship Id="rId4" Type="http://schemas.openxmlformats.org/officeDocument/2006/relationships/slide" Target="slide6.xml"/><Relationship Id="rId9" Type="http://schemas.openxmlformats.org/officeDocument/2006/relationships/image" Target="../media/image20.wmf"/></Relationships>
</file>

<file path=ppt/slides/_rels/slide24.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image" Target="../media/image2.gif"/><Relationship Id="rId7" Type="http://schemas.openxmlformats.org/officeDocument/2006/relationships/image" Target="../media/image25.gi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24.gif"/><Relationship Id="rId5" Type="http://schemas.openxmlformats.org/officeDocument/2006/relationships/image" Target="../media/image4.gif"/><Relationship Id="rId4" Type="http://schemas.openxmlformats.org/officeDocument/2006/relationships/image" Target="../media/image3.gif"/><Relationship Id="rId9" Type="http://schemas.openxmlformats.org/officeDocument/2006/relationships/image" Target="../media/image19.wmf"/></Relationships>
</file>

<file path=ppt/slides/_rels/slide25.xml.rels><?xml version="1.0" encoding="UTF-8" standalone="yes"?>
<Relationships xmlns="http://schemas.openxmlformats.org/package/2006/relationships"><Relationship Id="rId8" Type="http://schemas.openxmlformats.org/officeDocument/2006/relationships/image" Target="../media/image26.gif"/><Relationship Id="rId3" Type="http://schemas.openxmlformats.org/officeDocument/2006/relationships/image" Target="../media/image3.gif"/><Relationship Id="rId7" Type="http://schemas.openxmlformats.org/officeDocument/2006/relationships/image" Target="../media/image14.gif"/><Relationship Id="rId12" Type="http://schemas.openxmlformats.org/officeDocument/2006/relationships/image" Target="../media/image20.wm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13.gif"/><Relationship Id="rId11" Type="http://schemas.openxmlformats.org/officeDocument/2006/relationships/image" Target="../media/image19.wmf"/><Relationship Id="rId5" Type="http://schemas.openxmlformats.org/officeDocument/2006/relationships/image" Target="../media/image4.gif"/><Relationship Id="rId10" Type="http://schemas.openxmlformats.org/officeDocument/2006/relationships/image" Target="../media/image21.wmf"/><Relationship Id="rId4" Type="http://schemas.openxmlformats.org/officeDocument/2006/relationships/slide" Target="slide21.xml"/><Relationship Id="rId9" Type="http://schemas.openxmlformats.org/officeDocument/2006/relationships/image" Target="../media/image8.gif"/></Relationships>
</file>

<file path=ppt/slides/_rels/slide2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27.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13.gif"/><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11.wmf"/><Relationship Id="rId5" Type="http://schemas.openxmlformats.org/officeDocument/2006/relationships/image" Target="../media/image4.gif"/><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7" Type="http://schemas.openxmlformats.org/officeDocument/2006/relationships/image" Target="../media/image9.jpeg"/><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8.gif"/><Relationship Id="rId5" Type="http://schemas.openxmlformats.org/officeDocument/2006/relationships/image" Target="../media/image4.gif"/><Relationship Id="rId4" Type="http://schemas.openxmlformats.org/officeDocument/2006/relationships/slide" Target="slide6.xml"/></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4.gif"/></Relationships>
</file>

<file path=ppt/slides/_rels/slide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10.jpe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slide" Target="slide3.xml"/></Relationships>
</file>

<file path=ppt/slides/_rels/slide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slide" Target="slide3.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6.gif"/><Relationship Id="rId1" Type="http://schemas.openxmlformats.org/officeDocument/2006/relationships/slideLayout" Target="../slideLayouts/slideLayout1.xml"/><Relationship Id="rId6" Type="http://schemas.openxmlformats.org/officeDocument/2006/relationships/image" Target="../media/image11.wmf"/><Relationship Id="rId5" Type="http://schemas.openxmlformats.org/officeDocument/2006/relationships/image" Target="../media/image4.gif"/><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8" Type="http://schemas.openxmlformats.org/officeDocument/2006/relationships/image" Target="../media/image14.gif"/><Relationship Id="rId3" Type="http://schemas.openxmlformats.org/officeDocument/2006/relationships/image" Target="../media/image6.gif"/><Relationship Id="rId7" Type="http://schemas.openxmlformats.org/officeDocument/2006/relationships/image" Target="../media/image13.gif"/><Relationship Id="rId2"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gif"/><Relationship Id="rId5" Type="http://schemas.openxmlformats.org/officeDocument/2006/relationships/slide" Target="slide6.xml"/><Relationship Id="rId10" Type="http://schemas.openxmlformats.org/officeDocument/2006/relationships/image" Target="../media/image16.emf"/><Relationship Id="rId4" Type="http://schemas.openxmlformats.org/officeDocument/2006/relationships/image" Target="../media/image3.gif"/><Relationship Id="rId9"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5"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7"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130175" y="8159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8"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9"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27010" name="Rectangle 2"/>
          <p:cNvSpPr>
            <a:spLocks noChangeArrowheads="1"/>
          </p:cNvSpPr>
          <p:nvPr/>
        </p:nvSpPr>
        <p:spPr bwMode="auto">
          <a:xfrm>
            <a:off x="2039144" y="1944689"/>
            <a:ext cx="5494337"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ru-RU" sz="3600" b="1" dirty="0">
                <a:latin typeface="Brush Script MT" panose="03060802040406070304" pitchFamily="66" charset="0"/>
              </a:rPr>
              <a:t/>
            </a:r>
            <a:br>
              <a:rPr lang="ru-RU" sz="3600" b="1" dirty="0">
                <a:latin typeface="Brush Script MT" panose="03060802040406070304" pitchFamily="66" charset="0"/>
              </a:rPr>
            </a:br>
            <a:r>
              <a:rPr lang="ru-RU" sz="4600" dirty="0"/>
              <a:t>КОМПЬЮТЕРЛІК ЖЕЛІ</a:t>
            </a:r>
            <a:br>
              <a:rPr lang="ru-RU" sz="4600" dirty="0"/>
            </a:br>
            <a:endParaRPr lang="ru-RU" sz="4600" dirty="0"/>
          </a:p>
        </p:txBody>
      </p:sp>
      <p:pic>
        <p:nvPicPr>
          <p:cNvPr id="6164" name="Picture 20" descr="j019538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76938" y="4110038"/>
            <a:ext cx="1795462" cy="183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5" name="Picture 21" descr="j019538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66938" y="4186238"/>
            <a:ext cx="1795462" cy="183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27010"/>
                                        </p:tgtEl>
                                        <p:attrNameLst>
                                          <p:attrName>style.visibility</p:attrName>
                                        </p:attrNameLst>
                                      </p:cBhvr>
                                      <p:to>
                                        <p:strVal val="visible"/>
                                      </p:to>
                                    </p:set>
                                    <p:animEffect transition="in" filter="fade">
                                      <p:cBhvr>
                                        <p:cTn id="7" dur="2000">
                                          <p:stCondLst>
                                            <p:cond delay="0"/>
                                          </p:stCondLst>
                                        </p:cTn>
                                        <p:tgtEl>
                                          <p:spTgt spid="427010"/>
                                        </p:tgtEl>
                                      </p:cBhvr>
                                    </p:animEffect>
                                  </p:childTnLst>
                                </p:cTn>
                              </p:par>
                              <p:par>
                                <p:cTn id="8" presetID="26" presetClass="entr" presetSubtype="0" fill="hold" nodeType="withEffect">
                                  <p:stCondLst>
                                    <p:cond delay="0"/>
                                  </p:stCondLst>
                                  <p:childTnLst>
                                    <p:set>
                                      <p:cBhvr>
                                        <p:cTn id="9" dur="1" fill="hold">
                                          <p:stCondLst>
                                            <p:cond delay="0"/>
                                          </p:stCondLst>
                                        </p:cTn>
                                        <p:tgtEl>
                                          <p:spTgt spid="6164"/>
                                        </p:tgtEl>
                                        <p:attrNameLst>
                                          <p:attrName>style.visibility</p:attrName>
                                        </p:attrNameLst>
                                      </p:cBhvr>
                                      <p:to>
                                        <p:strVal val="visible"/>
                                      </p:to>
                                    </p:set>
                                    <p:animEffect transition="in" filter="wipe(down)">
                                      <p:cBhvr>
                                        <p:cTn id="10" dur="580">
                                          <p:stCondLst>
                                            <p:cond delay="0"/>
                                          </p:stCondLst>
                                        </p:cTn>
                                        <p:tgtEl>
                                          <p:spTgt spid="6164"/>
                                        </p:tgtEl>
                                      </p:cBhvr>
                                    </p:animEffect>
                                    <p:anim calcmode="lin" valueType="num">
                                      <p:cBhvr>
                                        <p:cTn id="11" dur="1822" tmFilter="0,0; 0.14,0.36; 0.43,0.73; 0.71,0.91; 1.0,1.0">
                                          <p:stCondLst>
                                            <p:cond delay="0"/>
                                          </p:stCondLst>
                                        </p:cTn>
                                        <p:tgtEl>
                                          <p:spTgt spid="6164"/>
                                        </p:tgtEl>
                                        <p:attrNameLst>
                                          <p:attrName>ppt_x</p:attrName>
                                        </p:attrNameLst>
                                      </p:cBhvr>
                                      <p:tavLst>
                                        <p:tav tm="0">
                                          <p:val>
                                            <p:strVal val="#ppt_x-0.25"/>
                                          </p:val>
                                        </p:tav>
                                        <p:tav tm="100000">
                                          <p:val>
                                            <p:strVal val="#ppt_x"/>
                                          </p:val>
                                        </p:tav>
                                      </p:tavLst>
                                    </p:anim>
                                    <p:anim calcmode="lin" valueType="num">
                                      <p:cBhvr>
                                        <p:cTn id="12" dur="664" tmFilter="0.0,0.0; 0.25,0.07; 0.50,0.2; 0.75,0.467; 1.0,1.0">
                                          <p:stCondLst>
                                            <p:cond delay="0"/>
                                          </p:stCondLst>
                                        </p:cTn>
                                        <p:tgtEl>
                                          <p:spTgt spid="6164"/>
                                        </p:tgtEl>
                                        <p:attrNameLst>
                                          <p:attrName>ppt_y</p:attrName>
                                        </p:attrNameLst>
                                      </p:cBhvr>
                                      <p:tavLst>
                                        <p:tav tm="0" fmla="#ppt_y-sin(pi*$)/3">
                                          <p:val>
                                            <p:fltVal val="0.5"/>
                                          </p:val>
                                        </p:tav>
                                        <p:tav tm="100000">
                                          <p:val>
                                            <p:fltVal val="1"/>
                                          </p:val>
                                        </p:tav>
                                      </p:tavLst>
                                    </p:anim>
                                    <p:anim calcmode="lin" valueType="num">
                                      <p:cBhvr>
                                        <p:cTn id="13" dur="664" tmFilter="0, 0; 0.125,0.2665; 0.25,0.4; 0.375,0.465; 0.5,0.5;  0.625,0.535; 0.75,0.6; 0.875,0.7335; 1,1">
                                          <p:stCondLst>
                                            <p:cond delay="664"/>
                                          </p:stCondLst>
                                        </p:cTn>
                                        <p:tgtEl>
                                          <p:spTgt spid="6164"/>
                                        </p:tgtEl>
                                        <p:attrNameLst>
                                          <p:attrName>ppt_y</p:attrName>
                                        </p:attrNameLst>
                                      </p:cBhvr>
                                      <p:tavLst>
                                        <p:tav tm="0" fmla="#ppt_y-sin(pi*$)/9">
                                          <p:val>
                                            <p:fltVal val="0"/>
                                          </p:val>
                                        </p:tav>
                                        <p:tav tm="100000">
                                          <p:val>
                                            <p:fltVal val="1"/>
                                          </p:val>
                                        </p:tav>
                                      </p:tavLst>
                                    </p:anim>
                                    <p:anim calcmode="lin" valueType="num">
                                      <p:cBhvr>
                                        <p:cTn id="14" dur="332" tmFilter="0, 0; 0.125,0.2665; 0.25,0.4; 0.375,0.465; 0.5,0.5;  0.625,0.535; 0.75,0.6; 0.875,0.7335; 1,1">
                                          <p:stCondLst>
                                            <p:cond delay="1324"/>
                                          </p:stCondLst>
                                        </p:cTn>
                                        <p:tgtEl>
                                          <p:spTgt spid="6164"/>
                                        </p:tgtEl>
                                        <p:attrNameLst>
                                          <p:attrName>ppt_y</p:attrName>
                                        </p:attrNameLst>
                                      </p:cBhvr>
                                      <p:tavLst>
                                        <p:tav tm="0" fmla="#ppt_y-sin(pi*$)/27">
                                          <p:val>
                                            <p:fltVal val="0"/>
                                          </p:val>
                                        </p:tav>
                                        <p:tav tm="100000">
                                          <p:val>
                                            <p:fltVal val="1"/>
                                          </p:val>
                                        </p:tav>
                                      </p:tavLst>
                                    </p:anim>
                                    <p:anim calcmode="lin" valueType="num">
                                      <p:cBhvr>
                                        <p:cTn id="15" dur="164" tmFilter="0, 0; 0.125,0.2665; 0.25,0.4; 0.375,0.465; 0.5,0.5;  0.625,0.535; 0.75,0.6; 0.875,0.7335; 1,1">
                                          <p:stCondLst>
                                            <p:cond delay="1656"/>
                                          </p:stCondLst>
                                        </p:cTn>
                                        <p:tgtEl>
                                          <p:spTgt spid="6164"/>
                                        </p:tgtEl>
                                        <p:attrNameLst>
                                          <p:attrName>ppt_y</p:attrName>
                                        </p:attrNameLst>
                                      </p:cBhvr>
                                      <p:tavLst>
                                        <p:tav tm="0" fmla="#ppt_y-sin(pi*$)/81">
                                          <p:val>
                                            <p:fltVal val="0"/>
                                          </p:val>
                                        </p:tav>
                                        <p:tav tm="100000">
                                          <p:val>
                                            <p:fltVal val="1"/>
                                          </p:val>
                                        </p:tav>
                                      </p:tavLst>
                                    </p:anim>
                                    <p:animScale>
                                      <p:cBhvr>
                                        <p:cTn id="16" dur="26">
                                          <p:stCondLst>
                                            <p:cond delay="650"/>
                                          </p:stCondLst>
                                        </p:cTn>
                                        <p:tgtEl>
                                          <p:spTgt spid="6164"/>
                                        </p:tgtEl>
                                      </p:cBhvr>
                                      <p:to x="100000" y="60000"/>
                                    </p:animScale>
                                    <p:animScale>
                                      <p:cBhvr>
                                        <p:cTn id="17" dur="166" decel="50000">
                                          <p:stCondLst>
                                            <p:cond delay="676"/>
                                          </p:stCondLst>
                                        </p:cTn>
                                        <p:tgtEl>
                                          <p:spTgt spid="6164"/>
                                        </p:tgtEl>
                                      </p:cBhvr>
                                      <p:to x="100000" y="100000"/>
                                    </p:animScale>
                                    <p:animScale>
                                      <p:cBhvr>
                                        <p:cTn id="18" dur="26">
                                          <p:stCondLst>
                                            <p:cond delay="1312"/>
                                          </p:stCondLst>
                                        </p:cTn>
                                        <p:tgtEl>
                                          <p:spTgt spid="6164"/>
                                        </p:tgtEl>
                                      </p:cBhvr>
                                      <p:to x="100000" y="80000"/>
                                    </p:animScale>
                                    <p:animScale>
                                      <p:cBhvr>
                                        <p:cTn id="19" dur="166" decel="50000">
                                          <p:stCondLst>
                                            <p:cond delay="1338"/>
                                          </p:stCondLst>
                                        </p:cTn>
                                        <p:tgtEl>
                                          <p:spTgt spid="6164"/>
                                        </p:tgtEl>
                                      </p:cBhvr>
                                      <p:to x="100000" y="100000"/>
                                    </p:animScale>
                                    <p:animScale>
                                      <p:cBhvr>
                                        <p:cTn id="20" dur="26">
                                          <p:stCondLst>
                                            <p:cond delay="1642"/>
                                          </p:stCondLst>
                                        </p:cTn>
                                        <p:tgtEl>
                                          <p:spTgt spid="6164"/>
                                        </p:tgtEl>
                                      </p:cBhvr>
                                      <p:to x="100000" y="90000"/>
                                    </p:animScale>
                                    <p:animScale>
                                      <p:cBhvr>
                                        <p:cTn id="21" dur="166" decel="50000">
                                          <p:stCondLst>
                                            <p:cond delay="1668"/>
                                          </p:stCondLst>
                                        </p:cTn>
                                        <p:tgtEl>
                                          <p:spTgt spid="6164"/>
                                        </p:tgtEl>
                                      </p:cBhvr>
                                      <p:to x="100000" y="100000"/>
                                    </p:animScale>
                                    <p:animScale>
                                      <p:cBhvr>
                                        <p:cTn id="22" dur="26">
                                          <p:stCondLst>
                                            <p:cond delay="1808"/>
                                          </p:stCondLst>
                                        </p:cTn>
                                        <p:tgtEl>
                                          <p:spTgt spid="6164"/>
                                        </p:tgtEl>
                                      </p:cBhvr>
                                      <p:to x="100000" y="95000"/>
                                    </p:animScale>
                                    <p:animScale>
                                      <p:cBhvr>
                                        <p:cTn id="23" dur="166" decel="50000">
                                          <p:stCondLst>
                                            <p:cond delay="1834"/>
                                          </p:stCondLst>
                                        </p:cTn>
                                        <p:tgtEl>
                                          <p:spTgt spid="6164"/>
                                        </p:tgtEl>
                                      </p:cBhvr>
                                      <p:to x="100000" y="100000"/>
                                    </p:animScale>
                                  </p:childTnLst>
                                </p:cTn>
                              </p:par>
                              <p:par>
                                <p:cTn id="24" presetID="26" presetClass="entr" presetSubtype="0" fill="hold" nodeType="withEffect">
                                  <p:stCondLst>
                                    <p:cond delay="0"/>
                                  </p:stCondLst>
                                  <p:childTnLst>
                                    <p:set>
                                      <p:cBhvr>
                                        <p:cTn id="25" dur="1" fill="hold">
                                          <p:stCondLst>
                                            <p:cond delay="0"/>
                                          </p:stCondLst>
                                        </p:cTn>
                                        <p:tgtEl>
                                          <p:spTgt spid="6165"/>
                                        </p:tgtEl>
                                        <p:attrNameLst>
                                          <p:attrName>style.visibility</p:attrName>
                                        </p:attrNameLst>
                                      </p:cBhvr>
                                      <p:to>
                                        <p:strVal val="visible"/>
                                      </p:to>
                                    </p:set>
                                    <p:animEffect transition="in" filter="wipe(down)">
                                      <p:cBhvr>
                                        <p:cTn id="26" dur="580">
                                          <p:stCondLst>
                                            <p:cond delay="0"/>
                                          </p:stCondLst>
                                        </p:cTn>
                                        <p:tgtEl>
                                          <p:spTgt spid="6165"/>
                                        </p:tgtEl>
                                      </p:cBhvr>
                                    </p:animEffect>
                                    <p:anim calcmode="lin" valueType="num">
                                      <p:cBhvr>
                                        <p:cTn id="27" dur="1822" tmFilter="0,0; 0.14,0.36; 0.43,0.73; 0.71,0.91; 1.0,1.0">
                                          <p:stCondLst>
                                            <p:cond delay="0"/>
                                          </p:stCondLst>
                                        </p:cTn>
                                        <p:tgtEl>
                                          <p:spTgt spid="6165"/>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6165"/>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6165"/>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6165"/>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6165"/>
                                        </p:tgtEl>
                                        <p:attrNameLst>
                                          <p:attrName>ppt_y</p:attrName>
                                        </p:attrNameLst>
                                      </p:cBhvr>
                                      <p:tavLst>
                                        <p:tav tm="0" fmla="#ppt_y-sin(pi*$)/81">
                                          <p:val>
                                            <p:fltVal val="0"/>
                                          </p:val>
                                        </p:tav>
                                        <p:tav tm="100000">
                                          <p:val>
                                            <p:fltVal val="1"/>
                                          </p:val>
                                        </p:tav>
                                      </p:tavLst>
                                    </p:anim>
                                    <p:animScale>
                                      <p:cBhvr>
                                        <p:cTn id="32" dur="26">
                                          <p:stCondLst>
                                            <p:cond delay="650"/>
                                          </p:stCondLst>
                                        </p:cTn>
                                        <p:tgtEl>
                                          <p:spTgt spid="6165"/>
                                        </p:tgtEl>
                                      </p:cBhvr>
                                      <p:to x="100000" y="60000"/>
                                    </p:animScale>
                                    <p:animScale>
                                      <p:cBhvr>
                                        <p:cTn id="33" dur="166" decel="50000">
                                          <p:stCondLst>
                                            <p:cond delay="676"/>
                                          </p:stCondLst>
                                        </p:cTn>
                                        <p:tgtEl>
                                          <p:spTgt spid="6165"/>
                                        </p:tgtEl>
                                      </p:cBhvr>
                                      <p:to x="100000" y="100000"/>
                                    </p:animScale>
                                    <p:animScale>
                                      <p:cBhvr>
                                        <p:cTn id="34" dur="26">
                                          <p:stCondLst>
                                            <p:cond delay="1312"/>
                                          </p:stCondLst>
                                        </p:cTn>
                                        <p:tgtEl>
                                          <p:spTgt spid="6165"/>
                                        </p:tgtEl>
                                      </p:cBhvr>
                                      <p:to x="100000" y="80000"/>
                                    </p:animScale>
                                    <p:animScale>
                                      <p:cBhvr>
                                        <p:cTn id="35" dur="166" decel="50000">
                                          <p:stCondLst>
                                            <p:cond delay="1338"/>
                                          </p:stCondLst>
                                        </p:cTn>
                                        <p:tgtEl>
                                          <p:spTgt spid="6165"/>
                                        </p:tgtEl>
                                      </p:cBhvr>
                                      <p:to x="100000" y="100000"/>
                                    </p:animScale>
                                    <p:animScale>
                                      <p:cBhvr>
                                        <p:cTn id="36" dur="26">
                                          <p:stCondLst>
                                            <p:cond delay="1642"/>
                                          </p:stCondLst>
                                        </p:cTn>
                                        <p:tgtEl>
                                          <p:spTgt spid="6165"/>
                                        </p:tgtEl>
                                      </p:cBhvr>
                                      <p:to x="100000" y="90000"/>
                                    </p:animScale>
                                    <p:animScale>
                                      <p:cBhvr>
                                        <p:cTn id="37" dur="166" decel="50000">
                                          <p:stCondLst>
                                            <p:cond delay="1668"/>
                                          </p:stCondLst>
                                        </p:cTn>
                                        <p:tgtEl>
                                          <p:spTgt spid="6165"/>
                                        </p:tgtEl>
                                      </p:cBhvr>
                                      <p:to x="100000" y="100000"/>
                                    </p:animScale>
                                    <p:animScale>
                                      <p:cBhvr>
                                        <p:cTn id="38" dur="26">
                                          <p:stCondLst>
                                            <p:cond delay="1808"/>
                                          </p:stCondLst>
                                        </p:cTn>
                                        <p:tgtEl>
                                          <p:spTgt spid="6165"/>
                                        </p:tgtEl>
                                      </p:cBhvr>
                                      <p:to x="100000" y="95000"/>
                                    </p:animScale>
                                    <p:animScale>
                                      <p:cBhvr>
                                        <p:cTn id="39" dur="166" decel="50000">
                                          <p:stCondLst>
                                            <p:cond delay="1834"/>
                                          </p:stCondLst>
                                        </p:cTn>
                                        <p:tgtEl>
                                          <p:spTgt spid="616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701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208" name="Group 48"/>
          <p:cNvGraphicFramePr>
            <a:graphicFrameLocks noGrp="1"/>
          </p:cNvGraphicFramePr>
          <p:nvPr>
            <p:ph idx="4294967295"/>
          </p:nvPr>
        </p:nvGraphicFramePr>
        <p:xfrm>
          <a:off x="228600" y="420688"/>
          <a:ext cx="8610600" cy="7177087"/>
        </p:xfrm>
        <a:graphic>
          <a:graphicData uri="http://schemas.openxmlformats.org/drawingml/2006/table">
            <a:tbl>
              <a:tblPr/>
              <a:tblGrid>
                <a:gridCol w="2667000">
                  <a:extLst>
                    <a:ext uri="{9D8B030D-6E8A-4147-A177-3AD203B41FA5}">
                      <a16:colId xmlns:a16="http://schemas.microsoft.com/office/drawing/2014/main" val="20000"/>
                    </a:ext>
                  </a:extLst>
                </a:gridCol>
                <a:gridCol w="1981200">
                  <a:extLst>
                    <a:ext uri="{9D8B030D-6E8A-4147-A177-3AD203B41FA5}">
                      <a16:colId xmlns:a16="http://schemas.microsoft.com/office/drawing/2014/main" val="20001"/>
                    </a:ext>
                  </a:extLst>
                </a:gridCol>
                <a:gridCol w="22098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tblGrid>
              <a:tr h="999087">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Байланыстың түрлері</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жылдамдық</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Салыстырмалы бағасы</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Ара</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қашықтық</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0"/>
                  </a:ext>
                </a:extLst>
              </a:tr>
              <a:tr h="1390551">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Жіңішке коаксиалды кабель</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10 Мбит/с</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өте арзан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150 м дейін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98794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Жуан коаксиалды кабель</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10 Мбит/с</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қымбаттау</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500 м дейін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98980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Есулі қос өткізгіш</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10-100 Мбит/с</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қымбаттау</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100 м дейін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98794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Оптоталшықты кабель</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1 Гбит/с дейін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өте қымбат</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2 км дейін</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182175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Сымсыз байланыс</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3-54 Мбит/с</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Сымсыз байланысқа қарағанда қымбаттау</a:t>
                      </a:r>
                      <a:endParaRPr kumimoji="0" lang="kk-KZ" sz="2800" b="0" i="0" u="none" strike="noStrike" cap="none" normalizeH="0" baseline="0" smtClean="0">
                        <a:ln>
                          <a:noFill/>
                        </a:ln>
                        <a:solidFill>
                          <a:schemeClr val="tx1"/>
                        </a:solidFill>
                        <a:effectLst/>
                        <a:latin typeface="Garamond"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2800" b="0" i="0" u="none" strike="noStrike" cap="none" normalizeH="0" baseline="0" smtClean="0">
                          <a:ln>
                            <a:noFill/>
                          </a:ln>
                          <a:solidFill>
                            <a:schemeClr val="tx1"/>
                          </a:solidFill>
                          <a:effectLst/>
                          <a:latin typeface="Times New Roman KK EK" pitchFamily="18" charset="0"/>
                          <a:cs typeface="Times New Roman" pitchFamily="18" charset="0"/>
                        </a:rPr>
                        <a:t>300 м дейін</a:t>
                      </a:r>
                      <a:endParaRPr kumimoji="0" lang="ru-RU" sz="2800" b="0" i="0" u="none" strike="noStrike" cap="none" normalizeH="0" baseline="0" smtClean="0">
                        <a:ln>
                          <a:noFill/>
                        </a:ln>
                        <a:solidFill>
                          <a:schemeClr val="tx1"/>
                        </a:solidFill>
                        <a:effectLst/>
                        <a:latin typeface="Times New Roman" pitchFamily="18" charset="0"/>
                        <a:cs typeface="Times New Roman" pitchFamily="18" charset="0"/>
                      </a:endParaRPr>
                    </a:p>
                  </a:txBody>
                  <a:tcPr marT="53483" marB="5348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ChangeArrowheads="1"/>
          </p:cNvSpPr>
          <p:nvPr/>
        </p:nvSpPr>
        <p:spPr bwMode="auto">
          <a:xfrm>
            <a:off x="533400" y="914400"/>
            <a:ext cx="7772400" cy="604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just" eaLnBrk="1" hangingPunct="1">
              <a:lnSpc>
                <a:spcPct val="90000"/>
              </a:lnSpc>
              <a:spcBef>
                <a:spcPct val="20000"/>
              </a:spcBef>
              <a:buClr>
                <a:schemeClr val="hlink"/>
              </a:buClr>
              <a:buSzPct val="70000"/>
              <a:buFont typeface="Wingdings" panose="05000000000000000000" pitchFamily="2" charset="2"/>
              <a:buChar char="n"/>
            </a:pPr>
            <a:r>
              <a:rPr lang="kk-KZ" sz="2000" b="1" i="1">
                <a:latin typeface="Times New Roman" panose="02020603050405020304" pitchFamily="18" charset="0"/>
              </a:rPr>
              <a:t>Шиналық топология – </a:t>
            </a:r>
            <a:r>
              <a:rPr lang="kk-KZ" sz="2000">
                <a:latin typeface="Times New Roman" panose="02020603050405020304" pitchFamily="18" charset="0"/>
              </a:rPr>
              <a:t>мұнда жұмыс станциялары желі адаптерлері арқылы жалпы шинаға немесе магистральға (кабельге) қосылады. Дәл осындай тәсілмен магистральға басқа да желілік құрылғылар қосыла береді. Желінің жұмыс жасау процесінде тасымалданатын ақпарат жөнелтуші станциядан жұмыс станцияларының барлық адаптерлеріне жеткізіледі, бірақ оны тек адресте көрсетілген жұмыс станциясы қабылдайды. </a:t>
            </a:r>
            <a:endParaRPr lang="kk-KZ" sz="2000" b="1" i="1">
              <a:latin typeface="Times New Roman" panose="02020603050405020304" pitchFamily="18" charset="0"/>
            </a:endParaRPr>
          </a:p>
          <a:p>
            <a:pPr algn="just" eaLnBrk="1" hangingPunct="1">
              <a:lnSpc>
                <a:spcPct val="90000"/>
              </a:lnSpc>
              <a:spcBef>
                <a:spcPct val="20000"/>
              </a:spcBef>
              <a:buClr>
                <a:schemeClr val="hlink"/>
              </a:buClr>
              <a:buSzPct val="70000"/>
              <a:buFont typeface="Wingdings" panose="05000000000000000000" pitchFamily="2" charset="2"/>
              <a:buChar char="n"/>
            </a:pPr>
            <a:r>
              <a:rPr lang="kk-KZ" sz="2000" b="1" i="1">
                <a:latin typeface="Times New Roman" panose="02020603050405020304" pitchFamily="18" charset="0"/>
              </a:rPr>
              <a:t>Жұлдыз тәрізді топология – </a:t>
            </a:r>
            <a:r>
              <a:rPr lang="kk-KZ" sz="2000">
                <a:latin typeface="Times New Roman" panose="02020603050405020304" pitchFamily="18" charset="0"/>
              </a:rPr>
              <a:t>мұнда ортақтандырылған коммутациялық түйін-желілік сервер болуы тиіс, ол барлық мәліметтерді жеткізудіжүзеге асырады. Бұл топологияның артықшылығы – кез келген бір жұмыс станциясының істен шығуы жалпы байланысқа әсер етпейді.</a:t>
            </a:r>
            <a:endParaRPr lang="kk-KZ" sz="2000" b="1" i="1">
              <a:latin typeface="Times New Roman" panose="02020603050405020304" pitchFamily="18" charset="0"/>
            </a:endParaRPr>
          </a:p>
          <a:p>
            <a:pPr algn="just" eaLnBrk="1" hangingPunct="1">
              <a:lnSpc>
                <a:spcPct val="90000"/>
              </a:lnSpc>
              <a:spcBef>
                <a:spcPct val="20000"/>
              </a:spcBef>
              <a:buClr>
                <a:schemeClr val="hlink"/>
              </a:buClr>
              <a:buSzPct val="70000"/>
              <a:buFont typeface="Wingdings" panose="05000000000000000000" pitchFamily="2" charset="2"/>
              <a:buChar char="n"/>
            </a:pPr>
            <a:r>
              <a:rPr lang="kk-KZ" sz="2000" b="1" i="1">
                <a:latin typeface="Times New Roman" panose="02020603050405020304" pitchFamily="18" charset="0"/>
              </a:rPr>
              <a:t>Сақиналық топология – </a:t>
            </a:r>
            <a:r>
              <a:rPr lang="kk-KZ" sz="2000">
                <a:latin typeface="Times New Roman" panose="02020603050405020304" pitchFamily="18" charset="0"/>
              </a:rPr>
              <a:t>мұнда байланысу арналары тұйықталған сақина бойында орналасады. Жөнелтілген мәлімет біртіндеп барлық жұмыс станцияларын аралап шығады да, оны керекті компьютер қабылдаған соң жұмыс тоқтатылады. Бұл топологияның кемшілігі – кез келген бір жұмыс станциясының істен шығуы жалпы байланысты бұзады.</a:t>
            </a:r>
            <a:endParaRPr lang="ru-RU" sz="2000">
              <a:latin typeface="Times New Roman" panose="02020603050405020304" pitchFamily="18" charset="0"/>
            </a:endParaRPr>
          </a:p>
        </p:txBody>
      </p:sp>
      <p:pic>
        <p:nvPicPr>
          <p:cNvPr id="13315" name="Picture 10" descr="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6" name="Picture 11" descr="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12" descr="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7" descr="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Picture 8" descr="042"/>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20" name="Picture 9" descr="042">
            <a:hlinkClick r:id="rId3" action="ppaction://hlinksldjump"/>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39"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4"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5"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6"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7"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8"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9"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0"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51"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4352" name="Group 6"/>
          <p:cNvGrpSpPr>
            <a:grpSpLocks/>
          </p:cNvGrpSpPr>
          <p:nvPr/>
        </p:nvGrpSpPr>
        <p:grpSpPr bwMode="auto">
          <a:xfrm>
            <a:off x="685800" y="1312863"/>
            <a:ext cx="7993063" cy="4249737"/>
            <a:chOff x="3294" y="2241"/>
            <a:chExt cx="10440" cy="5760"/>
          </a:xfrm>
        </p:grpSpPr>
        <p:pic>
          <p:nvPicPr>
            <p:cNvPr id="14353" name="Picture 7" descr="16_1с"/>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94" y="2241"/>
              <a:ext cx="10440" cy="5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54" name="Text Box 8"/>
            <p:cNvSpPr txBox="1">
              <a:spLocks noChangeArrowheads="1"/>
            </p:cNvSpPr>
            <p:nvPr/>
          </p:nvSpPr>
          <p:spPr bwMode="auto">
            <a:xfrm>
              <a:off x="5994" y="7101"/>
              <a:ext cx="5040" cy="900"/>
            </a:xfrm>
            <a:prstGeom prst="rect">
              <a:avLst/>
            </a:prstGeom>
            <a:solidFill>
              <a:schemeClr val="accent1"/>
            </a:solidFill>
            <a:ln w="9525">
              <a:solidFill>
                <a:srgbClr val="FF0066"/>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2400" b="1">
                  <a:solidFill>
                    <a:schemeClr val="bg2"/>
                  </a:solidFill>
                  <a:latin typeface="Verdana" panose="020B0604030504040204" pitchFamily="34" charset="0"/>
                </a:rPr>
                <a:t>Сақиналы топология</a:t>
              </a:r>
              <a:endParaRPr lang="ru-RU" sz="3200">
                <a:solidFill>
                  <a:schemeClr val="bg2"/>
                </a:solidFill>
                <a:latin typeface="Verdana" panose="020B0604030504040204" pitchFamily="34" charset="0"/>
              </a:endParaRPr>
            </a:p>
          </p:txBody>
        </p:sp>
      </p:gr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2" name="Group 4"/>
          <p:cNvGrpSpPr>
            <a:grpSpLocks/>
          </p:cNvGrpSpPr>
          <p:nvPr/>
        </p:nvGrpSpPr>
        <p:grpSpPr bwMode="auto">
          <a:xfrm>
            <a:off x="1116013" y="1358900"/>
            <a:ext cx="7113587" cy="4127500"/>
            <a:chOff x="3114" y="1615"/>
            <a:chExt cx="10620" cy="7646"/>
          </a:xfrm>
        </p:grpSpPr>
        <p:pic>
          <p:nvPicPr>
            <p:cNvPr id="15375" name="Picture 5" descr="16_1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14" y="1615"/>
              <a:ext cx="10620" cy="7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6" name="Text Box 6"/>
            <p:cNvSpPr txBox="1">
              <a:spLocks noChangeArrowheads="1"/>
            </p:cNvSpPr>
            <p:nvPr/>
          </p:nvSpPr>
          <p:spPr bwMode="auto">
            <a:xfrm>
              <a:off x="5814" y="8001"/>
              <a:ext cx="5940" cy="1260"/>
            </a:xfrm>
            <a:prstGeom prst="rect">
              <a:avLst/>
            </a:prstGeom>
            <a:solidFill>
              <a:srgbClr val="FFFF00"/>
            </a:solidFill>
            <a:ln w="9525">
              <a:solidFill>
                <a:schemeClr val="accent1"/>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kk-KZ" sz="2400">
                  <a:solidFill>
                    <a:schemeClr val="bg2"/>
                  </a:solidFill>
                  <a:latin typeface="Verdana" panose="020B0604030504040204" pitchFamily="34" charset="0"/>
                </a:rPr>
                <a:t>Жұлдыз тәрізді топология</a:t>
              </a:r>
              <a:endParaRPr lang="ru-RU" sz="3200">
                <a:solidFill>
                  <a:schemeClr val="bg2"/>
                </a:solidFill>
                <a:latin typeface="Verdana" panose="020B0604030504040204" pitchFamily="34" charset="0"/>
              </a:endParaRPr>
            </a:p>
          </p:txBody>
        </p:sp>
      </p:grpSp>
      <p:pic>
        <p:nvPicPr>
          <p:cNvPr id="15363" name="Picture 4" descr="BD20656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5" descr="BD20656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6" descr="BD20656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Picture 7" descr="BD20656_"/>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Picture 8" descr="J00957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8" name="Picture 9" descr="J0095711"/>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9" name="Picture 10" descr="042"/>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0" name="Picture 11" descr="042"/>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1" name="Picture 12"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2" name="Picture 13"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3" name="Picture 14"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74" name="Picture 15"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7"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3"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4"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5"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6"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7"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8"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9"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00" name="Picture 21" descr="AN39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48600" y="5105400"/>
            <a:ext cx="847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6401" name="Group 7"/>
          <p:cNvGrpSpPr>
            <a:grpSpLocks/>
          </p:cNvGrpSpPr>
          <p:nvPr/>
        </p:nvGrpSpPr>
        <p:grpSpPr bwMode="auto">
          <a:xfrm>
            <a:off x="769938" y="1600200"/>
            <a:ext cx="7231062" cy="4343400"/>
            <a:chOff x="1314" y="2241"/>
            <a:chExt cx="10800" cy="6520"/>
          </a:xfrm>
        </p:grpSpPr>
        <p:pic>
          <p:nvPicPr>
            <p:cNvPr id="16402" name="Picture 8" descr="16_1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14" y="2241"/>
              <a:ext cx="10800" cy="63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3" name="Text Box 9"/>
            <p:cNvSpPr txBox="1">
              <a:spLocks noChangeArrowheads="1"/>
            </p:cNvSpPr>
            <p:nvPr/>
          </p:nvSpPr>
          <p:spPr bwMode="auto">
            <a:xfrm>
              <a:off x="5094" y="7861"/>
              <a:ext cx="5940" cy="900"/>
            </a:xfrm>
            <a:prstGeom prst="rect">
              <a:avLst/>
            </a:prstGeom>
            <a:solidFill>
              <a:srgbClr val="FF0066"/>
            </a:solidFill>
            <a:ln w="9525">
              <a:solidFill>
                <a:srgbClr val="FFFF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2400">
                  <a:solidFill>
                    <a:schemeClr val="bg2"/>
                  </a:solidFill>
                  <a:latin typeface="Verdana" panose="020B0604030504040204" pitchFamily="34" charset="0"/>
                </a:rPr>
                <a:t>Шиналық топология</a:t>
              </a:r>
              <a:endParaRPr lang="ru-RU" sz="3200">
                <a:solidFill>
                  <a:schemeClr val="bg2"/>
                </a:solidFill>
                <a:latin typeface="Verdana" panose="020B0604030504040204" pitchFamily="34" charset="0"/>
              </a:endParaRPr>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6"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0"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1"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2"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7424" name="Group 139"/>
          <p:cNvGrpSpPr>
            <a:grpSpLocks/>
          </p:cNvGrpSpPr>
          <p:nvPr/>
        </p:nvGrpSpPr>
        <p:grpSpPr bwMode="auto">
          <a:xfrm>
            <a:off x="457200" y="685800"/>
            <a:ext cx="7985125" cy="3460750"/>
            <a:chOff x="0" y="287"/>
            <a:chExt cx="5319" cy="2372"/>
          </a:xfrm>
        </p:grpSpPr>
        <p:sp>
          <p:nvSpPr>
            <p:cNvPr id="17427" name="Line 131"/>
            <p:cNvSpPr>
              <a:spLocks noChangeShapeType="1"/>
            </p:cNvSpPr>
            <p:nvPr/>
          </p:nvSpPr>
          <p:spPr bwMode="auto">
            <a:xfrm flipH="1" flipV="1">
              <a:off x="901" y="1420"/>
              <a:ext cx="437" cy="33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17428" name="Group 6"/>
            <p:cNvGrpSpPr>
              <a:grpSpLocks/>
            </p:cNvGrpSpPr>
            <p:nvPr/>
          </p:nvGrpSpPr>
          <p:grpSpPr bwMode="auto">
            <a:xfrm>
              <a:off x="2086" y="674"/>
              <a:ext cx="1943" cy="386"/>
              <a:chOff x="3294" y="1881"/>
              <a:chExt cx="5580" cy="1620"/>
            </a:xfrm>
          </p:grpSpPr>
          <p:grpSp>
            <p:nvGrpSpPr>
              <p:cNvPr id="17455" name="Group 7"/>
              <p:cNvGrpSpPr>
                <a:grpSpLocks/>
              </p:cNvGrpSpPr>
              <p:nvPr/>
            </p:nvGrpSpPr>
            <p:grpSpPr bwMode="auto">
              <a:xfrm>
                <a:off x="3294" y="1881"/>
                <a:ext cx="5580" cy="1620"/>
                <a:chOff x="3081" y="1959"/>
                <a:chExt cx="2790" cy="810"/>
              </a:xfrm>
            </p:grpSpPr>
            <p:grpSp>
              <p:nvGrpSpPr>
                <p:cNvPr id="17545" name="Group 8"/>
                <p:cNvGrpSpPr>
                  <a:grpSpLocks/>
                </p:cNvGrpSpPr>
                <p:nvPr/>
              </p:nvGrpSpPr>
              <p:grpSpPr bwMode="auto">
                <a:xfrm>
                  <a:off x="3081" y="1959"/>
                  <a:ext cx="2790" cy="810"/>
                  <a:chOff x="2991" y="1959"/>
                  <a:chExt cx="2970" cy="810"/>
                </a:xfrm>
              </p:grpSpPr>
              <p:sp>
                <p:nvSpPr>
                  <p:cNvPr id="17552" name="Rectangle 9"/>
                  <p:cNvSpPr>
                    <a:spLocks noChangeArrowheads="1"/>
                  </p:cNvSpPr>
                  <p:nvPr/>
                </p:nvSpPr>
                <p:spPr bwMode="auto">
                  <a:xfrm>
                    <a:off x="2991" y="1959"/>
                    <a:ext cx="2970" cy="81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3" name="Rectangle 10"/>
                  <p:cNvSpPr>
                    <a:spLocks noChangeArrowheads="1"/>
                  </p:cNvSpPr>
                  <p:nvPr/>
                </p:nvSpPr>
                <p:spPr bwMode="auto">
                  <a:xfrm>
                    <a:off x="2991" y="2049"/>
                    <a:ext cx="90" cy="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4" name="Rectangle 11"/>
                  <p:cNvSpPr>
                    <a:spLocks noChangeArrowheads="1"/>
                  </p:cNvSpPr>
                  <p:nvPr/>
                </p:nvSpPr>
                <p:spPr bwMode="auto">
                  <a:xfrm>
                    <a:off x="2991" y="2589"/>
                    <a:ext cx="90" cy="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5" name="Rectangle 12"/>
                  <p:cNvSpPr>
                    <a:spLocks noChangeArrowheads="1"/>
                  </p:cNvSpPr>
                  <p:nvPr/>
                </p:nvSpPr>
                <p:spPr bwMode="auto">
                  <a:xfrm>
                    <a:off x="5871" y="2049"/>
                    <a:ext cx="90" cy="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6" name="Rectangle 13"/>
                  <p:cNvSpPr>
                    <a:spLocks noChangeArrowheads="1"/>
                  </p:cNvSpPr>
                  <p:nvPr/>
                </p:nvSpPr>
                <p:spPr bwMode="auto">
                  <a:xfrm>
                    <a:off x="5871" y="2589"/>
                    <a:ext cx="90" cy="9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sp>
              <p:nvSpPr>
                <p:cNvPr id="17546" name="Rectangle 14"/>
                <p:cNvSpPr>
                  <a:spLocks noChangeArrowheads="1"/>
                </p:cNvSpPr>
                <p:nvPr/>
              </p:nvSpPr>
              <p:spPr bwMode="auto">
                <a:xfrm>
                  <a:off x="3801" y="213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47" name="Rectangle 15"/>
                <p:cNvSpPr>
                  <a:spLocks noChangeArrowheads="1"/>
                </p:cNvSpPr>
                <p:nvPr/>
              </p:nvSpPr>
              <p:spPr bwMode="auto">
                <a:xfrm>
                  <a:off x="4431" y="213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48" name="Rectangle 16"/>
                <p:cNvSpPr>
                  <a:spLocks noChangeArrowheads="1"/>
                </p:cNvSpPr>
                <p:nvPr/>
              </p:nvSpPr>
              <p:spPr bwMode="auto">
                <a:xfrm>
                  <a:off x="5061" y="213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49" name="Rectangle 17"/>
                <p:cNvSpPr>
                  <a:spLocks noChangeArrowheads="1"/>
                </p:cNvSpPr>
                <p:nvPr/>
              </p:nvSpPr>
              <p:spPr bwMode="auto">
                <a:xfrm>
                  <a:off x="3801" y="249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0" name="Rectangle 18"/>
                <p:cNvSpPr>
                  <a:spLocks noChangeArrowheads="1"/>
                </p:cNvSpPr>
                <p:nvPr/>
              </p:nvSpPr>
              <p:spPr bwMode="auto">
                <a:xfrm>
                  <a:off x="4431" y="249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51" name="Rectangle 19"/>
                <p:cNvSpPr>
                  <a:spLocks noChangeArrowheads="1"/>
                </p:cNvSpPr>
                <p:nvPr/>
              </p:nvSpPr>
              <p:spPr bwMode="auto">
                <a:xfrm>
                  <a:off x="5061" y="2499"/>
                  <a:ext cx="90" cy="18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grpSp>
            <p:nvGrpSpPr>
              <p:cNvPr id="17456" name="Group 20"/>
              <p:cNvGrpSpPr>
                <a:grpSpLocks/>
              </p:cNvGrpSpPr>
              <p:nvPr/>
            </p:nvGrpSpPr>
            <p:grpSpPr bwMode="auto">
              <a:xfrm>
                <a:off x="3654" y="2061"/>
                <a:ext cx="4860" cy="1260"/>
                <a:chOff x="3654" y="2061"/>
                <a:chExt cx="4860" cy="1260"/>
              </a:xfrm>
            </p:grpSpPr>
            <p:grpSp>
              <p:nvGrpSpPr>
                <p:cNvPr id="17457" name="Group 21"/>
                <p:cNvGrpSpPr>
                  <a:grpSpLocks/>
                </p:cNvGrpSpPr>
                <p:nvPr/>
              </p:nvGrpSpPr>
              <p:grpSpPr bwMode="auto">
                <a:xfrm>
                  <a:off x="3654" y="2061"/>
                  <a:ext cx="1080" cy="540"/>
                  <a:chOff x="3654" y="2061"/>
                  <a:chExt cx="1080" cy="540"/>
                </a:xfrm>
              </p:grpSpPr>
              <p:sp>
                <p:nvSpPr>
                  <p:cNvPr id="17535" name="Rectangle 22"/>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36" name="Line 23"/>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37" name="Oval 24"/>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38" name="Oval 25"/>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39" name="Oval 26"/>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40" name="Line 27"/>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41" name="Line 28"/>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42" name="Line 29"/>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43" name="Line 30"/>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44" name="Line 31"/>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58" name="Group 32"/>
                <p:cNvGrpSpPr>
                  <a:grpSpLocks/>
                </p:cNvGrpSpPr>
                <p:nvPr/>
              </p:nvGrpSpPr>
              <p:grpSpPr bwMode="auto">
                <a:xfrm>
                  <a:off x="4914" y="2061"/>
                  <a:ext cx="1080" cy="540"/>
                  <a:chOff x="3654" y="2061"/>
                  <a:chExt cx="1080" cy="540"/>
                </a:xfrm>
              </p:grpSpPr>
              <p:sp>
                <p:nvSpPr>
                  <p:cNvPr id="17525" name="Rectangle 33"/>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26" name="Line 34"/>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27" name="Oval 35"/>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28" name="Oval 36"/>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29" name="Oval 37"/>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30" name="Line 38"/>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31" name="Line 39"/>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32" name="Line 40"/>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33" name="Line 41"/>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34" name="Line 42"/>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59" name="Group 43"/>
                <p:cNvGrpSpPr>
                  <a:grpSpLocks/>
                </p:cNvGrpSpPr>
                <p:nvPr/>
              </p:nvGrpSpPr>
              <p:grpSpPr bwMode="auto">
                <a:xfrm>
                  <a:off x="6174" y="2061"/>
                  <a:ext cx="1080" cy="540"/>
                  <a:chOff x="3654" y="2061"/>
                  <a:chExt cx="1080" cy="540"/>
                </a:xfrm>
              </p:grpSpPr>
              <p:sp>
                <p:nvSpPr>
                  <p:cNvPr id="17515" name="Rectangle 44"/>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16" name="Line 45"/>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17" name="Oval 46"/>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18" name="Oval 47"/>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19" name="Oval 48"/>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20" name="Line 49"/>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21" name="Line 50"/>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22" name="Line 51"/>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23" name="Line 52"/>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24" name="Line 53"/>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60" name="Group 54"/>
                <p:cNvGrpSpPr>
                  <a:grpSpLocks/>
                </p:cNvGrpSpPr>
                <p:nvPr/>
              </p:nvGrpSpPr>
              <p:grpSpPr bwMode="auto">
                <a:xfrm>
                  <a:off x="7434" y="2061"/>
                  <a:ext cx="1080" cy="540"/>
                  <a:chOff x="3654" y="2061"/>
                  <a:chExt cx="1080" cy="540"/>
                </a:xfrm>
              </p:grpSpPr>
              <p:sp>
                <p:nvSpPr>
                  <p:cNvPr id="17505" name="Rectangle 55"/>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06" name="Line 56"/>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07" name="Oval 57"/>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08" name="Oval 58"/>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09" name="Oval 59"/>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10" name="Line 60"/>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11" name="Line 61"/>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12" name="Line 62"/>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13" name="Line 63"/>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14" name="Line 64"/>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61" name="Group 65"/>
                <p:cNvGrpSpPr>
                  <a:grpSpLocks/>
                </p:cNvGrpSpPr>
                <p:nvPr/>
              </p:nvGrpSpPr>
              <p:grpSpPr bwMode="auto">
                <a:xfrm>
                  <a:off x="3654" y="2781"/>
                  <a:ext cx="1080" cy="540"/>
                  <a:chOff x="3654" y="2061"/>
                  <a:chExt cx="1080" cy="540"/>
                </a:xfrm>
              </p:grpSpPr>
              <p:sp>
                <p:nvSpPr>
                  <p:cNvPr id="17495" name="Rectangle 66"/>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96" name="Line 67"/>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97" name="Oval 68"/>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98" name="Oval 69"/>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99" name="Oval 70"/>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500" name="Line 71"/>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01" name="Line 72"/>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02" name="Line 73"/>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03" name="Line 74"/>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504" name="Line 75"/>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62" name="Group 76"/>
                <p:cNvGrpSpPr>
                  <a:grpSpLocks/>
                </p:cNvGrpSpPr>
                <p:nvPr/>
              </p:nvGrpSpPr>
              <p:grpSpPr bwMode="auto">
                <a:xfrm>
                  <a:off x="4914" y="2781"/>
                  <a:ext cx="1080" cy="540"/>
                  <a:chOff x="3654" y="2061"/>
                  <a:chExt cx="1080" cy="540"/>
                </a:xfrm>
              </p:grpSpPr>
              <p:sp>
                <p:nvSpPr>
                  <p:cNvPr id="17485" name="Rectangle 77"/>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86" name="Line 78"/>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87" name="Oval 79"/>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88" name="Oval 80"/>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89" name="Oval 81"/>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90" name="Line 82"/>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91" name="Line 83"/>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92" name="Line 84"/>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93" name="Line 85"/>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94" name="Line 86"/>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63" name="Group 87"/>
                <p:cNvGrpSpPr>
                  <a:grpSpLocks/>
                </p:cNvGrpSpPr>
                <p:nvPr/>
              </p:nvGrpSpPr>
              <p:grpSpPr bwMode="auto">
                <a:xfrm>
                  <a:off x="6174" y="2781"/>
                  <a:ext cx="1080" cy="540"/>
                  <a:chOff x="3654" y="2061"/>
                  <a:chExt cx="1080" cy="540"/>
                </a:xfrm>
              </p:grpSpPr>
              <p:sp>
                <p:nvSpPr>
                  <p:cNvPr id="17475" name="Rectangle 88"/>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76" name="Line 89"/>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77" name="Oval 90"/>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78" name="Oval 91"/>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79" name="Oval 92"/>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80" name="Line 93"/>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81" name="Line 94"/>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82" name="Line 95"/>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83" name="Line 96"/>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84" name="Line 97"/>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64" name="Group 98"/>
                <p:cNvGrpSpPr>
                  <a:grpSpLocks/>
                </p:cNvGrpSpPr>
                <p:nvPr/>
              </p:nvGrpSpPr>
              <p:grpSpPr bwMode="auto">
                <a:xfrm>
                  <a:off x="7434" y="2781"/>
                  <a:ext cx="1080" cy="540"/>
                  <a:chOff x="3654" y="2061"/>
                  <a:chExt cx="1080" cy="540"/>
                </a:xfrm>
              </p:grpSpPr>
              <p:sp>
                <p:nvSpPr>
                  <p:cNvPr id="17465" name="Rectangle 99"/>
                  <p:cNvSpPr>
                    <a:spLocks noChangeArrowheads="1"/>
                  </p:cNvSpPr>
                  <p:nvPr/>
                </p:nvSpPr>
                <p:spPr bwMode="auto">
                  <a:xfrm>
                    <a:off x="3654" y="2061"/>
                    <a:ext cx="1080" cy="54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66" name="Line 100"/>
                  <p:cNvSpPr>
                    <a:spLocks noChangeShapeType="1"/>
                  </p:cNvSpPr>
                  <p:nvPr/>
                </p:nvSpPr>
                <p:spPr bwMode="auto">
                  <a:xfrm>
                    <a:off x="3654" y="2241"/>
                    <a:ext cx="1080" cy="0"/>
                  </a:xfrm>
                  <a:prstGeom prst="line">
                    <a:avLst/>
                  </a:prstGeom>
                  <a:noFill/>
                  <a:ln w="38100" cmpd="dbl">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67" name="Oval 101"/>
                  <p:cNvSpPr>
                    <a:spLocks noChangeArrowheads="1"/>
                  </p:cNvSpPr>
                  <p:nvPr/>
                </p:nvSpPr>
                <p:spPr bwMode="auto">
                  <a:xfrm>
                    <a:off x="365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68" name="Oval 102"/>
                  <p:cNvSpPr>
                    <a:spLocks noChangeArrowheads="1"/>
                  </p:cNvSpPr>
                  <p:nvPr/>
                </p:nvSpPr>
                <p:spPr bwMode="auto">
                  <a:xfrm>
                    <a:off x="401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69" name="Oval 103"/>
                  <p:cNvSpPr>
                    <a:spLocks noChangeArrowheads="1"/>
                  </p:cNvSpPr>
                  <p:nvPr/>
                </p:nvSpPr>
                <p:spPr bwMode="auto">
                  <a:xfrm>
                    <a:off x="4374" y="2241"/>
                    <a:ext cx="360" cy="360"/>
                  </a:xfrm>
                  <a:prstGeom prst="ellipse">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70" name="Line 104"/>
                  <p:cNvSpPr>
                    <a:spLocks noChangeShapeType="1"/>
                  </p:cNvSpPr>
                  <p:nvPr/>
                </p:nvSpPr>
                <p:spPr bwMode="auto">
                  <a:xfrm>
                    <a:off x="383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71" name="Line 105"/>
                  <p:cNvSpPr>
                    <a:spLocks noChangeShapeType="1"/>
                  </p:cNvSpPr>
                  <p:nvPr/>
                </p:nvSpPr>
                <p:spPr bwMode="auto">
                  <a:xfrm>
                    <a:off x="401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72" name="Line 106"/>
                  <p:cNvSpPr>
                    <a:spLocks noChangeShapeType="1"/>
                  </p:cNvSpPr>
                  <p:nvPr/>
                </p:nvSpPr>
                <p:spPr bwMode="auto">
                  <a:xfrm>
                    <a:off x="419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73" name="Line 107"/>
                  <p:cNvSpPr>
                    <a:spLocks noChangeShapeType="1"/>
                  </p:cNvSpPr>
                  <p:nvPr/>
                </p:nvSpPr>
                <p:spPr bwMode="auto">
                  <a:xfrm>
                    <a:off x="437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74" name="Line 108"/>
                  <p:cNvSpPr>
                    <a:spLocks noChangeShapeType="1"/>
                  </p:cNvSpPr>
                  <p:nvPr/>
                </p:nvSpPr>
                <p:spPr bwMode="auto">
                  <a:xfrm>
                    <a:off x="4554" y="2061"/>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grpSp>
        <p:grpSp>
          <p:nvGrpSpPr>
            <p:cNvPr id="17429" name="Group 109"/>
            <p:cNvGrpSpPr>
              <a:grpSpLocks/>
            </p:cNvGrpSpPr>
            <p:nvPr/>
          </p:nvGrpSpPr>
          <p:grpSpPr bwMode="auto">
            <a:xfrm>
              <a:off x="1429" y="964"/>
              <a:ext cx="935" cy="742"/>
              <a:chOff x="3834" y="2601"/>
              <a:chExt cx="1800" cy="1620"/>
            </a:xfrm>
          </p:grpSpPr>
          <p:sp>
            <p:nvSpPr>
              <p:cNvPr id="17452" name="Line 110"/>
              <p:cNvSpPr>
                <a:spLocks noChangeShapeType="1"/>
              </p:cNvSpPr>
              <p:nvPr/>
            </p:nvSpPr>
            <p:spPr bwMode="auto">
              <a:xfrm>
                <a:off x="5634" y="2601"/>
                <a:ext cx="0" cy="72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53" name="Line 111"/>
              <p:cNvSpPr>
                <a:spLocks noChangeShapeType="1"/>
              </p:cNvSpPr>
              <p:nvPr/>
            </p:nvSpPr>
            <p:spPr bwMode="auto">
              <a:xfrm flipH="1">
                <a:off x="3834" y="3321"/>
                <a:ext cx="18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54" name="Line 112"/>
              <p:cNvSpPr>
                <a:spLocks noChangeShapeType="1"/>
              </p:cNvSpPr>
              <p:nvPr/>
            </p:nvSpPr>
            <p:spPr bwMode="auto">
              <a:xfrm>
                <a:off x="3834" y="3321"/>
                <a:ext cx="0" cy="90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30" name="Group 114"/>
            <p:cNvGrpSpPr>
              <a:grpSpLocks/>
            </p:cNvGrpSpPr>
            <p:nvPr/>
          </p:nvGrpSpPr>
          <p:grpSpPr bwMode="auto">
            <a:xfrm>
              <a:off x="2562" y="964"/>
              <a:ext cx="265" cy="742"/>
              <a:chOff x="5994" y="2601"/>
              <a:chExt cx="540" cy="1620"/>
            </a:xfrm>
          </p:grpSpPr>
          <p:sp>
            <p:nvSpPr>
              <p:cNvPr id="17449" name="Line 115"/>
              <p:cNvSpPr>
                <a:spLocks noChangeShapeType="1"/>
              </p:cNvSpPr>
              <p:nvPr/>
            </p:nvSpPr>
            <p:spPr bwMode="auto">
              <a:xfrm>
                <a:off x="6534" y="2601"/>
                <a:ext cx="0" cy="108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50" name="Line 116"/>
              <p:cNvSpPr>
                <a:spLocks noChangeShapeType="1"/>
              </p:cNvSpPr>
              <p:nvPr/>
            </p:nvSpPr>
            <p:spPr bwMode="auto">
              <a:xfrm flipH="1">
                <a:off x="5994" y="3681"/>
                <a:ext cx="54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51" name="Line 117"/>
              <p:cNvSpPr>
                <a:spLocks noChangeShapeType="1"/>
              </p:cNvSpPr>
              <p:nvPr/>
            </p:nvSpPr>
            <p:spPr bwMode="auto">
              <a:xfrm>
                <a:off x="5994" y="3681"/>
                <a:ext cx="0" cy="54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31" name="Group 118"/>
            <p:cNvGrpSpPr>
              <a:grpSpLocks/>
            </p:cNvGrpSpPr>
            <p:nvPr/>
          </p:nvGrpSpPr>
          <p:grpSpPr bwMode="auto">
            <a:xfrm>
              <a:off x="3289" y="964"/>
              <a:ext cx="453" cy="788"/>
              <a:chOff x="7434" y="2601"/>
              <a:chExt cx="900" cy="1620"/>
            </a:xfrm>
          </p:grpSpPr>
          <p:sp>
            <p:nvSpPr>
              <p:cNvPr id="17446" name="Line 119"/>
              <p:cNvSpPr>
                <a:spLocks noChangeShapeType="1"/>
              </p:cNvSpPr>
              <p:nvPr/>
            </p:nvSpPr>
            <p:spPr bwMode="auto">
              <a:xfrm>
                <a:off x="7434" y="2601"/>
                <a:ext cx="0" cy="108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47" name="Line 120"/>
              <p:cNvSpPr>
                <a:spLocks noChangeShapeType="1"/>
              </p:cNvSpPr>
              <p:nvPr/>
            </p:nvSpPr>
            <p:spPr bwMode="auto">
              <a:xfrm>
                <a:off x="7434" y="3681"/>
                <a:ext cx="9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48" name="Line 121"/>
              <p:cNvSpPr>
                <a:spLocks noChangeShapeType="1"/>
              </p:cNvSpPr>
              <p:nvPr/>
            </p:nvSpPr>
            <p:spPr bwMode="auto">
              <a:xfrm>
                <a:off x="8334" y="3681"/>
                <a:ext cx="0" cy="54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7432" name="Group 122"/>
            <p:cNvGrpSpPr>
              <a:grpSpLocks/>
            </p:cNvGrpSpPr>
            <p:nvPr/>
          </p:nvGrpSpPr>
          <p:grpSpPr bwMode="auto">
            <a:xfrm>
              <a:off x="3751" y="964"/>
              <a:ext cx="1079" cy="788"/>
              <a:chOff x="8334" y="2601"/>
              <a:chExt cx="2160" cy="1620"/>
            </a:xfrm>
          </p:grpSpPr>
          <p:sp>
            <p:nvSpPr>
              <p:cNvPr id="17443" name="Line 123"/>
              <p:cNvSpPr>
                <a:spLocks noChangeShapeType="1"/>
              </p:cNvSpPr>
              <p:nvPr/>
            </p:nvSpPr>
            <p:spPr bwMode="auto">
              <a:xfrm>
                <a:off x="8334" y="2601"/>
                <a:ext cx="0" cy="72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44" name="Line 124"/>
              <p:cNvSpPr>
                <a:spLocks noChangeShapeType="1"/>
              </p:cNvSpPr>
              <p:nvPr/>
            </p:nvSpPr>
            <p:spPr bwMode="auto">
              <a:xfrm>
                <a:off x="8334" y="3321"/>
                <a:ext cx="216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7445" name="Line 125"/>
              <p:cNvSpPr>
                <a:spLocks noChangeShapeType="1"/>
              </p:cNvSpPr>
              <p:nvPr/>
            </p:nvSpPr>
            <p:spPr bwMode="auto">
              <a:xfrm>
                <a:off x="10494" y="3321"/>
                <a:ext cx="0" cy="90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7433" name="Text Box 129"/>
            <p:cNvSpPr txBox="1">
              <a:spLocks noChangeArrowheads="1"/>
            </p:cNvSpPr>
            <p:nvPr/>
          </p:nvSpPr>
          <p:spPr bwMode="auto">
            <a:xfrm>
              <a:off x="2086" y="287"/>
              <a:ext cx="1943" cy="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kk-KZ" sz="1600">
                  <a:latin typeface="Verdana" panose="020B0604030504040204" pitchFamily="34" charset="0"/>
                </a:rPr>
                <a:t>Концентратор (хаб)</a:t>
              </a:r>
              <a:endParaRPr lang="ru-RU">
                <a:latin typeface="Verdana" panose="020B0604030504040204" pitchFamily="34" charset="0"/>
              </a:endParaRPr>
            </a:p>
          </p:txBody>
        </p:sp>
        <p:sp>
          <p:nvSpPr>
            <p:cNvPr id="17434" name="Text Box 130"/>
            <p:cNvSpPr txBox="1">
              <a:spLocks noChangeArrowheads="1"/>
            </p:cNvSpPr>
            <p:nvPr/>
          </p:nvSpPr>
          <p:spPr bwMode="auto">
            <a:xfrm>
              <a:off x="0" y="1157"/>
              <a:ext cx="1254" cy="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Разъем </a:t>
              </a:r>
              <a:r>
                <a:rPr lang="en-US" sz="1600" b="1">
                  <a:latin typeface="Verdana" panose="020B0604030504040204" pitchFamily="34" charset="0"/>
                </a:rPr>
                <a:t>RJ-</a:t>
              </a:r>
              <a:r>
                <a:rPr lang="kk-KZ" sz="1600" b="1">
                  <a:latin typeface="Verdana" panose="020B0604030504040204" pitchFamily="34" charset="0"/>
                </a:rPr>
                <a:t>45</a:t>
              </a:r>
              <a:endParaRPr lang="ru-RU">
                <a:latin typeface="Verdana" panose="020B0604030504040204" pitchFamily="34" charset="0"/>
              </a:endParaRPr>
            </a:p>
          </p:txBody>
        </p:sp>
        <p:pic>
          <p:nvPicPr>
            <p:cNvPr id="17435" name="Picture 132" descr="BD18187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56" y="1834"/>
              <a:ext cx="893" cy="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6" name="Picture 133" descr="BD18187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062" y="1834"/>
              <a:ext cx="893" cy="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7" name="Picture 134" descr="BD18187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69" y="1834"/>
              <a:ext cx="894" cy="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8" name="Picture 135" descr="BD18187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425" y="1834"/>
              <a:ext cx="894" cy="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39" name="Rectangle 113"/>
            <p:cNvSpPr>
              <a:spLocks noChangeArrowheads="1"/>
            </p:cNvSpPr>
            <p:nvPr/>
          </p:nvSpPr>
          <p:spPr bwMode="auto">
            <a:xfrm>
              <a:off x="1346" y="1737"/>
              <a:ext cx="185" cy="97"/>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40" name="Rectangle 126"/>
            <p:cNvSpPr>
              <a:spLocks noChangeArrowheads="1"/>
            </p:cNvSpPr>
            <p:nvPr/>
          </p:nvSpPr>
          <p:spPr bwMode="auto">
            <a:xfrm>
              <a:off x="2457" y="1737"/>
              <a:ext cx="185" cy="97"/>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41" name="Rectangle 127"/>
            <p:cNvSpPr>
              <a:spLocks noChangeArrowheads="1"/>
            </p:cNvSpPr>
            <p:nvPr/>
          </p:nvSpPr>
          <p:spPr bwMode="auto">
            <a:xfrm>
              <a:off x="3659" y="1737"/>
              <a:ext cx="186" cy="97"/>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7442" name="Rectangle 128"/>
            <p:cNvSpPr>
              <a:spLocks noChangeArrowheads="1"/>
            </p:cNvSpPr>
            <p:nvPr/>
          </p:nvSpPr>
          <p:spPr bwMode="auto">
            <a:xfrm>
              <a:off x="4769" y="1737"/>
              <a:ext cx="185" cy="97"/>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sp>
        <p:nvSpPr>
          <p:cNvPr id="17425" name="Text Box 140"/>
          <p:cNvSpPr txBox="1">
            <a:spLocks noChangeArrowheads="1"/>
          </p:cNvSpPr>
          <p:nvPr/>
        </p:nvSpPr>
        <p:spPr bwMode="auto">
          <a:xfrm>
            <a:off x="2098675" y="5113338"/>
            <a:ext cx="58562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spcBef>
                <a:spcPct val="50000"/>
              </a:spcBef>
            </a:pPr>
            <a:endParaRPr lang="ru-RU">
              <a:latin typeface="Verdana" panose="020B0604030504040204" pitchFamily="34" charset="0"/>
            </a:endParaRPr>
          </a:p>
        </p:txBody>
      </p:sp>
      <p:sp>
        <p:nvSpPr>
          <p:cNvPr id="17426" name="Text Box 142"/>
          <p:cNvSpPr txBox="1">
            <a:spLocks noChangeArrowheads="1"/>
          </p:cNvSpPr>
          <p:nvPr/>
        </p:nvSpPr>
        <p:spPr bwMode="auto">
          <a:xfrm>
            <a:off x="1647825" y="4632325"/>
            <a:ext cx="6810375"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kk-KZ" sz="3200" b="1">
                <a:latin typeface="Times New Roman KK EK" pitchFamily="18" charset="0"/>
                <a:sym typeface="Webdings" panose="05030102010509060703" pitchFamily="18" charset="2"/>
              </a:rPr>
              <a:t>Жергілікті  компьютерлік желінің</a:t>
            </a:r>
            <a:endParaRPr lang="ru-RU" sz="3200" b="1">
              <a:latin typeface="Times New Roman KK EK" pitchFamily="18" charset="0"/>
              <a:sym typeface="Webdings" panose="05030102010509060703" pitchFamily="18" charset="2"/>
            </a:endParaRPr>
          </a:p>
          <a:p>
            <a:pPr algn="ctr" eaLnBrk="1" hangingPunct="1"/>
            <a:r>
              <a:rPr lang="kk-KZ" sz="3200" b="1">
                <a:latin typeface="Times New Roman KK EK" pitchFamily="18" charset="0"/>
                <a:sym typeface="Webdings" panose="05030102010509060703" pitchFamily="18" charset="2"/>
              </a:rPr>
              <a:t>есулі қос өткізгіш арқылы байланысы</a:t>
            </a:r>
            <a:endParaRPr lang="ru-RU" sz="3200" b="1">
              <a:latin typeface="Times New Roman KK EK" pitchFamily="18" charset="0"/>
              <a:sym typeface="Webdings" panose="05030102010509060703" pitchFamily="18" charset="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5"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6"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8"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9"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0"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3"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4"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5"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6"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7"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8"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2590800" y="2971800"/>
            <a:ext cx="6096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9"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676900" y="3009900"/>
            <a:ext cx="60960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50" name="Line 51"/>
          <p:cNvSpPr>
            <a:spLocks noChangeShapeType="1"/>
          </p:cNvSpPr>
          <p:nvPr/>
        </p:nvSpPr>
        <p:spPr bwMode="auto">
          <a:xfrm flipV="1">
            <a:off x="2382838" y="2638425"/>
            <a:ext cx="1587" cy="8890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51" name="Line 83"/>
          <p:cNvSpPr>
            <a:spLocks noChangeShapeType="1"/>
          </p:cNvSpPr>
          <p:nvPr/>
        </p:nvSpPr>
        <p:spPr bwMode="auto">
          <a:xfrm flipV="1">
            <a:off x="3276600" y="3114675"/>
            <a:ext cx="1588" cy="6810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18452" name="Group 102"/>
          <p:cNvGrpSpPr>
            <a:grpSpLocks/>
          </p:cNvGrpSpPr>
          <p:nvPr/>
        </p:nvGrpSpPr>
        <p:grpSpPr bwMode="auto">
          <a:xfrm>
            <a:off x="685800" y="407988"/>
            <a:ext cx="8077200" cy="4098925"/>
            <a:chOff x="204" y="119"/>
            <a:chExt cx="5466" cy="3039"/>
          </a:xfrm>
        </p:grpSpPr>
        <p:sp>
          <p:nvSpPr>
            <p:cNvPr id="18456" name="Oval 50"/>
            <p:cNvSpPr>
              <a:spLocks noChangeArrowheads="1"/>
            </p:cNvSpPr>
            <p:nvPr/>
          </p:nvSpPr>
          <p:spPr bwMode="auto">
            <a:xfrm flipH="1" flipV="1">
              <a:off x="1444" y="1904"/>
              <a:ext cx="114" cy="67"/>
            </a:xfrm>
            <a:prstGeom prst="ellipse">
              <a:avLst/>
            </a:prstGeom>
            <a:solidFill>
              <a:srgbClr val="263574"/>
            </a:solidFill>
            <a:ln w="9525">
              <a:solidFill>
                <a:srgbClr val="000000"/>
              </a:solidFill>
              <a:round/>
              <a:headEnd/>
              <a:tailEnd/>
            </a:ln>
          </p:spPr>
          <p:txBody>
            <a:bodyPr rot="10800000"/>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nvGrpSpPr>
            <p:cNvPr id="18457" name="Group 53"/>
            <p:cNvGrpSpPr>
              <a:grpSpLocks/>
            </p:cNvGrpSpPr>
            <p:nvPr/>
          </p:nvGrpSpPr>
          <p:grpSpPr bwMode="auto">
            <a:xfrm>
              <a:off x="3397" y="266"/>
              <a:ext cx="114" cy="133"/>
              <a:chOff x="5814" y="6021"/>
              <a:chExt cx="360" cy="540"/>
            </a:xfrm>
          </p:grpSpPr>
          <p:sp>
            <p:nvSpPr>
              <p:cNvPr id="18502" name="Oval 54"/>
              <p:cNvSpPr>
                <a:spLocks noChangeArrowheads="1"/>
              </p:cNvSpPr>
              <p:nvPr/>
            </p:nvSpPr>
            <p:spPr bwMode="auto">
              <a:xfrm flipH="1" flipV="1">
                <a:off x="5814" y="6021"/>
                <a:ext cx="360" cy="270"/>
              </a:xfrm>
              <a:prstGeom prst="ellipse">
                <a:avLst/>
              </a:prstGeom>
              <a:solidFill>
                <a:srgbClr val="263574"/>
              </a:solidFill>
              <a:ln w="9525">
                <a:solidFill>
                  <a:srgbClr val="000000"/>
                </a:solidFill>
                <a:round/>
                <a:headEnd/>
                <a:tailEnd/>
              </a:ln>
            </p:spPr>
            <p:txBody>
              <a:bodyPr rot="10800000"/>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8503" name="Line 55"/>
              <p:cNvSpPr>
                <a:spLocks noChangeShapeType="1"/>
              </p:cNvSpPr>
              <p:nvPr/>
            </p:nvSpPr>
            <p:spPr bwMode="auto">
              <a:xfrm flipV="1">
                <a:off x="5994" y="6291"/>
                <a:ext cx="0" cy="27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58" name="Group 56"/>
            <p:cNvGrpSpPr>
              <a:grpSpLocks/>
            </p:cNvGrpSpPr>
            <p:nvPr/>
          </p:nvGrpSpPr>
          <p:grpSpPr bwMode="auto">
            <a:xfrm>
              <a:off x="1630" y="355"/>
              <a:ext cx="1767" cy="1498"/>
              <a:chOff x="4374" y="1521"/>
              <a:chExt cx="4860" cy="5400"/>
            </a:xfrm>
          </p:grpSpPr>
          <p:sp>
            <p:nvSpPr>
              <p:cNvPr id="18499" name="Line 57"/>
              <p:cNvSpPr>
                <a:spLocks noChangeShapeType="1"/>
              </p:cNvSpPr>
              <p:nvPr/>
            </p:nvSpPr>
            <p:spPr bwMode="auto">
              <a:xfrm flipV="1">
                <a:off x="4374" y="4041"/>
                <a:ext cx="1980" cy="288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500" name="Line 58"/>
              <p:cNvSpPr>
                <a:spLocks noChangeShapeType="1"/>
              </p:cNvSpPr>
              <p:nvPr/>
            </p:nvSpPr>
            <p:spPr bwMode="auto">
              <a:xfrm>
                <a:off x="6354" y="4041"/>
                <a:ext cx="180" cy="90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501" name="Line 59"/>
              <p:cNvSpPr>
                <a:spLocks noChangeShapeType="1"/>
              </p:cNvSpPr>
              <p:nvPr/>
            </p:nvSpPr>
            <p:spPr bwMode="auto">
              <a:xfrm flipV="1">
                <a:off x="6534" y="1521"/>
                <a:ext cx="2700" cy="342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59" name="Group 60"/>
            <p:cNvGrpSpPr>
              <a:grpSpLocks/>
            </p:cNvGrpSpPr>
            <p:nvPr/>
          </p:nvGrpSpPr>
          <p:grpSpPr bwMode="auto">
            <a:xfrm>
              <a:off x="2064" y="621"/>
              <a:ext cx="2233" cy="1437"/>
              <a:chOff x="5274" y="2601"/>
              <a:chExt cx="6811" cy="5108"/>
            </a:xfrm>
          </p:grpSpPr>
          <p:sp>
            <p:nvSpPr>
              <p:cNvPr id="18496" name="Line 61"/>
              <p:cNvSpPr>
                <a:spLocks noChangeShapeType="1"/>
              </p:cNvSpPr>
              <p:nvPr/>
            </p:nvSpPr>
            <p:spPr bwMode="auto">
              <a:xfrm rot="1663713" flipV="1">
                <a:off x="5274" y="4067"/>
                <a:ext cx="2417" cy="3642"/>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97" name="Line 62"/>
              <p:cNvSpPr>
                <a:spLocks noChangeShapeType="1"/>
              </p:cNvSpPr>
              <p:nvPr/>
            </p:nvSpPr>
            <p:spPr bwMode="auto">
              <a:xfrm rot="1663713" flipH="1">
                <a:off x="7979" y="4733"/>
                <a:ext cx="221" cy="899"/>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98" name="Line 63"/>
              <p:cNvSpPr>
                <a:spLocks noChangeShapeType="1"/>
              </p:cNvSpPr>
              <p:nvPr/>
            </p:nvSpPr>
            <p:spPr bwMode="auto">
              <a:xfrm rot="1663713" flipV="1">
                <a:off x="8514" y="2601"/>
                <a:ext cx="3571" cy="3981"/>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0" name="Group 64"/>
            <p:cNvGrpSpPr>
              <a:grpSpLocks/>
            </p:cNvGrpSpPr>
            <p:nvPr/>
          </p:nvGrpSpPr>
          <p:grpSpPr bwMode="auto">
            <a:xfrm>
              <a:off x="1985" y="1207"/>
              <a:ext cx="2415" cy="1062"/>
              <a:chOff x="5944" y="4356"/>
              <a:chExt cx="7012" cy="3404"/>
            </a:xfrm>
          </p:grpSpPr>
          <p:grpSp>
            <p:nvGrpSpPr>
              <p:cNvPr id="18490" name="Group 65"/>
              <p:cNvGrpSpPr>
                <a:grpSpLocks/>
              </p:cNvGrpSpPr>
              <p:nvPr/>
            </p:nvGrpSpPr>
            <p:grpSpPr bwMode="auto">
              <a:xfrm>
                <a:off x="12654" y="5398"/>
                <a:ext cx="302" cy="354"/>
                <a:chOff x="5814" y="6021"/>
                <a:chExt cx="360" cy="540"/>
              </a:xfrm>
            </p:grpSpPr>
            <p:sp>
              <p:nvSpPr>
                <p:cNvPr id="18494" name="Oval 66"/>
                <p:cNvSpPr>
                  <a:spLocks noChangeArrowheads="1"/>
                </p:cNvSpPr>
                <p:nvPr/>
              </p:nvSpPr>
              <p:spPr bwMode="auto">
                <a:xfrm flipH="1" flipV="1">
                  <a:off x="5814" y="6021"/>
                  <a:ext cx="360" cy="270"/>
                </a:xfrm>
                <a:prstGeom prst="ellipse">
                  <a:avLst/>
                </a:prstGeom>
                <a:solidFill>
                  <a:srgbClr val="263574"/>
                </a:solidFill>
                <a:ln w="9525">
                  <a:solidFill>
                    <a:srgbClr val="000000"/>
                  </a:solidFill>
                  <a:round/>
                  <a:headEnd/>
                  <a:tailEnd/>
                </a:ln>
              </p:spPr>
              <p:txBody>
                <a:bodyPr rot="10800000"/>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8495" name="Line 67"/>
                <p:cNvSpPr>
                  <a:spLocks noChangeShapeType="1"/>
                </p:cNvSpPr>
                <p:nvPr/>
              </p:nvSpPr>
              <p:spPr bwMode="auto">
                <a:xfrm flipV="1">
                  <a:off x="5994" y="6291"/>
                  <a:ext cx="0" cy="27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8491" name="Line 68"/>
              <p:cNvSpPr>
                <a:spLocks noChangeShapeType="1"/>
              </p:cNvSpPr>
              <p:nvPr/>
            </p:nvSpPr>
            <p:spPr bwMode="auto">
              <a:xfrm rot="2405285" flipV="1">
                <a:off x="5944" y="4877"/>
                <a:ext cx="2199" cy="2883"/>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92" name="Line 69"/>
              <p:cNvSpPr>
                <a:spLocks noChangeShapeType="1"/>
              </p:cNvSpPr>
              <p:nvPr/>
            </p:nvSpPr>
            <p:spPr bwMode="auto">
              <a:xfrm rot="2405285">
                <a:off x="8634" y="5909"/>
                <a:ext cx="16" cy="358"/>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93" name="Line 70"/>
              <p:cNvSpPr>
                <a:spLocks noChangeShapeType="1"/>
              </p:cNvSpPr>
              <p:nvPr/>
            </p:nvSpPr>
            <p:spPr bwMode="auto">
              <a:xfrm rot="2405285" flipV="1">
                <a:off x="9203" y="4356"/>
                <a:ext cx="2787" cy="3179"/>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1" name="Group 71"/>
            <p:cNvGrpSpPr>
              <a:grpSpLocks/>
            </p:cNvGrpSpPr>
            <p:nvPr/>
          </p:nvGrpSpPr>
          <p:grpSpPr bwMode="auto">
            <a:xfrm>
              <a:off x="3056" y="2467"/>
              <a:ext cx="124" cy="177"/>
              <a:chOff x="5814" y="6021"/>
              <a:chExt cx="360" cy="540"/>
            </a:xfrm>
          </p:grpSpPr>
          <p:sp>
            <p:nvSpPr>
              <p:cNvPr id="18488" name="Oval 72"/>
              <p:cNvSpPr>
                <a:spLocks noChangeArrowheads="1"/>
              </p:cNvSpPr>
              <p:nvPr/>
            </p:nvSpPr>
            <p:spPr bwMode="auto">
              <a:xfrm flipH="1" flipV="1">
                <a:off x="5814" y="6021"/>
                <a:ext cx="360" cy="270"/>
              </a:xfrm>
              <a:prstGeom prst="ellipse">
                <a:avLst/>
              </a:prstGeom>
              <a:solidFill>
                <a:srgbClr val="263574"/>
              </a:solidFill>
              <a:ln w="9525">
                <a:solidFill>
                  <a:srgbClr val="000000"/>
                </a:solidFill>
                <a:round/>
                <a:headEnd/>
                <a:tailEnd/>
              </a:ln>
            </p:spPr>
            <p:txBody>
              <a:bodyPr rot="10800000"/>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18489" name="Line 73"/>
              <p:cNvSpPr>
                <a:spLocks noChangeShapeType="1"/>
              </p:cNvSpPr>
              <p:nvPr/>
            </p:nvSpPr>
            <p:spPr bwMode="auto">
              <a:xfrm flipV="1">
                <a:off x="5994" y="6291"/>
                <a:ext cx="0" cy="27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2" name="Group 74"/>
            <p:cNvGrpSpPr>
              <a:grpSpLocks/>
            </p:cNvGrpSpPr>
            <p:nvPr/>
          </p:nvGrpSpPr>
          <p:grpSpPr bwMode="auto">
            <a:xfrm rot="3833435">
              <a:off x="1894" y="1814"/>
              <a:ext cx="899" cy="944"/>
              <a:chOff x="4374" y="1521"/>
              <a:chExt cx="4860" cy="5400"/>
            </a:xfrm>
          </p:grpSpPr>
          <p:sp>
            <p:nvSpPr>
              <p:cNvPr id="18485" name="Line 75"/>
              <p:cNvSpPr>
                <a:spLocks noChangeShapeType="1"/>
              </p:cNvSpPr>
              <p:nvPr/>
            </p:nvSpPr>
            <p:spPr bwMode="auto">
              <a:xfrm flipV="1">
                <a:off x="4374" y="4041"/>
                <a:ext cx="1980" cy="288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86" name="Line 76"/>
              <p:cNvSpPr>
                <a:spLocks noChangeShapeType="1"/>
              </p:cNvSpPr>
              <p:nvPr/>
            </p:nvSpPr>
            <p:spPr bwMode="auto">
              <a:xfrm>
                <a:off x="6354" y="4041"/>
                <a:ext cx="180" cy="900"/>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87" name="Line 77"/>
              <p:cNvSpPr>
                <a:spLocks noChangeShapeType="1"/>
              </p:cNvSpPr>
              <p:nvPr/>
            </p:nvSpPr>
            <p:spPr bwMode="auto">
              <a:xfrm flipV="1">
                <a:off x="6534" y="1521"/>
                <a:ext cx="2700" cy="342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3" name="Group 78"/>
            <p:cNvGrpSpPr>
              <a:grpSpLocks/>
            </p:cNvGrpSpPr>
            <p:nvPr/>
          </p:nvGrpSpPr>
          <p:grpSpPr bwMode="auto">
            <a:xfrm>
              <a:off x="3470" y="119"/>
              <a:ext cx="1179" cy="227"/>
              <a:chOff x="9414" y="801"/>
              <a:chExt cx="2340" cy="720"/>
            </a:xfrm>
          </p:grpSpPr>
          <p:sp>
            <p:nvSpPr>
              <p:cNvPr id="18483" name="Text Box 79"/>
              <p:cNvSpPr txBox="1">
                <a:spLocks noChangeArrowheads="1"/>
              </p:cNvSpPr>
              <p:nvPr/>
            </p:nvSpPr>
            <p:spPr bwMode="auto">
              <a:xfrm>
                <a:off x="10134" y="801"/>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Антенна</a:t>
                </a:r>
                <a:endParaRPr lang="ru-RU" b="1">
                  <a:latin typeface="Verdana" panose="020B0604030504040204" pitchFamily="34" charset="0"/>
                </a:endParaRPr>
              </a:p>
            </p:txBody>
          </p:sp>
          <p:sp>
            <p:nvSpPr>
              <p:cNvPr id="18484" name="Line 80"/>
              <p:cNvSpPr>
                <a:spLocks noChangeShapeType="1"/>
              </p:cNvSpPr>
              <p:nvPr/>
            </p:nvSpPr>
            <p:spPr bwMode="auto">
              <a:xfrm flipV="1">
                <a:off x="9414" y="1161"/>
                <a:ext cx="72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18464" name="Text Box 81"/>
            <p:cNvSpPr txBox="1">
              <a:spLocks noChangeArrowheads="1"/>
            </p:cNvSpPr>
            <p:nvPr/>
          </p:nvSpPr>
          <p:spPr bwMode="auto">
            <a:xfrm>
              <a:off x="204" y="2314"/>
              <a:ext cx="1315"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en-US" sz="1600" b="1">
                  <a:latin typeface="Verdana" panose="020B0604030504040204" pitchFamily="34" charset="0"/>
                </a:rPr>
                <a:t>Wi-Fi  </a:t>
              </a:r>
              <a:r>
                <a:rPr lang="kk-KZ" sz="1600" b="1">
                  <a:latin typeface="Verdana" panose="020B0604030504040204" pitchFamily="34" charset="0"/>
                </a:rPr>
                <a:t>қатынау нүктесі</a:t>
              </a:r>
              <a:endParaRPr lang="ru-RU">
                <a:latin typeface="Verdana" panose="020B0604030504040204" pitchFamily="34" charset="0"/>
              </a:endParaRPr>
            </a:p>
          </p:txBody>
        </p:sp>
        <p:sp>
          <p:nvSpPr>
            <p:cNvPr id="18465" name="Text Box 82"/>
            <p:cNvSpPr txBox="1">
              <a:spLocks noChangeArrowheads="1"/>
            </p:cNvSpPr>
            <p:nvPr/>
          </p:nvSpPr>
          <p:spPr bwMode="auto">
            <a:xfrm>
              <a:off x="1701" y="2659"/>
              <a:ext cx="111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радиоканал</a:t>
              </a:r>
              <a:endParaRPr lang="ru-RU">
                <a:latin typeface="Verdana" panose="020B0604030504040204" pitchFamily="34" charset="0"/>
              </a:endParaRPr>
            </a:p>
          </p:txBody>
        </p:sp>
        <p:grpSp>
          <p:nvGrpSpPr>
            <p:cNvPr id="18466" name="Group 84"/>
            <p:cNvGrpSpPr>
              <a:grpSpLocks/>
            </p:cNvGrpSpPr>
            <p:nvPr/>
          </p:nvGrpSpPr>
          <p:grpSpPr bwMode="auto">
            <a:xfrm>
              <a:off x="4604" y="572"/>
              <a:ext cx="1066" cy="272"/>
              <a:chOff x="9414" y="801"/>
              <a:chExt cx="2340" cy="720"/>
            </a:xfrm>
          </p:grpSpPr>
          <p:sp>
            <p:nvSpPr>
              <p:cNvPr id="18481" name="Text Box 85"/>
              <p:cNvSpPr txBox="1">
                <a:spLocks noChangeArrowheads="1"/>
              </p:cNvSpPr>
              <p:nvPr/>
            </p:nvSpPr>
            <p:spPr bwMode="auto">
              <a:xfrm>
                <a:off x="10134" y="801"/>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Антенна</a:t>
                </a:r>
                <a:endParaRPr lang="ru-RU" b="1">
                  <a:latin typeface="Verdana" panose="020B0604030504040204" pitchFamily="34" charset="0"/>
                </a:endParaRPr>
              </a:p>
            </p:txBody>
          </p:sp>
          <p:sp>
            <p:nvSpPr>
              <p:cNvPr id="18482" name="Line 86"/>
              <p:cNvSpPr>
                <a:spLocks noChangeShapeType="1"/>
              </p:cNvSpPr>
              <p:nvPr/>
            </p:nvSpPr>
            <p:spPr bwMode="auto">
              <a:xfrm flipV="1">
                <a:off x="9414" y="1161"/>
                <a:ext cx="72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7" name="Group 87"/>
            <p:cNvGrpSpPr>
              <a:grpSpLocks/>
            </p:cNvGrpSpPr>
            <p:nvPr/>
          </p:nvGrpSpPr>
          <p:grpSpPr bwMode="auto">
            <a:xfrm>
              <a:off x="4377" y="1389"/>
              <a:ext cx="1136" cy="262"/>
              <a:chOff x="9414" y="801"/>
              <a:chExt cx="2340" cy="720"/>
            </a:xfrm>
          </p:grpSpPr>
          <p:sp>
            <p:nvSpPr>
              <p:cNvPr id="18479" name="Text Box 88"/>
              <p:cNvSpPr txBox="1">
                <a:spLocks noChangeArrowheads="1"/>
              </p:cNvSpPr>
              <p:nvPr/>
            </p:nvSpPr>
            <p:spPr bwMode="auto">
              <a:xfrm>
                <a:off x="10134" y="801"/>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Антенна</a:t>
                </a:r>
                <a:endParaRPr lang="ru-RU" b="1">
                  <a:latin typeface="Verdana" panose="020B0604030504040204" pitchFamily="34" charset="0"/>
                </a:endParaRPr>
              </a:p>
            </p:txBody>
          </p:sp>
          <p:sp>
            <p:nvSpPr>
              <p:cNvPr id="18480" name="Line 89"/>
              <p:cNvSpPr>
                <a:spLocks noChangeShapeType="1"/>
              </p:cNvSpPr>
              <p:nvPr/>
            </p:nvSpPr>
            <p:spPr bwMode="auto">
              <a:xfrm flipV="1">
                <a:off x="9414" y="1161"/>
                <a:ext cx="72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8" name="Group 90"/>
            <p:cNvGrpSpPr>
              <a:grpSpLocks/>
            </p:cNvGrpSpPr>
            <p:nvPr/>
          </p:nvGrpSpPr>
          <p:grpSpPr bwMode="auto">
            <a:xfrm>
              <a:off x="3198" y="2296"/>
              <a:ext cx="1090" cy="238"/>
              <a:chOff x="9414" y="801"/>
              <a:chExt cx="2340" cy="720"/>
            </a:xfrm>
          </p:grpSpPr>
          <p:sp>
            <p:nvSpPr>
              <p:cNvPr id="18477" name="Text Box 91"/>
              <p:cNvSpPr txBox="1">
                <a:spLocks noChangeArrowheads="1"/>
              </p:cNvSpPr>
              <p:nvPr/>
            </p:nvSpPr>
            <p:spPr bwMode="auto">
              <a:xfrm>
                <a:off x="10134" y="801"/>
                <a:ext cx="16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Антенна</a:t>
                </a:r>
                <a:endParaRPr lang="ru-RU" b="1">
                  <a:latin typeface="Verdana" panose="020B0604030504040204" pitchFamily="34" charset="0"/>
                </a:endParaRPr>
              </a:p>
            </p:txBody>
          </p:sp>
          <p:sp>
            <p:nvSpPr>
              <p:cNvPr id="18478" name="Line 92"/>
              <p:cNvSpPr>
                <a:spLocks noChangeShapeType="1"/>
              </p:cNvSpPr>
              <p:nvPr/>
            </p:nvSpPr>
            <p:spPr bwMode="auto">
              <a:xfrm flipV="1">
                <a:off x="9414" y="1161"/>
                <a:ext cx="720" cy="3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18469" name="Group 93"/>
            <p:cNvGrpSpPr>
              <a:grpSpLocks/>
            </p:cNvGrpSpPr>
            <p:nvPr/>
          </p:nvGrpSpPr>
          <p:grpSpPr bwMode="auto">
            <a:xfrm>
              <a:off x="4565" y="826"/>
              <a:ext cx="57" cy="87"/>
              <a:chOff x="13014" y="2698"/>
              <a:chExt cx="360" cy="540"/>
            </a:xfrm>
          </p:grpSpPr>
          <p:sp>
            <p:nvSpPr>
              <p:cNvPr id="18475" name="Line 94"/>
              <p:cNvSpPr>
                <a:spLocks noChangeShapeType="1"/>
              </p:cNvSpPr>
              <p:nvPr/>
            </p:nvSpPr>
            <p:spPr bwMode="auto">
              <a:xfrm>
                <a:off x="13194" y="3058"/>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18476" name="Oval 95"/>
              <p:cNvSpPr>
                <a:spLocks noChangeArrowheads="1"/>
              </p:cNvSpPr>
              <p:nvPr/>
            </p:nvSpPr>
            <p:spPr bwMode="auto">
              <a:xfrm>
                <a:off x="13014" y="2698"/>
                <a:ext cx="360" cy="360"/>
              </a:xfrm>
              <a:prstGeom prst="ellipse">
                <a:avLst/>
              </a:prstGeom>
              <a:solidFill>
                <a:srgbClr val="263574"/>
              </a:solidFill>
              <a:ln w="9525">
                <a:solidFill>
                  <a:srgbClr val="000000"/>
                </a:solidFill>
                <a:round/>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pic>
          <p:nvPicPr>
            <p:cNvPr id="18470" name="Picture 96" descr="BD18252_"/>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1" y="1389"/>
              <a:ext cx="491" cy="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1" name="Picture 97" descr="BD18221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66" y="2024"/>
              <a:ext cx="544"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2" name="Picture 98" descr="BD18187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34" y="391"/>
              <a:ext cx="499" cy="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73" name="Picture 99" descr="BD18187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71" y="2614"/>
              <a:ext cx="544" cy="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74" name="computr4"/>
            <p:cNvSpPr>
              <a:spLocks noEditPoints="1" noChangeArrowheads="1"/>
            </p:cNvSpPr>
            <p:nvPr/>
          </p:nvSpPr>
          <p:spPr bwMode="auto">
            <a:xfrm>
              <a:off x="4513" y="935"/>
              <a:ext cx="239" cy="358"/>
            </a:xfrm>
            <a:custGeom>
              <a:avLst/>
              <a:gdLst>
                <a:gd name="T0" fmla="*/ 1 w 21600"/>
                <a:gd name="T1" fmla="*/ 0 h 21600"/>
                <a:gd name="T2" fmla="*/ 3 w 21600"/>
                <a:gd name="T3" fmla="*/ 3 h 21600"/>
                <a:gd name="T4" fmla="*/ 1 w 21600"/>
                <a:gd name="T5" fmla="*/ 6 h 21600"/>
                <a:gd name="T6" fmla="*/ 0 w 21600"/>
                <a:gd name="T7" fmla="*/ 3 h 21600"/>
                <a:gd name="T8" fmla="*/ 0 60000 65536"/>
                <a:gd name="T9" fmla="*/ 0 60000 65536"/>
                <a:gd name="T10" fmla="*/ 0 60000 65536"/>
                <a:gd name="T11" fmla="*/ 0 60000 65536"/>
                <a:gd name="T12" fmla="*/ 3525 w 21600"/>
                <a:gd name="T13" fmla="*/ 2413 h 21600"/>
                <a:gd name="T14" fmla="*/ 18075 w 21600"/>
                <a:gd name="T15" fmla="*/ 11041 h 21600"/>
              </a:gdLst>
              <a:ahLst/>
              <a:cxnLst>
                <a:cxn ang="T8">
                  <a:pos x="T0" y="T1"/>
                </a:cxn>
                <a:cxn ang="T9">
                  <a:pos x="T2" y="T3"/>
                </a:cxn>
                <a:cxn ang="T10">
                  <a:pos x="T4" y="T5"/>
                </a:cxn>
                <a:cxn ang="T11">
                  <a:pos x="T6" y="T7"/>
                </a:cxn>
              </a:cxnLst>
              <a:rect l="T12" t="T13" r="T14" b="T15"/>
              <a:pathLst>
                <a:path w="21600" h="21600" extrusionOk="0">
                  <a:moveTo>
                    <a:pt x="10800" y="21600"/>
                  </a:moveTo>
                  <a:lnTo>
                    <a:pt x="19872" y="21600"/>
                  </a:lnTo>
                  <a:lnTo>
                    <a:pt x="19872" y="19623"/>
                  </a:lnTo>
                  <a:lnTo>
                    <a:pt x="21600" y="19623"/>
                  </a:lnTo>
                  <a:lnTo>
                    <a:pt x="21600" y="11104"/>
                  </a:lnTo>
                  <a:lnTo>
                    <a:pt x="21600" y="1217"/>
                  </a:lnTo>
                  <a:lnTo>
                    <a:pt x="21600" y="913"/>
                  </a:lnTo>
                  <a:lnTo>
                    <a:pt x="21384" y="761"/>
                  </a:lnTo>
                  <a:lnTo>
                    <a:pt x="21168" y="456"/>
                  </a:lnTo>
                  <a:lnTo>
                    <a:pt x="20952" y="304"/>
                  </a:lnTo>
                  <a:lnTo>
                    <a:pt x="20736" y="152"/>
                  </a:lnTo>
                  <a:lnTo>
                    <a:pt x="20520" y="0"/>
                  </a:lnTo>
                  <a:lnTo>
                    <a:pt x="19872" y="0"/>
                  </a:lnTo>
                  <a:lnTo>
                    <a:pt x="19440" y="0"/>
                  </a:lnTo>
                  <a:lnTo>
                    <a:pt x="10800" y="0"/>
                  </a:lnTo>
                  <a:lnTo>
                    <a:pt x="1944" y="0"/>
                  </a:lnTo>
                  <a:lnTo>
                    <a:pt x="1512" y="0"/>
                  </a:lnTo>
                  <a:lnTo>
                    <a:pt x="1080" y="0"/>
                  </a:lnTo>
                  <a:lnTo>
                    <a:pt x="648" y="152"/>
                  </a:lnTo>
                  <a:lnTo>
                    <a:pt x="432" y="304"/>
                  </a:lnTo>
                  <a:lnTo>
                    <a:pt x="216" y="456"/>
                  </a:lnTo>
                  <a:lnTo>
                    <a:pt x="0" y="761"/>
                  </a:lnTo>
                  <a:lnTo>
                    <a:pt x="0" y="913"/>
                  </a:lnTo>
                  <a:lnTo>
                    <a:pt x="0" y="1217"/>
                  </a:lnTo>
                  <a:lnTo>
                    <a:pt x="0" y="11104"/>
                  </a:lnTo>
                  <a:lnTo>
                    <a:pt x="0" y="19623"/>
                  </a:lnTo>
                  <a:lnTo>
                    <a:pt x="1728" y="19623"/>
                  </a:lnTo>
                  <a:lnTo>
                    <a:pt x="1728" y="21600"/>
                  </a:lnTo>
                  <a:lnTo>
                    <a:pt x="10800" y="21600"/>
                  </a:lnTo>
                  <a:close/>
                </a:path>
                <a:path w="21600" h="21600" extrusionOk="0">
                  <a:moveTo>
                    <a:pt x="17496" y="11256"/>
                  </a:moveTo>
                  <a:lnTo>
                    <a:pt x="17712" y="11256"/>
                  </a:lnTo>
                  <a:lnTo>
                    <a:pt x="17928" y="11256"/>
                  </a:lnTo>
                  <a:lnTo>
                    <a:pt x="17928" y="11104"/>
                  </a:lnTo>
                  <a:lnTo>
                    <a:pt x="18144" y="11104"/>
                  </a:lnTo>
                  <a:lnTo>
                    <a:pt x="18144" y="10952"/>
                  </a:lnTo>
                  <a:lnTo>
                    <a:pt x="18144" y="10800"/>
                  </a:lnTo>
                  <a:lnTo>
                    <a:pt x="18144" y="2586"/>
                  </a:lnTo>
                  <a:lnTo>
                    <a:pt x="18144" y="2434"/>
                  </a:lnTo>
                  <a:lnTo>
                    <a:pt x="18144" y="2282"/>
                  </a:lnTo>
                  <a:lnTo>
                    <a:pt x="17928" y="2130"/>
                  </a:lnTo>
                  <a:lnTo>
                    <a:pt x="17712" y="1977"/>
                  </a:lnTo>
                  <a:lnTo>
                    <a:pt x="17496" y="1977"/>
                  </a:lnTo>
                  <a:lnTo>
                    <a:pt x="3888" y="1977"/>
                  </a:lnTo>
                  <a:lnTo>
                    <a:pt x="3672" y="1977"/>
                  </a:lnTo>
                  <a:lnTo>
                    <a:pt x="3456" y="1977"/>
                  </a:lnTo>
                  <a:lnTo>
                    <a:pt x="3456" y="2130"/>
                  </a:lnTo>
                  <a:lnTo>
                    <a:pt x="3240" y="2130"/>
                  </a:lnTo>
                  <a:lnTo>
                    <a:pt x="3240" y="2282"/>
                  </a:lnTo>
                  <a:lnTo>
                    <a:pt x="3024" y="2282"/>
                  </a:lnTo>
                  <a:lnTo>
                    <a:pt x="3024" y="2434"/>
                  </a:lnTo>
                  <a:lnTo>
                    <a:pt x="3024" y="2586"/>
                  </a:lnTo>
                  <a:lnTo>
                    <a:pt x="3024" y="10800"/>
                  </a:lnTo>
                  <a:lnTo>
                    <a:pt x="3024" y="10952"/>
                  </a:lnTo>
                  <a:lnTo>
                    <a:pt x="3240" y="11104"/>
                  </a:lnTo>
                  <a:lnTo>
                    <a:pt x="3456" y="11256"/>
                  </a:lnTo>
                  <a:lnTo>
                    <a:pt x="3672" y="11256"/>
                  </a:lnTo>
                  <a:lnTo>
                    <a:pt x="3888" y="11256"/>
                  </a:lnTo>
                  <a:lnTo>
                    <a:pt x="17496" y="11256"/>
                  </a:lnTo>
                  <a:moveTo>
                    <a:pt x="2808" y="19623"/>
                  </a:moveTo>
                  <a:lnTo>
                    <a:pt x="2808" y="19927"/>
                  </a:lnTo>
                  <a:lnTo>
                    <a:pt x="2808" y="21144"/>
                  </a:lnTo>
                  <a:lnTo>
                    <a:pt x="2808" y="21600"/>
                  </a:lnTo>
                  <a:lnTo>
                    <a:pt x="2808" y="19623"/>
                  </a:lnTo>
                  <a:moveTo>
                    <a:pt x="4104" y="19623"/>
                  </a:moveTo>
                  <a:lnTo>
                    <a:pt x="4104" y="19927"/>
                  </a:lnTo>
                  <a:lnTo>
                    <a:pt x="4104" y="21144"/>
                  </a:lnTo>
                  <a:lnTo>
                    <a:pt x="4104" y="21600"/>
                  </a:lnTo>
                  <a:lnTo>
                    <a:pt x="4104" y="19623"/>
                  </a:lnTo>
                  <a:moveTo>
                    <a:pt x="5184" y="19623"/>
                  </a:moveTo>
                  <a:lnTo>
                    <a:pt x="5184" y="19927"/>
                  </a:lnTo>
                  <a:lnTo>
                    <a:pt x="5184" y="21144"/>
                  </a:lnTo>
                  <a:lnTo>
                    <a:pt x="5184" y="21600"/>
                  </a:lnTo>
                  <a:lnTo>
                    <a:pt x="5184" y="19623"/>
                  </a:lnTo>
                  <a:moveTo>
                    <a:pt x="6480" y="19623"/>
                  </a:moveTo>
                  <a:lnTo>
                    <a:pt x="6480" y="19927"/>
                  </a:lnTo>
                  <a:lnTo>
                    <a:pt x="6480" y="21144"/>
                  </a:lnTo>
                  <a:lnTo>
                    <a:pt x="6480" y="21600"/>
                  </a:lnTo>
                  <a:lnTo>
                    <a:pt x="6480" y="19623"/>
                  </a:lnTo>
                  <a:moveTo>
                    <a:pt x="7560" y="19623"/>
                  </a:moveTo>
                  <a:lnTo>
                    <a:pt x="7560" y="19927"/>
                  </a:lnTo>
                  <a:lnTo>
                    <a:pt x="7560" y="21144"/>
                  </a:lnTo>
                  <a:lnTo>
                    <a:pt x="7560" y="21600"/>
                  </a:lnTo>
                  <a:lnTo>
                    <a:pt x="7560" y="19623"/>
                  </a:lnTo>
                  <a:moveTo>
                    <a:pt x="8856" y="19623"/>
                  </a:moveTo>
                  <a:lnTo>
                    <a:pt x="8856" y="19927"/>
                  </a:lnTo>
                  <a:lnTo>
                    <a:pt x="8856" y="21144"/>
                  </a:lnTo>
                  <a:lnTo>
                    <a:pt x="8856" y="21600"/>
                  </a:lnTo>
                  <a:lnTo>
                    <a:pt x="8856" y="19623"/>
                  </a:lnTo>
                  <a:moveTo>
                    <a:pt x="10152" y="19623"/>
                  </a:moveTo>
                  <a:lnTo>
                    <a:pt x="10152" y="19927"/>
                  </a:lnTo>
                  <a:lnTo>
                    <a:pt x="10152" y="21144"/>
                  </a:lnTo>
                  <a:lnTo>
                    <a:pt x="10152" y="21600"/>
                  </a:lnTo>
                  <a:lnTo>
                    <a:pt x="10152" y="19623"/>
                  </a:lnTo>
                  <a:moveTo>
                    <a:pt x="11232" y="19623"/>
                  </a:moveTo>
                  <a:lnTo>
                    <a:pt x="11232" y="19927"/>
                  </a:lnTo>
                  <a:lnTo>
                    <a:pt x="11232" y="21144"/>
                  </a:lnTo>
                  <a:lnTo>
                    <a:pt x="11232" y="21600"/>
                  </a:lnTo>
                  <a:lnTo>
                    <a:pt x="11232" y="19623"/>
                  </a:lnTo>
                  <a:moveTo>
                    <a:pt x="12528" y="19623"/>
                  </a:moveTo>
                  <a:lnTo>
                    <a:pt x="12528" y="19927"/>
                  </a:lnTo>
                  <a:lnTo>
                    <a:pt x="12528" y="21144"/>
                  </a:lnTo>
                  <a:lnTo>
                    <a:pt x="12528" y="21600"/>
                  </a:lnTo>
                  <a:lnTo>
                    <a:pt x="12528" y="19623"/>
                  </a:lnTo>
                  <a:moveTo>
                    <a:pt x="13608" y="19623"/>
                  </a:moveTo>
                  <a:lnTo>
                    <a:pt x="13608" y="19927"/>
                  </a:lnTo>
                  <a:lnTo>
                    <a:pt x="13608" y="21144"/>
                  </a:lnTo>
                  <a:lnTo>
                    <a:pt x="13608" y="21600"/>
                  </a:lnTo>
                  <a:lnTo>
                    <a:pt x="13608" y="19623"/>
                  </a:lnTo>
                  <a:moveTo>
                    <a:pt x="14904" y="19623"/>
                  </a:moveTo>
                  <a:lnTo>
                    <a:pt x="14904" y="19927"/>
                  </a:lnTo>
                  <a:lnTo>
                    <a:pt x="14904" y="21144"/>
                  </a:lnTo>
                  <a:lnTo>
                    <a:pt x="14904" y="21600"/>
                  </a:lnTo>
                  <a:lnTo>
                    <a:pt x="14904" y="19623"/>
                  </a:lnTo>
                  <a:moveTo>
                    <a:pt x="16200" y="19623"/>
                  </a:moveTo>
                  <a:lnTo>
                    <a:pt x="16200" y="19927"/>
                  </a:lnTo>
                  <a:lnTo>
                    <a:pt x="16200" y="21144"/>
                  </a:lnTo>
                  <a:lnTo>
                    <a:pt x="16200" y="21600"/>
                  </a:lnTo>
                  <a:lnTo>
                    <a:pt x="16200" y="19623"/>
                  </a:lnTo>
                  <a:moveTo>
                    <a:pt x="17280" y="19623"/>
                  </a:moveTo>
                  <a:lnTo>
                    <a:pt x="17280" y="19927"/>
                  </a:lnTo>
                  <a:lnTo>
                    <a:pt x="17280" y="21144"/>
                  </a:lnTo>
                  <a:lnTo>
                    <a:pt x="17280" y="21600"/>
                  </a:lnTo>
                  <a:lnTo>
                    <a:pt x="17280" y="19623"/>
                  </a:lnTo>
                  <a:moveTo>
                    <a:pt x="18576" y="19623"/>
                  </a:moveTo>
                  <a:lnTo>
                    <a:pt x="18576" y="19927"/>
                  </a:lnTo>
                  <a:lnTo>
                    <a:pt x="18576" y="21144"/>
                  </a:lnTo>
                  <a:lnTo>
                    <a:pt x="18576" y="21600"/>
                  </a:lnTo>
                  <a:lnTo>
                    <a:pt x="18576" y="19623"/>
                  </a:lnTo>
                  <a:moveTo>
                    <a:pt x="19872" y="19623"/>
                  </a:moveTo>
                  <a:lnTo>
                    <a:pt x="16848" y="19623"/>
                  </a:lnTo>
                  <a:lnTo>
                    <a:pt x="5400" y="19623"/>
                  </a:lnTo>
                  <a:lnTo>
                    <a:pt x="1728" y="19623"/>
                  </a:lnTo>
                  <a:lnTo>
                    <a:pt x="19872" y="19623"/>
                  </a:lnTo>
                  <a:moveTo>
                    <a:pt x="12096" y="14146"/>
                  </a:moveTo>
                  <a:lnTo>
                    <a:pt x="12096" y="13386"/>
                  </a:lnTo>
                  <a:lnTo>
                    <a:pt x="19224" y="13386"/>
                  </a:lnTo>
                  <a:lnTo>
                    <a:pt x="19224" y="14146"/>
                  </a:lnTo>
                  <a:lnTo>
                    <a:pt x="12096" y="14146"/>
                  </a:lnTo>
                </a:path>
              </a:pathLst>
            </a:custGeom>
            <a:solidFill>
              <a:srgbClr val="FFFFCC"/>
            </a:solidFill>
            <a:ln w="9525">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pic>
        <p:nvPicPr>
          <p:cNvPr id="18453" name="Picture 101" descr="BD18215_"/>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696075" y="2249488"/>
            <a:ext cx="811213" cy="754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8679" name="Text Box 103"/>
          <p:cNvSpPr txBox="1">
            <a:spLocks noChangeArrowheads="1"/>
          </p:cNvSpPr>
          <p:nvPr/>
        </p:nvSpPr>
        <p:spPr bwMode="auto">
          <a:xfrm>
            <a:off x="1836738" y="5029200"/>
            <a:ext cx="6434137" cy="1066800"/>
          </a:xfrm>
          <a:prstGeom prst="rect">
            <a:avLst/>
          </a:prstGeom>
          <a:noFill/>
          <a:ln w="9525">
            <a:noFill/>
            <a:miter lim="800000"/>
            <a:headEnd/>
            <a:tailEnd/>
          </a:ln>
          <a:effectLst/>
        </p:spPr>
        <p:txBody>
          <a:bodyPr>
            <a:spAutoFit/>
          </a:bodyPr>
          <a:lstStyle/>
          <a:p>
            <a:pPr algn="ctr">
              <a:spcBef>
                <a:spcPct val="50000"/>
              </a:spcBef>
              <a:defRPr/>
            </a:pPr>
            <a:r>
              <a:rPr lang="kk-KZ" sz="3200" b="1">
                <a:latin typeface="Times New Roman KK EK" pitchFamily="18" charset="0"/>
              </a:rPr>
              <a:t>Жергілікті компьютерлік желінің с</a:t>
            </a:r>
            <a:r>
              <a:rPr lang="kk-KZ" sz="3200" b="1">
                <a:effectLst>
                  <a:outerShdw blurRad="38100" dist="38100" dir="2700000" algn="tl">
                    <a:srgbClr val="FFFFFF"/>
                  </a:outerShdw>
                </a:effectLst>
                <a:latin typeface="Times New Roman KK EK" pitchFamily="18" charset="0"/>
              </a:rPr>
              <a:t>ымсыз байланысы</a:t>
            </a:r>
            <a:endParaRPr lang="ru-RU" sz="3200" b="1">
              <a:effectLst>
                <a:outerShdw blurRad="38100" dist="38100" dir="2700000" algn="tl">
                  <a:srgbClr val="FFFFFF"/>
                </a:outerShdw>
              </a:effectLst>
              <a:latin typeface="Times New Roman KK EK" pitchFamily="18" charset="0"/>
            </a:endParaRPr>
          </a:p>
        </p:txBody>
      </p:sp>
      <p:pic>
        <p:nvPicPr>
          <p:cNvPr id="12364" name="Picture 76" descr="j0195384"/>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447800" y="604838"/>
            <a:ext cx="1795463" cy="183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12364"/>
                                        </p:tgtEl>
                                        <p:attrNameLst>
                                          <p:attrName>style.visibility</p:attrName>
                                        </p:attrNameLst>
                                      </p:cBhvr>
                                      <p:to>
                                        <p:strVal val="visible"/>
                                      </p:to>
                                    </p:set>
                                    <p:animEffect transition="in" filter="wipe(down)">
                                      <p:cBhvr>
                                        <p:cTn id="7" dur="580">
                                          <p:stCondLst>
                                            <p:cond delay="0"/>
                                          </p:stCondLst>
                                        </p:cTn>
                                        <p:tgtEl>
                                          <p:spTgt spid="12364"/>
                                        </p:tgtEl>
                                      </p:cBhvr>
                                    </p:animEffect>
                                    <p:anim calcmode="lin" valueType="num">
                                      <p:cBhvr>
                                        <p:cTn id="8" dur="1822" tmFilter="0,0; 0.14,0.36; 0.43,0.73; 0.71,0.91; 1.0,1.0">
                                          <p:stCondLst>
                                            <p:cond delay="0"/>
                                          </p:stCondLst>
                                        </p:cTn>
                                        <p:tgtEl>
                                          <p:spTgt spid="1236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36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36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36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364"/>
                                        </p:tgtEl>
                                        <p:attrNameLst>
                                          <p:attrName>ppt_y</p:attrName>
                                        </p:attrNameLst>
                                      </p:cBhvr>
                                      <p:tavLst>
                                        <p:tav tm="0" fmla="#ppt_y-sin(pi*$)/81">
                                          <p:val>
                                            <p:fltVal val="0"/>
                                          </p:val>
                                        </p:tav>
                                        <p:tav tm="100000">
                                          <p:val>
                                            <p:fltVal val="1"/>
                                          </p:val>
                                        </p:tav>
                                      </p:tavLst>
                                    </p:anim>
                                    <p:animScale>
                                      <p:cBhvr>
                                        <p:cTn id="13" dur="26">
                                          <p:stCondLst>
                                            <p:cond delay="650"/>
                                          </p:stCondLst>
                                        </p:cTn>
                                        <p:tgtEl>
                                          <p:spTgt spid="12364"/>
                                        </p:tgtEl>
                                      </p:cBhvr>
                                      <p:to x="100000" y="60000"/>
                                    </p:animScale>
                                    <p:animScale>
                                      <p:cBhvr>
                                        <p:cTn id="14" dur="166" decel="50000">
                                          <p:stCondLst>
                                            <p:cond delay="676"/>
                                          </p:stCondLst>
                                        </p:cTn>
                                        <p:tgtEl>
                                          <p:spTgt spid="12364"/>
                                        </p:tgtEl>
                                      </p:cBhvr>
                                      <p:to x="100000" y="100000"/>
                                    </p:animScale>
                                    <p:animScale>
                                      <p:cBhvr>
                                        <p:cTn id="15" dur="26">
                                          <p:stCondLst>
                                            <p:cond delay="1312"/>
                                          </p:stCondLst>
                                        </p:cTn>
                                        <p:tgtEl>
                                          <p:spTgt spid="12364"/>
                                        </p:tgtEl>
                                      </p:cBhvr>
                                      <p:to x="100000" y="80000"/>
                                    </p:animScale>
                                    <p:animScale>
                                      <p:cBhvr>
                                        <p:cTn id="16" dur="166" decel="50000">
                                          <p:stCondLst>
                                            <p:cond delay="1338"/>
                                          </p:stCondLst>
                                        </p:cTn>
                                        <p:tgtEl>
                                          <p:spTgt spid="12364"/>
                                        </p:tgtEl>
                                      </p:cBhvr>
                                      <p:to x="100000" y="100000"/>
                                    </p:animScale>
                                    <p:animScale>
                                      <p:cBhvr>
                                        <p:cTn id="17" dur="26">
                                          <p:stCondLst>
                                            <p:cond delay="1642"/>
                                          </p:stCondLst>
                                        </p:cTn>
                                        <p:tgtEl>
                                          <p:spTgt spid="12364"/>
                                        </p:tgtEl>
                                      </p:cBhvr>
                                      <p:to x="100000" y="90000"/>
                                    </p:animScale>
                                    <p:animScale>
                                      <p:cBhvr>
                                        <p:cTn id="18" dur="166" decel="50000">
                                          <p:stCondLst>
                                            <p:cond delay="1668"/>
                                          </p:stCondLst>
                                        </p:cTn>
                                        <p:tgtEl>
                                          <p:spTgt spid="12364"/>
                                        </p:tgtEl>
                                      </p:cBhvr>
                                      <p:to x="100000" y="100000"/>
                                    </p:animScale>
                                    <p:animScale>
                                      <p:cBhvr>
                                        <p:cTn id="19" dur="26">
                                          <p:stCondLst>
                                            <p:cond delay="1808"/>
                                          </p:stCondLst>
                                        </p:cTn>
                                        <p:tgtEl>
                                          <p:spTgt spid="12364"/>
                                        </p:tgtEl>
                                      </p:cBhvr>
                                      <p:to x="100000" y="95000"/>
                                    </p:animScale>
                                    <p:animScale>
                                      <p:cBhvr>
                                        <p:cTn id="20" dur="166" decel="50000">
                                          <p:stCondLst>
                                            <p:cond delay="1834"/>
                                          </p:stCondLst>
                                        </p:cTn>
                                        <p:tgtEl>
                                          <p:spTgt spid="1236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59"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0"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3"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4"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5"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6"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7"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8"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9"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0"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71"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5316" name="Picture 20" descr="AN39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54950" y="5153025"/>
            <a:ext cx="60325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1348" name="Text Box 4"/>
          <p:cNvSpPr>
            <a:spLocks noChangeArrowheads="1"/>
          </p:cNvSpPr>
          <p:nvPr/>
        </p:nvSpPr>
        <p:spPr bwMode="auto">
          <a:xfrm>
            <a:off x="533400" y="1717675"/>
            <a:ext cx="77724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spcBef>
                <a:spcPct val="50000"/>
              </a:spcBef>
              <a:buClr>
                <a:schemeClr val="hlink"/>
              </a:buClr>
              <a:buSzPct val="70000"/>
              <a:buFont typeface="Wingdings" panose="05000000000000000000" pitchFamily="2" charset="2"/>
              <a:buNone/>
            </a:pPr>
            <a:r>
              <a:rPr lang="kk-KZ" sz="3200"/>
              <a:t>	</a:t>
            </a:r>
            <a:r>
              <a:rPr lang="kk-KZ" sz="3200">
                <a:latin typeface="Times New Roman" panose="02020603050405020304" pitchFamily="18" charset="0"/>
              </a:rPr>
              <a:t>Бір немесе бірнеше желілерді бір – бірімен өзара байланыстыру </a:t>
            </a:r>
            <a:r>
              <a:rPr lang="kk-KZ" sz="3200" b="1" i="1">
                <a:latin typeface="Times New Roman" panose="02020603050405020304" pitchFamily="18" charset="0"/>
              </a:rPr>
              <a:t>желіаралық байланыс</a:t>
            </a:r>
            <a:r>
              <a:rPr lang="kk-KZ" sz="3200">
                <a:latin typeface="Times New Roman" panose="02020603050405020304" pitchFamily="18" charset="0"/>
              </a:rPr>
              <a:t> немесе </a:t>
            </a:r>
            <a:r>
              <a:rPr lang="kk-KZ" sz="3200" b="1" i="1">
                <a:latin typeface="Times New Roman" panose="02020603050405020304" pitchFamily="18" charset="0"/>
              </a:rPr>
              <a:t>ауқымды желі</a:t>
            </a:r>
            <a:r>
              <a:rPr lang="kk-KZ" sz="3200">
                <a:latin typeface="Times New Roman" panose="02020603050405020304" pitchFamily="18" charset="0"/>
              </a:rPr>
              <a:t> деп аталады. Ауқымды желі қала, аймақ, ел, бүкіл Жер шарын қамтуы мүмкін.</a:t>
            </a:r>
            <a:endParaRPr lang="ru-RU" sz="3200">
              <a:latin typeface="Times New Roman" panose="02020603050405020304" pitchFamily="18" charset="0"/>
            </a:endParaRPr>
          </a:p>
        </p:txBody>
      </p:sp>
      <p:pic>
        <p:nvPicPr>
          <p:cNvPr id="55318" name="Picture 22" descr="j030125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981200" y="4572000"/>
            <a:ext cx="1830388"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path" presetSubtype="0" accel="50000" decel="50000" fill="hold" nodeType="withEffect">
                                  <p:stCondLst>
                                    <p:cond delay="0"/>
                                  </p:stCondLst>
                                  <p:childTnLst>
                                    <p:animMotion origin="layout" path="M 0.21667 1.90751E-6 L -3.33333E-6 1.90751E-6 " pathEditMode="relative" rAng="0" ptsTypes="AA">
                                      <p:cBhvr>
                                        <p:cTn id="6" dur="2000" fill="hold"/>
                                        <p:tgtEl>
                                          <p:spTgt spid="55316"/>
                                        </p:tgtEl>
                                        <p:attrNameLst>
                                          <p:attrName>ppt_x</p:attrName>
                                          <p:attrName>ppt_y</p:attrName>
                                        </p:attrNameLst>
                                      </p:cBhvr>
                                      <p:rCtr x="-10833" y="0"/>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441348"/>
                                        </p:tgtEl>
                                        <p:attrNameLst>
                                          <p:attrName>style.visibility</p:attrName>
                                        </p:attrNameLst>
                                      </p:cBhvr>
                                      <p:to>
                                        <p:strVal val="visible"/>
                                      </p:to>
                                    </p:set>
                                    <p:anim calcmode="lin" valueType="num">
                                      <p:cBhvr>
                                        <p:cTn id="11" dur="1000" fill="hold"/>
                                        <p:tgtEl>
                                          <p:spTgt spid="441348"/>
                                        </p:tgtEl>
                                        <p:attrNameLst>
                                          <p:attrName>ppt_w</p:attrName>
                                        </p:attrNameLst>
                                      </p:cBhvr>
                                      <p:tavLst>
                                        <p:tav tm="0">
                                          <p:val>
                                            <p:fltVal val="0"/>
                                          </p:val>
                                        </p:tav>
                                        <p:tav tm="100000">
                                          <p:val>
                                            <p:strVal val="#ppt_w"/>
                                          </p:val>
                                        </p:tav>
                                      </p:tavLst>
                                    </p:anim>
                                    <p:anim calcmode="lin" valueType="num">
                                      <p:cBhvr>
                                        <p:cTn id="12" dur="1000" fill="hold"/>
                                        <p:tgtEl>
                                          <p:spTgt spid="441348"/>
                                        </p:tgtEl>
                                        <p:attrNameLst>
                                          <p:attrName>ppt_h</p:attrName>
                                        </p:attrNameLst>
                                      </p:cBhvr>
                                      <p:tavLst>
                                        <p:tav tm="0">
                                          <p:val>
                                            <p:fltVal val="0"/>
                                          </p:val>
                                        </p:tav>
                                        <p:tav tm="100000">
                                          <p:val>
                                            <p:strVal val="#ppt_h"/>
                                          </p:val>
                                        </p:tav>
                                      </p:tavLst>
                                    </p:anim>
                                    <p:anim calcmode="lin" valueType="num">
                                      <p:cBhvr>
                                        <p:cTn id="13" dur="1000" fill="hold"/>
                                        <p:tgtEl>
                                          <p:spTgt spid="441348"/>
                                        </p:tgtEl>
                                        <p:attrNameLst>
                                          <p:attrName>style.rotation</p:attrName>
                                        </p:attrNameLst>
                                      </p:cBhvr>
                                      <p:tavLst>
                                        <p:tav tm="0">
                                          <p:val>
                                            <p:fltVal val="90"/>
                                          </p:val>
                                        </p:tav>
                                        <p:tav tm="100000">
                                          <p:val>
                                            <p:fltVal val="0"/>
                                          </p:val>
                                        </p:tav>
                                      </p:tavLst>
                                    </p:anim>
                                    <p:animEffect transition="in" filter="fade">
                                      <p:cBhvr>
                                        <p:cTn id="14" dur="1000"/>
                                        <p:tgtEl>
                                          <p:spTgt spid="441348"/>
                                        </p:tgtEl>
                                      </p:cBhvr>
                                    </p:animEffect>
                                  </p:childTnLst>
                                </p:cTn>
                              </p:par>
                              <p:par>
                                <p:cTn id="15" presetID="26" presetClass="entr" presetSubtype="0" fill="hold" nodeType="withEffect">
                                  <p:stCondLst>
                                    <p:cond delay="0"/>
                                  </p:stCondLst>
                                  <p:childTnLst>
                                    <p:set>
                                      <p:cBhvr>
                                        <p:cTn id="16" dur="1" fill="hold">
                                          <p:stCondLst>
                                            <p:cond delay="0"/>
                                          </p:stCondLst>
                                        </p:cTn>
                                        <p:tgtEl>
                                          <p:spTgt spid="55318"/>
                                        </p:tgtEl>
                                        <p:attrNameLst>
                                          <p:attrName>style.visibility</p:attrName>
                                        </p:attrNameLst>
                                      </p:cBhvr>
                                      <p:to>
                                        <p:strVal val="visible"/>
                                      </p:to>
                                    </p:set>
                                    <p:animEffect transition="in" filter="wipe(down)">
                                      <p:cBhvr>
                                        <p:cTn id="17" dur="580">
                                          <p:stCondLst>
                                            <p:cond delay="0"/>
                                          </p:stCondLst>
                                        </p:cTn>
                                        <p:tgtEl>
                                          <p:spTgt spid="55318"/>
                                        </p:tgtEl>
                                      </p:cBhvr>
                                    </p:animEffect>
                                    <p:anim calcmode="lin" valueType="num">
                                      <p:cBhvr>
                                        <p:cTn id="18" dur="1822" tmFilter="0,0; 0.14,0.36; 0.43,0.73; 0.71,0.91; 1.0,1.0">
                                          <p:stCondLst>
                                            <p:cond delay="0"/>
                                          </p:stCondLst>
                                        </p:cTn>
                                        <p:tgtEl>
                                          <p:spTgt spid="55318"/>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55318"/>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55318"/>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55318"/>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55318"/>
                                        </p:tgtEl>
                                        <p:attrNameLst>
                                          <p:attrName>ppt_y</p:attrName>
                                        </p:attrNameLst>
                                      </p:cBhvr>
                                      <p:tavLst>
                                        <p:tav tm="0" fmla="#ppt_y-sin(pi*$)/81">
                                          <p:val>
                                            <p:fltVal val="0"/>
                                          </p:val>
                                        </p:tav>
                                        <p:tav tm="100000">
                                          <p:val>
                                            <p:fltVal val="1"/>
                                          </p:val>
                                        </p:tav>
                                      </p:tavLst>
                                    </p:anim>
                                    <p:animScale>
                                      <p:cBhvr>
                                        <p:cTn id="23" dur="26">
                                          <p:stCondLst>
                                            <p:cond delay="650"/>
                                          </p:stCondLst>
                                        </p:cTn>
                                        <p:tgtEl>
                                          <p:spTgt spid="55318"/>
                                        </p:tgtEl>
                                      </p:cBhvr>
                                      <p:to x="100000" y="60000"/>
                                    </p:animScale>
                                    <p:animScale>
                                      <p:cBhvr>
                                        <p:cTn id="24" dur="166" decel="50000">
                                          <p:stCondLst>
                                            <p:cond delay="676"/>
                                          </p:stCondLst>
                                        </p:cTn>
                                        <p:tgtEl>
                                          <p:spTgt spid="55318"/>
                                        </p:tgtEl>
                                      </p:cBhvr>
                                      <p:to x="100000" y="100000"/>
                                    </p:animScale>
                                    <p:animScale>
                                      <p:cBhvr>
                                        <p:cTn id="25" dur="26">
                                          <p:stCondLst>
                                            <p:cond delay="1312"/>
                                          </p:stCondLst>
                                        </p:cTn>
                                        <p:tgtEl>
                                          <p:spTgt spid="55318"/>
                                        </p:tgtEl>
                                      </p:cBhvr>
                                      <p:to x="100000" y="80000"/>
                                    </p:animScale>
                                    <p:animScale>
                                      <p:cBhvr>
                                        <p:cTn id="26" dur="166" decel="50000">
                                          <p:stCondLst>
                                            <p:cond delay="1338"/>
                                          </p:stCondLst>
                                        </p:cTn>
                                        <p:tgtEl>
                                          <p:spTgt spid="55318"/>
                                        </p:tgtEl>
                                      </p:cBhvr>
                                      <p:to x="100000" y="100000"/>
                                    </p:animScale>
                                    <p:animScale>
                                      <p:cBhvr>
                                        <p:cTn id="27" dur="26">
                                          <p:stCondLst>
                                            <p:cond delay="1642"/>
                                          </p:stCondLst>
                                        </p:cTn>
                                        <p:tgtEl>
                                          <p:spTgt spid="55318"/>
                                        </p:tgtEl>
                                      </p:cBhvr>
                                      <p:to x="100000" y="90000"/>
                                    </p:animScale>
                                    <p:animScale>
                                      <p:cBhvr>
                                        <p:cTn id="28" dur="166" decel="50000">
                                          <p:stCondLst>
                                            <p:cond delay="1668"/>
                                          </p:stCondLst>
                                        </p:cTn>
                                        <p:tgtEl>
                                          <p:spTgt spid="55318"/>
                                        </p:tgtEl>
                                      </p:cBhvr>
                                      <p:to x="100000" y="100000"/>
                                    </p:animScale>
                                    <p:animScale>
                                      <p:cBhvr>
                                        <p:cTn id="29" dur="26">
                                          <p:stCondLst>
                                            <p:cond delay="1808"/>
                                          </p:stCondLst>
                                        </p:cTn>
                                        <p:tgtEl>
                                          <p:spTgt spid="55318"/>
                                        </p:tgtEl>
                                      </p:cBhvr>
                                      <p:to x="100000" y="95000"/>
                                    </p:animScale>
                                    <p:animScale>
                                      <p:cBhvr>
                                        <p:cTn id="30" dur="166" decel="50000">
                                          <p:stCondLst>
                                            <p:cond delay="1834"/>
                                          </p:stCondLst>
                                        </p:cTn>
                                        <p:tgtEl>
                                          <p:spTgt spid="55318"/>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134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3"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4"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9"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0"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1"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2"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3"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4" name="Rectangle 3"/>
          <p:cNvSpPr>
            <a:spLocks noChangeArrowheads="1"/>
          </p:cNvSpPr>
          <p:nvPr/>
        </p:nvSpPr>
        <p:spPr bwMode="auto">
          <a:xfrm>
            <a:off x="304800" y="1524000"/>
            <a:ext cx="8229600" cy="443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a:spcBef>
                <a:spcPct val="50000"/>
              </a:spcBef>
              <a:buClr>
                <a:srgbClr val="60D311"/>
              </a:buClr>
              <a:buSzPct val="70000"/>
              <a:buFont typeface="Wingdings" panose="05000000000000000000" pitchFamily="2" charset="2"/>
              <a:buChar char="n"/>
            </a:pPr>
            <a:r>
              <a:rPr lang="ru-RU" sz="2400">
                <a:latin typeface="Times New Roman KK EK" pitchFamily="18" charset="0"/>
              </a:rPr>
              <a:t>Жалпы желілер- бұл дүние жүзі бойынша таратыл</a:t>
            </a:r>
            <a:r>
              <a:rPr lang="ru-MD" sz="2400">
                <a:latin typeface="Times New Roman KK EK" pitchFamily="18" charset="0"/>
              </a:rPr>
              <a:t>ған желілер. Ең белгілі және қол жететін жалпы желі - </a:t>
            </a:r>
            <a:r>
              <a:rPr lang="ru-MD" sz="2400" b="1">
                <a:latin typeface="Times New Roman KK EK" pitchFamily="18" charset="0"/>
              </a:rPr>
              <a:t>Интернет </a:t>
            </a:r>
            <a:r>
              <a:rPr lang="ru-MD" sz="2400">
                <a:latin typeface="Times New Roman KK EK" pitchFamily="18" charset="0"/>
              </a:rPr>
              <a:t>болып табылады. Интернет желісі тұрақты құрылым емес, оны миллиондаған пайдаланушылар ұдайы өзгеріп отырады.</a:t>
            </a:r>
          </a:p>
          <a:p>
            <a:pPr algn="ctr" eaLnBrk="1" hangingPunct="1">
              <a:spcBef>
                <a:spcPct val="20000"/>
              </a:spcBef>
              <a:buClr>
                <a:schemeClr val="hlink"/>
              </a:buClr>
              <a:buSzPct val="70000"/>
              <a:buFont typeface="Wingdings" panose="05000000000000000000" pitchFamily="2" charset="2"/>
              <a:buChar char="n"/>
            </a:pPr>
            <a:r>
              <a:rPr lang="kk-KZ" sz="2400">
                <a:latin typeface="Times New Roman KK EK" pitchFamily="18" charset="0"/>
              </a:rPr>
              <a:t>Желідегі компьютерлер жұмысын программа басқарады, ондағы барлық компьютерлердің бір – біріне жіберетін және қабылдайтын ақпараттарды араласпай, тиянақты жеткізілу үшін, олар бір тілмен – ортақ ережемен байланыс жасау қажет. Осындай ортақ ереже  </a:t>
            </a:r>
            <a:r>
              <a:rPr lang="kk-KZ" sz="2400" i="1">
                <a:latin typeface="Times New Roman KK EK" pitchFamily="18" charset="0"/>
              </a:rPr>
              <a:t>желілік хаттама</a:t>
            </a:r>
            <a:r>
              <a:rPr lang="kk-KZ" sz="2400">
                <a:latin typeface="Times New Roman KK EK" pitchFamily="18" charset="0"/>
              </a:rPr>
              <a:t> деп аталады.</a:t>
            </a:r>
          </a:p>
          <a:p>
            <a:pPr>
              <a:spcBef>
                <a:spcPct val="50000"/>
              </a:spcBef>
              <a:buClr>
                <a:schemeClr val="bg1"/>
              </a:buClr>
              <a:buSzPct val="70000"/>
              <a:buFontTx/>
              <a:buChar char="•"/>
            </a:pPr>
            <a:endParaRPr lang="ru-MD" sz="2400">
              <a:latin typeface="Times New Roman KK EK" pitchFamily="18" charset="0"/>
            </a:endParaRPr>
          </a:p>
          <a:p>
            <a:pPr>
              <a:spcBef>
                <a:spcPct val="50000"/>
              </a:spcBef>
              <a:buClr>
                <a:schemeClr val="bg1"/>
              </a:buClr>
              <a:buSzPct val="70000"/>
              <a:buFontTx/>
              <a:buChar char="•"/>
            </a:pPr>
            <a:endParaRPr lang="ru-RU" sz="2000" b="1">
              <a:latin typeface="Times New Roman KK EK" pitchFamily="18" charset="0"/>
            </a:endParaRPr>
          </a:p>
          <a:p>
            <a:pPr eaLnBrk="1" hangingPunct="1">
              <a:spcBef>
                <a:spcPct val="20000"/>
              </a:spcBef>
              <a:buClr>
                <a:schemeClr val="hlink"/>
              </a:buClr>
              <a:buSzPct val="70000"/>
              <a:buFont typeface="Wingdings" panose="05000000000000000000" pitchFamily="2" charset="2"/>
              <a:buChar char="n"/>
            </a:pPr>
            <a:endParaRPr lang="ru-RU" sz="2000">
              <a:latin typeface="Times New Roman KK EK" pitchFamily="18"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7"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8"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2"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3"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4"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5"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6"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7"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8"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9"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20" name="Picture 21" descr="AN39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48600" y="5105400"/>
            <a:ext cx="847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21" name="Rectangle 3"/>
          <p:cNvSpPr>
            <a:spLocks noChangeArrowheads="1"/>
          </p:cNvSpPr>
          <p:nvPr/>
        </p:nvSpPr>
        <p:spPr bwMode="auto">
          <a:xfrm>
            <a:off x="838200" y="1447800"/>
            <a:ext cx="7467600" cy="364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spcBef>
                <a:spcPct val="20000"/>
              </a:spcBef>
              <a:buClr>
                <a:schemeClr val="hlink"/>
              </a:buClr>
              <a:buSzPct val="70000"/>
              <a:buFont typeface="Wingdings" panose="05000000000000000000" pitchFamily="2" charset="2"/>
              <a:buChar char="n"/>
            </a:pPr>
            <a:r>
              <a:rPr lang="kk-KZ" sz="3200">
                <a:latin typeface="Times New Roman KK EK" pitchFamily="18" charset="0"/>
              </a:rPr>
              <a:t>Сервер – ортақ пайдалануға арналған барлық ресурстарды қамтитын компьютер. Ортақ ресурстарды пайдалану үшін сервер қосулы болуы қажет. Желідегі жұмыстың көп бөлігін сервер атқарады.</a:t>
            </a:r>
            <a:endParaRPr lang="ru-RU" sz="3200">
              <a:latin typeface="Times New Roman KK EK"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8" name="Picture 9"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9"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0"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1"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13"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0429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3" name="Picture 14"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4" name="Picture 15"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5" name="Picture 16"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6" name="Picture 18"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81000"/>
            <a:ext cx="1371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7" name="Picture 19"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72400" y="4343400"/>
            <a:ext cx="13716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8" name="Rectangle 3"/>
          <p:cNvSpPr>
            <a:spLocks noChangeArrowheads="1"/>
          </p:cNvSpPr>
          <p:nvPr/>
        </p:nvSpPr>
        <p:spPr bwMode="auto">
          <a:xfrm>
            <a:off x="710682" y="1924050"/>
            <a:ext cx="7643813" cy="32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20000"/>
              </a:spcBef>
              <a:buClr>
                <a:schemeClr val="hlink"/>
              </a:buClr>
              <a:buSzPct val="70000"/>
              <a:buFont typeface="Wingdings" panose="05000000000000000000" pitchFamily="2" charset="2"/>
              <a:buNone/>
            </a:pPr>
            <a:r>
              <a:rPr lang="kk-KZ" sz="3200" b="1" dirty="0">
                <a:latin typeface="Times New Roman KK EK" pitchFamily="18" charset="0"/>
              </a:rPr>
              <a:t>Компьютерлік желі дегеніміз</a:t>
            </a:r>
            <a:r>
              <a:rPr lang="kk-KZ" sz="3200" dirty="0">
                <a:latin typeface="Times New Roman KK EK" pitchFamily="18" charset="0"/>
              </a:rPr>
              <a:t> – ресурстарды (дискі, файл, принтер, коммуникациялық құрылғылар) тиімді пайдалану мақсатында бір – бірімен байланыстырылған компьютерлер тізбегі.</a:t>
            </a:r>
            <a:endParaRPr lang="ru-RU" sz="3200" dirty="0">
              <a:latin typeface="Times New Roman KK EK" pitchFamily="18" charset="0"/>
            </a:endParaRPr>
          </a:p>
          <a:p>
            <a:pPr eaLnBrk="1" hangingPunct="1">
              <a:spcBef>
                <a:spcPct val="20000"/>
              </a:spcBef>
              <a:buClr>
                <a:schemeClr val="hlink"/>
              </a:buClr>
              <a:buSzPct val="70000"/>
              <a:buFont typeface="Wingdings" panose="05000000000000000000" pitchFamily="2" charset="2"/>
              <a:buNone/>
            </a:pPr>
            <a:endParaRPr lang="ru-RU" sz="32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19" descr="image0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990600"/>
            <a:ext cx="990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1" name="Picture 20" descr="image002">
            <a:hlinkClick r:id="" action="ppaction://noaction"/>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96200" y="990600"/>
            <a:ext cx="9906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2" name="Picture 3"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4"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5"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5" name="Picture 6"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6" name="Picture 7"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7" name="Picture 8"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8" name="Picture 9" descr="042">
            <a:hlinkClick r:id="rId5"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0"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1" name="Picture 12"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2" name="Picture 13"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3" name="Picture 14"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4" name="Picture 15"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45" name="Picture 16"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6" name="Line 8"/>
          <p:cNvSpPr>
            <a:spLocks noChangeShapeType="1"/>
          </p:cNvSpPr>
          <p:nvPr/>
        </p:nvSpPr>
        <p:spPr bwMode="auto">
          <a:xfrm>
            <a:off x="2344738" y="1728788"/>
            <a:ext cx="442912" cy="230187"/>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22547" name="Group 28"/>
          <p:cNvGrpSpPr>
            <a:grpSpLocks/>
          </p:cNvGrpSpPr>
          <p:nvPr/>
        </p:nvGrpSpPr>
        <p:grpSpPr bwMode="auto">
          <a:xfrm>
            <a:off x="1311275" y="1143000"/>
            <a:ext cx="6765925" cy="4167188"/>
            <a:chOff x="158" y="255"/>
            <a:chExt cx="5304" cy="3220"/>
          </a:xfrm>
        </p:grpSpPr>
        <p:sp>
          <p:nvSpPr>
            <p:cNvPr id="22549" name="AutoShape 7"/>
            <p:cNvSpPr>
              <a:spLocks noChangeArrowheads="1"/>
            </p:cNvSpPr>
            <p:nvPr/>
          </p:nvSpPr>
          <p:spPr bwMode="auto">
            <a:xfrm>
              <a:off x="1759" y="918"/>
              <a:ext cx="2222" cy="1877"/>
            </a:xfrm>
            <a:prstGeom prst="cloudCallout">
              <a:avLst>
                <a:gd name="adj1" fmla="val 40278"/>
                <a:gd name="adj2" fmla="val -27745"/>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kk-KZ" sz="1200">
                <a:latin typeface="Verdana" panose="020B0604030504040204" pitchFamily="34" charset="0"/>
              </a:endParaRPr>
            </a:p>
            <a:p>
              <a:pPr algn="ctr" eaLnBrk="1" hangingPunct="1"/>
              <a:r>
                <a:rPr lang="kk-KZ" sz="2400" b="1">
                  <a:latin typeface="Verdana" panose="020B0604030504040204" pitchFamily="34" charset="0"/>
                </a:rPr>
                <a:t>Деректер беру каналы</a:t>
              </a:r>
              <a:endParaRPr lang="ru-RU" sz="2400" b="1">
                <a:latin typeface="Verdana" panose="020B0604030504040204" pitchFamily="34" charset="0"/>
              </a:endParaRPr>
            </a:p>
          </p:txBody>
        </p:sp>
        <p:sp>
          <p:nvSpPr>
            <p:cNvPr id="22550" name="Line 9"/>
            <p:cNvSpPr>
              <a:spLocks noChangeShapeType="1"/>
            </p:cNvSpPr>
            <p:nvPr/>
          </p:nvSpPr>
          <p:spPr bwMode="auto">
            <a:xfrm>
              <a:off x="1266" y="1359"/>
              <a:ext cx="678" cy="11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1" name="Line 10"/>
            <p:cNvSpPr>
              <a:spLocks noChangeShapeType="1"/>
            </p:cNvSpPr>
            <p:nvPr/>
          </p:nvSpPr>
          <p:spPr bwMode="auto">
            <a:xfrm flipV="1">
              <a:off x="1451" y="1912"/>
              <a:ext cx="370" cy="165"/>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2" name="Line 11"/>
            <p:cNvSpPr>
              <a:spLocks noChangeShapeType="1"/>
            </p:cNvSpPr>
            <p:nvPr/>
          </p:nvSpPr>
          <p:spPr bwMode="auto">
            <a:xfrm flipV="1">
              <a:off x="1759" y="2519"/>
              <a:ext cx="371" cy="22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3" name="Line 12"/>
            <p:cNvSpPr>
              <a:spLocks noChangeShapeType="1"/>
            </p:cNvSpPr>
            <p:nvPr/>
          </p:nvSpPr>
          <p:spPr bwMode="auto">
            <a:xfrm flipV="1">
              <a:off x="3672" y="752"/>
              <a:ext cx="679" cy="33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4" name="Line 13"/>
            <p:cNvSpPr>
              <a:spLocks noChangeShapeType="1"/>
            </p:cNvSpPr>
            <p:nvPr/>
          </p:nvSpPr>
          <p:spPr bwMode="auto">
            <a:xfrm>
              <a:off x="3981" y="1856"/>
              <a:ext cx="802"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5" name="Line 14"/>
            <p:cNvSpPr>
              <a:spLocks noChangeShapeType="1"/>
            </p:cNvSpPr>
            <p:nvPr/>
          </p:nvSpPr>
          <p:spPr bwMode="auto">
            <a:xfrm>
              <a:off x="3672" y="2408"/>
              <a:ext cx="556" cy="221"/>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56" name="Text Box 15"/>
            <p:cNvSpPr txBox="1">
              <a:spLocks noChangeArrowheads="1"/>
            </p:cNvSpPr>
            <p:nvPr/>
          </p:nvSpPr>
          <p:spPr bwMode="auto">
            <a:xfrm>
              <a:off x="4228" y="255"/>
              <a:ext cx="864" cy="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en-US" sz="1600">
                  <a:latin typeface="Verdana" panose="020B0604030504040204" pitchFamily="34" charset="0"/>
                </a:rPr>
                <a:t>Web -</a:t>
              </a:r>
              <a:r>
                <a:rPr lang="kk-KZ" sz="1600">
                  <a:latin typeface="Verdana" panose="020B0604030504040204" pitchFamily="34" charset="0"/>
                </a:rPr>
                <a:t>сервер</a:t>
              </a:r>
              <a:endParaRPr lang="ru-RU">
                <a:latin typeface="Verdana" panose="020B0604030504040204" pitchFamily="34" charset="0"/>
              </a:endParaRPr>
            </a:p>
          </p:txBody>
        </p:sp>
        <p:sp>
          <p:nvSpPr>
            <p:cNvPr id="22557" name="Text Box 16"/>
            <p:cNvSpPr txBox="1">
              <a:spLocks noChangeArrowheads="1"/>
            </p:cNvSpPr>
            <p:nvPr/>
          </p:nvSpPr>
          <p:spPr bwMode="auto">
            <a:xfrm>
              <a:off x="4598" y="1194"/>
              <a:ext cx="864" cy="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kk-KZ" sz="1600">
                  <a:latin typeface="Verdana" panose="020B0604030504040204" pitchFamily="34" charset="0"/>
                </a:rPr>
                <a:t>Файлды (</a:t>
              </a:r>
              <a:r>
                <a:rPr lang="en-US" sz="1600">
                  <a:latin typeface="Verdana" panose="020B0604030504040204" pitchFamily="34" charset="0"/>
                </a:rPr>
                <a:t>FTP</a:t>
              </a:r>
              <a:r>
                <a:rPr lang="kk-KZ" sz="1600">
                  <a:latin typeface="Verdana" panose="020B0604030504040204" pitchFamily="34" charset="0"/>
                </a:rPr>
                <a:t>) сервер</a:t>
              </a:r>
              <a:endParaRPr lang="ru-RU">
                <a:latin typeface="Verdana" panose="020B0604030504040204" pitchFamily="34" charset="0"/>
              </a:endParaRPr>
            </a:p>
          </p:txBody>
        </p:sp>
        <p:sp>
          <p:nvSpPr>
            <p:cNvPr id="22558" name="Text Box 17"/>
            <p:cNvSpPr txBox="1">
              <a:spLocks noChangeArrowheads="1"/>
            </p:cNvSpPr>
            <p:nvPr/>
          </p:nvSpPr>
          <p:spPr bwMode="auto">
            <a:xfrm>
              <a:off x="4166" y="2188"/>
              <a:ext cx="86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a:latin typeface="Verdana" panose="020B0604030504040204" pitchFamily="34" charset="0"/>
                </a:rPr>
                <a:t>Пошта сервері</a:t>
              </a:r>
              <a:endParaRPr lang="ru-RU">
                <a:latin typeface="Verdana" panose="020B0604030504040204" pitchFamily="34" charset="0"/>
              </a:endParaRPr>
            </a:p>
          </p:txBody>
        </p:sp>
        <p:sp>
          <p:nvSpPr>
            <p:cNvPr id="22559" name="Text Box 18"/>
            <p:cNvSpPr txBox="1">
              <a:spLocks noChangeArrowheads="1"/>
            </p:cNvSpPr>
            <p:nvPr/>
          </p:nvSpPr>
          <p:spPr bwMode="auto">
            <a:xfrm>
              <a:off x="158" y="346"/>
              <a:ext cx="1134" cy="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a:latin typeface="Verdana" panose="020B0604030504040204" pitchFamily="34" charset="0"/>
                </a:rPr>
                <a:t>Компьютерді қолданушылар (клиенттер)</a:t>
              </a:r>
              <a:endParaRPr lang="ru-RU">
                <a:latin typeface="Verdana" panose="020B0604030504040204" pitchFamily="34" charset="0"/>
              </a:endParaRPr>
            </a:p>
          </p:txBody>
        </p:sp>
        <p:sp>
          <p:nvSpPr>
            <p:cNvPr id="22560" name="Line 19"/>
            <p:cNvSpPr>
              <a:spLocks noChangeShapeType="1"/>
            </p:cNvSpPr>
            <p:nvPr/>
          </p:nvSpPr>
          <p:spPr bwMode="auto">
            <a:xfrm>
              <a:off x="710" y="862"/>
              <a:ext cx="310" cy="34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2561" name="Line 20"/>
            <p:cNvSpPr>
              <a:spLocks noChangeShapeType="1"/>
            </p:cNvSpPr>
            <p:nvPr/>
          </p:nvSpPr>
          <p:spPr bwMode="auto">
            <a:xfrm>
              <a:off x="1019" y="752"/>
              <a:ext cx="370" cy="5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22562" name="Picture 21"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429" y="391"/>
              <a:ext cx="51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3" name="Picture 22"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93" y="1253"/>
              <a:ext cx="51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4" name="Picture 23"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75" y="2024"/>
              <a:ext cx="51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5" name="Picture 24"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338" y="2704"/>
              <a:ext cx="51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6" name="Picture 25" descr="BD18252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32" y="618"/>
              <a:ext cx="402" cy="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7" name="Picture 26" descr="BD18252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785" y="1661"/>
              <a:ext cx="403" cy="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68" name="Picture 27" descr="BD18252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150" y="2568"/>
              <a:ext cx="424" cy="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548" name="Text Box 29"/>
          <p:cNvSpPr txBox="1">
            <a:spLocks noChangeArrowheads="1"/>
          </p:cNvSpPr>
          <p:nvPr/>
        </p:nvSpPr>
        <p:spPr bwMode="auto">
          <a:xfrm>
            <a:off x="1752600" y="5334000"/>
            <a:ext cx="57292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3200" b="1">
                <a:latin typeface="Times New Roman KK EK" pitchFamily="18" charset="0"/>
              </a:rPr>
              <a:t>Ауқымды компьютерлік желі</a:t>
            </a:r>
            <a:endParaRPr lang="ru-RU" sz="3200" b="1">
              <a:latin typeface="Times New Roman KK EK" pitchFamily="18"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5"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8"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9"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0"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1"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2"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3"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4"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5"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6"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7"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3568" name="Group 4"/>
          <p:cNvGrpSpPr>
            <a:grpSpLocks/>
          </p:cNvGrpSpPr>
          <p:nvPr/>
        </p:nvGrpSpPr>
        <p:grpSpPr bwMode="auto">
          <a:xfrm>
            <a:off x="685800" y="554038"/>
            <a:ext cx="7562850" cy="5846762"/>
            <a:chOff x="624" y="384"/>
            <a:chExt cx="4898" cy="3624"/>
          </a:xfrm>
        </p:grpSpPr>
        <p:grpSp>
          <p:nvGrpSpPr>
            <p:cNvPr id="23569" name="Group 5"/>
            <p:cNvGrpSpPr>
              <a:grpSpLocks/>
            </p:cNvGrpSpPr>
            <p:nvPr/>
          </p:nvGrpSpPr>
          <p:grpSpPr bwMode="auto">
            <a:xfrm>
              <a:off x="1440" y="384"/>
              <a:ext cx="4082" cy="1585"/>
              <a:chOff x="1440" y="1632"/>
              <a:chExt cx="4082" cy="1585"/>
            </a:xfrm>
          </p:grpSpPr>
          <p:sp>
            <p:nvSpPr>
              <p:cNvPr id="23584" name="Text Box 6"/>
              <p:cNvSpPr txBox="1">
                <a:spLocks noChangeArrowheads="1"/>
              </p:cNvSpPr>
              <p:nvPr/>
            </p:nvSpPr>
            <p:spPr bwMode="auto">
              <a:xfrm>
                <a:off x="2352" y="2544"/>
                <a:ext cx="816" cy="294"/>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a:r>
                  <a:rPr lang="ru-RU" sz="2400" b="1">
                    <a:latin typeface="Times New Roman" panose="02020603050405020304" pitchFamily="18" charset="0"/>
                  </a:rPr>
                  <a:t>Модем</a:t>
                </a:r>
              </a:p>
              <a:p>
                <a:pPr algn="ctr"/>
                <a:endParaRPr lang="ru-RU" sz="1000">
                  <a:latin typeface="Times New Roman" panose="02020603050405020304" pitchFamily="18" charset="0"/>
                </a:endParaRPr>
              </a:p>
            </p:txBody>
          </p:sp>
          <p:sp>
            <p:nvSpPr>
              <p:cNvPr id="23585" name="Text Box 7"/>
              <p:cNvSpPr txBox="1">
                <a:spLocks noChangeArrowheads="1"/>
              </p:cNvSpPr>
              <p:nvPr/>
            </p:nvSpPr>
            <p:spPr bwMode="auto">
              <a:xfrm>
                <a:off x="4608" y="2976"/>
                <a:ext cx="914" cy="241"/>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ru-RU" sz="2400" b="1">
                    <a:latin typeface="Times New Roman" panose="02020603050405020304" pitchFamily="18" charset="0"/>
                  </a:rPr>
                  <a:t>Сигнал</a:t>
                </a:r>
              </a:p>
            </p:txBody>
          </p:sp>
          <p:sp>
            <p:nvSpPr>
              <p:cNvPr id="23586" name="AutoShape 8"/>
              <p:cNvSpPr>
                <a:spLocks noChangeArrowheads="1"/>
              </p:cNvSpPr>
              <p:nvPr/>
            </p:nvSpPr>
            <p:spPr bwMode="auto">
              <a:xfrm>
                <a:off x="2784" y="1824"/>
                <a:ext cx="1200" cy="514"/>
              </a:xfrm>
              <a:prstGeom prst="wedgeRoundRectCallout">
                <a:avLst>
                  <a:gd name="adj1" fmla="val -45083"/>
                  <a:gd name="adj2" fmla="val 93384"/>
                  <a:gd name="adj3" fmla="val 16667"/>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be-BY" sz="1600" b="1">
                    <a:latin typeface="KZ Times New Roman" charset="0"/>
                  </a:rPr>
                  <a:t>Мәліметтер сандар түрінен дыбысқа көшеді</a:t>
                </a:r>
              </a:p>
            </p:txBody>
          </p:sp>
          <p:sp>
            <p:nvSpPr>
              <p:cNvPr id="23587" name="AutoShape 9"/>
              <p:cNvSpPr>
                <a:spLocks noChangeArrowheads="1"/>
              </p:cNvSpPr>
              <p:nvPr/>
            </p:nvSpPr>
            <p:spPr bwMode="auto">
              <a:xfrm>
                <a:off x="1440" y="1632"/>
                <a:ext cx="1152" cy="864"/>
              </a:xfrm>
              <a:prstGeom prst="wedgeRoundRectCallout">
                <a:avLst>
                  <a:gd name="adj1" fmla="val -38801"/>
                  <a:gd name="adj2" fmla="val 71644"/>
                  <a:gd name="adj3" fmla="val 16667"/>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be-BY" sz="1600" b="1">
                    <a:latin typeface="KZ Times New Roman" charset="0"/>
                  </a:rPr>
                  <a:t>Мәліметтер компьютерден сандар түрінде шығады</a:t>
                </a:r>
              </a:p>
              <a:p>
                <a:r>
                  <a:rPr lang="be-BY" sz="1600" b="1">
                    <a:latin typeface="KZ Times New Roman" charset="0"/>
                  </a:rPr>
                  <a:t>010101010101</a:t>
                </a:r>
                <a:endParaRPr lang="be-BY" b="1">
                  <a:latin typeface="Times New Roman KK EK" pitchFamily="18" charset="0"/>
                </a:endParaRPr>
              </a:p>
            </p:txBody>
          </p:sp>
          <p:sp>
            <p:nvSpPr>
              <p:cNvPr id="23588" name="Line 10"/>
              <p:cNvSpPr>
                <a:spLocks noChangeShapeType="1"/>
              </p:cNvSpPr>
              <p:nvPr/>
            </p:nvSpPr>
            <p:spPr bwMode="auto">
              <a:xfrm>
                <a:off x="3216" y="2736"/>
                <a:ext cx="685" cy="1"/>
              </a:xfrm>
              <a:prstGeom prst="line">
                <a:avLst/>
              </a:prstGeom>
              <a:noFill/>
              <a:ln w="381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89" name="Line 11"/>
              <p:cNvSpPr>
                <a:spLocks noChangeShapeType="1"/>
              </p:cNvSpPr>
              <p:nvPr/>
            </p:nvSpPr>
            <p:spPr bwMode="auto">
              <a:xfrm>
                <a:off x="3456" y="2544"/>
                <a:ext cx="1372" cy="1"/>
              </a:xfrm>
              <a:prstGeom prst="line">
                <a:avLst/>
              </a:prstGeom>
              <a:noFill/>
              <a:ln w="381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90" name="Line 12"/>
              <p:cNvSpPr>
                <a:spLocks noChangeShapeType="1"/>
              </p:cNvSpPr>
              <p:nvPr/>
            </p:nvSpPr>
            <p:spPr bwMode="auto">
              <a:xfrm>
                <a:off x="3984" y="2736"/>
                <a:ext cx="1258" cy="1"/>
              </a:xfrm>
              <a:prstGeom prst="line">
                <a:avLst/>
              </a:prstGeom>
              <a:noFill/>
              <a:ln w="381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91" name="Line 13"/>
              <p:cNvSpPr>
                <a:spLocks noChangeShapeType="1"/>
              </p:cNvSpPr>
              <p:nvPr/>
            </p:nvSpPr>
            <p:spPr bwMode="auto">
              <a:xfrm>
                <a:off x="1440" y="2688"/>
                <a:ext cx="864" cy="15"/>
              </a:xfrm>
              <a:prstGeom prst="line">
                <a:avLst/>
              </a:prstGeom>
              <a:noFill/>
              <a:ln w="38100">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92" name="Line 14"/>
              <p:cNvSpPr>
                <a:spLocks noChangeShapeType="1"/>
              </p:cNvSpPr>
              <p:nvPr/>
            </p:nvSpPr>
            <p:spPr bwMode="auto">
              <a:xfrm>
                <a:off x="3360" y="2880"/>
                <a:ext cx="1542" cy="1"/>
              </a:xfrm>
              <a:prstGeom prst="line">
                <a:avLst/>
              </a:prstGeom>
              <a:noFill/>
              <a:ln w="381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23593" name="Line 15"/>
              <p:cNvSpPr>
                <a:spLocks noChangeShapeType="1"/>
              </p:cNvSpPr>
              <p:nvPr/>
            </p:nvSpPr>
            <p:spPr bwMode="auto">
              <a:xfrm>
                <a:off x="3216" y="2640"/>
                <a:ext cx="1542" cy="1"/>
              </a:xfrm>
              <a:prstGeom prst="line">
                <a:avLst/>
              </a:prstGeom>
              <a:noFill/>
              <a:ln w="38100">
                <a:solidFill>
                  <a:srgbClr val="00FF00"/>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grpSp>
        <p:sp>
          <p:nvSpPr>
            <p:cNvPr id="23570" name="Text Box 16"/>
            <p:cNvSpPr txBox="1">
              <a:spLocks noChangeArrowheads="1"/>
            </p:cNvSpPr>
            <p:nvPr/>
          </p:nvSpPr>
          <p:spPr bwMode="auto">
            <a:xfrm>
              <a:off x="672" y="960"/>
              <a:ext cx="624" cy="930"/>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spcBef>
                  <a:spcPct val="50000"/>
                </a:spcBef>
              </a:pPr>
              <a:r>
                <a:rPr lang="ru-RU" sz="9000">
                  <a:latin typeface="Times New Roman" panose="02020603050405020304" pitchFamily="18" charset="0"/>
                  <a:sym typeface="Wingdings" panose="05000000000000000000" pitchFamily="2" charset="2"/>
                </a:rPr>
                <a:t></a:t>
              </a:r>
              <a:endParaRPr lang="ru-RU" sz="2400">
                <a:latin typeface="Times New Roman" panose="02020603050405020304" pitchFamily="18" charset="0"/>
                <a:sym typeface="Wingdings" panose="05000000000000000000" pitchFamily="2" charset="2"/>
              </a:endParaRPr>
            </a:p>
          </p:txBody>
        </p:sp>
        <p:grpSp>
          <p:nvGrpSpPr>
            <p:cNvPr id="23571" name="Group 17"/>
            <p:cNvGrpSpPr>
              <a:grpSpLocks/>
            </p:cNvGrpSpPr>
            <p:nvPr/>
          </p:nvGrpSpPr>
          <p:grpSpPr bwMode="auto">
            <a:xfrm>
              <a:off x="1338" y="2208"/>
              <a:ext cx="4094" cy="1800"/>
              <a:chOff x="1344" y="1728"/>
              <a:chExt cx="4136" cy="1800"/>
            </a:xfrm>
          </p:grpSpPr>
          <p:sp>
            <p:nvSpPr>
              <p:cNvPr id="23573" name="Text Box 18"/>
              <p:cNvSpPr txBox="1">
                <a:spLocks noChangeArrowheads="1"/>
              </p:cNvSpPr>
              <p:nvPr/>
            </p:nvSpPr>
            <p:spPr bwMode="auto">
              <a:xfrm>
                <a:off x="2338" y="2592"/>
                <a:ext cx="1107" cy="327"/>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a:r>
                  <a:rPr lang="ru-RU" sz="2400" b="1">
                    <a:latin typeface="Times New Roman" panose="02020603050405020304" pitchFamily="18" charset="0"/>
                  </a:rPr>
                  <a:t>Модем</a:t>
                </a:r>
              </a:p>
              <a:p>
                <a:pPr algn="ctr"/>
                <a:endParaRPr lang="ru-RU" sz="1000">
                  <a:latin typeface="Times New Roman" panose="02020603050405020304" pitchFamily="18" charset="0"/>
                </a:endParaRPr>
              </a:p>
            </p:txBody>
          </p:sp>
          <p:sp>
            <p:nvSpPr>
              <p:cNvPr id="23574" name="Text Box 19"/>
              <p:cNvSpPr txBox="1">
                <a:spLocks noChangeArrowheads="1"/>
              </p:cNvSpPr>
              <p:nvPr/>
            </p:nvSpPr>
            <p:spPr bwMode="auto">
              <a:xfrm>
                <a:off x="4656" y="3216"/>
                <a:ext cx="805" cy="312"/>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ru-RU" sz="2400" b="1">
                    <a:latin typeface="Times New Roman" panose="02020603050405020304" pitchFamily="18" charset="0"/>
                  </a:rPr>
                  <a:t>Сигнал</a:t>
                </a:r>
              </a:p>
            </p:txBody>
          </p:sp>
          <p:sp>
            <p:nvSpPr>
              <p:cNvPr id="23575" name="AutoShape 20"/>
              <p:cNvSpPr>
                <a:spLocks noChangeArrowheads="1"/>
              </p:cNvSpPr>
              <p:nvPr/>
            </p:nvSpPr>
            <p:spPr bwMode="auto">
              <a:xfrm>
                <a:off x="2736" y="1824"/>
                <a:ext cx="1200" cy="530"/>
              </a:xfrm>
              <a:prstGeom prst="wedgeRoundRectCallout">
                <a:avLst>
                  <a:gd name="adj1" fmla="val -51750"/>
                  <a:gd name="adj2" fmla="val 93398"/>
                  <a:gd name="adj3" fmla="val 16667"/>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be-BY" sz="1600" b="1">
                    <a:latin typeface="KZ Times New Roman" charset="0"/>
                  </a:rPr>
                  <a:t>Мәліметтер сандар түрінен дыбысқа көшеді</a:t>
                </a:r>
              </a:p>
            </p:txBody>
          </p:sp>
          <p:sp>
            <p:nvSpPr>
              <p:cNvPr id="23576" name="AutoShape 21"/>
              <p:cNvSpPr>
                <a:spLocks noChangeArrowheads="1"/>
              </p:cNvSpPr>
              <p:nvPr/>
            </p:nvSpPr>
            <p:spPr bwMode="auto">
              <a:xfrm>
                <a:off x="1440" y="1728"/>
                <a:ext cx="1008" cy="807"/>
              </a:xfrm>
              <a:prstGeom prst="wedgeRoundRectCallout">
                <a:avLst>
                  <a:gd name="adj1" fmla="val -47023"/>
                  <a:gd name="adj2" fmla="val 79986"/>
                  <a:gd name="adj3" fmla="val 16667"/>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be-BY" sz="1600" b="1">
                    <a:latin typeface="KZ Times New Roman" charset="0"/>
                  </a:rPr>
                  <a:t>Мәліметтер компьютерге сандар түрінде түседі</a:t>
                </a:r>
              </a:p>
              <a:p>
                <a:r>
                  <a:rPr lang="be-BY" sz="1600" b="1">
                    <a:latin typeface="KZ Times New Roman" charset="0"/>
                  </a:rPr>
                  <a:t>010101010101</a:t>
                </a:r>
                <a:endParaRPr lang="be-BY" sz="2200">
                  <a:latin typeface="KZ Times New Roman" charset="0"/>
                </a:endParaRPr>
              </a:p>
            </p:txBody>
          </p:sp>
          <p:sp>
            <p:nvSpPr>
              <p:cNvPr id="23577" name="Line 22"/>
              <p:cNvSpPr>
                <a:spLocks noChangeShapeType="1"/>
              </p:cNvSpPr>
              <p:nvPr/>
            </p:nvSpPr>
            <p:spPr bwMode="auto">
              <a:xfrm>
                <a:off x="3545" y="2838"/>
                <a:ext cx="604" cy="0"/>
              </a:xfrm>
              <a:prstGeom prst="line">
                <a:avLst/>
              </a:prstGeom>
              <a:noFill/>
              <a:ln w="38100">
                <a:solidFill>
                  <a:srgbClr val="00FF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78" name="Line 23"/>
              <p:cNvSpPr>
                <a:spLocks noChangeShapeType="1"/>
              </p:cNvSpPr>
              <p:nvPr/>
            </p:nvSpPr>
            <p:spPr bwMode="auto">
              <a:xfrm>
                <a:off x="4272" y="2592"/>
                <a:ext cx="1208" cy="0"/>
              </a:xfrm>
              <a:prstGeom prst="line">
                <a:avLst/>
              </a:prstGeom>
              <a:noFill/>
              <a:ln w="38100">
                <a:solidFill>
                  <a:srgbClr val="00FF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79" name="Line 24"/>
              <p:cNvSpPr>
                <a:spLocks noChangeShapeType="1"/>
              </p:cNvSpPr>
              <p:nvPr/>
            </p:nvSpPr>
            <p:spPr bwMode="auto">
              <a:xfrm>
                <a:off x="4351" y="2838"/>
                <a:ext cx="1107" cy="0"/>
              </a:xfrm>
              <a:prstGeom prst="line">
                <a:avLst/>
              </a:prstGeom>
              <a:noFill/>
              <a:ln w="38100">
                <a:solidFill>
                  <a:srgbClr val="00FF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80" name="Line 25"/>
              <p:cNvSpPr>
                <a:spLocks noChangeShapeType="1"/>
              </p:cNvSpPr>
              <p:nvPr/>
            </p:nvSpPr>
            <p:spPr bwMode="auto">
              <a:xfrm>
                <a:off x="1344" y="2784"/>
                <a:ext cx="957" cy="0"/>
              </a:xfrm>
              <a:prstGeom prst="line">
                <a:avLst/>
              </a:prstGeom>
              <a:noFill/>
              <a:ln w="38100">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81" name="Line 26"/>
              <p:cNvSpPr>
                <a:spLocks noChangeShapeType="1"/>
              </p:cNvSpPr>
              <p:nvPr/>
            </p:nvSpPr>
            <p:spPr bwMode="auto">
              <a:xfrm>
                <a:off x="3746" y="3067"/>
                <a:ext cx="1360" cy="0"/>
              </a:xfrm>
              <a:prstGeom prst="line">
                <a:avLst/>
              </a:prstGeom>
              <a:noFill/>
              <a:ln w="38100">
                <a:solidFill>
                  <a:srgbClr val="00FF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82" name="Line 27"/>
              <p:cNvSpPr>
                <a:spLocks noChangeShapeType="1"/>
              </p:cNvSpPr>
              <p:nvPr/>
            </p:nvSpPr>
            <p:spPr bwMode="auto">
              <a:xfrm>
                <a:off x="3746" y="2685"/>
                <a:ext cx="1360" cy="0"/>
              </a:xfrm>
              <a:prstGeom prst="line">
                <a:avLst/>
              </a:prstGeom>
              <a:noFill/>
              <a:ln w="38100">
                <a:solidFill>
                  <a:srgbClr val="00FF00"/>
                </a:solidFill>
                <a:round/>
                <a:headEnd type="triangle" w="med" len="med"/>
                <a:tailEnd/>
              </a:ln>
              <a:extLst>
                <a:ext uri="{909E8E84-426E-40DD-AFC4-6F175D3DCCD1}">
                  <a14:hiddenFill xmlns:a14="http://schemas.microsoft.com/office/drawing/2010/main">
                    <a:noFill/>
                  </a14:hiddenFill>
                </a:ext>
              </a:extLst>
            </p:spPr>
            <p:txBody>
              <a:bodyPr/>
              <a:lstStyle/>
              <a:p>
                <a:endParaRPr lang="ru-RU"/>
              </a:p>
            </p:txBody>
          </p:sp>
          <p:sp>
            <p:nvSpPr>
              <p:cNvPr id="23583" name="Text Box 28"/>
              <p:cNvSpPr txBox="1">
                <a:spLocks noChangeArrowheads="1"/>
              </p:cNvSpPr>
              <p:nvPr/>
            </p:nvSpPr>
            <p:spPr bwMode="auto">
              <a:xfrm>
                <a:off x="4176" y="2112"/>
                <a:ext cx="720" cy="365"/>
              </a:xfrm>
              <a:prstGeom prst="rect">
                <a:avLst/>
              </a:prstGeom>
              <a:noFill/>
              <a:ln w="381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r>
                  <a:rPr lang="be-BY" b="1">
                    <a:latin typeface="Times New Roman" panose="02020603050405020304" pitchFamily="18" charset="0"/>
                  </a:rPr>
                  <a:t>Телефон  </a:t>
                </a:r>
              </a:p>
              <a:p>
                <a:r>
                  <a:rPr lang="be-BY" b="1">
                    <a:latin typeface="Times New Roman" panose="02020603050405020304" pitchFamily="18" charset="0"/>
                  </a:rPr>
                  <a:t>ж</a:t>
                </a:r>
                <a:r>
                  <a:rPr lang="be-BY" b="1">
                    <a:latin typeface="Times New Roman KK EK" pitchFamily="18" charset="0"/>
                  </a:rPr>
                  <a:t>үйесі</a:t>
                </a:r>
                <a:r>
                  <a:rPr lang="be-BY" b="1">
                    <a:latin typeface="Times New Roman" panose="02020603050405020304" pitchFamily="18" charset="0"/>
                  </a:rPr>
                  <a:t>  </a:t>
                </a:r>
                <a:endParaRPr lang="be-BY" b="1">
                  <a:latin typeface="Times New Roman KK EK" pitchFamily="18" charset="0"/>
                </a:endParaRPr>
              </a:p>
            </p:txBody>
          </p:sp>
        </p:grpSp>
        <p:sp>
          <p:nvSpPr>
            <p:cNvPr id="23572" name="Text Box 29"/>
            <p:cNvSpPr txBox="1">
              <a:spLocks noChangeArrowheads="1"/>
            </p:cNvSpPr>
            <p:nvPr/>
          </p:nvSpPr>
          <p:spPr bwMode="auto">
            <a:xfrm>
              <a:off x="624" y="2832"/>
              <a:ext cx="665" cy="931"/>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spcBef>
                  <a:spcPct val="50000"/>
                </a:spcBef>
              </a:pPr>
              <a:r>
                <a:rPr lang="ru-RU" sz="9000">
                  <a:latin typeface="Times New Roman" panose="02020603050405020304" pitchFamily="18" charset="0"/>
                  <a:sym typeface="Wingdings" panose="05000000000000000000" pitchFamily="2" charset="2"/>
                </a:rPr>
                <a:t></a:t>
              </a:r>
              <a:endParaRPr lang="ru-RU" sz="2400">
                <a:latin typeface="Times New Roman" panose="02020603050405020304" pitchFamily="18" charset="0"/>
                <a:sym typeface="Wingdings" panose="05000000000000000000" pitchFamily="2" charset="2"/>
              </a:endParaRP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79"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3"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4"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5"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6"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7"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8"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9"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90" name="Picture 15" descr="AN399"/>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762000"/>
            <a:ext cx="16732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1" name="Line 6"/>
          <p:cNvSpPr>
            <a:spLocks noChangeShapeType="1"/>
          </p:cNvSpPr>
          <p:nvPr/>
        </p:nvSpPr>
        <p:spPr bwMode="auto">
          <a:xfrm>
            <a:off x="6819900" y="2754313"/>
            <a:ext cx="1588" cy="59690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24592" name="Group 27"/>
          <p:cNvGrpSpPr>
            <a:grpSpLocks/>
          </p:cNvGrpSpPr>
          <p:nvPr/>
        </p:nvGrpSpPr>
        <p:grpSpPr bwMode="auto">
          <a:xfrm>
            <a:off x="762000" y="685800"/>
            <a:ext cx="7596188" cy="3884613"/>
            <a:chOff x="504" y="863"/>
            <a:chExt cx="5256" cy="2808"/>
          </a:xfrm>
        </p:grpSpPr>
        <p:sp>
          <p:nvSpPr>
            <p:cNvPr id="24594" name="AutoShape 13"/>
            <p:cNvSpPr>
              <a:spLocks noChangeArrowheads="1"/>
            </p:cNvSpPr>
            <p:nvPr/>
          </p:nvSpPr>
          <p:spPr bwMode="auto">
            <a:xfrm>
              <a:off x="3240" y="1925"/>
              <a:ext cx="1944" cy="1442"/>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nvGrpSpPr>
            <p:cNvPr id="24595" name="Group 26"/>
            <p:cNvGrpSpPr>
              <a:grpSpLocks/>
            </p:cNvGrpSpPr>
            <p:nvPr/>
          </p:nvGrpSpPr>
          <p:grpSpPr bwMode="auto">
            <a:xfrm>
              <a:off x="504" y="863"/>
              <a:ext cx="5256" cy="2808"/>
              <a:chOff x="504" y="863"/>
              <a:chExt cx="5256" cy="2808"/>
            </a:xfrm>
          </p:grpSpPr>
          <p:sp>
            <p:nvSpPr>
              <p:cNvPr id="24596" name="Text Box 5"/>
              <p:cNvSpPr txBox="1">
                <a:spLocks noChangeArrowheads="1"/>
              </p:cNvSpPr>
              <p:nvPr/>
            </p:nvSpPr>
            <p:spPr bwMode="auto">
              <a:xfrm>
                <a:off x="3651" y="3113"/>
                <a:ext cx="154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Қатынау сервері </a:t>
                </a:r>
              </a:p>
              <a:p>
                <a:pPr eaLnBrk="1" hangingPunct="1"/>
                <a:endParaRPr lang="ru-RU" b="1">
                  <a:latin typeface="Verdana" panose="020B0604030504040204" pitchFamily="34" charset="0"/>
                </a:endParaRPr>
              </a:p>
            </p:txBody>
          </p:sp>
          <p:sp>
            <p:nvSpPr>
              <p:cNvPr id="24597" name="Text Box 16"/>
              <p:cNvSpPr txBox="1">
                <a:spLocks noChangeArrowheads="1"/>
              </p:cNvSpPr>
              <p:nvPr/>
            </p:nvSpPr>
            <p:spPr bwMode="auto">
              <a:xfrm>
                <a:off x="3288" y="2001"/>
                <a:ext cx="1089"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Провайдер</a:t>
                </a:r>
                <a:endParaRPr lang="ru-RU" b="1">
                  <a:latin typeface="Verdana" panose="020B0604030504040204" pitchFamily="34" charset="0"/>
                </a:endParaRPr>
              </a:p>
            </p:txBody>
          </p:sp>
          <p:sp>
            <p:nvSpPr>
              <p:cNvPr id="24598" name="Text Box 20"/>
              <p:cNvSpPr txBox="1">
                <a:spLocks noChangeArrowheads="1"/>
              </p:cNvSpPr>
              <p:nvPr/>
            </p:nvSpPr>
            <p:spPr bwMode="auto">
              <a:xfrm>
                <a:off x="612" y="3095"/>
                <a:ext cx="907"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СОМ</a:t>
                </a:r>
                <a:r>
                  <a:rPr lang="kk-KZ" sz="1200" b="1">
                    <a:latin typeface="Verdana" panose="020B0604030504040204" pitchFamily="34" charset="0"/>
                  </a:rPr>
                  <a:t> -порт</a:t>
                </a:r>
                <a:endParaRPr lang="ru-RU" b="1">
                  <a:latin typeface="Verdana" panose="020B0604030504040204" pitchFamily="34" charset="0"/>
                </a:endParaRPr>
              </a:p>
            </p:txBody>
          </p:sp>
          <p:pic>
            <p:nvPicPr>
              <p:cNvPr id="24599" name="Picture 22"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8" y="2478"/>
                <a:ext cx="528" cy="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4600" name="Group 7"/>
              <p:cNvGrpSpPr>
                <a:grpSpLocks/>
              </p:cNvGrpSpPr>
              <p:nvPr/>
            </p:nvGrpSpPr>
            <p:grpSpPr bwMode="auto">
              <a:xfrm>
                <a:off x="1296" y="2951"/>
                <a:ext cx="2952" cy="0"/>
                <a:chOff x="4194" y="7378"/>
                <a:chExt cx="7380" cy="0"/>
              </a:xfrm>
            </p:grpSpPr>
            <p:sp>
              <p:nvSpPr>
                <p:cNvPr id="24612" name="Line 8"/>
                <p:cNvSpPr>
                  <a:spLocks noChangeShapeType="1"/>
                </p:cNvSpPr>
                <p:nvPr/>
              </p:nvSpPr>
              <p:spPr bwMode="auto">
                <a:xfrm>
                  <a:off x="4194" y="7378"/>
                  <a:ext cx="9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613" name="Line 9"/>
                <p:cNvSpPr>
                  <a:spLocks noChangeShapeType="1"/>
                </p:cNvSpPr>
                <p:nvPr/>
              </p:nvSpPr>
              <p:spPr bwMode="auto">
                <a:xfrm>
                  <a:off x="6534" y="7378"/>
                  <a:ext cx="27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614" name="Line 10"/>
                <p:cNvSpPr>
                  <a:spLocks noChangeShapeType="1"/>
                </p:cNvSpPr>
                <p:nvPr/>
              </p:nvSpPr>
              <p:spPr bwMode="auto">
                <a:xfrm>
                  <a:off x="10674" y="7378"/>
                  <a:ext cx="90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4601" name="AutoShape 11"/>
              <p:cNvSpPr>
                <a:spLocks noChangeArrowheads="1"/>
              </p:cNvSpPr>
              <p:nvPr/>
            </p:nvSpPr>
            <p:spPr bwMode="auto">
              <a:xfrm>
                <a:off x="504" y="1925"/>
                <a:ext cx="1944" cy="1442"/>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4602" name="AutoShape 12"/>
              <p:cNvSpPr>
                <a:spLocks noChangeArrowheads="1"/>
              </p:cNvSpPr>
              <p:nvPr/>
            </p:nvSpPr>
            <p:spPr bwMode="auto">
              <a:xfrm>
                <a:off x="3888" y="863"/>
                <a:ext cx="1872" cy="986"/>
              </a:xfrm>
              <a:prstGeom prst="cloudCallout">
                <a:avLst>
                  <a:gd name="adj1" fmla="val -16815"/>
                  <a:gd name="adj2" fmla="val 44361"/>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kk-KZ" sz="1600">
                  <a:latin typeface="Verdana" panose="020B0604030504040204" pitchFamily="34" charset="0"/>
                </a:endParaRPr>
              </a:p>
              <a:p>
                <a:pPr algn="ctr" eaLnBrk="1" hangingPunct="1"/>
                <a:r>
                  <a:rPr lang="kk-KZ" sz="2000">
                    <a:latin typeface="Verdana" panose="020B0604030504040204" pitchFamily="34" charset="0"/>
                  </a:rPr>
                  <a:t>Интернет</a:t>
                </a:r>
                <a:endParaRPr lang="ru-RU">
                  <a:latin typeface="Verdana" panose="020B0604030504040204" pitchFamily="34" charset="0"/>
                </a:endParaRPr>
              </a:p>
            </p:txBody>
          </p:sp>
          <p:sp>
            <p:nvSpPr>
              <p:cNvPr id="24603" name="Text Box 14"/>
              <p:cNvSpPr txBox="1">
                <a:spLocks noChangeArrowheads="1"/>
              </p:cNvSpPr>
              <p:nvPr/>
            </p:nvSpPr>
            <p:spPr bwMode="auto">
              <a:xfrm>
                <a:off x="1701" y="2519"/>
                <a:ext cx="58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Модем</a:t>
                </a:r>
                <a:endParaRPr lang="ru-RU" b="1">
                  <a:latin typeface="Verdana" panose="020B0604030504040204" pitchFamily="34" charset="0"/>
                </a:endParaRPr>
              </a:p>
            </p:txBody>
          </p:sp>
          <p:sp>
            <p:nvSpPr>
              <p:cNvPr id="24604" name="Text Box 15"/>
              <p:cNvSpPr txBox="1">
                <a:spLocks noChangeArrowheads="1"/>
              </p:cNvSpPr>
              <p:nvPr/>
            </p:nvSpPr>
            <p:spPr bwMode="auto">
              <a:xfrm>
                <a:off x="3384" y="2591"/>
                <a:ext cx="721"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Модем</a:t>
                </a:r>
                <a:endParaRPr lang="ru-RU" b="1">
                  <a:latin typeface="Verdana" panose="020B0604030504040204" pitchFamily="34" charset="0"/>
                </a:endParaRPr>
              </a:p>
            </p:txBody>
          </p:sp>
          <p:sp>
            <p:nvSpPr>
              <p:cNvPr id="24605" name="Text Box 17"/>
              <p:cNvSpPr txBox="1">
                <a:spLocks noChangeArrowheads="1"/>
              </p:cNvSpPr>
              <p:nvPr/>
            </p:nvSpPr>
            <p:spPr bwMode="auto">
              <a:xfrm>
                <a:off x="748" y="2001"/>
                <a:ext cx="1556"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Жұмыс станциясы</a:t>
                </a:r>
                <a:endParaRPr lang="ru-RU" b="1">
                  <a:latin typeface="Verdana" panose="020B0604030504040204" pitchFamily="34" charset="0"/>
                </a:endParaRPr>
              </a:p>
            </p:txBody>
          </p:sp>
          <p:sp>
            <p:nvSpPr>
              <p:cNvPr id="24606" name="Text Box 18"/>
              <p:cNvSpPr txBox="1">
                <a:spLocks noChangeArrowheads="1"/>
              </p:cNvSpPr>
              <p:nvPr/>
            </p:nvSpPr>
            <p:spPr bwMode="auto">
              <a:xfrm>
                <a:off x="1882" y="3443"/>
                <a:ext cx="1542" cy="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Телефон тізбегі</a:t>
                </a:r>
                <a:endParaRPr lang="ru-RU" b="1">
                  <a:latin typeface="Verdana" panose="020B0604030504040204" pitchFamily="34" charset="0"/>
                </a:endParaRPr>
              </a:p>
            </p:txBody>
          </p:sp>
          <p:sp>
            <p:nvSpPr>
              <p:cNvPr id="24607" name="Line 19"/>
              <p:cNvSpPr>
                <a:spLocks noChangeShapeType="1"/>
              </p:cNvSpPr>
              <p:nvPr/>
            </p:nvSpPr>
            <p:spPr bwMode="auto">
              <a:xfrm flipV="1">
                <a:off x="2664" y="2951"/>
                <a:ext cx="216" cy="3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4608" name="Line 21"/>
              <p:cNvSpPr>
                <a:spLocks noChangeShapeType="1"/>
              </p:cNvSpPr>
              <p:nvPr/>
            </p:nvSpPr>
            <p:spPr bwMode="auto">
              <a:xfrm flipV="1">
                <a:off x="1080" y="2951"/>
                <a:ext cx="144" cy="14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24609" name="Picture 23" descr="BD18221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655" y="2886"/>
                <a:ext cx="57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610" name="Picture 24" descr="BD18221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288" y="2886"/>
                <a:ext cx="576"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611" name="Picture 25" descr="BD18252_"/>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286" y="2160"/>
                <a:ext cx="461"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4593" name="Text Box 28"/>
          <p:cNvSpPr txBox="1">
            <a:spLocks noChangeArrowheads="1"/>
          </p:cNvSpPr>
          <p:nvPr/>
        </p:nvSpPr>
        <p:spPr bwMode="auto">
          <a:xfrm>
            <a:off x="1066800" y="5049838"/>
            <a:ext cx="6816725" cy="588962"/>
          </a:xfrm>
          <a:prstGeom prst="rect">
            <a:avLst/>
          </a:prstGeom>
          <a:solidFill>
            <a:srgbClr val="FFFF66"/>
          </a:solidFill>
          <a:ln w="9525">
            <a:solidFill>
              <a:srgbClr val="00FF00"/>
            </a:solidFill>
            <a:miter lim="800000"/>
            <a:headEnd/>
            <a:tailEnd/>
          </a:ln>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3200" b="1">
                <a:solidFill>
                  <a:srgbClr val="FF0066"/>
                </a:solidFill>
                <a:latin typeface="Times New Roman KK EK" pitchFamily="18" charset="0"/>
              </a:rPr>
              <a:t>Интернетке модем арқылы шығу</a:t>
            </a:r>
            <a:endParaRPr lang="ru-RU" sz="3200" b="1">
              <a:solidFill>
                <a:srgbClr val="FF0066"/>
              </a:solidFill>
              <a:latin typeface="Times New Roman KK EK" pitchFamily="18"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3"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4"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6"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7"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8"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9"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0"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1"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2"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3"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4"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5"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16" name="Picture 19" descr="AN39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48600" y="5105400"/>
            <a:ext cx="847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5617" name="Group 22"/>
          <p:cNvGrpSpPr>
            <a:grpSpLocks/>
          </p:cNvGrpSpPr>
          <p:nvPr/>
        </p:nvGrpSpPr>
        <p:grpSpPr bwMode="auto">
          <a:xfrm>
            <a:off x="579438" y="757238"/>
            <a:ext cx="7421562" cy="3883025"/>
            <a:chOff x="657" y="863"/>
            <a:chExt cx="5103" cy="2647"/>
          </a:xfrm>
        </p:grpSpPr>
        <p:sp>
          <p:nvSpPr>
            <p:cNvPr id="25619" name="Text Box 8"/>
            <p:cNvSpPr txBox="1">
              <a:spLocks noChangeArrowheads="1"/>
            </p:cNvSpPr>
            <p:nvPr/>
          </p:nvSpPr>
          <p:spPr bwMode="auto">
            <a:xfrm>
              <a:off x="4105" y="2931"/>
              <a:ext cx="1451" cy="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Қатынау сервері (шлюз)</a:t>
              </a:r>
            </a:p>
            <a:p>
              <a:pPr eaLnBrk="1" hangingPunct="1"/>
              <a:endParaRPr lang="ru-RU" b="1">
                <a:latin typeface="Verdana" panose="020B0604030504040204" pitchFamily="34" charset="0"/>
              </a:endParaRPr>
            </a:p>
          </p:txBody>
        </p:sp>
        <p:sp>
          <p:nvSpPr>
            <p:cNvPr id="25620" name="Text Box 14"/>
            <p:cNvSpPr txBox="1">
              <a:spLocks noChangeArrowheads="1"/>
            </p:cNvSpPr>
            <p:nvPr/>
          </p:nvSpPr>
          <p:spPr bwMode="auto">
            <a:xfrm>
              <a:off x="657" y="1752"/>
              <a:ext cx="1567"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Жұмыс</a:t>
              </a:r>
              <a:r>
                <a:rPr lang="kk-KZ" sz="1600">
                  <a:latin typeface="Verdana" panose="020B0604030504040204" pitchFamily="34" charset="0"/>
                </a:rPr>
                <a:t> </a:t>
              </a:r>
              <a:r>
                <a:rPr lang="kk-KZ" sz="1600" b="1">
                  <a:latin typeface="Verdana" panose="020B0604030504040204" pitchFamily="34" charset="0"/>
                </a:rPr>
                <a:t>станциясы</a:t>
              </a:r>
              <a:endParaRPr lang="ru-RU" b="1">
                <a:latin typeface="Verdana" panose="020B0604030504040204" pitchFamily="34" charset="0"/>
              </a:endParaRPr>
            </a:p>
          </p:txBody>
        </p:sp>
        <p:sp>
          <p:nvSpPr>
            <p:cNvPr id="25621" name="Text Box 6"/>
            <p:cNvSpPr txBox="1">
              <a:spLocks noChangeArrowheads="1"/>
            </p:cNvSpPr>
            <p:nvPr/>
          </p:nvSpPr>
          <p:spPr bwMode="auto">
            <a:xfrm>
              <a:off x="3923" y="2387"/>
              <a:ext cx="749"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Свич</a:t>
              </a:r>
              <a:endParaRPr lang="ru-RU" b="1">
                <a:latin typeface="Verdana" panose="020B0604030504040204" pitchFamily="34" charset="0"/>
              </a:endParaRPr>
            </a:p>
          </p:txBody>
        </p:sp>
        <p:sp>
          <p:nvSpPr>
            <p:cNvPr id="25622" name="Line 9"/>
            <p:cNvSpPr>
              <a:spLocks noChangeShapeType="1"/>
            </p:cNvSpPr>
            <p:nvPr/>
          </p:nvSpPr>
          <p:spPr bwMode="auto">
            <a:xfrm flipV="1">
              <a:off x="1519" y="2735"/>
              <a:ext cx="2369" cy="15"/>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5623" name="AutoShape 10"/>
            <p:cNvSpPr>
              <a:spLocks noChangeArrowheads="1"/>
            </p:cNvSpPr>
            <p:nvPr/>
          </p:nvSpPr>
          <p:spPr bwMode="auto">
            <a:xfrm>
              <a:off x="703" y="1706"/>
              <a:ext cx="1440" cy="1588"/>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5624" name="AutoShape 11"/>
            <p:cNvSpPr>
              <a:spLocks noChangeArrowheads="1"/>
            </p:cNvSpPr>
            <p:nvPr/>
          </p:nvSpPr>
          <p:spPr bwMode="auto">
            <a:xfrm>
              <a:off x="4392" y="863"/>
              <a:ext cx="1368" cy="720"/>
            </a:xfrm>
            <a:prstGeom prst="cloudCallout">
              <a:avLst>
                <a:gd name="adj1" fmla="val 11782"/>
                <a:gd name="adj2" fmla="val 29333"/>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kk-KZ" sz="1600">
                <a:latin typeface="Verdana" panose="020B0604030504040204" pitchFamily="34" charset="0"/>
              </a:endParaRPr>
            </a:p>
            <a:p>
              <a:pPr algn="ctr" eaLnBrk="1" hangingPunct="1"/>
              <a:r>
                <a:rPr lang="kk-KZ" sz="1600">
                  <a:latin typeface="Verdana" panose="020B0604030504040204" pitchFamily="34" charset="0"/>
                </a:rPr>
                <a:t>Интернет</a:t>
              </a:r>
              <a:endParaRPr lang="ru-RU" sz="1600">
                <a:latin typeface="Verdana" panose="020B0604030504040204" pitchFamily="34" charset="0"/>
              </a:endParaRPr>
            </a:p>
          </p:txBody>
        </p:sp>
        <p:sp>
          <p:nvSpPr>
            <p:cNvPr id="25625" name="AutoShape 12"/>
            <p:cNvSpPr>
              <a:spLocks noChangeArrowheads="1"/>
            </p:cNvSpPr>
            <p:nvPr/>
          </p:nvSpPr>
          <p:spPr bwMode="auto">
            <a:xfrm>
              <a:off x="3600" y="1655"/>
              <a:ext cx="1944" cy="1639"/>
            </a:xfrm>
            <a:prstGeom prst="roundRect">
              <a:avLst>
                <a:gd name="adj" fmla="val 16667"/>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5626" name="Text Box 13"/>
            <p:cNvSpPr txBox="1">
              <a:spLocks noChangeArrowheads="1"/>
            </p:cNvSpPr>
            <p:nvPr/>
          </p:nvSpPr>
          <p:spPr bwMode="auto">
            <a:xfrm>
              <a:off x="3744" y="1727"/>
              <a:ext cx="1313"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b="1">
                <a:latin typeface="Verdana" panose="020B0604030504040204" pitchFamily="34" charset="0"/>
              </a:endParaRPr>
            </a:p>
          </p:txBody>
        </p:sp>
        <p:sp>
          <p:nvSpPr>
            <p:cNvPr id="25627" name="Line 15"/>
            <p:cNvSpPr>
              <a:spLocks noChangeShapeType="1"/>
            </p:cNvSpPr>
            <p:nvPr/>
          </p:nvSpPr>
          <p:spPr bwMode="auto">
            <a:xfrm flipV="1">
              <a:off x="2517" y="2735"/>
              <a:ext cx="75" cy="5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5628" name="Line 16"/>
            <p:cNvSpPr>
              <a:spLocks noChangeShapeType="1"/>
            </p:cNvSpPr>
            <p:nvPr/>
          </p:nvSpPr>
          <p:spPr bwMode="auto">
            <a:xfrm>
              <a:off x="5184" y="1583"/>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5629" name="Text Box 17"/>
            <p:cNvSpPr txBox="1">
              <a:spLocks noChangeArrowheads="1"/>
            </p:cNvSpPr>
            <p:nvPr/>
          </p:nvSpPr>
          <p:spPr bwMode="auto">
            <a:xfrm>
              <a:off x="1973" y="3294"/>
              <a:ext cx="1768"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b="1">
                  <a:latin typeface="Verdana" panose="020B0604030504040204" pitchFamily="34" charset="0"/>
                </a:rPr>
                <a:t>Есулі қос өткізгіш</a:t>
              </a:r>
              <a:endParaRPr lang="ru-RU" b="1">
                <a:latin typeface="Verdana" panose="020B0604030504040204" pitchFamily="34" charset="0"/>
              </a:endParaRPr>
            </a:p>
          </p:txBody>
        </p:sp>
        <p:sp>
          <p:nvSpPr>
            <p:cNvPr id="25630" name="Line 18"/>
            <p:cNvSpPr>
              <a:spLocks noChangeShapeType="1"/>
            </p:cNvSpPr>
            <p:nvPr/>
          </p:nvSpPr>
          <p:spPr bwMode="auto">
            <a:xfrm>
              <a:off x="4680" y="2735"/>
              <a:ext cx="216"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pic>
          <p:nvPicPr>
            <p:cNvPr id="25631" name="Picture 19" descr="BD18187_"/>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20" y="2296"/>
              <a:ext cx="518"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32" name="Picture 20" descr="BD18252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876" y="1979"/>
              <a:ext cx="461" cy="8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33" name="Picture 21" descr="BD18221_"/>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78" y="2568"/>
              <a:ext cx="806"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5618" name="Text Box 23"/>
          <p:cNvSpPr txBox="1">
            <a:spLocks noChangeArrowheads="1"/>
          </p:cNvSpPr>
          <p:nvPr/>
        </p:nvSpPr>
        <p:spPr bwMode="auto">
          <a:xfrm>
            <a:off x="1404938" y="5135563"/>
            <a:ext cx="6199187" cy="1798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3200" b="1">
                <a:latin typeface="Times New Roman KK EK" pitchFamily="18" charset="0"/>
              </a:rPr>
              <a:t>Интернетке</a:t>
            </a:r>
            <a:r>
              <a:rPr lang="en-US" sz="3200" b="1">
                <a:latin typeface="Times New Roman KK EK" pitchFamily="18" charset="0"/>
              </a:rPr>
              <a:t> </a:t>
            </a:r>
            <a:r>
              <a:rPr lang="kk-KZ" sz="3200" b="1">
                <a:latin typeface="Times New Roman KK EK" pitchFamily="18" charset="0"/>
              </a:rPr>
              <a:t>ауданды жергілікті желі арқылы шығу</a:t>
            </a:r>
            <a:endParaRPr lang="ru-RU" sz="3200" b="1">
              <a:latin typeface="Times New Roman KK EK" pitchFamily="18" charset="0"/>
            </a:endParaRPr>
          </a:p>
          <a:p>
            <a:pPr eaLnBrk="1" hangingPunct="1">
              <a:spcBef>
                <a:spcPct val="50000"/>
              </a:spcBef>
            </a:pPr>
            <a:endParaRPr lang="ru-RU" sz="3200">
              <a:latin typeface="Times New Roman KK EK" pitchFamily="18"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7"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1"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3"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4"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5"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6"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7"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8" name="Picture 17" descr="AN13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2971800" y="1066800"/>
            <a:ext cx="9906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9" name="Picture 19" descr="AN156"/>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295400" y="685800"/>
            <a:ext cx="11049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0" name="Picture 20" descr="AN156"/>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648200"/>
            <a:ext cx="11049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1" name="Picture 21" descr="AN156"/>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6667500" y="4819650"/>
            <a:ext cx="11049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2" name="Picture 22" descr="AN156"/>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6743700" y="4972050"/>
            <a:ext cx="11049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3" name="Picture 24" descr="AN13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495800" y="809625"/>
            <a:ext cx="990600"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44" name="Line 9"/>
          <p:cNvSpPr>
            <a:spLocks noChangeShapeType="1"/>
          </p:cNvSpPr>
          <p:nvPr/>
        </p:nvSpPr>
        <p:spPr bwMode="auto">
          <a:xfrm>
            <a:off x="5791200" y="1524000"/>
            <a:ext cx="1588" cy="52546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26645" name="Group 50"/>
          <p:cNvGrpSpPr>
            <a:grpSpLocks/>
          </p:cNvGrpSpPr>
          <p:nvPr/>
        </p:nvGrpSpPr>
        <p:grpSpPr bwMode="auto">
          <a:xfrm>
            <a:off x="685800" y="1289050"/>
            <a:ext cx="7391400" cy="3729038"/>
            <a:chOff x="385" y="575"/>
            <a:chExt cx="5375" cy="3070"/>
          </a:xfrm>
        </p:grpSpPr>
        <p:sp>
          <p:nvSpPr>
            <p:cNvPr id="26647" name="AutoShape 5"/>
            <p:cNvSpPr>
              <a:spLocks noChangeArrowheads="1"/>
            </p:cNvSpPr>
            <p:nvPr/>
          </p:nvSpPr>
          <p:spPr bwMode="auto">
            <a:xfrm>
              <a:off x="432" y="1511"/>
              <a:ext cx="1512" cy="1440"/>
            </a:xfrm>
            <a:prstGeom prst="flowChartAlternateProcess">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nvGrpSpPr>
            <p:cNvPr id="26648" name="Group 15"/>
            <p:cNvGrpSpPr>
              <a:grpSpLocks/>
            </p:cNvGrpSpPr>
            <p:nvPr/>
          </p:nvGrpSpPr>
          <p:grpSpPr bwMode="auto">
            <a:xfrm>
              <a:off x="1872" y="1151"/>
              <a:ext cx="1224" cy="1224"/>
              <a:chOff x="5814" y="2878"/>
              <a:chExt cx="3060" cy="3060"/>
            </a:xfrm>
          </p:grpSpPr>
          <p:sp>
            <p:nvSpPr>
              <p:cNvPr id="26683" name="Line 16"/>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84" name="Line 17"/>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85" name="Line 18"/>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6649" name="Group 49"/>
            <p:cNvGrpSpPr>
              <a:grpSpLocks/>
            </p:cNvGrpSpPr>
            <p:nvPr/>
          </p:nvGrpSpPr>
          <p:grpSpPr bwMode="auto">
            <a:xfrm>
              <a:off x="385" y="575"/>
              <a:ext cx="5375" cy="3070"/>
              <a:chOff x="385" y="575"/>
              <a:chExt cx="5375" cy="3070"/>
            </a:xfrm>
          </p:grpSpPr>
          <p:sp>
            <p:nvSpPr>
              <p:cNvPr id="26650" name="Line 20"/>
              <p:cNvSpPr>
                <a:spLocks noChangeShapeType="1"/>
              </p:cNvSpPr>
              <p:nvPr/>
            </p:nvSpPr>
            <p:spPr bwMode="auto">
              <a:xfrm>
                <a:off x="1944" y="1439"/>
                <a:ext cx="288" cy="50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51" name="Text Box 8"/>
              <p:cNvSpPr txBox="1">
                <a:spLocks noChangeArrowheads="1"/>
              </p:cNvSpPr>
              <p:nvPr/>
            </p:nvSpPr>
            <p:spPr bwMode="auto">
              <a:xfrm>
                <a:off x="3470" y="2704"/>
                <a:ext cx="1212"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a:latin typeface="Verdana" panose="020B0604030504040204" pitchFamily="34" charset="0"/>
                  </a:rPr>
                  <a:t>Қатынау сервері </a:t>
                </a:r>
                <a:endParaRPr lang="ru-RU">
                  <a:latin typeface="Verdana" panose="020B0604030504040204" pitchFamily="34" charset="0"/>
                </a:endParaRPr>
              </a:p>
            </p:txBody>
          </p:sp>
          <p:sp>
            <p:nvSpPr>
              <p:cNvPr id="26652" name="Line 10"/>
              <p:cNvSpPr>
                <a:spLocks noChangeShapeType="1"/>
              </p:cNvSpPr>
              <p:nvPr/>
            </p:nvSpPr>
            <p:spPr bwMode="auto">
              <a:xfrm>
                <a:off x="3312" y="2591"/>
                <a:ext cx="720"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53" name="AutoShape 11"/>
              <p:cNvSpPr>
                <a:spLocks noChangeArrowheads="1"/>
              </p:cNvSpPr>
              <p:nvPr/>
            </p:nvSpPr>
            <p:spPr bwMode="auto">
              <a:xfrm>
                <a:off x="3456" y="1439"/>
                <a:ext cx="1238" cy="1492"/>
              </a:xfrm>
              <a:prstGeom prst="flowChartAlternateProcess">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54" name="Text Box 12"/>
              <p:cNvSpPr txBox="1">
                <a:spLocks noChangeArrowheads="1"/>
              </p:cNvSpPr>
              <p:nvPr/>
            </p:nvSpPr>
            <p:spPr bwMode="auto">
              <a:xfrm>
                <a:off x="385" y="1583"/>
                <a:ext cx="1497"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Жұмыс станциясы</a:t>
                </a:r>
              </a:p>
              <a:p>
                <a:pPr eaLnBrk="1" hangingPunct="1"/>
                <a:endParaRPr lang="ru-RU" b="1">
                  <a:latin typeface="Verdana" panose="020B0604030504040204" pitchFamily="34" charset="0"/>
                </a:endParaRPr>
              </a:p>
            </p:txBody>
          </p:sp>
          <p:sp>
            <p:nvSpPr>
              <p:cNvPr id="26655" name="AutoShape 13"/>
              <p:cNvSpPr>
                <a:spLocks noChangeArrowheads="1"/>
              </p:cNvSpPr>
              <p:nvPr/>
            </p:nvSpPr>
            <p:spPr bwMode="auto">
              <a:xfrm>
                <a:off x="3744" y="575"/>
                <a:ext cx="1368" cy="720"/>
              </a:xfrm>
              <a:prstGeom prst="cloudCallout">
                <a:avLst>
                  <a:gd name="adj1" fmla="val 11782"/>
                  <a:gd name="adj2" fmla="val 29333"/>
                </a:avLst>
              </a:prstGeom>
              <a:solidFill>
                <a:srgbClr val="FFFFFF"/>
              </a:solidFill>
              <a:ln w="9525">
                <a:solidFill>
                  <a:srgbClr val="000000"/>
                </a:solidFill>
                <a:round/>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kk-KZ" sz="1600">
                  <a:latin typeface="Verdana" panose="020B0604030504040204" pitchFamily="34" charset="0"/>
                </a:endParaRPr>
              </a:p>
              <a:p>
                <a:pPr algn="ctr" eaLnBrk="1" hangingPunct="1"/>
                <a:r>
                  <a:rPr lang="kk-KZ" sz="1600">
                    <a:solidFill>
                      <a:srgbClr val="263574"/>
                    </a:solidFill>
                    <a:latin typeface="Verdana" panose="020B0604030504040204" pitchFamily="34" charset="0"/>
                  </a:rPr>
                  <a:t>Интернет</a:t>
                </a:r>
                <a:endParaRPr lang="ru-RU" sz="1600">
                  <a:solidFill>
                    <a:srgbClr val="263574"/>
                  </a:solidFill>
                  <a:latin typeface="Verdana" panose="020B0604030504040204" pitchFamily="34" charset="0"/>
                </a:endParaRPr>
              </a:p>
            </p:txBody>
          </p:sp>
          <p:sp>
            <p:nvSpPr>
              <p:cNvPr id="26656" name="Line 14"/>
              <p:cNvSpPr>
                <a:spLocks noChangeShapeType="1"/>
              </p:cNvSpPr>
              <p:nvPr/>
            </p:nvSpPr>
            <p:spPr bwMode="auto">
              <a:xfrm>
                <a:off x="1296" y="2591"/>
                <a:ext cx="360" cy="0"/>
              </a:xfrm>
              <a:prstGeom prst="line">
                <a:avLst/>
              </a:prstGeom>
              <a:noFill/>
              <a:ln w="38100">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ru-RU"/>
              </a:p>
            </p:txBody>
          </p:sp>
          <p:sp>
            <p:nvSpPr>
              <p:cNvPr id="26657" name="Text Box 19"/>
              <p:cNvSpPr txBox="1">
                <a:spLocks noChangeArrowheads="1"/>
              </p:cNvSpPr>
              <p:nvPr/>
            </p:nvSpPr>
            <p:spPr bwMode="auto">
              <a:xfrm>
                <a:off x="1111" y="1117"/>
                <a:ext cx="1497" cy="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Сымсыз байланыс</a:t>
                </a:r>
                <a:endParaRPr lang="ru-RU" sz="1600" b="1">
                  <a:latin typeface="Verdana" panose="020B0604030504040204" pitchFamily="34" charset="0"/>
                </a:endParaRPr>
              </a:p>
              <a:p>
                <a:pPr algn="ctr" eaLnBrk="1" hangingPunct="1"/>
                <a:r>
                  <a:rPr lang="kk-KZ" sz="1600" b="1">
                    <a:latin typeface="Verdana" panose="020B0604030504040204" pitchFamily="34" charset="0"/>
                  </a:rPr>
                  <a:t>тізбегі</a:t>
                </a:r>
                <a:endParaRPr lang="ru-RU" b="1">
                  <a:latin typeface="Verdana" panose="020B0604030504040204" pitchFamily="34" charset="0"/>
                </a:endParaRPr>
              </a:p>
            </p:txBody>
          </p:sp>
          <p:sp>
            <p:nvSpPr>
              <p:cNvPr id="26658" name="Line 21"/>
              <p:cNvSpPr>
                <a:spLocks noChangeShapeType="1"/>
              </p:cNvSpPr>
              <p:nvPr/>
            </p:nvSpPr>
            <p:spPr bwMode="auto">
              <a:xfrm flipV="1">
                <a:off x="1512" y="1439"/>
                <a:ext cx="288" cy="11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nvGrpSpPr>
              <p:cNvPr id="26659" name="Group 22"/>
              <p:cNvGrpSpPr>
                <a:grpSpLocks/>
              </p:cNvGrpSpPr>
              <p:nvPr/>
            </p:nvGrpSpPr>
            <p:grpSpPr bwMode="auto">
              <a:xfrm>
                <a:off x="2952" y="813"/>
                <a:ext cx="432" cy="1922"/>
                <a:chOff x="8514" y="2034"/>
                <a:chExt cx="1080" cy="4804"/>
              </a:xfrm>
            </p:grpSpPr>
            <p:grpSp>
              <p:nvGrpSpPr>
                <p:cNvPr id="26664" name="Group 23"/>
                <p:cNvGrpSpPr>
                  <a:grpSpLocks/>
                </p:cNvGrpSpPr>
                <p:nvPr/>
              </p:nvGrpSpPr>
              <p:grpSpPr bwMode="auto">
                <a:xfrm>
                  <a:off x="8514" y="2698"/>
                  <a:ext cx="900" cy="4140"/>
                  <a:chOff x="7614" y="3058"/>
                  <a:chExt cx="1800" cy="4320"/>
                </a:xfrm>
              </p:grpSpPr>
              <p:sp>
                <p:nvSpPr>
                  <p:cNvPr id="26677" name="AutoShape 24"/>
                  <p:cNvSpPr>
                    <a:spLocks noChangeArrowheads="1"/>
                  </p:cNvSpPr>
                  <p:nvPr/>
                </p:nvSpPr>
                <p:spPr bwMode="auto">
                  <a:xfrm>
                    <a:off x="7614" y="3058"/>
                    <a:ext cx="1800" cy="3960"/>
                  </a:xfrm>
                  <a:prstGeom prst="flowChartExtract">
                    <a:avLst/>
                  </a:prstGeom>
                  <a:solidFill>
                    <a:srgbClr val="FFFFCC"/>
                  </a:solidFill>
                  <a:ln w="38100">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78" name="AutoShape 25"/>
                  <p:cNvSpPr>
                    <a:spLocks noChangeArrowheads="1"/>
                  </p:cNvSpPr>
                  <p:nvPr/>
                </p:nvSpPr>
                <p:spPr bwMode="auto">
                  <a:xfrm>
                    <a:off x="7614" y="6658"/>
                    <a:ext cx="1800" cy="720"/>
                  </a:xfrm>
                  <a:prstGeom prst="flowChartDecision">
                    <a:avLst/>
                  </a:prstGeom>
                  <a:solidFill>
                    <a:srgbClr val="FFFFCC"/>
                  </a:solidFill>
                  <a:ln w="38100">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79" name="AutoShape 26"/>
                  <p:cNvSpPr>
                    <a:spLocks noChangeArrowheads="1"/>
                  </p:cNvSpPr>
                  <p:nvPr/>
                </p:nvSpPr>
                <p:spPr bwMode="auto">
                  <a:xfrm>
                    <a:off x="7974" y="5218"/>
                    <a:ext cx="1080" cy="360"/>
                  </a:xfrm>
                  <a:prstGeom prst="flowChartDecision">
                    <a:avLst/>
                  </a:prstGeom>
                  <a:solidFill>
                    <a:srgbClr val="FFFFCC"/>
                  </a:solidFill>
                  <a:ln w="38100">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80" name="AutoShape 27"/>
                  <p:cNvSpPr>
                    <a:spLocks noChangeArrowheads="1"/>
                  </p:cNvSpPr>
                  <p:nvPr/>
                </p:nvSpPr>
                <p:spPr bwMode="auto">
                  <a:xfrm>
                    <a:off x="7794" y="5938"/>
                    <a:ext cx="1440" cy="540"/>
                  </a:xfrm>
                  <a:prstGeom prst="flowChartDecision">
                    <a:avLst/>
                  </a:prstGeom>
                  <a:solidFill>
                    <a:srgbClr val="FFFFCC"/>
                  </a:solidFill>
                  <a:ln w="38100">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81" name="AutoShape 28"/>
                  <p:cNvSpPr>
                    <a:spLocks noChangeArrowheads="1"/>
                  </p:cNvSpPr>
                  <p:nvPr/>
                </p:nvSpPr>
                <p:spPr bwMode="auto">
                  <a:xfrm>
                    <a:off x="8154" y="4498"/>
                    <a:ext cx="720" cy="180"/>
                  </a:xfrm>
                  <a:prstGeom prst="flowChartDecision">
                    <a:avLst/>
                  </a:prstGeom>
                  <a:solidFill>
                    <a:srgbClr val="FFFFCC"/>
                  </a:solidFill>
                  <a:ln w="38100">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6682" name="Line 29"/>
                  <p:cNvSpPr>
                    <a:spLocks noChangeShapeType="1"/>
                  </p:cNvSpPr>
                  <p:nvPr/>
                </p:nvSpPr>
                <p:spPr bwMode="auto">
                  <a:xfrm>
                    <a:off x="8514" y="3058"/>
                    <a:ext cx="0" cy="432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6665" name="Group 30"/>
                <p:cNvGrpSpPr>
                  <a:grpSpLocks/>
                </p:cNvGrpSpPr>
                <p:nvPr/>
              </p:nvGrpSpPr>
              <p:grpSpPr bwMode="auto">
                <a:xfrm>
                  <a:off x="9054" y="2338"/>
                  <a:ext cx="540" cy="360"/>
                  <a:chOff x="5814" y="2878"/>
                  <a:chExt cx="3060" cy="3060"/>
                </a:xfrm>
              </p:grpSpPr>
              <p:sp>
                <p:nvSpPr>
                  <p:cNvPr id="26674" name="Line 31"/>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75" name="Line 32"/>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76" name="Line 33"/>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6666" name="Group 34"/>
                <p:cNvGrpSpPr>
                  <a:grpSpLocks/>
                </p:cNvGrpSpPr>
                <p:nvPr/>
              </p:nvGrpSpPr>
              <p:grpSpPr bwMode="auto">
                <a:xfrm rot="-6445791">
                  <a:off x="8476" y="2376"/>
                  <a:ext cx="436" cy="360"/>
                  <a:chOff x="5814" y="2878"/>
                  <a:chExt cx="3060" cy="3060"/>
                </a:xfrm>
              </p:grpSpPr>
              <p:sp>
                <p:nvSpPr>
                  <p:cNvPr id="26671" name="Line 35"/>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72" name="Line 36"/>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73" name="Line 37"/>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6667" name="Group 38"/>
                <p:cNvGrpSpPr>
                  <a:grpSpLocks/>
                </p:cNvGrpSpPr>
                <p:nvPr/>
              </p:nvGrpSpPr>
              <p:grpSpPr bwMode="auto">
                <a:xfrm rot="-3750185">
                  <a:off x="8669" y="2197"/>
                  <a:ext cx="649" cy="324"/>
                  <a:chOff x="5814" y="2878"/>
                  <a:chExt cx="3060" cy="3060"/>
                </a:xfrm>
              </p:grpSpPr>
              <p:sp>
                <p:nvSpPr>
                  <p:cNvPr id="26668" name="Line 39"/>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69" name="Line 40"/>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6670" name="Line 41"/>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sp>
            <p:nvSpPr>
              <p:cNvPr id="26660" name="Text Box 42"/>
              <p:cNvSpPr txBox="1">
                <a:spLocks noChangeArrowheads="1"/>
              </p:cNvSpPr>
              <p:nvPr/>
            </p:nvSpPr>
            <p:spPr bwMode="auto">
              <a:xfrm>
                <a:off x="4680" y="1367"/>
                <a:ext cx="1080"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r>
                  <a:rPr lang="kk-KZ" sz="1600" b="1">
                    <a:latin typeface="Verdana" panose="020B0604030504040204" pitchFamily="34" charset="0"/>
                  </a:rPr>
                  <a:t>Ұялы байланыс</a:t>
                </a:r>
                <a:r>
                  <a:rPr lang="kk-KZ" sz="1600">
                    <a:latin typeface="Verdana" panose="020B0604030504040204" pitchFamily="34" charset="0"/>
                  </a:rPr>
                  <a:t> </a:t>
                </a:r>
                <a:r>
                  <a:rPr lang="kk-KZ" sz="1600" b="1">
                    <a:latin typeface="Verdana" panose="020B0604030504040204" pitchFamily="34" charset="0"/>
                  </a:rPr>
                  <a:t>операторы</a:t>
                </a:r>
                <a:endParaRPr lang="ru-RU" b="1">
                  <a:latin typeface="Verdana" panose="020B0604030504040204" pitchFamily="34" charset="0"/>
                </a:endParaRPr>
              </a:p>
            </p:txBody>
          </p:sp>
          <p:pic>
            <p:nvPicPr>
              <p:cNvPr id="26661" name="Picture 43" descr="BD18215_"/>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31" y="2024"/>
                <a:ext cx="864" cy="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62" name="Rectangle 44"/>
              <p:cNvSpPr>
                <a:spLocks noChangeArrowheads="1"/>
              </p:cNvSpPr>
              <p:nvPr/>
            </p:nvSpPr>
            <p:spPr bwMode="auto">
              <a:xfrm>
                <a:off x="1474" y="1912"/>
                <a:ext cx="408" cy="1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en-US" sz="6600">
                    <a:latin typeface="Verdana" panose="020B0604030504040204" pitchFamily="34" charset="0"/>
                    <a:sym typeface="Webdings" panose="05030102010509060703" pitchFamily="18" charset="2"/>
                  </a:rPr>
                  <a:t></a:t>
                </a:r>
                <a:r>
                  <a:rPr lang="ru-RU" sz="6600">
                    <a:latin typeface="Verdana" panose="020B0604030504040204" pitchFamily="34" charset="0"/>
                  </a:rPr>
                  <a:t> </a:t>
                </a:r>
              </a:p>
            </p:txBody>
          </p:sp>
          <p:pic>
            <p:nvPicPr>
              <p:cNvPr id="26663" name="Picture 45" descr="BD18252_"/>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059" y="1706"/>
                <a:ext cx="518" cy="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sp>
        <p:nvSpPr>
          <p:cNvPr id="26646" name="Text Box 48"/>
          <p:cNvSpPr txBox="1">
            <a:spLocks noChangeArrowheads="1"/>
          </p:cNvSpPr>
          <p:nvPr/>
        </p:nvSpPr>
        <p:spPr bwMode="auto">
          <a:xfrm>
            <a:off x="777875" y="4648200"/>
            <a:ext cx="61118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3200" b="1">
                <a:latin typeface="Times New Roman KK EK" pitchFamily="18" charset="0"/>
              </a:rPr>
              <a:t>Интернетке </a:t>
            </a:r>
            <a:r>
              <a:rPr lang="en-US" sz="3200" b="1">
                <a:latin typeface="Times New Roman KK EK" pitchFamily="18" charset="0"/>
              </a:rPr>
              <a:t>GPRS </a:t>
            </a:r>
            <a:r>
              <a:rPr lang="kk-KZ" sz="3200" b="1">
                <a:latin typeface="Times New Roman KK EK" pitchFamily="18" charset="0"/>
              </a:rPr>
              <a:t>каналы бойынша шығу жолдары</a:t>
            </a:r>
            <a:endParaRPr lang="ru-RU" sz="3200" b="1">
              <a:latin typeface="Times New Roman KK EK" pitchFamily="18"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1"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6"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7"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8"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9"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0"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1"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2"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3" name="Picture 20" descr="AG00315_"/>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381000" y="457200"/>
            <a:ext cx="159543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4" name="Picture 21" descr="AG00317_">
            <a:hlinkClick r:id="" action="ppaction://noaction"/>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7162800" y="3927475"/>
            <a:ext cx="1927225" cy="247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5" name="Picture 22" descr="20040418161049"/>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1189937">
            <a:off x="609600" y="4429125"/>
            <a:ext cx="142875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66" name="Picture 25" descr="AN395"/>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848600" y="1447800"/>
            <a:ext cx="847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7667" name="Group 75"/>
          <p:cNvGrpSpPr>
            <a:grpSpLocks/>
          </p:cNvGrpSpPr>
          <p:nvPr/>
        </p:nvGrpSpPr>
        <p:grpSpPr bwMode="auto">
          <a:xfrm>
            <a:off x="838200" y="533400"/>
            <a:ext cx="7369175" cy="4246563"/>
            <a:chOff x="385" y="164"/>
            <a:chExt cx="5265" cy="3087"/>
          </a:xfrm>
        </p:grpSpPr>
        <p:grpSp>
          <p:nvGrpSpPr>
            <p:cNvPr id="27670" name="Group 56"/>
            <p:cNvGrpSpPr>
              <a:grpSpLocks/>
            </p:cNvGrpSpPr>
            <p:nvPr/>
          </p:nvGrpSpPr>
          <p:grpSpPr bwMode="auto">
            <a:xfrm rot="5123325">
              <a:off x="2428" y="1044"/>
              <a:ext cx="668" cy="1797"/>
              <a:chOff x="5814" y="2878"/>
              <a:chExt cx="3060" cy="3060"/>
            </a:xfrm>
          </p:grpSpPr>
          <p:sp>
            <p:nvSpPr>
              <p:cNvPr id="27702" name="Line 57"/>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703" name="Line 58"/>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704" name="Line 59"/>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grpSp>
          <p:nvGrpSpPr>
            <p:cNvPr id="27671" name="Group 74"/>
            <p:cNvGrpSpPr>
              <a:grpSpLocks/>
            </p:cNvGrpSpPr>
            <p:nvPr/>
          </p:nvGrpSpPr>
          <p:grpSpPr bwMode="auto">
            <a:xfrm>
              <a:off x="385" y="164"/>
              <a:ext cx="5265" cy="3087"/>
              <a:chOff x="385" y="164"/>
              <a:chExt cx="5265" cy="3087"/>
            </a:xfrm>
          </p:grpSpPr>
          <p:pic>
            <p:nvPicPr>
              <p:cNvPr id="27672" name="Picture 33" descr="BD18215_"/>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111" y="1758"/>
                <a:ext cx="864" cy="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73" name="Picture 34" descr="BD18252_"/>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58" y="1585"/>
                <a:ext cx="518" cy="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74" name="Line 36"/>
              <p:cNvSpPr>
                <a:spLocks noChangeShapeType="1"/>
              </p:cNvSpPr>
              <p:nvPr/>
            </p:nvSpPr>
            <p:spPr bwMode="auto">
              <a:xfrm>
                <a:off x="4830" y="983"/>
                <a:ext cx="0" cy="583"/>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75" name="Text Box 38"/>
              <p:cNvSpPr txBox="1">
                <a:spLocks noChangeArrowheads="1"/>
              </p:cNvSpPr>
              <p:nvPr/>
            </p:nvSpPr>
            <p:spPr bwMode="auto">
              <a:xfrm>
                <a:off x="3787" y="2533"/>
                <a:ext cx="1396" cy="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Қатынау сервері</a:t>
                </a:r>
                <a:r>
                  <a:rPr lang="kk-KZ" sz="1600">
                    <a:latin typeface="Verdana" panose="020B0604030504040204" pitchFamily="34" charset="0"/>
                  </a:rPr>
                  <a:t> </a:t>
                </a:r>
                <a:endParaRPr lang="ru-RU">
                  <a:latin typeface="Verdana" panose="020B0604030504040204" pitchFamily="34" charset="0"/>
                </a:endParaRPr>
              </a:p>
            </p:txBody>
          </p:sp>
          <p:sp>
            <p:nvSpPr>
              <p:cNvPr id="27676" name="Line 39"/>
              <p:cNvSpPr>
                <a:spLocks noChangeShapeType="1"/>
              </p:cNvSpPr>
              <p:nvPr/>
            </p:nvSpPr>
            <p:spPr bwMode="auto">
              <a:xfrm>
                <a:off x="4331" y="2404"/>
                <a:ext cx="216" cy="0"/>
              </a:xfrm>
              <a:prstGeom prst="line">
                <a:avLst/>
              </a:prstGeom>
              <a:noFill/>
              <a:ln w="5715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77" name="AutoShape 40"/>
              <p:cNvSpPr>
                <a:spLocks noChangeArrowheads="1"/>
              </p:cNvSpPr>
              <p:nvPr/>
            </p:nvSpPr>
            <p:spPr bwMode="auto">
              <a:xfrm>
                <a:off x="3346" y="1200"/>
                <a:ext cx="1800" cy="1572"/>
              </a:xfrm>
              <a:prstGeom prst="flowChartAlternateProcess">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7678" name="AutoShape 41"/>
              <p:cNvSpPr>
                <a:spLocks noChangeArrowheads="1"/>
              </p:cNvSpPr>
              <p:nvPr/>
            </p:nvSpPr>
            <p:spPr bwMode="auto">
              <a:xfrm>
                <a:off x="4282" y="164"/>
                <a:ext cx="1368" cy="899"/>
              </a:xfrm>
              <a:prstGeom prst="cloudCallout">
                <a:avLst>
                  <a:gd name="adj1" fmla="val 11769"/>
                  <a:gd name="adj2" fmla="val 34264"/>
                </a:avLst>
              </a:pr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kk-KZ" sz="1600">
                  <a:latin typeface="Verdana" panose="020B0604030504040204" pitchFamily="34" charset="0"/>
                </a:endParaRPr>
              </a:p>
              <a:p>
                <a:pPr algn="ctr" eaLnBrk="1" hangingPunct="1"/>
                <a:r>
                  <a:rPr lang="kk-KZ" sz="1600">
                    <a:latin typeface="Verdana" panose="020B0604030504040204" pitchFamily="34" charset="0"/>
                  </a:rPr>
                  <a:t>Интернет</a:t>
                </a:r>
                <a:endParaRPr lang="ru-RU" sz="1600">
                  <a:latin typeface="Verdana" panose="020B0604030504040204" pitchFamily="34" charset="0"/>
                </a:endParaRPr>
              </a:p>
            </p:txBody>
          </p:sp>
          <p:grpSp>
            <p:nvGrpSpPr>
              <p:cNvPr id="27679" name="Group 42"/>
              <p:cNvGrpSpPr>
                <a:grpSpLocks/>
              </p:cNvGrpSpPr>
              <p:nvPr/>
            </p:nvGrpSpPr>
            <p:grpSpPr bwMode="auto">
              <a:xfrm rot="5123325">
                <a:off x="2057" y="635"/>
                <a:ext cx="1351" cy="1798"/>
                <a:chOff x="5814" y="2878"/>
                <a:chExt cx="3060" cy="3060"/>
              </a:xfrm>
            </p:grpSpPr>
            <p:sp>
              <p:nvSpPr>
                <p:cNvPr id="27699" name="Line 43"/>
                <p:cNvSpPr>
                  <a:spLocks noChangeShapeType="1"/>
                </p:cNvSpPr>
                <p:nvPr/>
              </p:nvSpPr>
              <p:spPr bwMode="auto">
                <a:xfrm flipV="1">
                  <a:off x="5814" y="4498"/>
                  <a:ext cx="1260" cy="144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700" name="Line 44"/>
                <p:cNvSpPr>
                  <a:spLocks noChangeShapeType="1"/>
                </p:cNvSpPr>
                <p:nvPr/>
              </p:nvSpPr>
              <p:spPr bwMode="auto">
                <a:xfrm>
                  <a:off x="7074" y="4498"/>
                  <a:ext cx="0" cy="36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701" name="Line 45"/>
                <p:cNvSpPr>
                  <a:spLocks noChangeShapeType="1"/>
                </p:cNvSpPr>
                <p:nvPr/>
              </p:nvSpPr>
              <p:spPr bwMode="auto">
                <a:xfrm flipV="1">
                  <a:off x="7074" y="2878"/>
                  <a:ext cx="1800" cy="1980"/>
                </a:xfrm>
                <a:prstGeom prst="line">
                  <a:avLst/>
                </a:prstGeom>
                <a:noFill/>
                <a:ln w="38100">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grpSp>
          <p:sp>
            <p:nvSpPr>
              <p:cNvPr id="27680" name="computr4"/>
              <p:cNvSpPr>
                <a:spLocks noEditPoints="1" noChangeArrowheads="1"/>
              </p:cNvSpPr>
              <p:nvPr/>
            </p:nvSpPr>
            <p:spPr bwMode="auto">
              <a:xfrm>
                <a:off x="1474" y="995"/>
                <a:ext cx="333" cy="506"/>
              </a:xfrm>
              <a:custGeom>
                <a:avLst/>
                <a:gdLst>
                  <a:gd name="T0" fmla="*/ 3 w 21600"/>
                  <a:gd name="T1" fmla="*/ 0 h 21600"/>
                  <a:gd name="T2" fmla="*/ 5 w 21600"/>
                  <a:gd name="T3" fmla="*/ 6 h 21600"/>
                  <a:gd name="T4" fmla="*/ 3 w 21600"/>
                  <a:gd name="T5" fmla="*/ 12 h 21600"/>
                  <a:gd name="T6" fmla="*/ 0 w 21600"/>
                  <a:gd name="T7" fmla="*/ 6 h 21600"/>
                  <a:gd name="T8" fmla="*/ 0 60000 65536"/>
                  <a:gd name="T9" fmla="*/ 0 60000 65536"/>
                  <a:gd name="T10" fmla="*/ 0 60000 65536"/>
                  <a:gd name="T11" fmla="*/ 0 60000 65536"/>
                  <a:gd name="T12" fmla="*/ 3503 w 21600"/>
                  <a:gd name="T13" fmla="*/ 2433 h 21600"/>
                  <a:gd name="T14" fmla="*/ 18097 w 21600"/>
                  <a:gd name="T15" fmla="*/ 11013 h 21600"/>
                </a:gdLst>
                <a:ahLst/>
                <a:cxnLst>
                  <a:cxn ang="T8">
                    <a:pos x="T0" y="T1"/>
                  </a:cxn>
                  <a:cxn ang="T9">
                    <a:pos x="T2" y="T3"/>
                  </a:cxn>
                  <a:cxn ang="T10">
                    <a:pos x="T4" y="T5"/>
                  </a:cxn>
                  <a:cxn ang="T11">
                    <a:pos x="T6" y="T7"/>
                  </a:cxn>
                </a:cxnLst>
                <a:rect l="T12" t="T13" r="T14" b="T15"/>
                <a:pathLst>
                  <a:path w="21600" h="21600" extrusionOk="0">
                    <a:moveTo>
                      <a:pt x="10800" y="21600"/>
                    </a:moveTo>
                    <a:lnTo>
                      <a:pt x="19872" y="21600"/>
                    </a:lnTo>
                    <a:lnTo>
                      <a:pt x="19872" y="19623"/>
                    </a:lnTo>
                    <a:lnTo>
                      <a:pt x="21600" y="19623"/>
                    </a:lnTo>
                    <a:lnTo>
                      <a:pt x="21600" y="11104"/>
                    </a:lnTo>
                    <a:lnTo>
                      <a:pt x="21600" y="1217"/>
                    </a:lnTo>
                    <a:lnTo>
                      <a:pt x="21600" y="913"/>
                    </a:lnTo>
                    <a:lnTo>
                      <a:pt x="21384" y="761"/>
                    </a:lnTo>
                    <a:lnTo>
                      <a:pt x="21168" y="456"/>
                    </a:lnTo>
                    <a:lnTo>
                      <a:pt x="20952" y="304"/>
                    </a:lnTo>
                    <a:lnTo>
                      <a:pt x="20736" y="152"/>
                    </a:lnTo>
                    <a:lnTo>
                      <a:pt x="20520" y="0"/>
                    </a:lnTo>
                    <a:lnTo>
                      <a:pt x="19872" y="0"/>
                    </a:lnTo>
                    <a:lnTo>
                      <a:pt x="19440" y="0"/>
                    </a:lnTo>
                    <a:lnTo>
                      <a:pt x="10800" y="0"/>
                    </a:lnTo>
                    <a:lnTo>
                      <a:pt x="1944" y="0"/>
                    </a:lnTo>
                    <a:lnTo>
                      <a:pt x="1512" y="0"/>
                    </a:lnTo>
                    <a:lnTo>
                      <a:pt x="1080" y="0"/>
                    </a:lnTo>
                    <a:lnTo>
                      <a:pt x="648" y="152"/>
                    </a:lnTo>
                    <a:lnTo>
                      <a:pt x="432" y="304"/>
                    </a:lnTo>
                    <a:lnTo>
                      <a:pt x="216" y="456"/>
                    </a:lnTo>
                    <a:lnTo>
                      <a:pt x="0" y="761"/>
                    </a:lnTo>
                    <a:lnTo>
                      <a:pt x="0" y="913"/>
                    </a:lnTo>
                    <a:lnTo>
                      <a:pt x="0" y="1217"/>
                    </a:lnTo>
                    <a:lnTo>
                      <a:pt x="0" y="11104"/>
                    </a:lnTo>
                    <a:lnTo>
                      <a:pt x="0" y="19623"/>
                    </a:lnTo>
                    <a:lnTo>
                      <a:pt x="1728" y="19623"/>
                    </a:lnTo>
                    <a:lnTo>
                      <a:pt x="1728" y="21600"/>
                    </a:lnTo>
                    <a:lnTo>
                      <a:pt x="10800" y="21600"/>
                    </a:lnTo>
                    <a:close/>
                  </a:path>
                  <a:path w="21600" h="21600" extrusionOk="0">
                    <a:moveTo>
                      <a:pt x="17496" y="11256"/>
                    </a:moveTo>
                    <a:lnTo>
                      <a:pt x="17712" y="11256"/>
                    </a:lnTo>
                    <a:lnTo>
                      <a:pt x="17928" y="11256"/>
                    </a:lnTo>
                    <a:lnTo>
                      <a:pt x="17928" y="11104"/>
                    </a:lnTo>
                    <a:lnTo>
                      <a:pt x="18144" y="11104"/>
                    </a:lnTo>
                    <a:lnTo>
                      <a:pt x="18144" y="10952"/>
                    </a:lnTo>
                    <a:lnTo>
                      <a:pt x="18144" y="10800"/>
                    </a:lnTo>
                    <a:lnTo>
                      <a:pt x="18144" y="2586"/>
                    </a:lnTo>
                    <a:lnTo>
                      <a:pt x="18144" y="2434"/>
                    </a:lnTo>
                    <a:lnTo>
                      <a:pt x="18144" y="2282"/>
                    </a:lnTo>
                    <a:lnTo>
                      <a:pt x="17928" y="2130"/>
                    </a:lnTo>
                    <a:lnTo>
                      <a:pt x="17712" y="1977"/>
                    </a:lnTo>
                    <a:lnTo>
                      <a:pt x="17496" y="1977"/>
                    </a:lnTo>
                    <a:lnTo>
                      <a:pt x="3888" y="1977"/>
                    </a:lnTo>
                    <a:lnTo>
                      <a:pt x="3672" y="1977"/>
                    </a:lnTo>
                    <a:lnTo>
                      <a:pt x="3456" y="1977"/>
                    </a:lnTo>
                    <a:lnTo>
                      <a:pt x="3456" y="2130"/>
                    </a:lnTo>
                    <a:lnTo>
                      <a:pt x="3240" y="2130"/>
                    </a:lnTo>
                    <a:lnTo>
                      <a:pt x="3240" y="2282"/>
                    </a:lnTo>
                    <a:lnTo>
                      <a:pt x="3024" y="2282"/>
                    </a:lnTo>
                    <a:lnTo>
                      <a:pt x="3024" y="2434"/>
                    </a:lnTo>
                    <a:lnTo>
                      <a:pt x="3024" y="2586"/>
                    </a:lnTo>
                    <a:lnTo>
                      <a:pt x="3024" y="10800"/>
                    </a:lnTo>
                    <a:lnTo>
                      <a:pt x="3024" y="10952"/>
                    </a:lnTo>
                    <a:lnTo>
                      <a:pt x="3240" y="11104"/>
                    </a:lnTo>
                    <a:lnTo>
                      <a:pt x="3456" y="11256"/>
                    </a:lnTo>
                    <a:lnTo>
                      <a:pt x="3672" y="11256"/>
                    </a:lnTo>
                    <a:lnTo>
                      <a:pt x="3888" y="11256"/>
                    </a:lnTo>
                    <a:lnTo>
                      <a:pt x="17496" y="11256"/>
                    </a:lnTo>
                    <a:moveTo>
                      <a:pt x="2808" y="19623"/>
                    </a:moveTo>
                    <a:lnTo>
                      <a:pt x="2808" y="19927"/>
                    </a:lnTo>
                    <a:lnTo>
                      <a:pt x="2808" y="21144"/>
                    </a:lnTo>
                    <a:lnTo>
                      <a:pt x="2808" y="21600"/>
                    </a:lnTo>
                    <a:lnTo>
                      <a:pt x="2808" y="19623"/>
                    </a:lnTo>
                    <a:moveTo>
                      <a:pt x="4104" y="19623"/>
                    </a:moveTo>
                    <a:lnTo>
                      <a:pt x="4104" y="19927"/>
                    </a:lnTo>
                    <a:lnTo>
                      <a:pt x="4104" y="21144"/>
                    </a:lnTo>
                    <a:lnTo>
                      <a:pt x="4104" y="21600"/>
                    </a:lnTo>
                    <a:lnTo>
                      <a:pt x="4104" y="19623"/>
                    </a:lnTo>
                    <a:moveTo>
                      <a:pt x="5184" y="19623"/>
                    </a:moveTo>
                    <a:lnTo>
                      <a:pt x="5184" y="19927"/>
                    </a:lnTo>
                    <a:lnTo>
                      <a:pt x="5184" y="21144"/>
                    </a:lnTo>
                    <a:lnTo>
                      <a:pt x="5184" y="21600"/>
                    </a:lnTo>
                    <a:lnTo>
                      <a:pt x="5184" y="19623"/>
                    </a:lnTo>
                    <a:moveTo>
                      <a:pt x="6480" y="19623"/>
                    </a:moveTo>
                    <a:lnTo>
                      <a:pt x="6480" y="19927"/>
                    </a:lnTo>
                    <a:lnTo>
                      <a:pt x="6480" y="21144"/>
                    </a:lnTo>
                    <a:lnTo>
                      <a:pt x="6480" y="21600"/>
                    </a:lnTo>
                    <a:lnTo>
                      <a:pt x="6480" y="19623"/>
                    </a:lnTo>
                    <a:moveTo>
                      <a:pt x="7560" y="19623"/>
                    </a:moveTo>
                    <a:lnTo>
                      <a:pt x="7560" y="19927"/>
                    </a:lnTo>
                    <a:lnTo>
                      <a:pt x="7560" y="21144"/>
                    </a:lnTo>
                    <a:lnTo>
                      <a:pt x="7560" y="21600"/>
                    </a:lnTo>
                    <a:lnTo>
                      <a:pt x="7560" y="19623"/>
                    </a:lnTo>
                    <a:moveTo>
                      <a:pt x="8856" y="19623"/>
                    </a:moveTo>
                    <a:lnTo>
                      <a:pt x="8856" y="19927"/>
                    </a:lnTo>
                    <a:lnTo>
                      <a:pt x="8856" y="21144"/>
                    </a:lnTo>
                    <a:lnTo>
                      <a:pt x="8856" y="21600"/>
                    </a:lnTo>
                    <a:lnTo>
                      <a:pt x="8856" y="19623"/>
                    </a:lnTo>
                    <a:moveTo>
                      <a:pt x="10152" y="19623"/>
                    </a:moveTo>
                    <a:lnTo>
                      <a:pt x="10152" y="19927"/>
                    </a:lnTo>
                    <a:lnTo>
                      <a:pt x="10152" y="21144"/>
                    </a:lnTo>
                    <a:lnTo>
                      <a:pt x="10152" y="21600"/>
                    </a:lnTo>
                    <a:lnTo>
                      <a:pt x="10152" y="19623"/>
                    </a:lnTo>
                    <a:moveTo>
                      <a:pt x="11232" y="19623"/>
                    </a:moveTo>
                    <a:lnTo>
                      <a:pt x="11232" y="19927"/>
                    </a:lnTo>
                    <a:lnTo>
                      <a:pt x="11232" y="21144"/>
                    </a:lnTo>
                    <a:lnTo>
                      <a:pt x="11232" y="21600"/>
                    </a:lnTo>
                    <a:lnTo>
                      <a:pt x="11232" y="19623"/>
                    </a:lnTo>
                    <a:moveTo>
                      <a:pt x="12528" y="19623"/>
                    </a:moveTo>
                    <a:lnTo>
                      <a:pt x="12528" y="19927"/>
                    </a:lnTo>
                    <a:lnTo>
                      <a:pt x="12528" y="21144"/>
                    </a:lnTo>
                    <a:lnTo>
                      <a:pt x="12528" y="21600"/>
                    </a:lnTo>
                    <a:lnTo>
                      <a:pt x="12528" y="19623"/>
                    </a:lnTo>
                    <a:moveTo>
                      <a:pt x="13608" y="19623"/>
                    </a:moveTo>
                    <a:lnTo>
                      <a:pt x="13608" y="19927"/>
                    </a:lnTo>
                    <a:lnTo>
                      <a:pt x="13608" y="21144"/>
                    </a:lnTo>
                    <a:lnTo>
                      <a:pt x="13608" y="21600"/>
                    </a:lnTo>
                    <a:lnTo>
                      <a:pt x="13608" y="19623"/>
                    </a:lnTo>
                    <a:moveTo>
                      <a:pt x="14904" y="19623"/>
                    </a:moveTo>
                    <a:lnTo>
                      <a:pt x="14904" y="19927"/>
                    </a:lnTo>
                    <a:lnTo>
                      <a:pt x="14904" y="21144"/>
                    </a:lnTo>
                    <a:lnTo>
                      <a:pt x="14904" y="21600"/>
                    </a:lnTo>
                    <a:lnTo>
                      <a:pt x="14904" y="19623"/>
                    </a:lnTo>
                    <a:moveTo>
                      <a:pt x="16200" y="19623"/>
                    </a:moveTo>
                    <a:lnTo>
                      <a:pt x="16200" y="19927"/>
                    </a:lnTo>
                    <a:lnTo>
                      <a:pt x="16200" y="21144"/>
                    </a:lnTo>
                    <a:lnTo>
                      <a:pt x="16200" y="21600"/>
                    </a:lnTo>
                    <a:lnTo>
                      <a:pt x="16200" y="19623"/>
                    </a:lnTo>
                    <a:moveTo>
                      <a:pt x="17280" y="19623"/>
                    </a:moveTo>
                    <a:lnTo>
                      <a:pt x="17280" y="19927"/>
                    </a:lnTo>
                    <a:lnTo>
                      <a:pt x="17280" y="21144"/>
                    </a:lnTo>
                    <a:lnTo>
                      <a:pt x="17280" y="21600"/>
                    </a:lnTo>
                    <a:lnTo>
                      <a:pt x="17280" y="19623"/>
                    </a:lnTo>
                    <a:moveTo>
                      <a:pt x="18576" y="19623"/>
                    </a:moveTo>
                    <a:lnTo>
                      <a:pt x="18576" y="19927"/>
                    </a:lnTo>
                    <a:lnTo>
                      <a:pt x="18576" y="21144"/>
                    </a:lnTo>
                    <a:lnTo>
                      <a:pt x="18576" y="21600"/>
                    </a:lnTo>
                    <a:lnTo>
                      <a:pt x="18576" y="19623"/>
                    </a:lnTo>
                    <a:moveTo>
                      <a:pt x="19872" y="19623"/>
                    </a:moveTo>
                    <a:lnTo>
                      <a:pt x="16848" y="19623"/>
                    </a:lnTo>
                    <a:lnTo>
                      <a:pt x="5400" y="19623"/>
                    </a:lnTo>
                    <a:lnTo>
                      <a:pt x="1728" y="19623"/>
                    </a:lnTo>
                    <a:lnTo>
                      <a:pt x="19872" y="19623"/>
                    </a:lnTo>
                    <a:moveTo>
                      <a:pt x="12096" y="14146"/>
                    </a:moveTo>
                    <a:lnTo>
                      <a:pt x="12096" y="13386"/>
                    </a:lnTo>
                    <a:lnTo>
                      <a:pt x="19224" y="13386"/>
                    </a:lnTo>
                    <a:lnTo>
                      <a:pt x="19224" y="14146"/>
                    </a:lnTo>
                    <a:lnTo>
                      <a:pt x="12096" y="14146"/>
                    </a:lnTo>
                  </a:path>
                </a:pathLst>
              </a:custGeom>
              <a:solidFill>
                <a:srgbClr val="FFFFCC"/>
              </a:solidFill>
              <a:ln w="9525">
                <a:solidFill>
                  <a:srgbClr val="000000"/>
                </a:solidFill>
                <a:miter lim="800000"/>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nvGrpSpPr>
              <p:cNvPr id="27681" name="Group 47"/>
              <p:cNvGrpSpPr>
                <a:grpSpLocks/>
              </p:cNvGrpSpPr>
              <p:nvPr/>
            </p:nvGrpSpPr>
            <p:grpSpPr bwMode="auto">
              <a:xfrm>
                <a:off x="1690" y="858"/>
                <a:ext cx="72" cy="137"/>
                <a:chOff x="13014" y="2698"/>
                <a:chExt cx="360" cy="540"/>
              </a:xfrm>
            </p:grpSpPr>
            <p:sp>
              <p:nvSpPr>
                <p:cNvPr id="27697" name="Line 48"/>
                <p:cNvSpPr>
                  <a:spLocks noChangeShapeType="1"/>
                </p:cNvSpPr>
                <p:nvPr/>
              </p:nvSpPr>
              <p:spPr bwMode="auto">
                <a:xfrm>
                  <a:off x="13194" y="3058"/>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98" name="Oval 49"/>
                <p:cNvSpPr>
                  <a:spLocks noChangeArrowheads="1"/>
                </p:cNvSpPr>
                <p:nvPr/>
              </p:nvSpPr>
              <p:spPr bwMode="auto">
                <a:xfrm>
                  <a:off x="13014" y="2698"/>
                  <a:ext cx="360" cy="360"/>
                </a:xfrm>
                <a:prstGeom prst="ellipse">
                  <a:avLst/>
                </a:prstGeom>
                <a:solidFill>
                  <a:srgbClr val="263574"/>
                </a:solidFill>
                <a:ln w="9525">
                  <a:solidFill>
                    <a:srgbClr val="000000"/>
                  </a:solidFill>
                  <a:round/>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grpSp>
            <p:nvGrpSpPr>
              <p:cNvPr id="27682" name="Group 50"/>
              <p:cNvGrpSpPr>
                <a:grpSpLocks/>
              </p:cNvGrpSpPr>
              <p:nvPr/>
            </p:nvGrpSpPr>
            <p:grpSpPr bwMode="auto">
              <a:xfrm>
                <a:off x="1690" y="1610"/>
                <a:ext cx="72" cy="137"/>
                <a:chOff x="13014" y="2698"/>
                <a:chExt cx="360" cy="540"/>
              </a:xfrm>
            </p:grpSpPr>
            <p:sp>
              <p:nvSpPr>
                <p:cNvPr id="27695" name="Line 51"/>
                <p:cNvSpPr>
                  <a:spLocks noChangeShapeType="1"/>
                </p:cNvSpPr>
                <p:nvPr/>
              </p:nvSpPr>
              <p:spPr bwMode="auto">
                <a:xfrm>
                  <a:off x="13194" y="3058"/>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96" name="Oval 52"/>
                <p:cNvSpPr>
                  <a:spLocks noChangeArrowheads="1"/>
                </p:cNvSpPr>
                <p:nvPr/>
              </p:nvSpPr>
              <p:spPr bwMode="auto">
                <a:xfrm>
                  <a:off x="13014" y="2698"/>
                  <a:ext cx="360" cy="360"/>
                </a:xfrm>
                <a:prstGeom prst="ellipse">
                  <a:avLst/>
                </a:prstGeom>
                <a:solidFill>
                  <a:srgbClr val="263574"/>
                </a:solidFill>
                <a:ln w="9525">
                  <a:solidFill>
                    <a:srgbClr val="000000"/>
                  </a:solidFill>
                  <a:round/>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grpSp>
            <p:nvGrpSpPr>
              <p:cNvPr id="27683" name="Group 53"/>
              <p:cNvGrpSpPr>
                <a:grpSpLocks/>
              </p:cNvGrpSpPr>
              <p:nvPr/>
            </p:nvGrpSpPr>
            <p:grpSpPr bwMode="auto">
              <a:xfrm>
                <a:off x="3706" y="2089"/>
                <a:ext cx="72" cy="205"/>
                <a:chOff x="13014" y="2698"/>
                <a:chExt cx="360" cy="540"/>
              </a:xfrm>
            </p:grpSpPr>
            <p:sp>
              <p:nvSpPr>
                <p:cNvPr id="27693" name="Line 54"/>
                <p:cNvSpPr>
                  <a:spLocks noChangeShapeType="1"/>
                </p:cNvSpPr>
                <p:nvPr/>
              </p:nvSpPr>
              <p:spPr bwMode="auto">
                <a:xfrm>
                  <a:off x="13194" y="3058"/>
                  <a:ext cx="0" cy="18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94" name="Oval 55"/>
                <p:cNvSpPr>
                  <a:spLocks noChangeArrowheads="1"/>
                </p:cNvSpPr>
                <p:nvPr/>
              </p:nvSpPr>
              <p:spPr bwMode="auto">
                <a:xfrm>
                  <a:off x="13014" y="2698"/>
                  <a:ext cx="360" cy="360"/>
                </a:xfrm>
                <a:prstGeom prst="ellipse">
                  <a:avLst/>
                </a:prstGeom>
                <a:solidFill>
                  <a:srgbClr val="263574"/>
                </a:solidFill>
                <a:ln w="9525">
                  <a:solidFill>
                    <a:srgbClr val="000000"/>
                  </a:solidFill>
                  <a:round/>
                  <a:headEnd/>
                  <a:tailEnd/>
                </a:ln>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grpSp>
          <p:sp>
            <p:nvSpPr>
              <p:cNvPr id="27684" name="Text Box 60"/>
              <p:cNvSpPr txBox="1">
                <a:spLocks noChangeArrowheads="1"/>
              </p:cNvSpPr>
              <p:nvPr/>
            </p:nvSpPr>
            <p:spPr bwMode="auto">
              <a:xfrm>
                <a:off x="2336" y="380"/>
                <a:ext cx="1226" cy="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en-US" sz="1600" b="1">
                    <a:latin typeface="Verdana" panose="020B0604030504040204" pitchFamily="34" charset="0"/>
                  </a:rPr>
                  <a:t>Wi-Fi</a:t>
                </a:r>
                <a:r>
                  <a:rPr lang="ru-RU" sz="1600">
                    <a:latin typeface="Verdana" panose="020B0604030504040204" pitchFamily="34" charset="0"/>
                  </a:rPr>
                  <a:t> </a:t>
                </a:r>
                <a:r>
                  <a:rPr lang="kk-KZ" sz="1600" b="1">
                    <a:latin typeface="Verdana" panose="020B0604030504040204" pitchFamily="34" charset="0"/>
                  </a:rPr>
                  <a:t>адаптер</a:t>
                </a:r>
              </a:p>
              <a:p>
                <a:pPr eaLnBrk="1" hangingPunct="1"/>
                <a:r>
                  <a:rPr lang="kk-KZ" sz="1600" b="1">
                    <a:latin typeface="Verdana" panose="020B0604030504040204" pitchFamily="34" charset="0"/>
                  </a:rPr>
                  <a:t>(құрамдас н/е </a:t>
                </a:r>
              </a:p>
              <a:p>
                <a:pPr eaLnBrk="1" hangingPunct="1"/>
                <a:r>
                  <a:rPr lang="kk-KZ" sz="1600" b="1">
                    <a:latin typeface="Verdana" panose="020B0604030504040204" pitchFamily="34" charset="0"/>
                  </a:rPr>
                  <a:t>сыртқы)</a:t>
                </a:r>
                <a:endParaRPr lang="ru-RU" b="1">
                  <a:latin typeface="Verdana" panose="020B0604030504040204" pitchFamily="34" charset="0"/>
                </a:endParaRPr>
              </a:p>
            </p:txBody>
          </p:sp>
          <p:sp>
            <p:nvSpPr>
              <p:cNvPr id="27685" name="Text Box 61"/>
              <p:cNvSpPr txBox="1">
                <a:spLocks noChangeArrowheads="1"/>
              </p:cNvSpPr>
              <p:nvPr/>
            </p:nvSpPr>
            <p:spPr bwMode="auto">
              <a:xfrm>
                <a:off x="3379" y="1284"/>
                <a:ext cx="1295" cy="2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Қатынау</a:t>
                </a:r>
                <a:r>
                  <a:rPr lang="kk-KZ" sz="1600">
                    <a:latin typeface="Verdana" panose="020B0604030504040204" pitchFamily="34" charset="0"/>
                  </a:rPr>
                  <a:t>  аумағы</a:t>
                </a:r>
                <a:endParaRPr lang="ru-RU" sz="1600">
                  <a:latin typeface="Verdana" panose="020B0604030504040204" pitchFamily="34" charset="0"/>
                </a:endParaRPr>
              </a:p>
            </p:txBody>
          </p:sp>
          <p:sp>
            <p:nvSpPr>
              <p:cNvPr id="27686" name="Text Box 62"/>
              <p:cNvSpPr txBox="1">
                <a:spLocks noChangeArrowheads="1"/>
              </p:cNvSpPr>
              <p:nvPr/>
            </p:nvSpPr>
            <p:spPr bwMode="auto">
              <a:xfrm>
                <a:off x="3696" y="1672"/>
                <a:ext cx="730" cy="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en-US" sz="1400" b="1">
                    <a:latin typeface="Verdana" panose="020B0604030504040204" pitchFamily="34" charset="0"/>
                  </a:rPr>
                  <a:t>Wi-Fi  </a:t>
                </a:r>
                <a:r>
                  <a:rPr lang="kk-KZ" sz="1400" b="1">
                    <a:latin typeface="Verdana" panose="020B0604030504040204" pitchFamily="34" charset="0"/>
                  </a:rPr>
                  <a:t>қатынау</a:t>
                </a:r>
                <a:r>
                  <a:rPr lang="kk-KZ" sz="1600" b="1">
                    <a:latin typeface="Verdana" panose="020B0604030504040204" pitchFamily="34" charset="0"/>
                  </a:rPr>
                  <a:t> нүктесі</a:t>
                </a:r>
              </a:p>
              <a:p>
                <a:pPr eaLnBrk="1" hangingPunct="1"/>
                <a:endParaRPr lang="ru-RU" sz="1600" b="1">
                  <a:latin typeface="Verdana" panose="020B0604030504040204" pitchFamily="34" charset="0"/>
                </a:endParaRPr>
              </a:p>
            </p:txBody>
          </p:sp>
          <p:sp>
            <p:nvSpPr>
              <p:cNvPr id="27687" name="Line 63"/>
              <p:cNvSpPr>
                <a:spLocks noChangeShapeType="1"/>
              </p:cNvSpPr>
              <p:nvPr/>
            </p:nvSpPr>
            <p:spPr bwMode="auto">
              <a:xfrm>
                <a:off x="2698" y="1952"/>
                <a:ext cx="216" cy="95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88" name="Line 64"/>
              <p:cNvSpPr>
                <a:spLocks noChangeShapeType="1"/>
              </p:cNvSpPr>
              <p:nvPr/>
            </p:nvSpPr>
            <p:spPr bwMode="auto">
              <a:xfrm flipH="1">
                <a:off x="2914" y="1747"/>
                <a:ext cx="72" cy="11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89" name="Text Box 65"/>
              <p:cNvSpPr txBox="1">
                <a:spLocks noChangeArrowheads="1"/>
              </p:cNvSpPr>
              <p:nvPr/>
            </p:nvSpPr>
            <p:spPr bwMode="auto">
              <a:xfrm>
                <a:off x="2266" y="2909"/>
                <a:ext cx="1884" cy="3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Сымсыз байланыс</a:t>
                </a:r>
                <a:endParaRPr lang="ru-RU" sz="1600" b="1">
                  <a:latin typeface="Verdana" panose="020B0604030504040204" pitchFamily="34" charset="0"/>
                </a:endParaRPr>
              </a:p>
              <a:p>
                <a:pPr algn="ctr" eaLnBrk="1" hangingPunct="1"/>
                <a:r>
                  <a:rPr lang="kk-KZ" sz="1600" b="1">
                    <a:latin typeface="Verdana" panose="020B0604030504040204" pitchFamily="34" charset="0"/>
                  </a:rPr>
                  <a:t>тізбегі</a:t>
                </a:r>
              </a:p>
              <a:p>
                <a:pPr eaLnBrk="1" hangingPunct="1"/>
                <a:endParaRPr lang="ru-RU" b="1">
                  <a:latin typeface="Verdana" panose="020B0604030504040204" pitchFamily="34" charset="0"/>
                </a:endParaRPr>
              </a:p>
            </p:txBody>
          </p:sp>
          <p:pic>
            <p:nvPicPr>
              <p:cNvPr id="27690" name="Picture 66" descr="BD18221_"/>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606" y="2275"/>
                <a:ext cx="691" cy="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91" name="AutoShape 67"/>
              <p:cNvSpPr>
                <a:spLocks noChangeArrowheads="1"/>
              </p:cNvSpPr>
              <p:nvPr/>
            </p:nvSpPr>
            <p:spPr bwMode="auto">
              <a:xfrm>
                <a:off x="385" y="638"/>
                <a:ext cx="1872" cy="2256"/>
              </a:xfrm>
              <a:prstGeom prst="flowChartAlternateProcess">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endParaRPr lang="ru-RU" sz="3200">
                  <a:latin typeface="Verdana" panose="020B0604030504040204" pitchFamily="34" charset="0"/>
                </a:endParaRPr>
              </a:p>
            </p:txBody>
          </p:sp>
          <p:sp>
            <p:nvSpPr>
              <p:cNvPr id="27692" name="Text Box 69"/>
              <p:cNvSpPr txBox="1">
                <a:spLocks noChangeArrowheads="1"/>
              </p:cNvSpPr>
              <p:nvPr/>
            </p:nvSpPr>
            <p:spPr bwMode="auto">
              <a:xfrm>
                <a:off x="431" y="1370"/>
                <a:ext cx="952" cy="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r>
                  <a:rPr lang="kk-KZ" sz="1600" b="1">
                    <a:latin typeface="Verdana" panose="020B0604030504040204" pitchFamily="34" charset="0"/>
                  </a:rPr>
                  <a:t>Жұмыс </a:t>
                </a:r>
              </a:p>
              <a:p>
                <a:pPr eaLnBrk="1" hangingPunct="1"/>
                <a:r>
                  <a:rPr lang="kk-KZ" sz="1600" b="1">
                    <a:latin typeface="Verdana" panose="020B0604030504040204" pitchFamily="34" charset="0"/>
                  </a:rPr>
                  <a:t>станциясы</a:t>
                </a:r>
              </a:p>
              <a:p>
                <a:pPr eaLnBrk="1" hangingPunct="1"/>
                <a:endParaRPr lang="ru-RU" b="1">
                  <a:latin typeface="Verdana" panose="020B0604030504040204" pitchFamily="34" charset="0"/>
                </a:endParaRPr>
              </a:p>
            </p:txBody>
          </p:sp>
        </p:grpSp>
      </p:grpSp>
      <p:sp>
        <p:nvSpPr>
          <p:cNvPr id="27668" name="Line 71"/>
          <p:cNvSpPr>
            <a:spLocks noChangeShapeType="1"/>
          </p:cNvSpPr>
          <p:nvPr/>
        </p:nvSpPr>
        <p:spPr bwMode="auto">
          <a:xfrm flipV="1">
            <a:off x="2001838" y="1676400"/>
            <a:ext cx="1503362" cy="79533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27669" name="Text Box 73"/>
          <p:cNvSpPr txBox="1">
            <a:spLocks noChangeArrowheads="1"/>
          </p:cNvSpPr>
          <p:nvPr/>
        </p:nvSpPr>
        <p:spPr bwMode="auto">
          <a:xfrm>
            <a:off x="685800" y="5141913"/>
            <a:ext cx="7300913"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3200" b="1">
                <a:solidFill>
                  <a:schemeClr val="hlink"/>
                </a:solidFill>
                <a:latin typeface="Times New Roman KK EK" pitchFamily="18" charset="0"/>
              </a:rPr>
              <a:t>Интернетке </a:t>
            </a:r>
            <a:r>
              <a:rPr lang="en-US" sz="3200" b="1">
                <a:solidFill>
                  <a:schemeClr val="hlink"/>
                </a:solidFill>
                <a:latin typeface="Times New Roman KK EK" pitchFamily="18" charset="0"/>
              </a:rPr>
              <a:t>Wi-Fi</a:t>
            </a:r>
            <a:r>
              <a:rPr lang="kk-KZ" sz="3200" b="1">
                <a:solidFill>
                  <a:schemeClr val="hlink"/>
                </a:solidFill>
                <a:latin typeface="Times New Roman KK EK" pitchFamily="18" charset="0"/>
              </a:rPr>
              <a:t> каналы арқылы шығу</a:t>
            </a:r>
            <a:endParaRPr lang="ru-RU" sz="3200" b="1">
              <a:solidFill>
                <a:schemeClr val="hlink"/>
              </a:solidFill>
              <a:latin typeface="Times New Roman KK EK"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5"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0"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1"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2"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3"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4"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85"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4"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699" name="Picture 5"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5661025"/>
            <a:ext cx="9144000" cy="119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6"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0"/>
            <a:ext cx="91440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Picture 7" descr="BD20656_"/>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0" y="5805488"/>
            <a:ext cx="9144000" cy="105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Picture 8"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333375"/>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Picture 9" descr="J009571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4356100" y="6092825"/>
            <a:ext cx="384175"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4"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1408906" y="2780506"/>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5"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7115969" y="2737644"/>
            <a:ext cx="3497262"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6" name="Picture 12"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811285">
            <a:off x="-306387" y="4275137"/>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7"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853734">
            <a:off x="-539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8"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2502686">
            <a:off x="7902575" y="41306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9"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7306108">
            <a:off x="8118475" y="7461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10" name="Text Box 14"/>
          <p:cNvSpPr txBox="1">
            <a:spLocks noChangeArrowheads="1"/>
          </p:cNvSpPr>
          <p:nvPr/>
        </p:nvSpPr>
        <p:spPr bwMode="auto">
          <a:xfrm>
            <a:off x="1143000" y="2057400"/>
            <a:ext cx="69342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50000"/>
              </a:spcBef>
            </a:pPr>
            <a:r>
              <a:rPr lang="kk-KZ" sz="4400" b="1">
                <a:solidFill>
                  <a:srgbClr val="FFFF66"/>
                </a:solidFill>
                <a:latin typeface="Times New Roman" panose="02020603050405020304" pitchFamily="18" charset="0"/>
              </a:rPr>
              <a:t>Зейін қойып тыңдағандарыңызға рахмет!</a:t>
            </a:r>
            <a:endParaRPr lang="ru-RU" sz="4400" b="1">
              <a:solidFill>
                <a:srgbClr val="FFFF66"/>
              </a:solidFill>
              <a:latin typeface="Times New Roman" panose="02020603050405020304" pitchFamily="18" charset="0"/>
            </a:endParaRPr>
          </a:p>
        </p:txBody>
      </p:sp>
      <p:pic>
        <p:nvPicPr>
          <p:cNvPr id="89103" name="Picture 15" descr="j030125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42013" y="4419600"/>
            <a:ext cx="1830387"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12" name="Picture 16" descr="AG00315_"/>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1071563" y="914400"/>
            <a:ext cx="159543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89103"/>
                                        </p:tgtEl>
                                        <p:attrNameLst>
                                          <p:attrName>style.visibility</p:attrName>
                                        </p:attrNameLst>
                                      </p:cBhvr>
                                      <p:to>
                                        <p:strVal val="visible"/>
                                      </p:to>
                                    </p:set>
                                    <p:animEffect transition="in" filter="wipe(down)">
                                      <p:cBhvr>
                                        <p:cTn id="7" dur="580">
                                          <p:stCondLst>
                                            <p:cond delay="0"/>
                                          </p:stCondLst>
                                        </p:cTn>
                                        <p:tgtEl>
                                          <p:spTgt spid="89103"/>
                                        </p:tgtEl>
                                      </p:cBhvr>
                                    </p:animEffect>
                                    <p:anim calcmode="lin" valueType="num">
                                      <p:cBhvr>
                                        <p:cTn id="8" dur="1822" tmFilter="0,0; 0.14,0.36; 0.43,0.73; 0.71,0.91; 1.0,1.0">
                                          <p:stCondLst>
                                            <p:cond delay="0"/>
                                          </p:stCondLst>
                                        </p:cTn>
                                        <p:tgtEl>
                                          <p:spTgt spid="8910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910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910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910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9103"/>
                                        </p:tgtEl>
                                        <p:attrNameLst>
                                          <p:attrName>ppt_y</p:attrName>
                                        </p:attrNameLst>
                                      </p:cBhvr>
                                      <p:tavLst>
                                        <p:tav tm="0" fmla="#ppt_y-sin(pi*$)/81">
                                          <p:val>
                                            <p:fltVal val="0"/>
                                          </p:val>
                                        </p:tav>
                                        <p:tav tm="100000">
                                          <p:val>
                                            <p:fltVal val="1"/>
                                          </p:val>
                                        </p:tav>
                                      </p:tavLst>
                                    </p:anim>
                                    <p:animScale>
                                      <p:cBhvr>
                                        <p:cTn id="13" dur="26">
                                          <p:stCondLst>
                                            <p:cond delay="650"/>
                                          </p:stCondLst>
                                        </p:cTn>
                                        <p:tgtEl>
                                          <p:spTgt spid="89103"/>
                                        </p:tgtEl>
                                      </p:cBhvr>
                                      <p:to x="100000" y="60000"/>
                                    </p:animScale>
                                    <p:animScale>
                                      <p:cBhvr>
                                        <p:cTn id="14" dur="166" decel="50000">
                                          <p:stCondLst>
                                            <p:cond delay="676"/>
                                          </p:stCondLst>
                                        </p:cTn>
                                        <p:tgtEl>
                                          <p:spTgt spid="89103"/>
                                        </p:tgtEl>
                                      </p:cBhvr>
                                      <p:to x="100000" y="100000"/>
                                    </p:animScale>
                                    <p:animScale>
                                      <p:cBhvr>
                                        <p:cTn id="15" dur="26">
                                          <p:stCondLst>
                                            <p:cond delay="1312"/>
                                          </p:stCondLst>
                                        </p:cTn>
                                        <p:tgtEl>
                                          <p:spTgt spid="89103"/>
                                        </p:tgtEl>
                                      </p:cBhvr>
                                      <p:to x="100000" y="80000"/>
                                    </p:animScale>
                                    <p:animScale>
                                      <p:cBhvr>
                                        <p:cTn id="16" dur="166" decel="50000">
                                          <p:stCondLst>
                                            <p:cond delay="1338"/>
                                          </p:stCondLst>
                                        </p:cTn>
                                        <p:tgtEl>
                                          <p:spTgt spid="89103"/>
                                        </p:tgtEl>
                                      </p:cBhvr>
                                      <p:to x="100000" y="100000"/>
                                    </p:animScale>
                                    <p:animScale>
                                      <p:cBhvr>
                                        <p:cTn id="17" dur="26">
                                          <p:stCondLst>
                                            <p:cond delay="1642"/>
                                          </p:stCondLst>
                                        </p:cTn>
                                        <p:tgtEl>
                                          <p:spTgt spid="89103"/>
                                        </p:tgtEl>
                                      </p:cBhvr>
                                      <p:to x="100000" y="90000"/>
                                    </p:animScale>
                                    <p:animScale>
                                      <p:cBhvr>
                                        <p:cTn id="18" dur="166" decel="50000">
                                          <p:stCondLst>
                                            <p:cond delay="1668"/>
                                          </p:stCondLst>
                                        </p:cTn>
                                        <p:tgtEl>
                                          <p:spTgt spid="89103"/>
                                        </p:tgtEl>
                                      </p:cBhvr>
                                      <p:to x="100000" y="100000"/>
                                    </p:animScale>
                                    <p:animScale>
                                      <p:cBhvr>
                                        <p:cTn id="19" dur="26">
                                          <p:stCondLst>
                                            <p:cond delay="1808"/>
                                          </p:stCondLst>
                                        </p:cTn>
                                        <p:tgtEl>
                                          <p:spTgt spid="89103"/>
                                        </p:tgtEl>
                                      </p:cBhvr>
                                      <p:to x="100000" y="95000"/>
                                    </p:animScale>
                                    <p:animScale>
                                      <p:cBhvr>
                                        <p:cTn id="20" dur="166" decel="50000">
                                          <p:stCondLst>
                                            <p:cond delay="1834"/>
                                          </p:stCondLst>
                                        </p:cTn>
                                        <p:tgtEl>
                                          <p:spTgt spid="8910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6"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7"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8"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9"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0" name="Picture 18" descr="AN395"/>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7848600" y="5076825"/>
            <a:ext cx="8477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916" name="Picture 4" descr="IMAGE0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03300" y="1219200"/>
            <a:ext cx="6769100" cy="477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nodeType="clickEffect">
                                  <p:stCondLst>
                                    <p:cond delay="0"/>
                                  </p:stCondLst>
                                  <p:childTnLst>
                                    <p:set>
                                      <p:cBhvr>
                                        <p:cTn id="6" dur="1" fill="hold">
                                          <p:stCondLst>
                                            <p:cond delay="0"/>
                                          </p:stCondLst>
                                        </p:cTn>
                                        <p:tgtEl>
                                          <p:spTgt spid="166916"/>
                                        </p:tgtEl>
                                        <p:attrNameLst>
                                          <p:attrName>style.visibility</p:attrName>
                                        </p:attrNameLst>
                                      </p:cBhvr>
                                      <p:to>
                                        <p:strVal val="visible"/>
                                      </p:to>
                                    </p:set>
                                    <p:anim calcmode="lin" valueType="num">
                                      <p:cBhvr>
                                        <p:cTn id="7" dur="500" decel="50000" fill="hold">
                                          <p:stCondLst>
                                            <p:cond delay="0"/>
                                          </p:stCondLst>
                                        </p:cTn>
                                        <p:tgtEl>
                                          <p:spTgt spid="16691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6691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66916"/>
                                        </p:tgtEl>
                                        <p:attrNameLst>
                                          <p:attrName>ppt_w</p:attrName>
                                        </p:attrNameLst>
                                      </p:cBhvr>
                                      <p:tavLst>
                                        <p:tav tm="0">
                                          <p:val>
                                            <p:strVal val="#ppt_w*.05"/>
                                          </p:val>
                                        </p:tav>
                                        <p:tav tm="100000">
                                          <p:val>
                                            <p:strVal val="#ppt_w"/>
                                          </p:val>
                                        </p:tav>
                                      </p:tavLst>
                                    </p:anim>
                                    <p:anim calcmode="lin" valueType="num">
                                      <p:cBhvr>
                                        <p:cTn id="10" dur="1000" fill="hold"/>
                                        <p:tgtEl>
                                          <p:spTgt spid="16691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6691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6691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6691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66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6" name="Picture 9"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8"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9"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0" name="Picture 13"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1" name="Picture 14"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2" name="Picture 15"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83" name="Picture 16" descr="anim047"/>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84" name="Rectangle 55"/>
          <p:cNvSpPr>
            <a:spLocks noChangeArrowheads="1"/>
          </p:cNvSpPr>
          <p:nvPr/>
        </p:nvSpPr>
        <p:spPr bwMode="auto">
          <a:xfrm>
            <a:off x="609600" y="1676400"/>
            <a:ext cx="7696200" cy="367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spcBef>
                <a:spcPct val="20000"/>
              </a:spcBef>
              <a:buClr>
                <a:schemeClr val="hlink"/>
              </a:buClr>
              <a:buSzPct val="70000"/>
              <a:buFont typeface="Wingdings" panose="05000000000000000000" pitchFamily="2" charset="2"/>
              <a:buChar char="n"/>
            </a:pPr>
            <a:r>
              <a:rPr lang="kk-KZ" sz="3600">
                <a:latin typeface="Times New Roman KK EK" pitchFamily="18" charset="0"/>
              </a:rPr>
              <a:t>Компьютерлік желі жұмыс істеу принципіне, аппараттық және программалық қамтамасыз етуіне байланысты </a:t>
            </a:r>
            <a:r>
              <a:rPr lang="kk-KZ" sz="3600" i="1">
                <a:latin typeface="Times New Roman KK EK" pitchFamily="18" charset="0"/>
              </a:rPr>
              <a:t>жергілікті</a:t>
            </a:r>
            <a:r>
              <a:rPr lang="kk-KZ" sz="3600">
                <a:latin typeface="Times New Roman KK EK" pitchFamily="18" charset="0"/>
              </a:rPr>
              <a:t> (ЖКЖ) және </a:t>
            </a:r>
            <a:r>
              <a:rPr lang="kk-KZ" sz="3600" i="1">
                <a:latin typeface="Times New Roman KK EK" pitchFamily="18" charset="0"/>
              </a:rPr>
              <a:t>аумақты</a:t>
            </a:r>
            <a:r>
              <a:rPr lang="kk-KZ" sz="3600">
                <a:latin typeface="Times New Roman KK EK" pitchFamily="18" charset="0"/>
              </a:rPr>
              <a:t> (АКЖ) </a:t>
            </a:r>
            <a:r>
              <a:rPr lang="kk-KZ" sz="3600" i="1">
                <a:latin typeface="Times New Roman KK EK" pitchFamily="18" charset="0"/>
              </a:rPr>
              <a:t>компьютерлік</a:t>
            </a:r>
            <a:r>
              <a:rPr lang="kk-KZ" sz="3600" b="1">
                <a:latin typeface="Times New Roman KK EK" pitchFamily="18" charset="0"/>
              </a:rPr>
              <a:t> желі</a:t>
            </a:r>
            <a:r>
              <a:rPr lang="kk-KZ" sz="3600">
                <a:latin typeface="Times New Roman KK EK" pitchFamily="18" charset="0"/>
              </a:rPr>
              <a:t> болып бөлінеді.</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4788" name="Picture 4" descr="IMAGE0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571500"/>
            <a:ext cx="6969125" cy="575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5" name="Picture 3"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6" name="Picture 4"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5"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Picture 6"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Picture 7"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0" name="Picture 8"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1" name="Picture 9"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2"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3"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4" name="Picture 12"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5"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6"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7"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208"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374788"/>
                                        </p:tgtEl>
                                        <p:attrNameLst>
                                          <p:attrName>style.visibility</p:attrName>
                                        </p:attrNameLst>
                                      </p:cBhvr>
                                      <p:to>
                                        <p:strVal val="visible"/>
                                      </p:to>
                                    </p:set>
                                    <p:anim calcmode="lin" valueType="num">
                                      <p:cBhvr>
                                        <p:cTn id="7" dur="2000" fill="hold"/>
                                        <p:tgtEl>
                                          <p:spTgt spid="374788"/>
                                        </p:tgtEl>
                                        <p:attrNameLst>
                                          <p:attrName>ppt_w</p:attrName>
                                        </p:attrNameLst>
                                      </p:cBhvr>
                                      <p:tavLst>
                                        <p:tav tm="0">
                                          <p:val>
                                            <p:fltVal val="0"/>
                                          </p:val>
                                        </p:tav>
                                        <p:tav tm="100000">
                                          <p:val>
                                            <p:strVal val="#ppt_w"/>
                                          </p:val>
                                        </p:tav>
                                      </p:tavLst>
                                    </p:anim>
                                    <p:anim calcmode="lin" valueType="num">
                                      <p:cBhvr>
                                        <p:cTn id="8" dur="2000" fill="hold"/>
                                        <p:tgtEl>
                                          <p:spTgt spid="374788"/>
                                        </p:tgtEl>
                                        <p:attrNameLst>
                                          <p:attrName>ppt_h</p:attrName>
                                        </p:attrNameLst>
                                      </p:cBhvr>
                                      <p:tavLst>
                                        <p:tav tm="0">
                                          <p:val>
                                            <p:fltVal val="0"/>
                                          </p:val>
                                        </p:tav>
                                        <p:tav tm="100000">
                                          <p:val>
                                            <p:strVal val="#ppt_h"/>
                                          </p:val>
                                        </p:tav>
                                      </p:tavLst>
                                    </p:anim>
                                    <p:anim calcmode="lin" valueType="num">
                                      <p:cBhvr>
                                        <p:cTn id="9" dur="2000" fill="hold"/>
                                        <p:tgtEl>
                                          <p:spTgt spid="374788"/>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37478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381000" y="836613"/>
            <a:ext cx="8113713" cy="5487987"/>
          </a:xfrm>
          <a:prstGeom prst="rect">
            <a:avLst/>
          </a:prstGeom>
          <a:noFill/>
          <a:ln w="9525">
            <a:noFill/>
            <a:miter lim="800000"/>
            <a:headEnd/>
            <a:tailEnd/>
          </a:ln>
        </p:spPr>
        <p:txBody>
          <a:bodyPr anchor="ctr"/>
          <a:lstStyle/>
          <a:p>
            <a:pPr algn="ctr">
              <a:defRPr/>
            </a:pPr>
            <a:r>
              <a:rPr lang="kk-KZ" sz="3900" i="1" kern="0" dirty="0">
                <a:solidFill>
                  <a:srgbClr val="FFFF00"/>
                </a:solidFill>
                <a:effectLst>
                  <a:outerShdw blurRad="38100" dist="38100" dir="2700000" algn="tl">
                    <a:srgbClr val="000000"/>
                  </a:outerShdw>
                </a:effectLst>
                <a:latin typeface="+mj-lt"/>
                <a:ea typeface="+mj-ea"/>
                <a:cs typeface="+mj-cs"/>
              </a:rPr>
              <a:t/>
            </a:r>
            <a:br>
              <a:rPr lang="kk-KZ" sz="3900" i="1" kern="0" dirty="0">
                <a:solidFill>
                  <a:srgbClr val="FFFF00"/>
                </a:solidFill>
                <a:effectLst>
                  <a:outerShdw blurRad="38100" dist="38100" dir="2700000" algn="tl">
                    <a:srgbClr val="000000"/>
                  </a:outerShdw>
                </a:effectLst>
                <a:latin typeface="+mj-lt"/>
                <a:ea typeface="+mj-ea"/>
                <a:cs typeface="+mj-cs"/>
              </a:rPr>
            </a:br>
            <a:endParaRPr lang="ru-RU" sz="3900" i="1" kern="0" dirty="0">
              <a:solidFill>
                <a:srgbClr val="00FF00"/>
              </a:solidFill>
              <a:effectLst>
                <a:outerShdw blurRad="38100" dist="38100" dir="2700000" algn="tl">
                  <a:srgbClr val="000000"/>
                </a:outerShdw>
              </a:effectLst>
              <a:latin typeface="+mj-lt"/>
              <a:ea typeface="+mj-ea"/>
              <a:cs typeface="+mj-cs"/>
            </a:endParaRPr>
          </a:p>
        </p:txBody>
      </p:sp>
      <p:pic>
        <p:nvPicPr>
          <p:cNvPr id="9219"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24" name="Text Box 4"/>
          <p:cNvSpPr>
            <a:spLocks noChangeArrowheads="1"/>
          </p:cNvSpPr>
          <p:nvPr/>
        </p:nvSpPr>
        <p:spPr bwMode="auto">
          <a:xfrm>
            <a:off x="381000" y="1219200"/>
            <a:ext cx="82296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spcBef>
                <a:spcPct val="20000"/>
              </a:spcBef>
              <a:buClr>
                <a:schemeClr val="hlink"/>
              </a:buClr>
              <a:buSzPct val="70000"/>
              <a:buFont typeface="Wingdings" panose="05000000000000000000" pitchFamily="2" charset="2"/>
              <a:buChar char="n"/>
            </a:pPr>
            <a:r>
              <a:rPr lang="kk-KZ" sz="3600"/>
              <a:t>	</a:t>
            </a:r>
            <a:r>
              <a:rPr lang="kk-KZ" sz="3600" i="1"/>
              <a:t>Жергілікті желі</a:t>
            </a:r>
            <a:r>
              <a:rPr lang="kk-KZ" sz="3600"/>
              <a:t> шектеулі аймақтағы  (бір бөлмеде, бір мекемеде, зауыт немесе бекетте т.с.с)  компьютерлерді біріктіреді.</a:t>
            </a:r>
          </a:p>
          <a:p>
            <a:pPr eaLnBrk="1" hangingPunct="1">
              <a:spcBef>
                <a:spcPct val="20000"/>
              </a:spcBef>
              <a:buClr>
                <a:schemeClr val="hlink"/>
              </a:buClr>
              <a:buSzPct val="70000"/>
              <a:buFont typeface="Wingdings" panose="05000000000000000000" pitchFamily="2" charset="2"/>
              <a:buChar char="n"/>
            </a:pPr>
            <a:r>
              <a:rPr lang="kk-KZ" sz="3600"/>
              <a:t>	Жергілікті желі құрудағы себеп - өндірістік процестерді автоматтандыру, әр түрлі құжаттарды жедел өңдеу.</a:t>
            </a:r>
            <a:endParaRPr lang="ru-RU" sz="360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40324"/>
                                        </p:tgtEl>
                                        <p:attrNameLst>
                                          <p:attrName>style.visibility</p:attrName>
                                        </p:attrNameLst>
                                      </p:cBhvr>
                                      <p:to>
                                        <p:strVal val="visible"/>
                                      </p:to>
                                    </p:set>
                                    <p:anim calcmode="lin" valueType="num">
                                      <p:cBhvr>
                                        <p:cTn id="7" dur="1000" fill="hold"/>
                                        <p:tgtEl>
                                          <p:spTgt spid="440324"/>
                                        </p:tgtEl>
                                        <p:attrNameLst>
                                          <p:attrName>ppt_w</p:attrName>
                                        </p:attrNameLst>
                                      </p:cBhvr>
                                      <p:tavLst>
                                        <p:tav tm="0">
                                          <p:val>
                                            <p:fltVal val="0"/>
                                          </p:val>
                                        </p:tav>
                                        <p:tav tm="100000">
                                          <p:val>
                                            <p:strVal val="#ppt_w"/>
                                          </p:val>
                                        </p:tav>
                                      </p:tavLst>
                                    </p:anim>
                                    <p:anim calcmode="lin" valueType="num">
                                      <p:cBhvr>
                                        <p:cTn id="8" dur="1000" fill="hold"/>
                                        <p:tgtEl>
                                          <p:spTgt spid="440324"/>
                                        </p:tgtEl>
                                        <p:attrNameLst>
                                          <p:attrName>ppt_h</p:attrName>
                                        </p:attrNameLst>
                                      </p:cBhvr>
                                      <p:tavLst>
                                        <p:tav tm="0">
                                          <p:val>
                                            <p:fltVal val="0"/>
                                          </p:val>
                                        </p:tav>
                                        <p:tav tm="100000">
                                          <p:val>
                                            <p:strVal val="#ppt_h"/>
                                          </p:val>
                                        </p:tav>
                                      </p:tavLst>
                                    </p:anim>
                                    <p:anim calcmode="lin" valueType="num">
                                      <p:cBhvr>
                                        <p:cTn id="9" dur="1000" fill="hold"/>
                                        <p:tgtEl>
                                          <p:spTgt spid="44032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4032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2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8"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0"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1"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2"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3"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4"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55"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6" name="Rectangle 3"/>
          <p:cNvSpPr>
            <a:spLocks noChangeArrowheads="1"/>
          </p:cNvSpPr>
          <p:nvPr/>
        </p:nvSpPr>
        <p:spPr bwMode="auto">
          <a:xfrm>
            <a:off x="457200" y="14938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lgn="ctr" eaLnBrk="1" hangingPunct="1">
              <a:spcBef>
                <a:spcPct val="20000"/>
              </a:spcBef>
              <a:buClr>
                <a:schemeClr val="hlink"/>
              </a:buClr>
              <a:buSzPct val="70000"/>
              <a:buFont typeface="Wingdings" panose="05000000000000000000" pitchFamily="2" charset="2"/>
              <a:buNone/>
            </a:pPr>
            <a:r>
              <a:rPr lang="kk-KZ" sz="3200">
                <a:latin typeface="Times New Roman KK EK" pitchFamily="18" charset="0"/>
              </a:rPr>
              <a:t>Жергілікті желінің физикалық негізі </a:t>
            </a:r>
          </a:p>
          <a:p>
            <a:pPr eaLnBrk="1" hangingPunct="1">
              <a:spcBef>
                <a:spcPct val="20000"/>
              </a:spcBef>
              <a:buClr>
                <a:schemeClr val="hlink"/>
              </a:buClr>
              <a:buSzPct val="70000"/>
              <a:buFont typeface="Wingdings" panose="05000000000000000000" pitchFamily="2" charset="2"/>
              <a:buChar char="n"/>
            </a:pPr>
            <a:r>
              <a:rPr lang="kk-KZ" sz="3200">
                <a:latin typeface="Times New Roman KK EK" pitchFamily="18" charset="0"/>
              </a:rPr>
              <a:t>Компьютерді жергілікті желіге қосу үшін қажет: желі адаптері (желі картасы), ол кейде кеңейтілген еркін слотқа қойылады немесе аналық тақшамен (материнская плата) бірге болады және арнайы кабелді желіге қосатын орын (разъем) болуы шарт.</a:t>
            </a:r>
            <a:endParaRPr lang="ru-RU" sz="3200">
              <a:latin typeface="Times New Roman KK EK" pitchFamily="18"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7" name="Picture 4"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8" name="Picture 5"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6" descr="J0095690"/>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7"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Picture 8"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Picture 9" descr="042">
            <a:hlinkClick r:id="rId4" action="ppaction://hlinksldjump"/>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3" name="Picture 10"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4" name="Picture 11"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5" name="Picture 12" descr="04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6" name="Picture 13"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7" name="Picture 14"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8" name="Picture 15"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1066800" y="626427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9" name="Picture 16" descr="anim047"/>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80" name="Rectangle 3"/>
          <p:cNvSpPr>
            <a:spLocks noChangeArrowheads="1"/>
          </p:cNvSpPr>
          <p:nvPr/>
        </p:nvSpPr>
        <p:spPr bwMode="auto">
          <a:xfrm>
            <a:off x="609600" y="1295400"/>
            <a:ext cx="77724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a:spcBef>
                <a:spcPct val="50000"/>
              </a:spcBef>
              <a:buClr>
                <a:schemeClr val="tx1"/>
              </a:buClr>
              <a:buSzPct val="70000"/>
              <a:buFontTx/>
              <a:buChar char="•"/>
            </a:pPr>
            <a:r>
              <a:rPr lang="ru-RU" sz="3200">
                <a:latin typeface="Times New Roman KK EK" pitchFamily="18" charset="0"/>
              </a:rPr>
              <a:t>Егер жалпы желіге бір-бірінен айтарлықтай қашықтықтағы компьютерлер немесе жергілікті желілер біріктірсе, онда мұндай құрылымды </a:t>
            </a:r>
            <a:r>
              <a:rPr lang="ru-RU" sz="3200" i="1">
                <a:latin typeface="Times New Roman KK EK" pitchFamily="18" charset="0"/>
              </a:rPr>
              <a:t>таратылған </a:t>
            </a:r>
            <a:r>
              <a:rPr lang="ru-RU" sz="3200">
                <a:latin typeface="Times New Roman KK EK" pitchFamily="18" charset="0"/>
              </a:rPr>
              <a:t>немесе </a:t>
            </a:r>
            <a:r>
              <a:rPr lang="ru-RU" sz="3200" i="1">
                <a:latin typeface="Times New Roman KK EK" pitchFamily="18" charset="0"/>
              </a:rPr>
              <a:t>аймақтық</a:t>
            </a:r>
            <a:r>
              <a:rPr lang="ru-RU" sz="3200" b="1">
                <a:latin typeface="Times New Roman KK EK" pitchFamily="18" charset="0"/>
              </a:rPr>
              <a:t> </a:t>
            </a:r>
            <a:r>
              <a:rPr lang="ru-RU" sz="3200" i="1">
                <a:latin typeface="Times New Roman KK EK" pitchFamily="18" charset="0"/>
              </a:rPr>
              <a:t>желі</a:t>
            </a:r>
            <a:r>
              <a:rPr lang="ru-RU" sz="3200">
                <a:latin typeface="Times New Roman KK EK" pitchFamily="18" charset="0"/>
              </a:rPr>
              <a:t> деп атайды. Қазіргі кезде ірі компьютерлік желілер саны жүздеген мыңдармен есептеледі.</a:t>
            </a:r>
          </a:p>
          <a:p>
            <a:pPr eaLnBrk="1" hangingPunct="1">
              <a:spcBef>
                <a:spcPct val="20000"/>
              </a:spcBef>
              <a:buClr>
                <a:schemeClr val="hlink"/>
              </a:buClr>
              <a:buSzPct val="70000"/>
              <a:buFont typeface="Wingdings" panose="05000000000000000000" pitchFamily="2" charset="2"/>
              <a:buNone/>
            </a:pPr>
            <a:endParaRPr lang="ru-RU" sz="3200"/>
          </a:p>
        </p:txBody>
      </p:sp>
      <p:pic>
        <p:nvPicPr>
          <p:cNvPr id="9240" name="Picture 24" descr="j030125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04013" y="4759325"/>
            <a:ext cx="1830387"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9240"/>
                                        </p:tgtEl>
                                        <p:attrNameLst>
                                          <p:attrName>style.visibility</p:attrName>
                                        </p:attrNameLst>
                                      </p:cBhvr>
                                      <p:to>
                                        <p:strVal val="visible"/>
                                      </p:to>
                                    </p:set>
                                    <p:animEffect transition="in" filter="wipe(down)">
                                      <p:cBhvr>
                                        <p:cTn id="7" dur="580">
                                          <p:stCondLst>
                                            <p:cond delay="0"/>
                                          </p:stCondLst>
                                        </p:cTn>
                                        <p:tgtEl>
                                          <p:spTgt spid="9240"/>
                                        </p:tgtEl>
                                      </p:cBhvr>
                                    </p:animEffect>
                                    <p:anim calcmode="lin" valueType="num">
                                      <p:cBhvr>
                                        <p:cTn id="8" dur="1822" tmFilter="0,0; 0.14,0.36; 0.43,0.73; 0.71,0.91; 1.0,1.0">
                                          <p:stCondLst>
                                            <p:cond delay="0"/>
                                          </p:stCondLst>
                                        </p:cTn>
                                        <p:tgtEl>
                                          <p:spTgt spid="924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24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24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24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240"/>
                                        </p:tgtEl>
                                        <p:attrNameLst>
                                          <p:attrName>ppt_y</p:attrName>
                                        </p:attrNameLst>
                                      </p:cBhvr>
                                      <p:tavLst>
                                        <p:tav tm="0" fmla="#ppt_y-sin(pi*$)/81">
                                          <p:val>
                                            <p:fltVal val="0"/>
                                          </p:val>
                                        </p:tav>
                                        <p:tav tm="100000">
                                          <p:val>
                                            <p:fltVal val="1"/>
                                          </p:val>
                                        </p:tav>
                                      </p:tavLst>
                                    </p:anim>
                                    <p:animScale>
                                      <p:cBhvr>
                                        <p:cTn id="13" dur="26">
                                          <p:stCondLst>
                                            <p:cond delay="650"/>
                                          </p:stCondLst>
                                        </p:cTn>
                                        <p:tgtEl>
                                          <p:spTgt spid="9240"/>
                                        </p:tgtEl>
                                      </p:cBhvr>
                                      <p:to x="100000" y="60000"/>
                                    </p:animScale>
                                    <p:animScale>
                                      <p:cBhvr>
                                        <p:cTn id="14" dur="166" decel="50000">
                                          <p:stCondLst>
                                            <p:cond delay="676"/>
                                          </p:stCondLst>
                                        </p:cTn>
                                        <p:tgtEl>
                                          <p:spTgt spid="9240"/>
                                        </p:tgtEl>
                                      </p:cBhvr>
                                      <p:to x="100000" y="100000"/>
                                    </p:animScale>
                                    <p:animScale>
                                      <p:cBhvr>
                                        <p:cTn id="15" dur="26">
                                          <p:stCondLst>
                                            <p:cond delay="1312"/>
                                          </p:stCondLst>
                                        </p:cTn>
                                        <p:tgtEl>
                                          <p:spTgt spid="9240"/>
                                        </p:tgtEl>
                                      </p:cBhvr>
                                      <p:to x="100000" y="80000"/>
                                    </p:animScale>
                                    <p:animScale>
                                      <p:cBhvr>
                                        <p:cTn id="16" dur="166" decel="50000">
                                          <p:stCondLst>
                                            <p:cond delay="1338"/>
                                          </p:stCondLst>
                                        </p:cTn>
                                        <p:tgtEl>
                                          <p:spTgt spid="9240"/>
                                        </p:tgtEl>
                                      </p:cBhvr>
                                      <p:to x="100000" y="100000"/>
                                    </p:animScale>
                                    <p:animScale>
                                      <p:cBhvr>
                                        <p:cTn id="17" dur="26">
                                          <p:stCondLst>
                                            <p:cond delay="1642"/>
                                          </p:stCondLst>
                                        </p:cTn>
                                        <p:tgtEl>
                                          <p:spTgt spid="9240"/>
                                        </p:tgtEl>
                                      </p:cBhvr>
                                      <p:to x="100000" y="90000"/>
                                    </p:animScale>
                                    <p:animScale>
                                      <p:cBhvr>
                                        <p:cTn id="18" dur="166" decel="50000">
                                          <p:stCondLst>
                                            <p:cond delay="1668"/>
                                          </p:stCondLst>
                                        </p:cTn>
                                        <p:tgtEl>
                                          <p:spTgt spid="9240"/>
                                        </p:tgtEl>
                                      </p:cBhvr>
                                      <p:to x="100000" y="100000"/>
                                    </p:animScale>
                                    <p:animScale>
                                      <p:cBhvr>
                                        <p:cTn id="19" dur="26">
                                          <p:stCondLst>
                                            <p:cond delay="1808"/>
                                          </p:stCondLst>
                                        </p:cTn>
                                        <p:tgtEl>
                                          <p:spTgt spid="9240"/>
                                        </p:tgtEl>
                                      </p:cBhvr>
                                      <p:to x="100000" y="95000"/>
                                    </p:animScale>
                                    <p:animScale>
                                      <p:cBhvr>
                                        <p:cTn id="20" dur="166" decel="50000">
                                          <p:stCondLst>
                                            <p:cond delay="1834"/>
                                          </p:stCondLst>
                                        </p:cTn>
                                        <p:tgtEl>
                                          <p:spTgt spid="924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9780" name="Picture 4" descr="IMAGE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12738"/>
            <a:ext cx="6553200" cy="593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3"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4"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675688" y="3429000"/>
            <a:ext cx="468312"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5"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6" descr="J0095690"/>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3429000"/>
            <a:ext cx="468313"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8"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descr="042">
            <a:hlinkClick r:id="rId5" action="ppaction://hlinksldjump"/>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6323013"/>
            <a:ext cx="3352800"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0"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1"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7" name="Picture 12" descr="042"/>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791200" y="0"/>
            <a:ext cx="3352800" cy="53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8" name="Picture 13"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5720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14"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6732588" y="-458788"/>
            <a:ext cx="1295400" cy="1187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15"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1042988" y="6165850"/>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1" name="Picture 16" descr="anim047"/>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0800000">
            <a:off x="6659563" y="6092825"/>
            <a:ext cx="12954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2" name="Picture 21" descr="AG00315_"/>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457200" y="1323975"/>
            <a:ext cx="159543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3" name="Picture 22" descr="AG00317_">
            <a:hlinkClick r:id="" action="ppaction://noaction"/>
          </p:cNvPr>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6934200" y="3775075"/>
            <a:ext cx="1927225" cy="247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mc:AlternateContent xmlns:mc="http://schemas.openxmlformats.org/markup-compatibility/2006" xmlns:p14="http://schemas.microsoft.com/office/powerpoint/2010/main">
        <mc:Choice Requires="p14">
          <p:contentPart p14:bwMode="auto" r:id="rId9">
            <p14:nvContentPartPr>
              <p14:cNvPr id="1026" name="Ink 18"/>
              <p14:cNvContentPartPr>
                <a14:cpLocks xmlns:a14="http://schemas.microsoft.com/office/drawing/2010/main" noRot="1" noChangeAspect="1" noEditPoints="1" noChangeArrowheads="1" noChangeShapeType="1"/>
              </p14:cNvContentPartPr>
              <p14:nvPr/>
            </p14:nvContentPartPr>
            <p14:xfrm>
              <a:off x="3116263" y="4562475"/>
              <a:ext cx="1587" cy="1588"/>
            </p14:xfrm>
          </p:contentPart>
        </mc:Choice>
        <mc:Fallback xmlns="">
          <p:pic>
            <p:nvPicPr>
              <p:cNvPr id="1026" name="Ink 18"/>
              <p:cNvPicPr>
                <a:picLocks noRot="1" noChangeAspect="1" noEditPoints="1" noChangeArrowheads="1" noChangeShapeType="1"/>
              </p:cNvPicPr>
              <p:nvPr/>
            </p:nvPicPr>
            <p:blipFill>
              <a:blip r:embed="rId10"/>
              <a:stretch>
                <a:fillRect/>
              </a:stretch>
            </p:blipFill>
            <p:spPr>
              <a:xfrm>
                <a:off x="3075001" y="4521187"/>
                <a:ext cx="84111" cy="84164"/>
              </a:xfrm>
              <a:prstGeom prst="rect">
                <a:avLst/>
              </a:prstGeom>
            </p:spPr>
          </p:pic>
        </mc:Fallback>
      </mc:AlternateContent>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459780"/>
                                        </p:tgtEl>
                                        <p:attrNameLst>
                                          <p:attrName>style.visibility</p:attrName>
                                        </p:attrNameLst>
                                      </p:cBhvr>
                                      <p:to>
                                        <p:strVal val="visible"/>
                                      </p:to>
                                    </p:set>
                                    <p:animEffect transition="in" filter="wheel(4)">
                                      <p:cBhvr>
                                        <p:cTn id="7" dur="2000"/>
                                        <p:tgtEl>
                                          <p:spTgt spid="459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Течение">
  <a:themeElements>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Течение">
      <a:majorFont>
        <a:latin typeface="Garamond"/>
        <a:ea typeface=""/>
        <a:cs typeface=""/>
      </a:majorFont>
      <a:minorFont>
        <a:latin typeface="Garamond"/>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Течение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Течение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Течение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Течение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Течение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Течение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Течение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Течение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Течение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Stream</Template>
  <TotalTime>831</TotalTime>
  <Words>583</Words>
  <Application>Microsoft Office PowerPoint</Application>
  <PresentationFormat>Экран (4:3)</PresentationFormat>
  <Paragraphs>117</Paragraphs>
  <Slides>27</Slides>
  <Notes>0</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27</vt:i4>
      </vt:variant>
    </vt:vector>
  </HeadingPairs>
  <TitlesOfParts>
    <vt:vector size="37" baseType="lpstr">
      <vt:lpstr>Arial</vt:lpstr>
      <vt:lpstr>Brush Script MT</vt:lpstr>
      <vt:lpstr>Garamond</vt:lpstr>
      <vt:lpstr>KZ Times New Roman</vt:lpstr>
      <vt:lpstr>Times New Roman</vt:lpstr>
      <vt:lpstr>Times New Roman KK EK</vt:lpstr>
      <vt:lpstr>Verdana</vt:lpstr>
      <vt:lpstr>Webdings</vt:lpstr>
      <vt:lpstr>Wingdings</vt:lpstr>
      <vt:lpstr>Течение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Пользователь</dc:creator>
  <cp:lastModifiedBy>Данагул</cp:lastModifiedBy>
  <cp:revision>58</cp:revision>
  <cp:lastPrinted>1601-01-01T00:00:00Z</cp:lastPrinted>
  <dcterms:created xsi:type="dcterms:W3CDTF">1601-01-01T00:00:00Z</dcterms:created>
  <dcterms:modified xsi:type="dcterms:W3CDTF">2025-03-10T11:24:24Z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