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51B9BC4F-2003-4C20-9F39-E4952F8A37B2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9328F22-2A76-4010-B728-3F1C5815BAB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4566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BC4F-2003-4C20-9F39-E4952F8A37B2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8F22-2A76-4010-B728-3F1C5815BAB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7187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1B9BC4F-2003-4C20-9F39-E4952F8A37B2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9328F22-2A76-4010-B728-3F1C5815BAB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4526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BC4F-2003-4C20-9F39-E4952F8A37B2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8F22-2A76-4010-B728-3F1C5815BAB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5552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1B9BC4F-2003-4C20-9F39-E4952F8A37B2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9328F22-2A76-4010-B728-3F1C5815BAB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045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1B9BC4F-2003-4C20-9F39-E4952F8A37B2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9328F22-2A76-4010-B728-3F1C5815BAB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0246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1B9BC4F-2003-4C20-9F39-E4952F8A37B2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9328F22-2A76-4010-B728-3F1C5815BAB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7407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BC4F-2003-4C20-9F39-E4952F8A37B2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8F22-2A76-4010-B728-3F1C5815BAB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79506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1B9BC4F-2003-4C20-9F39-E4952F8A37B2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9328F22-2A76-4010-B728-3F1C5815BAB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9012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BC4F-2003-4C20-9F39-E4952F8A37B2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8F22-2A76-4010-B728-3F1C5815BAB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1837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1B9BC4F-2003-4C20-9F39-E4952F8A37B2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B9328F22-2A76-4010-B728-3F1C5815BAB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56114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9BC4F-2003-4C20-9F39-E4952F8A37B2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28F22-2A76-4010-B728-3F1C5815BAB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48684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EEA29C-C6B9-4787-9808-FA554A46AA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6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Аралас сандарды қосу. Аралас сандарды азайту</a:t>
            </a:r>
            <a:endParaRPr lang="ru-KZ" sz="19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97BDEB3-3CCB-42E9-82E5-3E693883D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0690" y="4628161"/>
            <a:ext cx="8673427" cy="1322587"/>
          </a:xfrm>
        </p:spPr>
        <p:txBody>
          <a:bodyPr>
            <a:normAutofit/>
          </a:bodyPr>
          <a:lstStyle/>
          <a:p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1175535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C803C8-6B5C-4E9C-ABB4-DD54EC114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757" y="2462220"/>
            <a:ext cx="3498979" cy="245644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Дескриптор:</a:t>
            </a:r>
            <a: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kk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-есептің шартын құрастырады;</a:t>
            </a:r>
            <a: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kk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-есеп шартына сәйкес санды теңдік құрастырады;</a:t>
            </a:r>
            <a: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kk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-санды теңдіктің мәнін есептейді;</a:t>
            </a:r>
            <a: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kk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-жауабын жазады;</a:t>
            </a:r>
            <a: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K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FD42A343-DD9A-42D0-AF64-81DAA1A367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3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Завод 150 тоңазытқыш жасап шығарды. Осы тоңазытқыштардың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3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6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kk-KZ" sz="36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kk-KZ" sz="3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kk-KZ" sz="36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сі</m:t>
                    </m:r>
                  </m:oMath>
                </a14:m>
                <a:r>
                  <a:rPr lang="kk-KZ" sz="3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ауруханаларға, ал қалғанының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3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6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36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kk-KZ" sz="3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kk-KZ" sz="36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і</m:t>
                    </m:r>
                  </m:oMath>
                </a14:m>
                <a:r>
                  <a:rPr lang="kk-KZ" sz="3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балабақшаларға жіберілді. Қанша тоңазытқыш балабақшаларға жіберілді?</a:t>
                </a:r>
                <a:endParaRPr lang="ru-KZ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endParaRPr lang="ru-KZ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D42A343-DD9A-42D0-AF64-81DAA1A367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718" t="-465" r="-77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8685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D47F0C-9750-419F-ADE4-52737ECA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Шешуі</a:t>
            </a:r>
            <a:endParaRPr lang="ru-K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5D732254-95E3-4F85-AF2F-FB6CDD3054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Барлығы- 150 т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Аурухана-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2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6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kk-KZ" sz="26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ru-KZ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Балабакша – қалғанының </a:t>
                </a:r>
                <a:r>
                  <a:rPr lang="kk-KZ" sz="2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2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6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26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kk-KZ" sz="26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Балабақшаға қанша тоңазытқыш жіберілді?</a:t>
                </a:r>
                <a:endParaRPr lang="ru-KZ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ru-KZ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ru-RU" sz="2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150∗</m:t>
                    </m:r>
                    <m:f>
                      <m:fPr>
                        <m:ctrlPr>
                          <a:rPr lang="ru-KZ" sz="2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kk-KZ" sz="26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kk-KZ" sz="26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kk-KZ" sz="2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=30∗2=60</m:t>
                    </m:r>
                  </m:oMath>
                </a14:m>
                <a:endParaRPr lang="ru-KZ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kk-KZ" sz="26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150-60=90</a:t>
                </a:r>
                <a:endParaRPr lang="ru-KZ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kk-KZ" sz="2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90∗</m:t>
                    </m:r>
                    <m:f>
                      <m:fPr>
                        <m:ctrlPr>
                          <a:rPr lang="ru-KZ" sz="2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kk-KZ" sz="26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kk-KZ" sz="26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kk-KZ" sz="26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=18∗3=54</m:t>
                    </m:r>
                  </m:oMath>
                </a14:m>
                <a:endParaRPr lang="ru-KZ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endParaRPr lang="ru-KZ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D732254-95E3-4F85-AF2F-FB6CDD3054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59" t="-453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9096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F5CE05-2774-479E-BC59-986AB819F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Жеке жұмыс</a:t>
            </a:r>
            <a:endParaRPr lang="ru-K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EBA458C4-785B-4952-9E85-9C03FB3D76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4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Өз бетімен орындауға тапсырмалар</a:t>
                </a:r>
                <a:endParaRPr lang="ru-KZ" sz="4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4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1.   </a:t>
                </a:r>
                <a:r>
                  <a:rPr lang="kk-KZ" sz="4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4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4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kk-KZ" sz="4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sz="4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+5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4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4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4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sz="4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-1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4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4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4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4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ru-KZ" sz="4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4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2.   22</a:t>
                </a:r>
                <a:r>
                  <a:rPr lang="kk-KZ" sz="4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–(3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4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4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4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sz="4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+5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4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4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1 </m:t>
                        </m:r>
                      </m:num>
                      <m:den>
                        <m:r>
                          <a:rPr lang="kk-KZ" sz="4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kk-KZ" sz="4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kk-KZ" sz="4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4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4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4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sz="4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)</a:t>
                </a:r>
                <a:endParaRPr lang="ru-KZ" sz="4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endParaRPr lang="ru-KZ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BA458C4-785B-4952-9E85-9C03FB3D76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592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9195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C95507-0F5D-4F7B-B3CA-2927432AB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Бағалау критерийі:</a:t>
            </a:r>
            <a:endParaRPr lang="ru-KZ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165B016F-2B6A-42A8-826B-EC4C149E13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676785"/>
              </p:ext>
            </p:extLst>
          </p:nvPr>
        </p:nvGraphicFramePr>
        <p:xfrm>
          <a:off x="4668253" y="817846"/>
          <a:ext cx="7652084" cy="5060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2863">
                  <a:extLst>
                    <a:ext uri="{9D8B030D-6E8A-4147-A177-3AD203B41FA5}">
                      <a16:colId xmlns:a16="http://schemas.microsoft.com/office/drawing/2014/main" xmlns="" val="2219152310"/>
                    </a:ext>
                  </a:extLst>
                </a:gridCol>
                <a:gridCol w="6799221">
                  <a:extLst>
                    <a:ext uri="{9D8B030D-6E8A-4147-A177-3AD203B41FA5}">
                      <a16:colId xmlns:a16="http://schemas.microsoft.com/office/drawing/2014/main" xmlns="" val="1032092567"/>
                    </a:ext>
                  </a:extLst>
                </a:gridCol>
              </a:tblGrid>
              <a:tr h="622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effectLst/>
                        </a:rPr>
                        <a:t>Р/с</a:t>
                      </a:r>
                      <a:endParaRPr lang="ru-KZ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3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Бағалау </a:t>
                      </a:r>
                      <a:endParaRPr lang="ru-KZ" sz="3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89457458"/>
                  </a:ext>
                </a:extLst>
              </a:tr>
              <a:tr h="94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effectLst/>
                        </a:rPr>
                        <a:t>1.</a:t>
                      </a:r>
                      <a:endParaRPr lang="ru-KZ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408940" algn="l"/>
                        </a:tabLst>
                      </a:pPr>
                      <a:r>
                        <a:rPr lang="kk-KZ" sz="2400">
                          <a:effectLst/>
                        </a:rPr>
                        <a:t>Аралас сандарды қосуды орындайды</a:t>
                      </a:r>
                      <a:endParaRPr lang="ru-KZ" sz="1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408940" algn="l"/>
                        </a:tabLst>
                      </a:pPr>
                      <a:r>
                        <a:rPr lang="kk-KZ" sz="2400">
                          <a:effectLst/>
                        </a:rPr>
                        <a:t>Аралас сандарды азайтуды орындайды</a:t>
                      </a:r>
                      <a:endParaRPr lang="ru-KZ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71569705"/>
                  </a:ext>
                </a:extLst>
              </a:tr>
              <a:tr h="1524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effectLst/>
                        </a:rPr>
                        <a:t>2.</a:t>
                      </a:r>
                      <a:endParaRPr lang="ru-KZ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kk-KZ" sz="2400" dirty="0">
                          <a:effectLst/>
                        </a:rPr>
                        <a:t>Жақша ішіндегі аралас сандарды қосады </a:t>
                      </a:r>
                      <a:endParaRPr lang="ru-KZ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kk-KZ" sz="2400" dirty="0">
                          <a:effectLst/>
                        </a:rPr>
                        <a:t>Жақша ішіндегі аралас сандарды азайтады</a:t>
                      </a:r>
                      <a:endParaRPr lang="ru-KZ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kk-KZ" sz="2400" dirty="0">
                          <a:effectLst/>
                        </a:rPr>
                        <a:t>Натурал саннан аралас санды азайтады</a:t>
                      </a:r>
                      <a:endParaRPr lang="ru-KZ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97902135"/>
                  </a:ext>
                </a:extLst>
              </a:tr>
              <a:tr h="94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effectLst/>
                        </a:rPr>
                        <a:t>3.</a:t>
                      </a:r>
                      <a:endParaRPr lang="ru-KZ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kk-KZ" sz="2400">
                          <a:effectLst/>
                        </a:rPr>
                        <a:t>Жақша ішіндегі амалды орындайды</a:t>
                      </a:r>
                      <a:endParaRPr lang="ru-KZ" sz="1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kk-KZ" sz="2400">
                          <a:effectLst/>
                        </a:rPr>
                        <a:t>Аралас сандарды қосады </a:t>
                      </a:r>
                      <a:endParaRPr lang="ru-KZ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67083067"/>
                  </a:ext>
                </a:extLst>
              </a:tr>
              <a:tr h="94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effectLst/>
                        </a:rPr>
                        <a:t>4.</a:t>
                      </a:r>
                      <a:endParaRPr lang="ru-KZ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kk-KZ" sz="2400" dirty="0">
                          <a:effectLst/>
                        </a:rPr>
                        <a:t>Жақша ішіндегі аралас сандарды қосады</a:t>
                      </a:r>
                      <a:endParaRPr lang="ru-KZ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kk-KZ" sz="2400" dirty="0">
                          <a:effectLst/>
                        </a:rPr>
                        <a:t>Натурал саннан аралас санды азайтады </a:t>
                      </a:r>
                      <a:endParaRPr lang="ru-KZ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62035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101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8A8203-08E1-42F1-A866-C6529B6C0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САУ БОЛЫҢЫЗДАР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D7E6C18-C475-4782-B5EE-989BBEEA0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Бүгінгі сабағымыздың мақсатына жету үшін бірге жұмыс атқарғандарыңызға рахмет!</a:t>
            </a:r>
            <a:endParaRPr lang="ru-KZ" sz="4000" dirty="0"/>
          </a:p>
        </p:txBody>
      </p:sp>
    </p:spTree>
    <p:extLst>
      <p:ext uri="{BB962C8B-B14F-4D97-AF65-F5344CB8AC3E}">
        <p14:creationId xmlns:p14="http://schemas.microsoft.com/office/powerpoint/2010/main" val="166612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4D3FAB-0215-4427-80A9-EDAF4B95D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</a:t>
            </a:r>
            <a:r>
              <a:rPr lang="kk-KZ" dirty="0"/>
              <a:t>ҚСАТЫ: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4940808-93D7-4CA8-AE4C-BB6630621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1590" algn="just"/>
            <a:r>
              <a:rPr lang="kk-K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5.1.2.19 натурал саннан жай бөлшекті азайтуды орындау;</a:t>
            </a:r>
            <a:endParaRPr lang="ru-KZ" sz="4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1590" algn="just"/>
            <a:r>
              <a:rPr lang="kk-K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5.1.2.20 аралас сандарды қосу және азайтуды орындау;</a:t>
            </a:r>
            <a:endParaRPr lang="ru-KZ" sz="4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091864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327BC2-633A-47A4-AC48-CA2D5FA3C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Бағалау критерийі: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CF01BF1-D1F1-433C-8E23-6DA44B76E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натурал саннан жай бөлшекті азайтады;</a:t>
            </a:r>
            <a:endParaRPr lang="ru-KZ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аралас сандардың қосындысын табады;</a:t>
            </a:r>
            <a:endParaRPr lang="ru-KZ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kk-K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аралас сандарды азайтады;</a:t>
            </a:r>
            <a:endParaRPr lang="ru-KZ" sz="4000" dirty="0"/>
          </a:p>
        </p:txBody>
      </p:sp>
    </p:spTree>
    <p:extLst>
      <p:ext uri="{BB962C8B-B14F-4D97-AF65-F5344CB8AC3E}">
        <p14:creationId xmlns:p14="http://schemas.microsoft.com/office/powerpoint/2010/main" val="362160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1CBA48-BBE4-4E9B-85F3-6936F15CB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3428999"/>
            <a:ext cx="3498979" cy="1394839"/>
          </a:xfrm>
        </p:spPr>
        <p:txBody>
          <a:bodyPr>
            <a:normAutofit fontScale="90000"/>
          </a:bodyPr>
          <a:lstStyle/>
          <a:p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Миға шабуыл» стратегиясы арқылы байланысы арқылы шолу сұрақтары қойылады:</a:t>
            </a:r>
            <a:r>
              <a:rPr lang="ru-KZ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KZ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BB467D-FBC7-4C43-81F4-84ECB1E31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67BAD73-E088-45A4-A03D-A2A21B202D4A}"/>
              </a:ext>
            </a:extLst>
          </p:cNvPr>
          <p:cNvSpPr txBox="1"/>
          <p:nvPr/>
        </p:nvSpPr>
        <p:spPr>
          <a:xfrm>
            <a:off x="4732421" y="803186"/>
            <a:ext cx="6667899" cy="4020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kk-K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Аралас сандарды қалай қосамыз?</a:t>
            </a:r>
            <a:endParaRPr lang="ru-K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kk-K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Аралас сандарды қалай азайтамыз?</a:t>
            </a:r>
            <a:endParaRPr lang="ru-K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kk-K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Натурал санға қалай аралас санды қосамыз?</a:t>
            </a:r>
            <a:endParaRPr lang="ru-K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kk-K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Натурал саннан аралас санды қалай азайтамыз?</a:t>
            </a:r>
            <a:endParaRPr lang="ru-K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246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A2F0B6-6EA1-42D9-A64C-278BF8CAF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6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Аралас сандарды анықтаңыз:</a:t>
            </a:r>
            <a:endParaRPr lang="ru-K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FC7F20C5-DEAF-465A-A066-B42FA0E7BB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44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 2</m:t>
                      </m:r>
                      <m:f>
                        <m:fPr>
                          <m:ctrlPr>
                            <a:rPr lang="ru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kk-KZ" sz="44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kk-KZ" sz="44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kk-KZ" sz="44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;    </m:t>
                      </m:r>
                      <m:f>
                        <m:fPr>
                          <m:ctrlPr>
                            <a:rPr lang="ru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kk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num>
                        <m:den>
                          <m:r>
                            <a:rPr lang="kk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a:rPr lang="kk-KZ" sz="44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;   8</m:t>
                      </m:r>
                      <m:f>
                        <m:fPr>
                          <m:ctrlPr>
                            <a:rPr lang="ru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kk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kk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12</m:t>
                          </m:r>
                        </m:den>
                      </m:f>
                      <m:r>
                        <a:rPr lang="kk-KZ" sz="44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;    </m:t>
                      </m:r>
                      <m:f>
                        <m:fPr>
                          <m:ctrlPr>
                            <a:rPr lang="ru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kk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16</m:t>
                          </m:r>
                        </m:num>
                        <m:den>
                          <m:r>
                            <a:rPr lang="kk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  <m:r>
                        <a:rPr lang="kk-KZ" sz="44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;   4</m:t>
                      </m:r>
                      <m:f>
                        <m:fPr>
                          <m:ctrlPr>
                            <a:rPr lang="ru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kk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10</m:t>
                          </m:r>
                        </m:num>
                        <m:den>
                          <m:r>
                            <a:rPr lang="kk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10</m:t>
                          </m:r>
                        </m:den>
                      </m:f>
                      <m:r>
                        <a:rPr lang="kk-KZ" sz="44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;  1 </m:t>
                      </m:r>
                      <m:f>
                        <m:fPr>
                          <m:ctrlPr>
                            <a:rPr lang="ru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kk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kk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  <m:r>
                        <a:rPr lang="kk-KZ" sz="44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;    </m:t>
                      </m:r>
                      <m:f>
                        <m:fPr>
                          <m:ctrlPr>
                            <a:rPr lang="ru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kk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kk-KZ" sz="4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11</m:t>
                          </m:r>
                        </m:den>
                      </m:f>
                      <m:r>
                        <a:rPr lang="kk-KZ" sz="44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. </m:t>
                      </m:r>
                    </m:oMath>
                  </m:oMathPara>
                </a14:m>
                <a:endParaRPr lang="ru-K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endParaRPr lang="ru-K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endParaRPr lang="ru-KZ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C7F20C5-DEAF-465A-A066-B42FA0E7BB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8667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54BD2A-6F74-475E-A6B9-9F90AA448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81" y="2349925"/>
            <a:ext cx="3595930" cy="245644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Дескриптор:</a:t>
            </a:r>
            <a:r>
              <a:rPr lang="ru-KZ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KZ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 бөлімдері әр түрлі аралас сандарды қосады;</a:t>
            </a:r>
            <a:r>
              <a:rPr lang="ru-KZ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KZ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-. бөлімдері әр түрлі аралас сандарды азайтады</a:t>
            </a:r>
            <a:endParaRPr lang="ru-K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0FFE492F-F97B-4CB7-AC27-9312E4FF5E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25942" y="971055"/>
                <a:ext cx="6281873" cy="5248622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  <a:tabLst>
                    <a:tab pos="457200" algn="l"/>
                  </a:tabLst>
                </a:pPr>
                <a:endParaRPr lang="ru-KZ" sz="1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3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Қосуды орындаңыз: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3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3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7+</m:t>
                    </m:r>
                    <m:f>
                      <m:fPr>
                        <m:ctrlPr>
                          <a:rPr lang="ru-KZ" sz="3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kk-KZ" sz="3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kk-KZ" sz="3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kk-KZ" sz="3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+4</m:t>
                    </m:r>
                    <m:f>
                      <m:fPr>
                        <m:ctrlPr>
                          <a:rPr lang="ru-KZ" sz="3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kk-KZ" sz="3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kk-KZ" sz="3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kk-KZ" sz="39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+2</m:t>
                    </m:r>
                    <m:f>
                      <m:fPr>
                        <m:ctrlPr>
                          <a:rPr lang="ru-KZ" sz="3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kk-KZ" sz="3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kk-KZ" sz="3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ru-KZ" sz="3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3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Азайтуды орындаңыз: 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3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5-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KZ" sz="3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kk-KZ" sz="39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  <m:f>
                          <m:fPr>
                            <m:ctrlPr>
                              <a:rPr lang="ru-KZ" sz="39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kk-KZ" sz="39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kk-KZ" sz="39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8</m:t>
                            </m:r>
                          </m:den>
                        </m:f>
                        <m:r>
                          <a:rPr lang="kk-KZ" sz="3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d>
                          <m:dPr>
                            <m:ctrlPr>
                              <a:rPr lang="ru-KZ" sz="39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kk-KZ" sz="39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f>
                              <m:fPr>
                                <m:ctrlPr>
                                  <a:rPr lang="ru-KZ" sz="39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kk-KZ" sz="39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kk-KZ" sz="39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8</m:t>
                                </m:r>
                              </m:den>
                            </m:f>
                            <m:r>
                              <a:rPr lang="kk-KZ" sz="39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ru-KZ" sz="39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kk-KZ" sz="39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kk-KZ" sz="39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  <m:r>
                          <a:rPr lang="kk-KZ" sz="39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ru-KZ" sz="39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kk-KZ" sz="39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5</m:t>
                            </m:r>
                          </m:num>
                          <m:den>
                            <m:r>
                              <a:rPr lang="kk-KZ" sz="39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r>
                  <a:rPr lang="kk-KZ" sz="39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kk-KZ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endParaRPr lang="ru-K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endParaRPr lang="ru-K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;</a:t>
                </a:r>
                <a:endParaRPr lang="ru-K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endParaRPr lang="ru-KZ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FFE492F-F97B-4CB7-AC27-9312E4FF5E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25942" y="971055"/>
                <a:ext cx="6281873" cy="5248622"/>
              </a:xfrm>
              <a:blipFill>
                <a:blip r:embed="rId2"/>
                <a:stretch>
                  <a:fillRect l="-310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837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39BAC0-C83A-4C09-BDF5-C7ECEDA9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Шешуі:</a:t>
            </a:r>
            <a:endParaRPr lang="ru-K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E8E155CD-6B8C-4273-9A24-41F465711D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kk-KZ" sz="320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7+</m:t>
                    </m:r>
                    <m:f>
                      <m:f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kk-KZ" sz="3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kk-KZ" sz="3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kk-KZ" sz="32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+4</m:t>
                    </m:r>
                    <m:f>
                      <m:f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kk-KZ" sz="3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kk-KZ" sz="3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kk-KZ" sz="32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+2</m:t>
                    </m:r>
                    <m:f>
                      <m:f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kk-KZ" sz="3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kk-KZ" sz="3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ru-RU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7+4+2</m:t>
                        </m:r>
                      </m:e>
                    </m:d>
                    <m:r>
                      <a:rPr lang="ru-RU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+</m:t>
                    </m:r>
                    <m:d>
                      <m:d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ru-RU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ru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kk-KZ" sz="3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5</m:t>
                            </m:r>
                          </m:num>
                          <m:den>
                            <m:r>
                              <a:rPr lang="kk-KZ" sz="3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6</m:t>
                            </m:r>
                          </m:den>
                        </m:f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ru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kk-KZ" sz="3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kk-KZ" sz="3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kk-KZ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=13+</m:t>
                    </m:r>
                    <m:f>
                      <m:f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8+10+3</m:t>
                        </m:r>
                      </m:num>
                      <m:den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  <m:r>
                      <a:rPr lang="kk-KZ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=13+</m:t>
                    </m:r>
                    <m:f>
                      <m:f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21</m:t>
                        </m:r>
                      </m:num>
                      <m:den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  <m:r>
                      <a:rPr lang="kk-KZ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=13+1</m:t>
                    </m:r>
                    <m:f>
                      <m:f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num>
                      <m:den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  <m:r>
                      <a:rPr lang="kk-KZ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=14</m:t>
                    </m:r>
                    <m:f>
                      <m:f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ru-KZ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kk-KZ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5-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3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  <m:f>
                          <m:fPr>
                            <m:ctrlPr>
                              <a:rPr lang="ru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kk-KZ" sz="3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8</m:t>
                            </m:r>
                          </m:den>
                        </m:f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d>
                          <m:dPr>
                            <m:ctrlPr>
                              <a:rPr lang="ru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3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f>
                              <m:fPr>
                                <m:ctrlPr>
                                  <a:rPr lang="ru-KZ" sz="32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sz="3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kk-KZ" sz="3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8</m:t>
                                </m:r>
                              </m:den>
                            </m:f>
                            <m:r>
                              <a:rPr lang="kk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ru-KZ" sz="32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sz="3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kk-KZ" sz="3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ru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5</m:t>
                            </m:r>
                          </m:num>
                          <m:den>
                            <m:r>
                              <a:rPr lang="kk-KZ" sz="3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8</m:t>
                            </m:r>
                          </m:den>
                        </m:f>
                      </m:e>
                    </m:d>
                    <m:r>
                      <a:rPr lang="kk-KZ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=5−</m:t>
                    </m:r>
                    <m:d>
                      <m:d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3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  <m:f>
                          <m:fPr>
                            <m:ctrlPr>
                              <a:rPr lang="ru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kk-KZ" sz="3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8</m:t>
                            </m:r>
                          </m:den>
                        </m:f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ru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11−6</m:t>
                            </m:r>
                          </m:num>
                          <m:den>
                            <m:r>
                              <a:rPr lang="kk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8</m:t>
                            </m:r>
                          </m:den>
                        </m:f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ru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5</m:t>
                            </m:r>
                          </m:num>
                          <m:den>
                            <m:r>
                              <a:rPr lang="kk-KZ" sz="3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8</m:t>
                            </m:r>
                          </m:den>
                        </m:f>
                      </m:e>
                    </m:d>
                    <m:r>
                      <a:rPr lang="kk-KZ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=5−</m:t>
                    </m:r>
                    <m:d>
                      <m:d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16</m:t>
                            </m:r>
                          </m:num>
                          <m:den>
                            <m:r>
                              <a:rPr lang="kk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8</m:t>
                            </m:r>
                          </m:den>
                        </m:f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ru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5</m:t>
                            </m:r>
                          </m:num>
                          <m:den>
                            <m:r>
                              <a:rPr lang="kk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8</m:t>
                            </m:r>
                          </m:den>
                        </m:f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ru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5</m:t>
                            </m:r>
                          </m:num>
                          <m:den>
                            <m:r>
                              <a:rPr lang="kk-KZ" sz="32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8</m:t>
                            </m:r>
                          </m:den>
                        </m:f>
                      </m:e>
                    </m:d>
                    <m:r>
                      <a:rPr lang="kk-KZ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=5−</m:t>
                    </m:r>
                    <m:f>
                      <m:f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6</m:t>
                        </m:r>
                      </m:num>
                      <m:den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  <m:r>
                      <a:rPr lang="kk-KZ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=4</m:t>
                    </m:r>
                    <m:f>
                      <m:f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num>
                      <m:den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  <m:r>
                      <a:rPr lang="kk-KZ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6</m:t>
                        </m:r>
                      </m:num>
                      <m:den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  <m:r>
                      <a:rPr lang="kk-KZ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=4</m:t>
                    </m:r>
                    <m:f>
                      <m:f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  <m:r>
                      <a:rPr lang="kk-KZ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=4</m:t>
                    </m:r>
                    <m:f>
                      <m:f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kk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ru-KZ" sz="32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8E155CD-6B8C-4273-9A24-41F465711D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b="-929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461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DBCB2C-F7D8-409E-A23C-FDF01DFE2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80" y="2462220"/>
            <a:ext cx="3498979" cy="245644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Дескриптор:</a:t>
            </a:r>
            <a: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kk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-есептің шартын құрастырады;</a:t>
            </a:r>
            <a: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kk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-есеп шартына сәйкес санды теңдік құрастырады;</a:t>
            </a:r>
            <a: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kk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-санды теңдіктің мәнін есептейді;</a:t>
            </a:r>
            <a: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kk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-жауабын жазады;</a:t>
            </a:r>
            <a: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KZ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K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6AE93D77-D88B-45EF-86CF-C3588197CD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Тапсырма №3  </a:t>
                </a:r>
                <a:endParaRPr lang="ru-KZ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Тракторшылар бригадасы бірінші күні барлық учаскенің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kk-KZ" sz="3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kk-KZ" sz="3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30</m:t>
                        </m:r>
                      </m:den>
                    </m:f>
                    <m:r>
                      <a:rPr lang="kk-KZ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kk-KZ" sz="32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сін,</m:t>
                    </m:r>
                  </m:oMath>
                </a14:m>
                <a:r>
                  <a:rPr lang="kk-KZ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екінші күні </a:t>
                </a:r>
                <a14:m>
                  <m:oMath xmlns:m="http://schemas.openxmlformats.org/officeDocument/2006/math">
                    <m:r>
                      <a:rPr lang="kk-KZ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KZ" sz="3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kk-KZ" sz="3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kk-KZ" sz="3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kk-KZ" sz="3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kk-KZ" sz="32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сін, </m:t>
                    </m:r>
                  </m:oMath>
                </a14:m>
                <a:r>
                  <a:rPr lang="kk-KZ" sz="3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ал үшінші күні қалған 220 га жерді жыртып шықты. Учаскенің ауданы неше гектар болады?</a:t>
                </a:r>
                <a:endParaRPr lang="ru-KZ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endParaRPr lang="ru-KZ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AE93D77-D88B-45EF-86CF-C3588197CD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524" t="-1626" r="-3689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1013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="" id="{480DC954-EE32-4479-91C9-244129D0F6E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791680" y="2382009"/>
                <a:ext cx="3498979" cy="2456442"/>
              </a:xfrm>
            </p:spPr>
            <p:txBody>
              <a:bodyPr>
                <a:noAutofit/>
              </a:bodyPr>
              <a:lstStyle/>
              <a:p>
                <a:pPr algn="l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Шешуі:</a:t>
                </a:r>
                <a:r>
                  <a:rPr lang="ru-KZ" sz="280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/>
                </a:r>
                <a:br>
                  <a:rPr lang="ru-KZ" sz="280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</a:br>
                <a:r>
                  <a:rPr lang="kk-KZ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І-күні-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a:rPr lang="kk-KZ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 </a:t>
                </a:r>
                <a:r>
                  <a:rPr lang="ru-KZ" sz="280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/>
                </a:r>
                <a:br>
                  <a:rPr lang="ru-KZ" sz="280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</a:br>
                <a:r>
                  <a:rPr lang="kk-KZ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ІІ- күні-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kk-KZ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ru-KZ" sz="280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/>
                </a:r>
                <a:br>
                  <a:rPr lang="ru-KZ" sz="280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</a:br>
                <a:r>
                  <a:rPr lang="kk-KZ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ІІІ қалған 220 га</a:t>
                </a:r>
                <a:r>
                  <a:rPr lang="ru-KZ" sz="280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/>
                </a:r>
                <a:br>
                  <a:rPr lang="ru-KZ" sz="280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</a:br>
                <a:r>
                  <a:rPr lang="ru-KZ" sz="280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/>
                </a:r>
                <a:br>
                  <a:rPr lang="ru-KZ" sz="280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</a:br>
                <a:endParaRPr lang="ru-KZ" sz="6000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80DC954-EE32-4479-91C9-244129D0F6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91680" y="2382009"/>
                <a:ext cx="3498979" cy="2456442"/>
              </a:xfrm>
              <a:blipFill>
                <a:blip r:embed="rId2"/>
                <a:stretch>
                  <a:fillRect t="-3201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C916CA07-ADF1-4928-8CBF-174D49CC8B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55958" y="626723"/>
                <a:ext cx="7011185" cy="5248622"/>
              </a:xfrm>
            </p:spPr>
            <p:txBody>
              <a:bodyPr>
                <a:normAutofit fontScale="92500"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ru-KZ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buFont typeface="+mj-lt"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KZ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a:rPr lang="kk-KZ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r>
                      <a:rPr lang="ru-RU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ru-KZ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kk-KZ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kk-KZ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KZ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7+12</m:t>
                        </m:r>
                      </m:num>
                      <m:den>
                        <m:r>
                          <a:rPr lang="kk-KZ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r>
                      <a:rPr lang="kk-KZ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KZ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19</m:t>
                        </m:r>
                      </m:num>
                      <m:den>
                        <m:r>
                          <a:rPr lang="kk-KZ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kk-KZ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</a:t>
                </a:r>
                <a:endParaRPr lang="ru-KZ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buFont typeface="+mj-lt"/>
                  <a:buAutoNum type="arabicParenR"/>
                </a:pPr>
                <a:r>
                  <a:rPr lang="kk-KZ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1−</m:t>
                    </m:r>
                    <m:f>
                      <m:fPr>
                        <m:ctrlPr>
                          <a:rPr lang="ru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19</m:t>
                        </m:r>
                      </m:num>
                      <m:den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num>
                      <m:den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ru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19</m:t>
                        </m:r>
                      </m:num>
                      <m:den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11</m:t>
                        </m:r>
                      </m:num>
                      <m:den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kk-KZ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</a:t>
                </a:r>
                <a:endParaRPr lang="ru-KZ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kk-KZ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220:</m:t>
                    </m:r>
                    <m:f>
                      <m:fPr>
                        <m:ctrlPr>
                          <a:rPr lang="ru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11</m:t>
                        </m:r>
                      </m:num>
                      <m:den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=220∗</m:t>
                    </m:r>
                    <m:f>
                      <m:fPr>
                        <m:ctrlPr>
                          <a:rPr lang="ru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num>
                      <m:den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11</m:t>
                        </m:r>
                      </m:den>
                    </m:f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=20∗30=600</m:t>
                    </m:r>
                  </m:oMath>
                </a14:m>
                <a:r>
                  <a:rPr lang="kk-KZ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       </a:t>
                </a:r>
                <a:endParaRPr lang="ru-KZ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                Жауабы:  Ауданы 600 гектар</a:t>
                </a:r>
                <a:endParaRPr lang="ru-KZ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endParaRPr lang="ru-KZ" sz="8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916CA07-ADF1-4928-8CBF-174D49CC8B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55958" y="626723"/>
                <a:ext cx="7011185" cy="5248622"/>
              </a:xfrm>
              <a:blipFill>
                <a:blip r:embed="rId3"/>
                <a:stretch>
                  <a:fillRect l="-1652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5754474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Атлас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Атлас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тлас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TM16401371[[fn=Атлас]]</Template>
  <TotalTime>18</TotalTime>
  <Words>199</Words>
  <Application>Microsoft Office PowerPoint</Application>
  <PresentationFormat>Широкоэкранный</PresentationFormat>
  <Paragraphs>69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Rockwell</vt:lpstr>
      <vt:lpstr>Times New Roman</vt:lpstr>
      <vt:lpstr>Wingdings</vt:lpstr>
      <vt:lpstr>Атлас</vt:lpstr>
      <vt:lpstr>Аралас сандарды қосу. Аралас сандарды азайту</vt:lpstr>
      <vt:lpstr>МАҚСАТЫ:</vt:lpstr>
      <vt:lpstr>Бағалау критерийі:</vt:lpstr>
      <vt:lpstr>Миға шабуыл» стратегиясы арқылы байланысы арқылы шолу сұрақтары қойылады: </vt:lpstr>
      <vt:lpstr>Аралас сандарды анықтаңыз:</vt:lpstr>
      <vt:lpstr>Дескриптор: -  бөлімдері әр түрлі аралас сандарды қосады; -. бөлімдері әр түрлі аралас сандарды азайтады</vt:lpstr>
      <vt:lpstr>Шешуі:</vt:lpstr>
      <vt:lpstr>Дескриптор: -есептің шартын құрастырады; -есеп шартына сәйкес санды теңдік құрастырады; -санды теңдіктің мәнін есептейді; -жауабын жазады; </vt:lpstr>
      <vt:lpstr>Шешуі: І-күні-7/30   ІІ- күні-2/5  ІІІ қалған 220 га  </vt:lpstr>
      <vt:lpstr>Дескриптор: -есептің шартын құрастырады; -есеп шартына сәйкес санды теңдік құрастырады; -санды теңдіктің мәнін есептейді; -жауабын жазады; </vt:lpstr>
      <vt:lpstr>Шешуі</vt:lpstr>
      <vt:lpstr>Жеке жұмыс</vt:lpstr>
      <vt:lpstr>Бағалау критерийі:</vt:lpstr>
      <vt:lpstr>САУ БОЛЫҢЫЗДАР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Аралас сандарды қосу. Аралас сандарды азайту</dc:title>
  <dc:creator>49Шк</dc:creator>
  <cp:lastModifiedBy>Huawei</cp:lastModifiedBy>
  <cp:revision>6</cp:revision>
  <dcterms:created xsi:type="dcterms:W3CDTF">2020-11-18T22:38:59Z</dcterms:created>
  <dcterms:modified xsi:type="dcterms:W3CDTF">2024-08-13T05:55:46Z</dcterms:modified>
</cp:coreProperties>
</file>