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4" r:id="rId3"/>
    <p:sldId id="272" r:id="rId4"/>
    <p:sldId id="257" r:id="rId5"/>
    <p:sldId id="270" r:id="rId6"/>
    <p:sldId id="262" r:id="rId7"/>
    <p:sldId id="275" r:id="rId8"/>
    <p:sldId id="276" r:id="rId9"/>
    <p:sldId id="277" r:id="rId10"/>
    <p:sldId id="278" r:id="rId11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8D2F6"/>
    <a:srgbClr val="DCF8E0"/>
    <a:srgbClr val="F4C4EF"/>
    <a:srgbClr val="3F8528"/>
    <a:srgbClr val="51A934"/>
    <a:srgbClr val="E6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DBDE8-8CFE-4459-B9A0-36C968EBC4C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C675D-1497-496D-BBF8-C9C6689A1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85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43B18-A647-4D22-9A3E-010AACD8E27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35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76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97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71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655" y="6396107"/>
            <a:ext cx="2057400" cy="365125"/>
          </a:xfrm>
        </p:spPr>
        <p:txBody>
          <a:bodyPr/>
          <a:lstStyle>
            <a:lvl1pPr>
              <a:defRPr sz="1600">
                <a:latin typeface="Impact" panose="020B0806030902050204" pitchFamily="34" charset="0"/>
              </a:defRPr>
            </a:lvl1pPr>
          </a:lstStyle>
          <a:p>
            <a:fld id="{DB4138D2-0505-4A8B-A98E-298A03F9266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9341"/>
          <a:stretch/>
        </p:blipFill>
        <p:spPr>
          <a:xfrm>
            <a:off x="-2585" y="-2580"/>
            <a:ext cx="9144000" cy="731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278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230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337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348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31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384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2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52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94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A894-E497-45F8-A1CF-9A73EBAF294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A2BE-18D8-4B9F-8C73-DFC2DDBFA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4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40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0.jpe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73" y="1130964"/>
            <a:ext cx="5564294" cy="4206606"/>
          </a:xfrm>
          <a:prstGeom prst="rect">
            <a:avLst/>
          </a:prstGeom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5047634" y="3234267"/>
            <a:ext cx="36414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kk-KZ" altLang="ru-RU" sz="2300" b="1" dirty="0" smtClean="0">
                <a:solidFill>
                  <a:srgbClr val="3B4B4F"/>
                </a:solidFill>
                <a:latin typeface="+mn-lt"/>
                <a:cs typeface="Arial" panose="020B0604020202020204" pitchFamily="34" charset="0"/>
              </a:rPr>
              <a:t>Қазақстандағы </a:t>
            </a:r>
            <a:r>
              <a:rPr kumimoji="0" lang="ru-RU" altLang="ru-RU" sz="2300" b="1" dirty="0" err="1" smtClean="0">
                <a:solidFill>
                  <a:srgbClr val="3B4B4F"/>
                </a:solidFill>
                <a:latin typeface="+mn-lt"/>
                <a:cs typeface="Arial" panose="020B0604020202020204" pitchFamily="34" charset="0"/>
              </a:rPr>
              <a:t>электронды</a:t>
            </a:r>
            <a:endParaRPr kumimoji="0" lang="ru-RU" altLang="ru-RU" sz="2300" b="1" dirty="0" smtClean="0">
              <a:solidFill>
                <a:srgbClr val="3B4B4F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ru-RU" altLang="ru-RU" sz="2300" b="1" dirty="0" smtClean="0">
                <a:solidFill>
                  <a:srgbClr val="3B4B4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kumimoji="0" lang="ru-RU" altLang="ru-RU" sz="2300" b="1" dirty="0" err="1" smtClean="0">
                <a:solidFill>
                  <a:srgbClr val="3B4B4F"/>
                </a:solidFill>
                <a:latin typeface="+mn-lt"/>
                <a:cs typeface="Arial" panose="020B0604020202020204" pitchFamily="34" charset="0"/>
              </a:rPr>
              <a:t>үкімет</a:t>
            </a:r>
            <a:endParaRPr kumimoji="0" lang="ru-RU" altLang="ru-RU" sz="2300" b="1" dirty="0" smtClean="0">
              <a:solidFill>
                <a:srgbClr val="3B4B4F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21" y="2144895"/>
            <a:ext cx="3261662" cy="9788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89" y="5257800"/>
            <a:ext cx="900289" cy="147320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63206" y="144033"/>
            <a:ext cx="8810059" cy="530353"/>
            <a:chOff x="163206" y="130970"/>
            <a:chExt cx="8810059" cy="53035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06" y="130970"/>
              <a:ext cx="1395987" cy="53035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781" y="222024"/>
              <a:ext cx="1644484" cy="348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813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918701" y="5104467"/>
            <a:ext cx="1086263" cy="6494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15701" y="5104466"/>
            <a:ext cx="1086263" cy="6545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617970" y="5114750"/>
            <a:ext cx="1086263" cy="6545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72294" y="5104466"/>
            <a:ext cx="1086263" cy="65459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298059" y="1407559"/>
            <a:ext cx="2845942" cy="5242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466056" y="1943199"/>
            <a:ext cx="1452562" cy="750888"/>
          </a:xfrm>
          <a:prstGeom prst="roundRect">
            <a:avLst>
              <a:gd name="adj" fmla="val 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97606" y="3092549"/>
            <a:ext cx="4478337" cy="1187450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76" name="Прямоугольник 62"/>
          <p:cNvSpPr>
            <a:spLocks noChangeArrowheads="1"/>
          </p:cNvSpPr>
          <p:nvPr/>
        </p:nvSpPr>
        <p:spPr bwMode="auto">
          <a:xfrm>
            <a:off x="2478756" y="1987649"/>
            <a:ext cx="14573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ХҚКО</a:t>
            </a:r>
            <a:r>
              <a:rPr lang="kk-KZ" altLang="ru-R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endParaRPr lang="kk-KZ" alt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(10 515 </a:t>
            </a:r>
            <a:r>
              <a:rPr lang="ru-RU" altLang="ru-R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қызметкер</a:t>
            </a:r>
            <a:r>
              <a:rPr lang="kk-KZ" altLang="ru-R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ru-RU" alt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Прямоугольник 63"/>
          <p:cNvSpPr>
            <a:spLocks noChangeArrowheads="1"/>
          </p:cNvSpPr>
          <p:nvPr/>
        </p:nvSpPr>
        <p:spPr bwMode="auto">
          <a:xfrm>
            <a:off x="1551656" y="3167162"/>
            <a:ext cx="33131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ru-RU" altLang="ru-R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Азаматтарға</a:t>
            </a:r>
            <a:r>
              <a:rPr lang="ru-RU" altLang="ru-R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арналған</a:t>
            </a:r>
            <a:r>
              <a:rPr lang="ru-RU" altLang="ru-R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Үкімет</a:t>
            </a:r>
            <a:r>
              <a:rPr lang="en-US" altLang="ru-R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” </a:t>
            </a:r>
            <a:r>
              <a:rPr lang="ru-RU" altLang="ru-R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коммерциялық</a:t>
            </a:r>
            <a:r>
              <a:rPr lang="ru-RU" altLang="ru-R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емес</a:t>
            </a:r>
            <a:r>
              <a:rPr lang="ru-RU" altLang="ru-R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корпорация</a:t>
            </a:r>
            <a:r>
              <a:rPr lang="en-US" altLang="ru-R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kk-KZ" alt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(21 252 </a:t>
            </a:r>
            <a:r>
              <a:rPr lang="ru-RU" altLang="ru-R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бөлімше</a:t>
            </a:r>
            <a:r>
              <a:rPr lang="kk-KZ" altLang="ru-R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kk-KZ" alt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522</a:t>
            </a:r>
            <a:r>
              <a:rPr lang="kk-KZ" alt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kk-KZ" alt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қызмет түрі</a:t>
            </a:r>
            <a:endParaRPr lang="ru-RU" altLang="ru-RU" sz="1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Прямоугольник 69"/>
          <p:cNvSpPr>
            <a:spLocks noChangeArrowheads="1"/>
          </p:cNvSpPr>
          <p:nvPr/>
        </p:nvSpPr>
        <p:spPr bwMode="auto">
          <a:xfrm>
            <a:off x="1866144" y="5072716"/>
            <a:ext cx="12514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Ланд Кадастр</a:t>
            </a:r>
            <a:r>
              <a:rPr lang="kk-KZ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endParaRPr lang="kk-KZ" altLang="ru-RU" sz="10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</a:t>
            </a:r>
            <a:r>
              <a:rPr lang="en-US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&amp;</a:t>
            </a:r>
            <a:r>
              <a:rPr lang="ru-RU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Д</a:t>
            </a:r>
            <a:r>
              <a:rPr lang="en-US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05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Орталық</a:t>
            </a:r>
            <a:r>
              <a:rPr lang="en-US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kk-KZ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(3 </a:t>
            </a:r>
            <a:r>
              <a:rPr lang="kk-KZ" altLang="ru-RU" sz="1050" dirty="0">
                <a:solidFill>
                  <a:schemeClr val="bg1"/>
                </a:solidFill>
                <a:latin typeface="Calibri" panose="020F0502020204030204" pitchFamily="34" charset="0"/>
              </a:rPr>
              <a:t>860 </a:t>
            </a:r>
            <a:r>
              <a:rPr lang="ru-RU" altLang="ru-RU" sz="105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қызметкер</a:t>
            </a:r>
            <a:r>
              <a:rPr lang="kk-KZ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kk-KZ" altLang="ru-RU" sz="10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r>
              <a:rPr lang="ru-RU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05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қызмет</a:t>
            </a:r>
            <a:r>
              <a:rPr lang="ru-RU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(9**)</a:t>
            </a:r>
            <a:endParaRPr lang="kk-KZ" altLang="ru-RU" sz="105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Прямоугольник 70"/>
          <p:cNvSpPr>
            <a:spLocks noChangeArrowheads="1"/>
          </p:cNvSpPr>
          <p:nvPr/>
        </p:nvSpPr>
        <p:spPr bwMode="auto">
          <a:xfrm>
            <a:off x="3325639" y="5072716"/>
            <a:ext cx="1084262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Жылжымайтын мүлік агенттіктері</a:t>
            </a:r>
            <a:endParaRPr lang="kk-KZ" altLang="ru-RU" sz="10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050" dirty="0">
                <a:solidFill>
                  <a:schemeClr val="bg1"/>
                </a:solidFill>
                <a:latin typeface="Calibri" panose="020F0502020204030204" pitchFamily="34" charset="0"/>
              </a:rPr>
              <a:t>(2 260 </a:t>
            </a:r>
            <a:r>
              <a:rPr lang="ru-RU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сотрудников</a:t>
            </a:r>
            <a:r>
              <a:rPr lang="kk-KZ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kk-KZ" altLang="ru-RU" sz="10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050" dirty="0">
                <a:solidFill>
                  <a:schemeClr val="bg1"/>
                </a:solidFill>
                <a:latin typeface="Calibri" panose="020F0502020204030204" pitchFamily="34" charset="0"/>
              </a:rPr>
              <a:t>4 </a:t>
            </a:r>
            <a:r>
              <a:rPr lang="en-US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services</a:t>
            </a:r>
            <a:r>
              <a:rPr lang="kk-KZ" altLang="ru-RU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kk-KZ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(4**)</a:t>
            </a:r>
          </a:p>
        </p:txBody>
      </p:sp>
      <p:sp>
        <p:nvSpPr>
          <p:cNvPr id="80" name="Прямоугольник 71"/>
          <p:cNvSpPr>
            <a:spLocks noChangeArrowheads="1"/>
          </p:cNvSpPr>
          <p:nvPr/>
        </p:nvSpPr>
        <p:spPr bwMode="auto">
          <a:xfrm>
            <a:off x="4598019" y="5072716"/>
            <a:ext cx="11053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СВД</a:t>
            </a:r>
            <a:r>
              <a:rPr lang="kk-KZ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endParaRPr lang="kk-KZ" altLang="ru-RU" sz="1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(4 617 </a:t>
            </a:r>
            <a:r>
              <a:rPr lang="ru-RU" altLang="ru-RU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қызметкер</a:t>
            </a:r>
            <a:r>
              <a:rPr lang="kk-KZ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kk-KZ" altLang="ru-RU" sz="1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11 </a:t>
            </a:r>
            <a:r>
              <a:rPr lang="ru-RU" altLang="ru-RU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қызмет</a:t>
            </a:r>
            <a:r>
              <a:rPr lang="kk-KZ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(9**)</a:t>
            </a:r>
          </a:p>
        </p:txBody>
      </p:sp>
      <p:sp>
        <p:nvSpPr>
          <p:cNvPr id="81" name="Прямоугольник 72"/>
          <p:cNvSpPr>
            <a:spLocks noChangeArrowheads="1"/>
          </p:cNvSpPr>
          <p:nvPr/>
        </p:nvSpPr>
        <p:spPr bwMode="auto">
          <a:xfrm>
            <a:off x="3623532" y="1531393"/>
            <a:ext cx="2237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Calibri" panose="020F0502020204030204" pitchFamily="34" charset="0"/>
              </a:rPr>
              <a:t>I </a:t>
            </a:r>
            <a:r>
              <a:rPr lang="ru-RU" altLang="ru-RU" sz="1200" dirty="0" err="1" smtClean="0">
                <a:latin typeface="Calibri" panose="020F0502020204030204" pitchFamily="34" charset="0"/>
              </a:rPr>
              <a:t>кезең</a:t>
            </a:r>
            <a:r>
              <a:rPr lang="kk-KZ" altLang="ru-RU" sz="1200" dirty="0" smtClean="0">
                <a:latin typeface="Calibri" panose="020F0502020204030204" pitchFamily="34" charset="0"/>
              </a:rPr>
              <a:t> (2015-2016)</a:t>
            </a:r>
            <a:endParaRPr lang="ru-RU" altLang="ru-RU" sz="1200" dirty="0">
              <a:latin typeface="Calibri" panose="020F0502020204030204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296005" y="5957478"/>
            <a:ext cx="133350" cy="146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87" name="Прямоугольник 82"/>
          <p:cNvSpPr>
            <a:spLocks noChangeArrowheads="1"/>
          </p:cNvSpPr>
          <p:nvPr/>
        </p:nvSpPr>
        <p:spPr bwMode="auto">
          <a:xfrm>
            <a:off x="3423005" y="5827303"/>
            <a:ext cx="25019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100" dirty="0" smtClean="0">
                <a:latin typeface="Calibri" panose="020F0502020204030204" pitchFamily="34" charset="0"/>
              </a:rPr>
              <a:t>Құжаттарды жинау мен өткізу</a:t>
            </a:r>
            <a:endParaRPr lang="en-US" altLang="ru-RU" sz="1100" dirty="0">
              <a:latin typeface="Calibri" panose="020F0502020204030204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866143" y="5949541"/>
            <a:ext cx="134937" cy="14446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89" name="Прямоугольник 84"/>
          <p:cNvSpPr>
            <a:spLocks noChangeArrowheads="1"/>
          </p:cNvSpPr>
          <p:nvPr/>
        </p:nvSpPr>
        <p:spPr bwMode="auto">
          <a:xfrm>
            <a:off x="1993143" y="5819366"/>
            <a:ext cx="12150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 err="1" smtClean="0">
                <a:latin typeface="Calibri" panose="020F0502020204030204" pitchFamily="34" charset="0"/>
              </a:rPr>
              <a:t>Қызмет</a:t>
            </a:r>
            <a:r>
              <a:rPr lang="ru-RU" altLang="ru-RU" sz="1100" dirty="0" smtClean="0">
                <a:latin typeface="Calibri" panose="020F0502020204030204" pitchFamily="34" charset="0"/>
              </a:rPr>
              <a:t> </a:t>
            </a:r>
            <a:r>
              <a:rPr lang="ru-RU" altLang="ru-RU" sz="1100" dirty="0" err="1" smtClean="0">
                <a:latin typeface="Calibri" panose="020F0502020204030204" pitchFamily="34" charset="0"/>
              </a:rPr>
              <a:t>көрсетудің</a:t>
            </a:r>
            <a:r>
              <a:rPr lang="ru-RU" altLang="ru-RU" sz="1100" dirty="0" smtClean="0">
                <a:latin typeface="Calibri" panose="020F0502020204030204" pitchFamily="34" charset="0"/>
              </a:rPr>
              <a:t> </a:t>
            </a:r>
            <a:r>
              <a:rPr lang="ru-RU" altLang="ru-RU" sz="1100" dirty="0" err="1" smtClean="0">
                <a:latin typeface="Calibri" panose="020F0502020204030204" pitchFamily="34" charset="0"/>
              </a:rPr>
              <a:t>толық</a:t>
            </a:r>
            <a:r>
              <a:rPr lang="ru-RU" altLang="ru-RU" sz="1100" dirty="0" smtClean="0">
                <a:latin typeface="Calibri" panose="020F0502020204030204" pitchFamily="34" charset="0"/>
              </a:rPr>
              <a:t> </a:t>
            </a:r>
            <a:r>
              <a:rPr lang="ru-RU" altLang="ru-RU" sz="1100" dirty="0" err="1" smtClean="0">
                <a:latin typeface="Calibri" panose="020F0502020204030204" pitchFamily="34" charset="0"/>
              </a:rPr>
              <a:t>циклі</a:t>
            </a:r>
            <a:r>
              <a:rPr lang="ru-RU" altLang="ru-RU" sz="1100" dirty="0" smtClean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91" name="Рисунок 8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1664" y="5742948"/>
            <a:ext cx="10636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Рисунок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600" y="3416263"/>
            <a:ext cx="1079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Рисунок 8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556" y="2271812"/>
            <a:ext cx="10636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 rot="5400000" flipH="1" flipV="1">
            <a:off x="3665107" y="4022738"/>
            <a:ext cx="5242452" cy="1236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Рисунок 9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026" y="5331478"/>
            <a:ext cx="1079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Рисунок 9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019" y="5331478"/>
            <a:ext cx="1079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Прямоугольник 69"/>
          <p:cNvSpPr>
            <a:spLocks noChangeArrowheads="1"/>
          </p:cNvSpPr>
          <p:nvPr/>
        </p:nvSpPr>
        <p:spPr bwMode="auto">
          <a:xfrm>
            <a:off x="486138" y="5011838"/>
            <a:ext cx="11984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Үкіметтік</a:t>
            </a:r>
            <a:r>
              <a:rPr lang="ru-RU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агенттіктер</a:t>
            </a:r>
            <a:r>
              <a:rPr lang="ru-RU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307 </a:t>
            </a:r>
            <a:r>
              <a:rPr lang="ru-RU" altLang="ru-R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қызмет</a:t>
            </a:r>
            <a:endParaRPr lang="ru-RU" altLang="ru-R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Стрелка вправо 108"/>
          <p:cNvSpPr/>
          <p:nvPr/>
        </p:nvSpPr>
        <p:spPr>
          <a:xfrm rot="16200000" flipV="1">
            <a:off x="4804881" y="4621069"/>
            <a:ext cx="648000" cy="1752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0" name="Стрелка вправо 109"/>
          <p:cNvSpPr/>
          <p:nvPr/>
        </p:nvSpPr>
        <p:spPr>
          <a:xfrm rot="16200000" flipV="1">
            <a:off x="3499956" y="4621069"/>
            <a:ext cx="648000" cy="1752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1" name="Стрелка вправо 110"/>
          <p:cNvSpPr/>
          <p:nvPr/>
        </p:nvSpPr>
        <p:spPr>
          <a:xfrm rot="16200000" flipV="1">
            <a:off x="2128356" y="4621069"/>
            <a:ext cx="648000" cy="1752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2" name="Стрелка вправо 111"/>
          <p:cNvSpPr/>
          <p:nvPr/>
        </p:nvSpPr>
        <p:spPr>
          <a:xfrm rot="16200000" flipV="1">
            <a:off x="775806" y="4621069"/>
            <a:ext cx="648000" cy="1752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3" name="Стрелка вправо 112"/>
          <p:cNvSpPr/>
          <p:nvPr/>
        </p:nvSpPr>
        <p:spPr>
          <a:xfrm rot="5400000" flipV="1">
            <a:off x="3043750" y="2820292"/>
            <a:ext cx="298451" cy="1508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6777989"/>
            <a:ext cx="9144000" cy="76201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124766" y="313348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chemeClr val="bg1"/>
                </a:solidFill>
              </a:rPr>
              <a:t>СЛАЙД </a:t>
            </a:r>
            <a:r>
              <a:rPr lang="kk-KZ" dirty="0" smtClean="0">
                <a:solidFill>
                  <a:schemeClr val="bg1"/>
                </a:solidFill>
              </a:rPr>
              <a:t>7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371599" y="87923"/>
            <a:ext cx="0" cy="7502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6534150"/>
            <a:ext cx="9144000" cy="32004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63206" y="114036"/>
            <a:ext cx="8810059" cy="530353"/>
            <a:chOff x="163206" y="130970"/>
            <a:chExt cx="8810059" cy="530353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06" y="130970"/>
              <a:ext cx="1395987" cy="530353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781" y="222024"/>
              <a:ext cx="1644484" cy="348243"/>
            </a:xfrm>
            <a:prstGeom prst="rect">
              <a:avLst/>
            </a:prstGeom>
          </p:spPr>
        </p:pic>
      </p:grpSp>
      <p:sp>
        <p:nvSpPr>
          <p:cNvPr id="43" name="Прямоугольник 42"/>
          <p:cNvSpPr/>
          <p:nvPr/>
        </p:nvSpPr>
        <p:spPr>
          <a:xfrm>
            <a:off x="240633" y="935328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0" lang="en-US" altLang="ru-RU" sz="2000" b="1" dirty="0" smtClean="0">
                <a:solidFill>
                  <a:srgbClr val="00B050"/>
                </a:solidFill>
              </a:rPr>
              <a:t>“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Азаматтарға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арналған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Үкімет</a:t>
            </a:r>
            <a:r>
              <a:rPr kumimoji="0" lang="en-US" altLang="ru-RU" sz="2000" b="1" dirty="0" smtClean="0">
                <a:solidFill>
                  <a:srgbClr val="00B050"/>
                </a:solidFill>
              </a:rPr>
              <a:t>”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Мемлекеттік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kumimoji="0" lang="ru-RU" altLang="ru-RU" sz="2000" b="1" dirty="0" smtClean="0">
                <a:solidFill>
                  <a:srgbClr val="00B050"/>
                </a:solidFill>
              </a:rPr>
              <a:t>корпорация </a:t>
            </a:r>
            <a:endParaRPr kumimoji="0" lang="ru-RU" altLang="ru-RU" sz="2000" b="1" dirty="0">
              <a:solidFill>
                <a:srgbClr val="00B050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0" y="1405667"/>
            <a:ext cx="9144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72"/>
          <p:cNvSpPr>
            <a:spLocks noChangeArrowheads="1"/>
          </p:cNvSpPr>
          <p:nvPr/>
        </p:nvSpPr>
        <p:spPr bwMode="auto">
          <a:xfrm>
            <a:off x="6421349" y="1500572"/>
            <a:ext cx="2583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Қызметті ұсынудың үлгісі</a:t>
            </a:r>
            <a:endParaRPr lang="ru-RU" altLang="ru-RU" sz="1200" b="1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3" name="Прямоугольник 72"/>
          <p:cNvSpPr>
            <a:spLocks noChangeArrowheads="1"/>
          </p:cNvSpPr>
          <p:nvPr/>
        </p:nvSpPr>
        <p:spPr bwMode="auto">
          <a:xfrm>
            <a:off x="6400799" y="2096473"/>
            <a:ext cx="2071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Әкімшілік кеңсе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524091" y="2424701"/>
            <a:ext cx="1345914" cy="45206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err="1" smtClean="0"/>
              <a:t>Құжаттарды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жинау</a:t>
            </a:r>
            <a:r>
              <a:rPr lang="ru-RU" sz="1200" b="1" i="1" dirty="0" smtClean="0"/>
              <a:t> мен </a:t>
            </a:r>
            <a:r>
              <a:rPr lang="ru-RU" sz="1200" b="1" i="1" dirty="0" err="1" smtClean="0"/>
              <a:t>өткізу</a:t>
            </a:r>
            <a:r>
              <a:rPr lang="ru-RU" sz="1200" b="1" i="1" dirty="0" smtClean="0"/>
              <a:t> </a:t>
            </a:r>
            <a:endParaRPr lang="ru-RU" sz="1200" b="1" i="1" dirty="0"/>
          </a:p>
        </p:txBody>
      </p:sp>
      <p:sp>
        <p:nvSpPr>
          <p:cNvPr id="65" name="Прямоугольник 72"/>
          <p:cNvSpPr>
            <a:spLocks noChangeArrowheads="1"/>
          </p:cNvSpPr>
          <p:nvPr/>
        </p:nvSpPr>
        <p:spPr bwMode="auto">
          <a:xfrm>
            <a:off x="6421348" y="3154710"/>
            <a:ext cx="1202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Бэк-кеңсе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486766" y="3506088"/>
            <a:ext cx="1325365" cy="4315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err="1" smtClean="0"/>
              <a:t>Өтінімдерді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өңдеу</a:t>
            </a:r>
            <a:r>
              <a:rPr lang="en-US" sz="1200" b="1" i="1" dirty="0" smtClean="0"/>
              <a:t> </a:t>
            </a:r>
            <a:endParaRPr lang="ru-RU" sz="1200" b="1" i="1" dirty="0"/>
          </a:p>
        </p:txBody>
      </p:sp>
      <p:pic>
        <p:nvPicPr>
          <p:cNvPr id="1026" name="Picture 2" descr="http://xn--c1arjr.xn--356-5cd3cgu2f.xn--p1ai/attachments/Image/w512h5121350249279documents.png?13859608352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6547" y="2221375"/>
            <a:ext cx="686212" cy="686212"/>
          </a:xfrm>
          <a:prstGeom prst="rect">
            <a:avLst/>
          </a:prstGeom>
          <a:noFill/>
        </p:spPr>
      </p:pic>
      <p:pic>
        <p:nvPicPr>
          <p:cNvPr id="1028" name="Picture 4" descr="http://s1.iconbird.com/ico/0912/PulsePack/w512h5121348848722servereteintve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2472" y="3152453"/>
            <a:ext cx="904127" cy="904127"/>
          </a:xfrm>
          <a:prstGeom prst="rect">
            <a:avLst/>
          </a:prstGeom>
          <a:noFill/>
        </p:spPr>
      </p:pic>
      <p:sp>
        <p:nvSpPr>
          <p:cNvPr id="67" name="Прямоугольник 72"/>
          <p:cNvSpPr>
            <a:spLocks noChangeArrowheads="1"/>
          </p:cNvSpPr>
          <p:nvPr/>
        </p:nvSpPr>
        <p:spPr bwMode="auto">
          <a:xfrm>
            <a:off x="6421349" y="4572544"/>
            <a:ext cx="2583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Әлемдік</a:t>
            </a:r>
            <a:r>
              <a:rPr lang="ru-RU" altLang="ru-RU" sz="1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1" i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тәжірибе</a:t>
            </a:r>
            <a:r>
              <a:rPr lang="ru-RU" altLang="ru-RU" sz="1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endParaRPr lang="ru-RU" altLang="ru-RU" sz="1200" b="1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392886" y="4488625"/>
            <a:ext cx="2607276" cy="130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72"/>
          <p:cNvSpPr>
            <a:spLocks noChangeArrowheads="1"/>
          </p:cNvSpPr>
          <p:nvPr/>
        </p:nvSpPr>
        <p:spPr bwMode="auto">
          <a:xfrm>
            <a:off x="482886" y="1541669"/>
            <a:ext cx="354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Мемлекеттік</a:t>
            </a:r>
            <a:r>
              <a:rPr lang="ru-RU" altLang="ru-RU" sz="1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1" i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корпорацияны</a:t>
            </a:r>
            <a:r>
              <a:rPr lang="ru-RU" altLang="ru-RU" sz="1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1" i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құру</a:t>
            </a:r>
            <a:r>
              <a:rPr lang="en-US" altLang="ru-RU" sz="1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altLang="ru-RU" sz="1200" b="1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410752" y="4939568"/>
            <a:ext cx="117173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Сервис Канада</a:t>
            </a:r>
          </a:p>
          <a:p>
            <a:r>
              <a:rPr lang="ru-RU" altLang="ru-RU" sz="105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(Канада)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7893994" y="4974293"/>
            <a:ext cx="914400" cy="527385"/>
            <a:chOff x="3606800" y="1817881"/>
            <a:chExt cx="914400" cy="527385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3606800" y="1817881"/>
              <a:ext cx="914400" cy="5273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8933" y="1896533"/>
              <a:ext cx="755782" cy="420914"/>
            </a:xfrm>
            <a:prstGeom prst="rect">
              <a:avLst/>
            </a:prstGeom>
          </p:spPr>
        </p:pic>
      </p:grpSp>
      <p:sp>
        <p:nvSpPr>
          <p:cNvPr id="82" name="Прямоугольник 81"/>
          <p:cNvSpPr/>
          <p:nvPr/>
        </p:nvSpPr>
        <p:spPr>
          <a:xfrm>
            <a:off x="6410752" y="5771777"/>
            <a:ext cx="90935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Центрлинк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altLang="ru-RU" sz="105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(Австралия)</a:t>
            </a:r>
          </a:p>
        </p:txBody>
      </p:sp>
      <p:grpSp>
        <p:nvGrpSpPr>
          <p:cNvPr id="83" name="Группа 82"/>
          <p:cNvGrpSpPr/>
          <p:nvPr/>
        </p:nvGrpSpPr>
        <p:grpSpPr>
          <a:xfrm>
            <a:off x="7893994" y="5809623"/>
            <a:ext cx="914400" cy="527385"/>
            <a:chOff x="3551585" y="4874675"/>
            <a:chExt cx="914400" cy="527385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3551585" y="4874675"/>
              <a:ext cx="914400" cy="5273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5766" y="4911039"/>
              <a:ext cx="652463" cy="452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9652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39407" y="1117570"/>
            <a:ext cx="2286000" cy="3920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68982" y="761083"/>
            <a:ext cx="2286000" cy="3920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58000" y="1245992"/>
            <a:ext cx="2286000" cy="39200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1245992"/>
            <a:ext cx="2286000" cy="39200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63206" y="130970"/>
            <a:ext cx="8810059" cy="530353"/>
            <a:chOff x="163206" y="130970"/>
            <a:chExt cx="8810059" cy="5303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06" y="130970"/>
              <a:ext cx="1395987" cy="53035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781" y="222024"/>
              <a:ext cx="1644484" cy="348243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367365" y="754825"/>
            <a:ext cx="6409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 smtClean="0">
                <a:solidFill>
                  <a:srgbClr val="00B050"/>
                </a:solidFill>
              </a:rPr>
              <a:t>Электронды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үкіметті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дамыту</a:t>
            </a:r>
            <a:endParaRPr kumimoji="0" lang="ru-RU" altLang="ru-RU" sz="2000" b="1" dirty="0">
              <a:solidFill>
                <a:srgbClr val="00B05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45991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38" y="1833593"/>
            <a:ext cx="1557276" cy="155727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255525" y="1387006"/>
            <a:ext cx="229735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 smtClean="0"/>
              <a:t>Құрылым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67471" y="3390869"/>
            <a:ext cx="229735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err="1" smtClean="0"/>
              <a:t>Құрауыштар</a:t>
            </a:r>
            <a:endParaRPr lang="ru-RU" sz="16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17" y="2030957"/>
            <a:ext cx="1903765" cy="151061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627756" y="1387006"/>
            <a:ext cx="229735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 smtClean="0"/>
              <a:t>Жүйелік ықпалдастық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89321" y="1387006"/>
            <a:ext cx="229735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 smtClean="0"/>
              <a:t>Қолжетімділік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925106" y="3387277"/>
            <a:ext cx="2161565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err="1" smtClean="0"/>
              <a:t>Электронды</a:t>
            </a:r>
            <a:r>
              <a:rPr lang="ru-RU" sz="1200" dirty="0" smtClean="0"/>
              <a:t> </a:t>
            </a:r>
            <a:r>
              <a:rPr lang="ru-RU" sz="1200" dirty="0" err="1" smtClean="0"/>
              <a:t>қолтаңба</a:t>
            </a:r>
            <a:r>
              <a:rPr lang="ru-RU" sz="1200" dirty="0" smtClean="0"/>
              <a:t> </a:t>
            </a:r>
            <a:r>
              <a:rPr lang="ru-RU" sz="1200" dirty="0" err="1" smtClean="0"/>
              <a:t>тегін</a:t>
            </a:r>
            <a:r>
              <a:rPr lang="ru-RU" sz="1200" dirty="0" smtClean="0"/>
              <a:t> </a:t>
            </a:r>
            <a:r>
              <a:rPr lang="ru-RU" sz="1200" dirty="0" err="1" smtClean="0"/>
              <a:t>беріледі</a:t>
            </a:r>
            <a:endParaRPr lang="kk-KZ" sz="12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err="1" smtClean="0"/>
              <a:t>Қосылудың</a:t>
            </a:r>
            <a:r>
              <a:rPr lang="ru-RU" sz="1200" dirty="0" smtClean="0"/>
              <a:t> </a:t>
            </a:r>
            <a:r>
              <a:rPr lang="ru-RU" sz="1200" dirty="0" err="1" smtClean="0"/>
              <a:t>тегін</a:t>
            </a:r>
            <a:r>
              <a:rPr lang="ru-RU" sz="1200" dirty="0" smtClean="0"/>
              <a:t> </a:t>
            </a:r>
            <a:r>
              <a:rPr lang="ru-RU" sz="1200" dirty="0" err="1" smtClean="0"/>
              <a:t>пунктері</a:t>
            </a:r>
            <a:endParaRPr lang="kk-KZ" sz="12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smtClean="0"/>
              <a:t>ХҚКО-ның </a:t>
            </a:r>
            <a:r>
              <a:rPr lang="ru-RU" sz="1200" dirty="0" err="1" smtClean="0"/>
              <a:t>маңындағы</a:t>
            </a:r>
            <a:r>
              <a:rPr lang="ru-RU" sz="1200" dirty="0" smtClean="0"/>
              <a:t> </a:t>
            </a:r>
            <a:r>
              <a:rPr lang="ru-RU" sz="1200" dirty="0" err="1" smtClean="0"/>
              <a:t>тегін</a:t>
            </a:r>
            <a:r>
              <a:rPr lang="ru-RU" sz="1200" dirty="0" smtClean="0"/>
              <a:t> </a:t>
            </a:r>
            <a:r>
              <a:rPr lang="ru-RU" sz="1200" dirty="0" err="1" smtClean="0"/>
              <a:t>тренингтер</a:t>
            </a:r>
            <a:endParaRPr lang="en-US" sz="12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err="1" smtClean="0"/>
              <a:t>Тегін</a:t>
            </a:r>
            <a:r>
              <a:rPr lang="ru-RU" sz="1200" dirty="0" smtClean="0"/>
              <a:t> </a:t>
            </a:r>
            <a:r>
              <a:rPr lang="ru-RU" sz="1200" dirty="0" err="1" smtClean="0"/>
              <a:t>қоңырау </a:t>
            </a:r>
            <a:r>
              <a:rPr lang="ru-RU" sz="1200" dirty="0" smtClean="0"/>
              <a:t>шалу </a:t>
            </a:r>
            <a:r>
              <a:rPr lang="ru-RU" sz="1200" dirty="0" err="1" smtClean="0"/>
              <a:t>орталығы</a:t>
            </a:r>
            <a:r>
              <a:rPr lang="en-US" sz="1200" dirty="0" smtClean="0"/>
              <a:t> </a:t>
            </a:r>
            <a:r>
              <a:rPr lang="ru-RU" sz="1200" dirty="0" smtClean="0"/>
              <a:t>1414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err="1" smtClean="0"/>
              <a:t>Жылдам</a:t>
            </a:r>
            <a:r>
              <a:rPr lang="ru-RU" sz="1200" dirty="0" smtClean="0"/>
              <a:t> интернет</a:t>
            </a:r>
            <a:r>
              <a:rPr lang="en-US" sz="1200" dirty="0" smtClean="0"/>
              <a:t> </a:t>
            </a:r>
            <a:r>
              <a:rPr lang="kk-KZ" sz="1200" dirty="0" smtClean="0"/>
              <a:t>3</a:t>
            </a:r>
            <a:r>
              <a:rPr lang="en-US" sz="1200" dirty="0" smtClean="0"/>
              <a:t>G/4G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27038" y="3666708"/>
            <a:ext cx="216156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 smtClean="0"/>
              <a:t>400-ден </a:t>
            </a:r>
            <a:r>
              <a:rPr lang="ru-RU" sz="1400" dirty="0" err="1" smtClean="0"/>
              <a:t>астам</a:t>
            </a:r>
            <a:r>
              <a:rPr lang="ru-RU" sz="1400" dirty="0" smtClean="0"/>
              <a:t> </a:t>
            </a:r>
            <a:r>
              <a:rPr lang="ru-RU" sz="1400" dirty="0" err="1" smtClean="0"/>
              <a:t>жүйе</a:t>
            </a:r>
            <a:r>
              <a:rPr lang="ru-RU" sz="1400" dirty="0" smtClean="0"/>
              <a:t> </a:t>
            </a:r>
            <a:r>
              <a:rPr lang="ru-RU" sz="1400" dirty="0" err="1" smtClean="0"/>
              <a:t>ықпалдастырылған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718" y="1387006"/>
            <a:ext cx="229735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 smtClean="0"/>
              <a:t>Құқықтық шектер</a:t>
            </a:r>
            <a:endParaRPr lang="ru-RU" sz="1600" b="1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" y="1874313"/>
            <a:ext cx="2084557" cy="1618858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9125" y="3729423"/>
            <a:ext cx="229735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err="1" smtClean="0"/>
              <a:t>Электронды</a:t>
            </a:r>
            <a:r>
              <a:rPr lang="ru-RU" sz="1200" dirty="0" smtClean="0"/>
              <a:t> </a:t>
            </a:r>
            <a:r>
              <a:rPr lang="ru-RU" sz="1200" dirty="0" err="1" smtClean="0"/>
              <a:t>үкіметті</a:t>
            </a:r>
            <a:r>
              <a:rPr lang="ru-RU" sz="1200" dirty="0" smtClean="0"/>
              <a:t> </a:t>
            </a:r>
            <a:r>
              <a:rPr lang="ru-RU" sz="1200" dirty="0" err="1" smtClean="0"/>
              <a:t>дамыту</a:t>
            </a:r>
            <a:r>
              <a:rPr lang="ru-RU" sz="1200" dirty="0" smtClean="0"/>
              <a:t> бойынша </a:t>
            </a:r>
            <a:r>
              <a:rPr lang="ru-RU" sz="1200" dirty="0" err="1" smtClean="0"/>
              <a:t>ұлттық</a:t>
            </a:r>
            <a:r>
              <a:rPr lang="ru-RU" sz="1200" dirty="0" smtClean="0"/>
              <a:t> </a:t>
            </a:r>
            <a:r>
              <a:rPr lang="ru-RU" sz="1200" dirty="0" err="1" smtClean="0"/>
              <a:t>бағдарлама</a:t>
            </a:r>
            <a:r>
              <a:rPr lang="ru-RU" sz="1200" dirty="0" smtClean="0"/>
              <a:t>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smtClean="0"/>
              <a:t>2007 жылдың 11 </a:t>
            </a:r>
            <a:r>
              <a:rPr lang="ru-RU" sz="1200" dirty="0" err="1" smtClean="0"/>
              <a:t>қаңтарындағы</a:t>
            </a:r>
            <a:r>
              <a:rPr lang="ru-RU" sz="1200" dirty="0" smtClean="0"/>
              <a:t> </a:t>
            </a:r>
            <a:r>
              <a:rPr lang="ru-RU" sz="1200" dirty="0" err="1" smtClean="0"/>
              <a:t>ақпараттандыру</a:t>
            </a:r>
            <a:r>
              <a:rPr lang="ru-RU" sz="1200" dirty="0" smtClean="0"/>
              <a:t> бойынша </a:t>
            </a:r>
            <a:r>
              <a:rPr lang="ru-RU" sz="1200" dirty="0" err="1" smtClean="0"/>
              <a:t>заң</a:t>
            </a:r>
            <a:r>
              <a:rPr lang="ru-RU" sz="1200" dirty="0" smtClean="0"/>
              <a:t>  </a:t>
            </a:r>
            <a:endParaRPr lang="ru-RU" sz="12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smtClean="0"/>
              <a:t>2015 жылдың 15 </a:t>
            </a:r>
            <a:r>
              <a:rPr lang="ru-RU" sz="1200" dirty="0" err="1" smtClean="0"/>
              <a:t>сәуіріндегі</a:t>
            </a:r>
            <a:r>
              <a:rPr lang="ru-RU" sz="1200" dirty="0" smtClean="0"/>
              <a:t> </a:t>
            </a:r>
            <a:r>
              <a:rPr lang="ru-RU" sz="1200" dirty="0" err="1" smtClean="0"/>
              <a:t>қоғамдық</a:t>
            </a:r>
            <a:r>
              <a:rPr lang="ru-RU" sz="1200" dirty="0" smtClean="0"/>
              <a:t> </a:t>
            </a:r>
            <a:r>
              <a:rPr lang="ru-RU" sz="1200" dirty="0" err="1" smtClean="0"/>
              <a:t>қызметтер</a:t>
            </a:r>
            <a:r>
              <a:rPr lang="ru-RU" sz="1200" dirty="0" smtClean="0"/>
              <a:t> туралы </a:t>
            </a:r>
            <a:r>
              <a:rPr lang="ru-RU" sz="1200" dirty="0" err="1" smtClean="0"/>
              <a:t>заң</a:t>
            </a:r>
            <a:r>
              <a:rPr lang="ru-RU" sz="1200" dirty="0" smtClean="0"/>
              <a:t> </a:t>
            </a:r>
            <a:r>
              <a:rPr lang="ru-RU" sz="1200" dirty="0"/>
              <a:t> 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86" y="1874313"/>
            <a:ext cx="1343752" cy="1256289"/>
          </a:xfrm>
          <a:prstGeom prst="rect">
            <a:avLst/>
          </a:prstGeom>
        </p:spPr>
      </p:pic>
      <p:sp>
        <p:nvSpPr>
          <p:cNvPr id="54" name="Пятиугольник 53"/>
          <p:cNvSpPr/>
          <p:nvPr/>
        </p:nvSpPr>
        <p:spPr>
          <a:xfrm rot="16200000">
            <a:off x="5326241" y="5814266"/>
            <a:ext cx="289449" cy="1156179"/>
          </a:xfrm>
          <a:prstGeom prst="homePlate">
            <a:avLst>
              <a:gd name="adj" fmla="val 258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ятиугольник 54"/>
          <p:cNvSpPr/>
          <p:nvPr/>
        </p:nvSpPr>
        <p:spPr>
          <a:xfrm rot="16200000">
            <a:off x="6685576" y="5733687"/>
            <a:ext cx="450605" cy="1156179"/>
          </a:xfrm>
          <a:prstGeom prst="homePlate">
            <a:avLst>
              <a:gd name="adj" fmla="val 188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ятиугольник 55"/>
          <p:cNvSpPr/>
          <p:nvPr/>
        </p:nvSpPr>
        <p:spPr>
          <a:xfrm rot="16200000">
            <a:off x="7992889" y="5601086"/>
            <a:ext cx="715806" cy="1156179"/>
          </a:xfrm>
          <a:prstGeom prst="homePlate">
            <a:avLst>
              <a:gd name="adj" fmla="val 1349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ятиугольник 56"/>
          <p:cNvSpPr/>
          <p:nvPr/>
        </p:nvSpPr>
        <p:spPr>
          <a:xfrm rot="16200000">
            <a:off x="585088" y="5814266"/>
            <a:ext cx="289449" cy="1156179"/>
          </a:xfrm>
          <a:prstGeom prst="homePlate">
            <a:avLst>
              <a:gd name="adj" fmla="val 258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ятиугольник 57"/>
          <p:cNvSpPr/>
          <p:nvPr/>
        </p:nvSpPr>
        <p:spPr>
          <a:xfrm rot="16200000">
            <a:off x="1944423" y="5733687"/>
            <a:ext cx="450605" cy="1156179"/>
          </a:xfrm>
          <a:prstGeom prst="homePlate">
            <a:avLst>
              <a:gd name="adj" fmla="val 188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ятиугольник 58"/>
          <p:cNvSpPr/>
          <p:nvPr/>
        </p:nvSpPr>
        <p:spPr>
          <a:xfrm rot="16200000">
            <a:off x="3251736" y="5601086"/>
            <a:ext cx="715806" cy="1156179"/>
          </a:xfrm>
          <a:prstGeom prst="homePlate">
            <a:avLst>
              <a:gd name="adj" fmla="val 1349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8326" y="6569898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2010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24566" y="6580767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2012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8941" y="6560268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2014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8098" y="6258764"/>
            <a:ext cx="60305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40</a:t>
            </a:r>
            <a:r>
              <a:rPr lang="ru-RU" sz="1200" b="1" baseline="30000" dirty="0">
                <a:solidFill>
                  <a:schemeClr val="bg1"/>
                </a:solidFill>
              </a:rPr>
              <a:t> </a:t>
            </a:r>
            <a:r>
              <a:rPr lang="ru-RU" sz="1200" b="1" baseline="30000" dirty="0" err="1" smtClean="0">
                <a:solidFill>
                  <a:schemeClr val="bg1"/>
                </a:solidFill>
              </a:rPr>
              <a:t>орын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18449" y="6173070"/>
            <a:ext cx="60305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200" b="1" dirty="0" smtClean="0">
                <a:solidFill>
                  <a:schemeClr val="bg1"/>
                </a:solidFill>
              </a:rPr>
              <a:t>38</a:t>
            </a:r>
            <a:r>
              <a:rPr lang="ru-RU" sz="1200" b="1" baseline="30000" dirty="0">
                <a:solidFill>
                  <a:schemeClr val="bg1"/>
                </a:solidFill>
              </a:rPr>
              <a:t> </a:t>
            </a:r>
            <a:r>
              <a:rPr lang="ru-RU" sz="1200" b="1" baseline="30000" dirty="0" err="1" smtClean="0">
                <a:solidFill>
                  <a:schemeClr val="bg1"/>
                </a:solidFill>
              </a:rPr>
              <a:t>орын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23404" y="6054110"/>
            <a:ext cx="60305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200" b="1" dirty="0" smtClean="0">
                <a:solidFill>
                  <a:schemeClr val="bg1"/>
                </a:solidFill>
              </a:rPr>
              <a:t>28</a:t>
            </a:r>
            <a:r>
              <a:rPr lang="ru-RU" sz="1200" b="1" baseline="30000" dirty="0">
                <a:solidFill>
                  <a:schemeClr val="bg1"/>
                </a:solidFill>
              </a:rPr>
              <a:t> </a:t>
            </a:r>
            <a:r>
              <a:rPr lang="ru-RU" sz="1200" b="1" baseline="30000" dirty="0" err="1" smtClean="0">
                <a:solidFill>
                  <a:schemeClr val="bg1"/>
                </a:solidFill>
              </a:rPr>
              <a:t>орын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5332854"/>
            <a:ext cx="408786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/>
              <a:t>Электронды</a:t>
            </a:r>
            <a:r>
              <a:rPr lang="ru-RU" sz="1200" dirty="0" smtClean="0"/>
              <a:t> </a:t>
            </a:r>
            <a:r>
              <a:rPr lang="ru-RU" sz="1200" dirty="0" err="1" smtClean="0"/>
              <a:t>үкімет</a:t>
            </a:r>
            <a:r>
              <a:rPr lang="ru-RU" sz="1200" dirty="0" smtClean="0"/>
              <a:t> </a:t>
            </a:r>
            <a:r>
              <a:rPr lang="ru-RU" sz="1200" dirty="0" err="1" smtClean="0"/>
              <a:t>дамуының</a:t>
            </a:r>
            <a:r>
              <a:rPr lang="ru-RU" sz="1200" dirty="0" smtClean="0"/>
              <a:t> </a:t>
            </a:r>
            <a:r>
              <a:rPr lang="ru-RU" sz="1200" dirty="0" err="1" smtClean="0"/>
              <a:t>индексі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564821" y="5274816"/>
            <a:ext cx="0" cy="1558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779718" y="5318999"/>
            <a:ext cx="408786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/>
              <a:t>Желілік</a:t>
            </a:r>
            <a:r>
              <a:rPr lang="ru-RU" sz="1200" dirty="0" smtClean="0"/>
              <a:t> </a:t>
            </a:r>
            <a:r>
              <a:rPr lang="ru-RU" sz="1200" dirty="0" err="1" smtClean="0"/>
              <a:t>дайындық</a:t>
            </a:r>
            <a:r>
              <a:rPr lang="ru-RU" sz="1200" dirty="0" smtClean="0"/>
              <a:t> </a:t>
            </a:r>
            <a:r>
              <a:rPr lang="ru-RU" sz="1200" dirty="0" err="1" smtClean="0"/>
              <a:t>индексі</a:t>
            </a:r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068480" y="6258764"/>
            <a:ext cx="65434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200" b="1" dirty="0" smtClean="0">
                <a:solidFill>
                  <a:schemeClr val="bg1"/>
                </a:solidFill>
              </a:rPr>
              <a:t>55</a:t>
            </a:r>
            <a:r>
              <a:rPr lang="ru-RU" sz="1200" b="1" baseline="30000" dirty="0">
                <a:solidFill>
                  <a:schemeClr val="bg1"/>
                </a:solidFill>
              </a:rPr>
              <a:t> </a:t>
            </a:r>
            <a:r>
              <a:rPr lang="ru-RU" sz="1200" b="1" baseline="30000" dirty="0" err="1" smtClean="0">
                <a:solidFill>
                  <a:schemeClr val="bg1"/>
                </a:solidFill>
              </a:rPr>
              <a:t>орына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77173" y="6173070"/>
            <a:ext cx="60305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200" b="1" dirty="0" smtClean="0">
                <a:solidFill>
                  <a:schemeClr val="bg1"/>
                </a:solidFill>
              </a:rPr>
              <a:t>43</a:t>
            </a:r>
            <a:r>
              <a:rPr lang="ru-RU" sz="1200" b="1" baseline="30000" dirty="0">
                <a:solidFill>
                  <a:schemeClr val="bg1"/>
                </a:solidFill>
              </a:rPr>
              <a:t> </a:t>
            </a:r>
            <a:r>
              <a:rPr lang="ru-RU" sz="1200" b="1" baseline="30000" dirty="0" err="1" smtClean="0">
                <a:solidFill>
                  <a:schemeClr val="bg1"/>
                </a:solidFill>
              </a:rPr>
              <a:t>орын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13116" y="6054110"/>
            <a:ext cx="60305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200" b="1" dirty="0" smtClean="0">
                <a:solidFill>
                  <a:schemeClr val="bg1"/>
                </a:solidFill>
              </a:rPr>
              <a:t>38</a:t>
            </a:r>
            <a:r>
              <a:rPr lang="ru-RU" sz="1200" b="1" baseline="30000" dirty="0">
                <a:solidFill>
                  <a:schemeClr val="bg1"/>
                </a:solidFill>
              </a:rPr>
              <a:t> </a:t>
            </a:r>
            <a:r>
              <a:rPr lang="ru-RU" sz="1200" b="1" baseline="30000" dirty="0" err="1" smtClean="0">
                <a:solidFill>
                  <a:schemeClr val="bg1"/>
                </a:solidFill>
              </a:rPr>
              <a:t>орын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21537" y="6562782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201</a:t>
            </a:r>
            <a:r>
              <a:rPr lang="kk-KZ" sz="1200" dirty="0" smtClean="0"/>
              <a:t>2</a:t>
            </a:r>
            <a:endParaRPr lang="ru-RU" sz="1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687777" y="6569899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201</a:t>
            </a:r>
            <a:r>
              <a:rPr lang="kk-KZ" sz="1200" dirty="0" smtClean="0"/>
              <a:t>3</a:t>
            </a:r>
            <a:endParaRPr lang="ru-RU" sz="1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101827" y="6563947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2014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304529" y="3770031"/>
            <a:ext cx="223699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err="1" smtClean="0"/>
              <a:t>Электронды</a:t>
            </a:r>
            <a:r>
              <a:rPr lang="ru-RU" sz="1200" dirty="0" smtClean="0"/>
              <a:t> </a:t>
            </a:r>
            <a:r>
              <a:rPr lang="ru-RU" sz="1200" dirty="0" err="1" smtClean="0"/>
              <a:t>үкімет</a:t>
            </a:r>
            <a:r>
              <a:rPr lang="ru-RU" sz="1200" dirty="0" smtClean="0"/>
              <a:t> порталы мен интерфейс</a:t>
            </a: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305734" y="4216881"/>
            <a:ext cx="216156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err="1" smtClean="0"/>
              <a:t>Ұлттық</a:t>
            </a:r>
            <a:r>
              <a:rPr lang="ru-RU" sz="1200" dirty="0" smtClean="0"/>
              <a:t> </a:t>
            </a:r>
            <a:r>
              <a:rPr lang="ru-RU" sz="1200" dirty="0" err="1" smtClean="0"/>
              <a:t>деректер</a:t>
            </a:r>
            <a:r>
              <a:rPr lang="ru-RU" sz="1200" dirty="0" smtClean="0"/>
              <a:t> </a:t>
            </a:r>
            <a:r>
              <a:rPr lang="ru-RU" sz="1200" dirty="0" err="1" smtClean="0"/>
              <a:t>базасы</a:t>
            </a:r>
            <a:endParaRPr lang="ru-RU" sz="1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293179" y="4701735"/>
            <a:ext cx="216156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err="1" smtClean="0"/>
              <a:t>Төлем</a:t>
            </a:r>
            <a:r>
              <a:rPr lang="ru-RU" sz="1200" dirty="0" smtClean="0"/>
              <a:t> </a:t>
            </a:r>
            <a:r>
              <a:rPr lang="ru-RU" sz="1200" dirty="0" err="1" smtClean="0"/>
              <a:t>интерфейсі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69999" y="2404651"/>
            <a:ext cx="503078" cy="35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CSC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4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024" y="966106"/>
            <a:ext cx="8744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 err="1" smtClean="0">
                <a:solidFill>
                  <a:srgbClr val="00B050"/>
                </a:solidFill>
              </a:rPr>
              <a:t>Қолжетімділіктің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инфрақұрылымы</a:t>
            </a:r>
            <a:endParaRPr lang="ru-RU" altLang="ru-RU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259" y="4205963"/>
            <a:ext cx="2165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228FB5"/>
                </a:solidFill>
              </a:rPr>
              <a:t>Қалалық аймақтар</a:t>
            </a:r>
            <a:endParaRPr lang="ru-RU" sz="1600" b="1" dirty="0">
              <a:solidFill>
                <a:srgbClr val="228FB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7459" y="4211077"/>
            <a:ext cx="2125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228FB5"/>
                </a:solidFill>
              </a:rPr>
              <a:t>Ауылдық аймақтар</a:t>
            </a:r>
            <a:endParaRPr lang="ru-RU" sz="1600" b="1" dirty="0">
              <a:solidFill>
                <a:srgbClr val="228FB5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500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317"/>
          <a:stretch/>
        </p:blipFill>
        <p:spPr>
          <a:xfrm>
            <a:off x="284855" y="3349759"/>
            <a:ext cx="2304746" cy="852569"/>
          </a:xfrm>
          <a:prstGeom prst="rect">
            <a:avLst/>
          </a:prstGeom>
        </p:spPr>
      </p:pic>
      <p:pic>
        <p:nvPicPr>
          <p:cNvPr id="14" name="Picture 2" descr="F: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56" t="24271" r="1813" b="15964"/>
          <a:stretch>
            <a:fillRect/>
          </a:stretch>
        </p:blipFill>
        <p:spPr bwMode="auto">
          <a:xfrm>
            <a:off x="5983528" y="3467464"/>
            <a:ext cx="798273" cy="71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: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56" t="24271" r="1813" b="15964"/>
          <a:stretch>
            <a:fillRect/>
          </a:stretch>
        </p:blipFill>
        <p:spPr bwMode="auto">
          <a:xfrm>
            <a:off x="5111497" y="3467464"/>
            <a:ext cx="816776" cy="72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306475"/>
              </p:ext>
            </p:extLst>
          </p:nvPr>
        </p:nvGraphicFramePr>
        <p:xfrm>
          <a:off x="251520" y="4581128"/>
          <a:ext cx="4209687" cy="193076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46844"/>
                <a:gridCol w="2062843"/>
              </a:tblGrid>
              <a:tr h="3321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2009</a:t>
                      </a:r>
                      <a:r>
                        <a:rPr lang="en-US" sz="1400" baseline="0" dirty="0" smtClean="0"/>
                        <a:t> – </a:t>
                      </a:r>
                      <a:r>
                        <a:rPr lang="ru-RU" sz="1400" dirty="0" smtClean="0"/>
                        <a:t>2014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– 2030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332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ADSL (</a:t>
                      </a:r>
                      <a:r>
                        <a:rPr lang="ru-RU" sz="1400" baseline="0" dirty="0" smtClean="0"/>
                        <a:t>10 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ru-RU" sz="1400" baseline="0" dirty="0" smtClean="0"/>
                        <a:t>бит-</a:t>
                      </a:r>
                      <a:r>
                        <a:rPr lang="ru-RU" sz="1400" baseline="0" dirty="0" err="1" smtClean="0"/>
                        <a:t>ке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дейін</a:t>
                      </a:r>
                      <a:r>
                        <a:rPr lang="en-US" sz="1400" dirty="0" smtClean="0"/>
                        <a:t>)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en-US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 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ru-RU" sz="1400" baseline="0" dirty="0" smtClean="0"/>
                        <a:t>бит-</a:t>
                      </a:r>
                      <a:r>
                        <a:rPr lang="ru-RU" sz="1400" baseline="0" dirty="0" err="1" smtClean="0"/>
                        <a:t>тен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астам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332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FTTH (</a:t>
                      </a:r>
                      <a:r>
                        <a:rPr lang="ru-RU" sz="1400" baseline="0" dirty="0" smtClean="0"/>
                        <a:t>100 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ru-RU" sz="1400" baseline="0" dirty="0" smtClean="0"/>
                        <a:t>бит-</a:t>
                      </a:r>
                      <a:r>
                        <a:rPr lang="ru-RU" sz="1400" baseline="0" dirty="0" err="1" smtClean="0"/>
                        <a:t>ке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дейін</a:t>
                      </a:r>
                      <a:r>
                        <a:rPr lang="en-US" sz="1400" dirty="0" smtClean="0"/>
                        <a:t>)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0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</a:t>
                      </a:r>
                      <a:r>
                        <a:rPr lang="en-US" sz="1400" dirty="0" smtClean="0"/>
                        <a:t>G (</a:t>
                      </a:r>
                      <a:r>
                        <a:rPr lang="en-US" sz="1400" baseline="0" dirty="0" smtClean="0"/>
                        <a:t>7,2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ru-RU" sz="1400" baseline="0" dirty="0" smtClean="0"/>
                        <a:t>бит-</a:t>
                      </a:r>
                      <a:r>
                        <a:rPr lang="ru-RU" sz="1400" baseline="0" dirty="0" err="1" smtClean="0"/>
                        <a:t>ке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дейін</a:t>
                      </a:r>
                      <a:r>
                        <a:rPr lang="en-US" sz="1400" dirty="0" smtClean="0"/>
                        <a:t>)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 (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 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ru-RU" sz="1400" baseline="0" dirty="0" smtClean="0"/>
                        <a:t>бит-</a:t>
                      </a:r>
                      <a:r>
                        <a:rPr lang="ru-RU" sz="1400" baseline="0" dirty="0" err="1" smtClean="0"/>
                        <a:t>тен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астам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503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</a:t>
                      </a:r>
                      <a:r>
                        <a:rPr lang="en-US" sz="1400" dirty="0" smtClean="0"/>
                        <a:t>G (</a:t>
                      </a:r>
                      <a:r>
                        <a:rPr lang="ru-RU" sz="1400" baseline="0" dirty="0" smtClean="0"/>
                        <a:t>100 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ru-RU" sz="1400" baseline="0" dirty="0" smtClean="0"/>
                        <a:t>бит-</a:t>
                      </a:r>
                      <a:r>
                        <a:rPr lang="ru-RU" sz="1400" baseline="0" dirty="0" err="1" smtClean="0"/>
                        <a:t>ке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дейін</a:t>
                      </a:r>
                      <a:r>
                        <a:rPr lang="en-US" sz="1400" dirty="0" smtClean="0"/>
                        <a:t>)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3784108"/>
              </p:ext>
            </p:extLst>
          </p:nvPr>
        </p:nvGraphicFramePr>
        <p:xfrm>
          <a:off x="4680012" y="4581128"/>
          <a:ext cx="4209688" cy="19278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4844"/>
                <a:gridCol w="2104844"/>
              </a:tblGrid>
              <a:tr h="3723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2009 – </a:t>
                      </a:r>
                      <a:r>
                        <a:rPr lang="ru-RU" sz="1400" dirty="0" smtClean="0"/>
                        <a:t>2014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r>
                        <a:rPr lang="ru-RU" sz="1400" baseline="0" dirty="0" smtClean="0"/>
                        <a:t> – 2021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5184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 (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256 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бит-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ке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дейін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FOCL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FTT</a:t>
                      </a:r>
                      <a:r>
                        <a:rPr lang="ru-RU" sz="1400" dirty="0" err="1" smtClean="0"/>
                        <a:t>х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pPr algn="ctr"/>
                      <a:r>
                        <a:rPr lang="ru-RU" sz="1400" dirty="0" smtClean="0"/>
                        <a:t>(10 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ru-RU" sz="1400" baseline="0" dirty="0" smtClean="0"/>
                        <a:t>бит-</a:t>
                      </a:r>
                      <a:r>
                        <a:rPr lang="ru-RU" sz="1400" baseline="0" dirty="0" err="1" smtClean="0"/>
                        <a:t>тен</a:t>
                      </a:r>
                      <a:r>
                        <a:rPr lang="ru-RU" sz="1400" baseline="0" dirty="0" smtClean="0"/>
                        <a:t> аз </a:t>
                      </a:r>
                      <a:r>
                        <a:rPr lang="ru-RU" sz="1400" baseline="0" dirty="0" err="1" smtClean="0"/>
                        <a:t>емес</a:t>
                      </a:r>
                      <a:r>
                        <a:rPr lang="ru-RU" sz="1400" dirty="0" smtClean="0"/>
                        <a:t>)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5184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CDMA (3.1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ru-RU" sz="1400" baseline="0" dirty="0" smtClean="0"/>
                        <a:t>бит-</a:t>
                      </a:r>
                      <a:r>
                        <a:rPr lang="ru-RU" sz="1400" baseline="0" dirty="0" err="1" smtClean="0"/>
                        <a:t>ке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дейін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84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ADSL (10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ru-RU" sz="1400" baseline="0" dirty="0" smtClean="0"/>
                        <a:t>бит-</a:t>
                      </a:r>
                      <a:r>
                        <a:rPr lang="ru-RU" sz="1400" baseline="0" dirty="0" err="1" smtClean="0"/>
                        <a:t>ке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дейін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0024" y="1533579"/>
            <a:ext cx="874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Қазақстанда</a:t>
            </a:r>
            <a:r>
              <a:rPr lang="ru-RU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интернет пен телефон желісі </a:t>
            </a:r>
            <a:r>
              <a:rPr lang="ru-RU" b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аумақтың</a:t>
            </a:r>
            <a:r>
              <a:rPr lang="ru-RU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100%-</a:t>
            </a:r>
            <a:r>
              <a:rPr lang="ru-RU" b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ын</a:t>
            </a:r>
            <a:r>
              <a:rPr lang="ru-RU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қамтиды</a:t>
            </a:r>
            <a:r>
              <a:rPr lang="ru-RU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5572422"/>
              </p:ext>
            </p:extLst>
          </p:nvPr>
        </p:nvGraphicFramePr>
        <p:xfrm>
          <a:off x="1611086" y="2261512"/>
          <a:ext cx="6096001" cy="9478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60915"/>
                <a:gridCol w="3135086"/>
              </a:tblGrid>
              <a:tr h="3215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Қазақстан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Республикасындағы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интернет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қолданушылар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15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2906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67,6%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460913" y="3436566"/>
            <a:ext cx="18835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76,9% </a:t>
            </a: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Интернет </a:t>
            </a:r>
            <a:r>
              <a:rPr lang="ru-RU" sz="1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қолданушылар</a:t>
            </a:r>
            <a:endParaRPr lang="ru-RU" sz="1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6063" y="3436566"/>
            <a:ext cx="18835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56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4%</a:t>
            </a:r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Интернет </a:t>
            </a:r>
            <a:r>
              <a:rPr lang="ru-RU" sz="1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қолданушылар</a:t>
            </a:r>
            <a:endParaRPr lang="ru-RU" sz="1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63206" y="114036"/>
            <a:ext cx="8810059" cy="530353"/>
            <a:chOff x="163206" y="130970"/>
            <a:chExt cx="8810059" cy="530353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06" y="130970"/>
              <a:ext cx="1395987" cy="53035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781" y="222024"/>
              <a:ext cx="1644484" cy="348243"/>
            </a:xfrm>
            <a:prstGeom prst="rect">
              <a:avLst/>
            </a:prstGeom>
          </p:spPr>
        </p:pic>
      </p:grpSp>
      <p:cxnSp>
        <p:nvCxnSpPr>
          <p:cNvPr id="26" name="Прямая соединительная линия 25"/>
          <p:cNvCxnSpPr/>
          <p:nvPr/>
        </p:nvCxnSpPr>
        <p:spPr>
          <a:xfrm>
            <a:off x="0" y="1405667"/>
            <a:ext cx="9144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82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5002542"/>
            <a:ext cx="9144000" cy="1855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72506" y="792215"/>
            <a:ext cx="5808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0B050"/>
                </a:solidFill>
              </a:rPr>
              <a:t> 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    </a:t>
            </a:r>
            <a:r>
              <a:rPr kumimoji="0"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Электронды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үкімет</a:t>
            </a:r>
            <a:endParaRPr kumimoji="0" lang="ru-RU" altLang="ru-RU" sz="2000" b="1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1"/>
          <p:cNvSpPr>
            <a:spLocks noChangeArrowheads="1"/>
          </p:cNvSpPr>
          <p:nvPr/>
        </p:nvSpPr>
        <p:spPr bwMode="auto">
          <a:xfrm>
            <a:off x="180182" y="5147868"/>
            <a:ext cx="3635375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6% </a:t>
            </a:r>
            <a:r>
              <a:rPr lang="ru-RU" dirty="0" smtClean="0"/>
              <a:t> </a:t>
            </a:r>
            <a:r>
              <a:rPr lang="ru-RU" dirty="0" err="1" smtClean="0"/>
              <a:t>елдің</a:t>
            </a:r>
            <a:r>
              <a:rPr lang="ru-RU" dirty="0" smtClean="0"/>
              <a:t> </a:t>
            </a:r>
            <a:r>
              <a:rPr lang="ru-RU" dirty="0" err="1" smtClean="0"/>
              <a:t>экономикалық</a:t>
            </a:r>
            <a:r>
              <a:rPr lang="ru-RU" dirty="0" smtClean="0"/>
              <a:t> </a:t>
            </a:r>
            <a:r>
              <a:rPr lang="ru-RU" dirty="0" err="1" smtClean="0"/>
              <a:t>белсенді</a:t>
            </a:r>
            <a:r>
              <a:rPr lang="ru-RU" dirty="0" smtClean="0"/>
              <a:t> </a:t>
            </a:r>
            <a:r>
              <a:rPr lang="ru-RU" dirty="0" err="1" smtClean="0"/>
              <a:t>халқы</a:t>
            </a:r>
            <a:r>
              <a:rPr lang="en-US" dirty="0" smtClean="0"/>
              <a:t>,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порталға</a:t>
            </a:r>
            <a:r>
              <a:rPr lang="ru-RU" dirty="0" smtClean="0"/>
              <a:t> </a:t>
            </a:r>
            <a:r>
              <a:rPr lang="ru-RU" dirty="0" err="1" smtClean="0"/>
              <a:t>тіркелген</a:t>
            </a:r>
            <a:endParaRPr lang="ru-RU" dirty="0"/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миллион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адам</a:t>
            </a:r>
            <a:endParaRPr lang="ru-RU" dirty="0"/>
          </a:p>
        </p:txBody>
      </p:sp>
      <p:sp>
        <p:nvSpPr>
          <p:cNvPr id="27" name="Прямоугольник 6"/>
          <p:cNvSpPr>
            <a:spLocks noChangeArrowheads="1"/>
          </p:cNvSpPr>
          <p:nvPr/>
        </p:nvSpPr>
        <p:spPr bwMode="auto">
          <a:xfrm>
            <a:off x="180182" y="1421004"/>
            <a:ext cx="327106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kumimoji="0" lang="ru-RU" altLang="ru-RU" sz="2400" b="1" dirty="0" err="1" smtClean="0">
                <a:solidFill>
                  <a:srgbClr val="00B050"/>
                </a:solidFill>
                <a:latin typeface="+mn-lt"/>
              </a:rPr>
              <a:t>Барлығы</a:t>
            </a:r>
            <a:r>
              <a:rPr kumimoji="0" lang="ru-RU" altLang="ru-RU" sz="2400" b="1" dirty="0" smtClean="0">
                <a:solidFill>
                  <a:srgbClr val="00B050"/>
                </a:solidFill>
                <a:latin typeface="+mn-lt"/>
              </a:rPr>
              <a:t> 730 </a:t>
            </a:r>
            <a:r>
              <a:rPr kumimoji="0" lang="ru-RU" altLang="ru-RU" sz="1600" b="1" dirty="0" err="1" smtClean="0">
                <a:solidFill>
                  <a:srgbClr val="00B050"/>
                </a:solidFill>
              </a:rPr>
              <a:t>қызмет</a:t>
            </a:r>
            <a:r>
              <a:rPr kumimoji="0" lang="ru-RU" altLang="ru-RU" sz="1600" b="1" dirty="0" smtClean="0">
                <a:solidFill>
                  <a:srgbClr val="00B050"/>
                </a:solidFill>
              </a:rPr>
              <a:t> </a:t>
            </a:r>
            <a:r>
              <a:rPr kumimoji="0" lang="ru-RU" altLang="ru-RU" sz="1600" b="1" dirty="0" err="1" smtClean="0">
                <a:solidFill>
                  <a:srgbClr val="00B050"/>
                </a:solidFill>
              </a:rPr>
              <a:t>түрі</a:t>
            </a:r>
            <a:r>
              <a:rPr kumimoji="0" lang="en-US" altLang="ru-RU" sz="1800" dirty="0" smtClean="0">
                <a:latin typeface="+mn-lt"/>
              </a:rPr>
              <a:t>,</a:t>
            </a:r>
            <a:endParaRPr kumimoji="0" lang="en-US" altLang="ru-RU" sz="1800" dirty="0">
              <a:latin typeface="+mn-lt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kumimoji="0" lang="kk-KZ" altLang="ru-RU" sz="1400" dirty="0"/>
              <a:t>олардың</a:t>
            </a:r>
            <a:r>
              <a:rPr kumimoji="0" lang="kk-KZ" altLang="ru-RU" sz="2400" dirty="0"/>
              <a:t> </a:t>
            </a:r>
            <a:r>
              <a:rPr kumimoji="0" lang="ru-RU" altLang="ru-RU" sz="2400" b="1" dirty="0" smtClean="0">
                <a:solidFill>
                  <a:srgbClr val="00B050"/>
                </a:solidFill>
                <a:latin typeface="+mn-lt"/>
              </a:rPr>
              <a:t>215-і</a:t>
            </a:r>
            <a:r>
              <a:rPr kumimoji="0" lang="en-US" altLang="ru-RU" sz="1400" dirty="0" smtClean="0"/>
              <a:t> </a:t>
            </a:r>
            <a:r>
              <a:rPr kumimoji="0" lang="kk-KZ" altLang="ru-RU" sz="1400" dirty="0" smtClean="0"/>
              <a:t>электронды үкімет порталы арқылы жүргізіледі</a:t>
            </a:r>
            <a:endParaRPr kumimoji="0" lang="en-US" altLang="ru-RU" sz="1800" dirty="0">
              <a:latin typeface="+mn-lt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63206" y="114036"/>
            <a:ext cx="8810059" cy="530353"/>
            <a:chOff x="163206" y="130970"/>
            <a:chExt cx="8810059" cy="530353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06" y="130970"/>
              <a:ext cx="1395987" cy="530353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781" y="222024"/>
              <a:ext cx="1644484" cy="348243"/>
            </a:xfrm>
            <a:prstGeom prst="rect">
              <a:avLst/>
            </a:prstGeom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0" y="1363129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2983065" y="2068090"/>
            <a:ext cx="2028987" cy="2337604"/>
            <a:chOff x="3732355" y="3548714"/>
            <a:chExt cx="1338517" cy="1542112"/>
          </a:xfrm>
        </p:grpSpPr>
        <p:pic>
          <p:nvPicPr>
            <p:cNvPr id="38" name="Picture 3" descr="G:\! WORK\For prezentations\kz_icons\MyComputer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355" y="3548714"/>
              <a:ext cx="1338517" cy="11587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G:\! WORK\For prezentations\kz_icons\e-gov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605" y="4725104"/>
              <a:ext cx="1202016" cy="3657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207947" y="1686206"/>
            <a:ext cx="291084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 smtClean="0"/>
              <a:t>Баланың</a:t>
            </a:r>
            <a:r>
              <a:rPr lang="ru-RU" sz="1300" dirty="0" smtClean="0"/>
              <a:t> </a:t>
            </a:r>
            <a:r>
              <a:rPr lang="ru-RU" sz="1300" dirty="0" err="1" smtClean="0"/>
              <a:t>туылуына</a:t>
            </a:r>
            <a:r>
              <a:rPr lang="ru-RU" sz="1300" dirty="0"/>
              <a:t> және </a:t>
            </a:r>
            <a:r>
              <a:rPr lang="ru-RU" sz="1300" dirty="0" err="1"/>
              <a:t>балаға</a:t>
            </a:r>
            <a:r>
              <a:rPr lang="ru-RU" sz="1300" dirty="0"/>
              <a:t> 1 жылға </a:t>
            </a:r>
            <a:r>
              <a:rPr lang="ru-RU" sz="1300" dirty="0" err="1"/>
              <a:t>дейін</a:t>
            </a:r>
            <a:r>
              <a:rPr lang="ru-RU" sz="1300" dirty="0"/>
              <a:t> </a:t>
            </a:r>
            <a:r>
              <a:rPr lang="ru-RU" sz="1300" dirty="0" err="1"/>
              <a:t>күтім</a:t>
            </a:r>
            <a:r>
              <a:rPr lang="ru-RU" sz="1300" dirty="0"/>
              <a:t> </a:t>
            </a:r>
            <a:r>
              <a:rPr lang="ru-RU" sz="1300" dirty="0" err="1"/>
              <a:t>көрсетуге</a:t>
            </a:r>
            <a:r>
              <a:rPr lang="ru-RU" sz="1300" dirty="0"/>
              <a:t> </a:t>
            </a:r>
            <a:r>
              <a:rPr lang="ru-RU" sz="1300" dirty="0" err="1" smtClean="0"/>
              <a:t>төлем</a:t>
            </a:r>
            <a:r>
              <a:rPr lang="ru-RU" sz="1300" dirty="0" smtClean="0"/>
              <a:t> мен </a:t>
            </a:r>
            <a:r>
              <a:rPr lang="ru-RU" sz="1300" dirty="0" err="1" smtClean="0"/>
              <a:t>жәрдемақы</a:t>
            </a:r>
            <a:endParaRPr lang="ru-RU" sz="13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07947" y="2679641"/>
            <a:ext cx="29108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 smtClean="0"/>
              <a:t>Үй</a:t>
            </a:r>
            <a:r>
              <a:rPr lang="ru-RU" sz="1300" dirty="0" smtClean="0"/>
              <a:t> </a:t>
            </a:r>
            <a:r>
              <a:rPr lang="ru-RU" sz="1300" dirty="0" err="1" smtClean="0"/>
              <a:t>жағдайында</a:t>
            </a:r>
            <a:r>
              <a:rPr lang="ru-RU" sz="1300" dirty="0" smtClean="0"/>
              <a:t> </a:t>
            </a:r>
            <a:r>
              <a:rPr lang="ru-RU" sz="1300" dirty="0" err="1" smtClean="0"/>
              <a:t>оқытылатын</a:t>
            </a:r>
            <a:r>
              <a:rPr lang="ru-RU" sz="1300" dirty="0" smtClean="0"/>
              <a:t> </a:t>
            </a:r>
            <a:r>
              <a:rPr lang="ru-RU" sz="1300" dirty="0" err="1" smtClean="0"/>
              <a:t>мүгедек</a:t>
            </a:r>
            <a:r>
              <a:rPr lang="ru-RU" sz="1300" dirty="0" smtClean="0"/>
              <a:t> </a:t>
            </a:r>
            <a:r>
              <a:rPr lang="ru-RU" sz="1300" dirty="0" err="1" smtClean="0"/>
              <a:t>балаларға</a:t>
            </a:r>
            <a:r>
              <a:rPr lang="ru-RU" sz="1300" dirty="0" smtClean="0"/>
              <a:t> </a:t>
            </a:r>
            <a:r>
              <a:rPr lang="ru-RU" sz="1300" dirty="0" err="1" smtClean="0"/>
              <a:t>жәрдемақы</a:t>
            </a:r>
            <a:endParaRPr lang="ru-RU" sz="13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07947" y="3473021"/>
            <a:ext cx="29108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 smtClean="0"/>
              <a:t>Әлеуметтік</a:t>
            </a:r>
            <a:r>
              <a:rPr lang="ru-RU" sz="1300" dirty="0" smtClean="0"/>
              <a:t> </a:t>
            </a:r>
            <a:r>
              <a:rPr lang="ru-RU" sz="1300" dirty="0" err="1" smtClean="0"/>
              <a:t>еңбек</a:t>
            </a:r>
            <a:r>
              <a:rPr lang="ru-RU" sz="1300" dirty="0" smtClean="0"/>
              <a:t> </a:t>
            </a:r>
            <a:r>
              <a:rPr lang="ru-RU" sz="1300" dirty="0" err="1" smtClean="0"/>
              <a:t>еткендер</a:t>
            </a:r>
            <a:r>
              <a:rPr lang="ru-RU" sz="1300" dirty="0" smtClean="0"/>
              <a:t> мен </a:t>
            </a:r>
            <a:r>
              <a:rPr lang="ru-RU" sz="1300" dirty="0" err="1" smtClean="0"/>
              <a:t>қарт</a:t>
            </a:r>
            <a:r>
              <a:rPr lang="ru-RU" sz="1300" dirty="0" smtClean="0"/>
              <a:t> </a:t>
            </a:r>
            <a:r>
              <a:rPr lang="ru-RU" sz="1300" dirty="0" err="1" smtClean="0"/>
              <a:t>адамдарға</a:t>
            </a:r>
            <a:r>
              <a:rPr lang="ru-RU" sz="1300" dirty="0" smtClean="0"/>
              <a:t> </a:t>
            </a:r>
            <a:r>
              <a:rPr lang="ru-RU" sz="1300" dirty="0" err="1" smtClean="0"/>
              <a:t>жәрдемақы</a:t>
            </a:r>
            <a:r>
              <a:rPr lang="ru-RU" sz="1300" dirty="0" smtClean="0"/>
              <a:t> </a:t>
            </a:r>
            <a:endParaRPr lang="ru-RU" sz="13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207947" y="4066347"/>
            <a:ext cx="29108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 smtClean="0"/>
              <a:t>Баланың</a:t>
            </a:r>
            <a:r>
              <a:rPr lang="ru-RU" sz="1300" dirty="0" smtClean="0"/>
              <a:t> </a:t>
            </a:r>
            <a:r>
              <a:rPr lang="ru-RU" sz="1300" dirty="0" err="1" smtClean="0"/>
              <a:t>туылуын</a:t>
            </a:r>
            <a:r>
              <a:rPr lang="ru-RU" sz="1300" dirty="0" smtClean="0"/>
              <a:t> </a:t>
            </a:r>
            <a:r>
              <a:rPr lang="ru-RU" sz="1300" dirty="0" err="1" smtClean="0"/>
              <a:t>тіркеуге</a:t>
            </a:r>
            <a:r>
              <a:rPr lang="ru-RU" sz="1300" dirty="0" smtClean="0"/>
              <a:t> </a:t>
            </a:r>
            <a:r>
              <a:rPr lang="ru-RU" sz="1300" dirty="0" err="1" smtClean="0"/>
              <a:t>электронды</a:t>
            </a:r>
            <a:r>
              <a:rPr lang="ru-RU" sz="1300" dirty="0" smtClean="0"/>
              <a:t> </a:t>
            </a:r>
            <a:r>
              <a:rPr lang="ru-RU" sz="1300" dirty="0" err="1" smtClean="0"/>
              <a:t>өтінімді</a:t>
            </a:r>
            <a:r>
              <a:rPr lang="ru-RU" sz="1300" dirty="0" smtClean="0"/>
              <a:t> </a:t>
            </a:r>
            <a:r>
              <a:rPr lang="ru-RU" sz="1300" dirty="0" err="1" smtClean="0"/>
              <a:t>ұсыну</a:t>
            </a:r>
            <a:r>
              <a:rPr lang="ru-RU" sz="1300" dirty="0" smtClean="0"/>
              <a:t> </a:t>
            </a:r>
            <a:endParaRPr lang="ru-RU" sz="1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71" y="3489362"/>
            <a:ext cx="422007" cy="4220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51" y="1961266"/>
            <a:ext cx="420794" cy="4220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71" y="2814885"/>
            <a:ext cx="422007" cy="4220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15" y="4109554"/>
            <a:ext cx="422007" cy="422007"/>
          </a:xfrm>
          <a:prstGeom prst="rect">
            <a:avLst/>
          </a:prstGeom>
        </p:spPr>
      </p:pic>
      <p:sp>
        <p:nvSpPr>
          <p:cNvPr id="43" name="Прямоугольник 13"/>
          <p:cNvSpPr>
            <a:spLocks noChangeArrowheads="1"/>
          </p:cNvSpPr>
          <p:nvPr/>
        </p:nvSpPr>
        <p:spPr bwMode="auto">
          <a:xfrm>
            <a:off x="0" y="3213461"/>
            <a:ext cx="259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ru-RU" altLang="ru-RU" sz="1200" b="1" dirty="0" err="1" smtClean="0">
                <a:latin typeface="+mn-lt"/>
              </a:rPr>
              <a:t>Электронды</a:t>
            </a:r>
            <a:r>
              <a:rPr kumimoji="0" lang="ru-RU" altLang="ru-RU" sz="1200" b="1" dirty="0" smtClean="0">
                <a:latin typeface="+mn-lt"/>
              </a:rPr>
              <a:t> </a:t>
            </a:r>
            <a:r>
              <a:rPr kumimoji="0" lang="ru-RU" altLang="ru-RU" sz="1200" b="1" dirty="0" err="1" smtClean="0">
                <a:latin typeface="+mn-lt"/>
              </a:rPr>
              <a:t>қызметтер</a:t>
            </a:r>
            <a:endParaRPr kumimoji="0" lang="ru-RU" altLang="ru-RU" sz="1200" b="1" dirty="0">
              <a:latin typeface="+mn-lt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8" y="3600578"/>
            <a:ext cx="1667260" cy="1017951"/>
          </a:xfrm>
          <a:prstGeom prst="rect">
            <a:avLst/>
          </a:prstGeom>
        </p:spPr>
      </p:pic>
      <p:sp>
        <p:nvSpPr>
          <p:cNvPr id="52" name="Прямоугольник 13"/>
          <p:cNvSpPr>
            <a:spLocks noChangeArrowheads="1"/>
          </p:cNvSpPr>
          <p:nvPr/>
        </p:nvSpPr>
        <p:spPr bwMode="auto">
          <a:xfrm>
            <a:off x="581891" y="3861959"/>
            <a:ext cx="869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en-US" altLang="ru-RU" sz="1200" b="1" dirty="0" smtClean="0">
                <a:latin typeface="+mn-lt"/>
              </a:rPr>
              <a:t>1.6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ru-RU" altLang="ru-RU" sz="1200" b="1" dirty="0" err="1" smtClean="0">
                <a:latin typeface="+mn-lt"/>
              </a:rPr>
              <a:t>Млн</a:t>
            </a:r>
            <a:endParaRPr kumimoji="0" lang="ru-RU" altLang="ru-RU" sz="1200" b="1" dirty="0">
              <a:latin typeface="+mn-lt"/>
            </a:endParaRPr>
          </a:p>
        </p:txBody>
      </p:sp>
      <p:sp>
        <p:nvSpPr>
          <p:cNvPr id="53" name="Прямоугольник 13"/>
          <p:cNvSpPr>
            <a:spLocks noChangeArrowheads="1"/>
          </p:cNvSpPr>
          <p:nvPr/>
        </p:nvSpPr>
        <p:spPr bwMode="auto">
          <a:xfrm>
            <a:off x="1451361" y="4618529"/>
            <a:ext cx="5440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en-US" altLang="ru-RU" sz="1000" dirty="0" smtClean="0">
                <a:latin typeface="+mn-lt"/>
              </a:rPr>
              <a:t>2015</a:t>
            </a:r>
            <a:endParaRPr kumimoji="0" lang="ru-RU" altLang="ru-RU" sz="1000" dirty="0">
              <a:latin typeface="+mn-lt"/>
            </a:endParaRPr>
          </a:p>
        </p:txBody>
      </p:sp>
      <p:sp>
        <p:nvSpPr>
          <p:cNvPr id="55" name="Прямоугольник 13"/>
          <p:cNvSpPr>
            <a:spLocks noChangeArrowheads="1"/>
          </p:cNvSpPr>
          <p:nvPr/>
        </p:nvSpPr>
        <p:spPr bwMode="auto">
          <a:xfrm>
            <a:off x="1717410" y="3503799"/>
            <a:ext cx="8290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en-US" altLang="ru-RU" sz="1200" b="1" dirty="0" smtClean="0">
                <a:latin typeface="+mn-lt"/>
              </a:rPr>
              <a:t>1</a:t>
            </a:r>
            <a:r>
              <a:rPr kumimoji="0" lang="kk-KZ" altLang="ru-RU" sz="1200" b="1" dirty="0" smtClean="0">
                <a:latin typeface="+mn-lt"/>
              </a:rPr>
              <a:t>05 </a:t>
            </a:r>
            <a:r>
              <a:rPr kumimoji="0" lang="ru-RU" altLang="ru-RU" sz="1200" b="1" dirty="0" err="1" smtClean="0">
                <a:latin typeface="+mn-lt"/>
              </a:rPr>
              <a:t>млн</a:t>
            </a:r>
            <a:endParaRPr kumimoji="0" lang="ru-RU" altLang="ru-RU" sz="1200" b="1" dirty="0">
              <a:latin typeface="+mn-lt"/>
            </a:endParaRPr>
          </a:p>
        </p:txBody>
      </p:sp>
      <p:sp>
        <p:nvSpPr>
          <p:cNvPr id="58" name="Прямоугольник 13"/>
          <p:cNvSpPr>
            <a:spLocks noChangeArrowheads="1"/>
          </p:cNvSpPr>
          <p:nvPr/>
        </p:nvSpPr>
        <p:spPr bwMode="auto">
          <a:xfrm>
            <a:off x="757094" y="4618529"/>
            <a:ext cx="5383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en-US" altLang="ru-RU" sz="1000" dirty="0" smtClean="0">
                <a:latin typeface="+mn-lt"/>
              </a:rPr>
              <a:t>201</a:t>
            </a:r>
            <a:r>
              <a:rPr kumimoji="0" lang="kk-KZ" altLang="ru-RU" sz="1000" dirty="0" smtClean="0">
                <a:latin typeface="+mn-lt"/>
              </a:rPr>
              <a:t>0</a:t>
            </a:r>
            <a:endParaRPr kumimoji="0" lang="ru-RU" altLang="ru-RU" sz="1000" dirty="0">
              <a:latin typeface="+mn-lt"/>
            </a:endParaRPr>
          </a:p>
        </p:txBody>
      </p:sp>
      <p:sp>
        <p:nvSpPr>
          <p:cNvPr id="59" name="Прямоугольник 13"/>
          <p:cNvSpPr>
            <a:spLocks noChangeArrowheads="1"/>
          </p:cNvSpPr>
          <p:nvPr/>
        </p:nvSpPr>
        <p:spPr bwMode="auto">
          <a:xfrm>
            <a:off x="5251790" y="6557407"/>
            <a:ext cx="5394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en-US" altLang="ru-RU" sz="1000" dirty="0" smtClean="0">
                <a:latin typeface="+mn-lt"/>
              </a:rPr>
              <a:t>2015</a:t>
            </a:r>
            <a:endParaRPr kumimoji="0" lang="ru-RU" altLang="ru-RU" sz="1000" dirty="0">
              <a:latin typeface="+mn-lt"/>
            </a:endParaRPr>
          </a:p>
        </p:txBody>
      </p:sp>
      <p:sp>
        <p:nvSpPr>
          <p:cNvPr id="60" name="Прямоугольник 13"/>
          <p:cNvSpPr>
            <a:spLocks noChangeArrowheads="1"/>
          </p:cNvSpPr>
          <p:nvPr/>
        </p:nvSpPr>
        <p:spPr bwMode="auto">
          <a:xfrm>
            <a:off x="4408660" y="6557407"/>
            <a:ext cx="5730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en-US" altLang="ru-RU" sz="1000" dirty="0" smtClean="0">
                <a:latin typeface="+mn-lt"/>
              </a:rPr>
              <a:t>201</a:t>
            </a:r>
            <a:r>
              <a:rPr kumimoji="0" lang="kk-KZ" altLang="ru-RU" sz="1000" dirty="0" smtClean="0">
                <a:latin typeface="+mn-lt"/>
              </a:rPr>
              <a:t>0 </a:t>
            </a:r>
            <a:endParaRPr kumimoji="0" lang="ru-RU" altLang="ru-RU" sz="1000" dirty="0">
              <a:latin typeface="+mn-lt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04" y="5347929"/>
            <a:ext cx="1980956" cy="1209478"/>
          </a:xfrm>
          <a:prstGeom prst="rect">
            <a:avLst/>
          </a:prstGeom>
        </p:spPr>
      </p:pic>
      <p:sp>
        <p:nvSpPr>
          <p:cNvPr id="62" name="Прямоугольник 13"/>
          <p:cNvSpPr>
            <a:spLocks noChangeArrowheads="1"/>
          </p:cNvSpPr>
          <p:nvPr/>
        </p:nvSpPr>
        <p:spPr bwMode="auto">
          <a:xfrm>
            <a:off x="3997558" y="5957633"/>
            <a:ext cx="91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kk-KZ" altLang="ru-RU" sz="1200" b="1" dirty="0" smtClean="0">
                <a:latin typeface="+mn-lt"/>
              </a:rPr>
              <a:t>26 </a:t>
            </a:r>
            <a:r>
              <a:rPr kumimoji="0" lang="ru-RU" altLang="ru-RU" sz="1200" b="1" dirty="0" err="1" smtClean="0">
                <a:latin typeface="+mn-lt"/>
              </a:rPr>
              <a:t>млн</a:t>
            </a:r>
            <a:endParaRPr kumimoji="0" lang="ru-RU" altLang="ru-RU" sz="1200" b="1" dirty="0">
              <a:latin typeface="+mn-lt"/>
            </a:endParaRPr>
          </a:p>
        </p:txBody>
      </p:sp>
      <p:sp>
        <p:nvSpPr>
          <p:cNvPr id="63" name="Прямоугольник 13"/>
          <p:cNvSpPr>
            <a:spLocks noChangeArrowheads="1"/>
          </p:cNvSpPr>
          <p:nvPr/>
        </p:nvSpPr>
        <p:spPr bwMode="auto">
          <a:xfrm>
            <a:off x="5482675" y="5318869"/>
            <a:ext cx="7852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kumimoji="0" lang="kk-KZ" altLang="ru-RU" sz="1200" b="1" dirty="0" smtClean="0">
                <a:latin typeface="+mn-lt"/>
              </a:rPr>
              <a:t>4</a:t>
            </a:r>
            <a:r>
              <a:rPr kumimoji="0" lang="en-US" altLang="ru-RU" sz="1200" b="1" dirty="0" smtClean="0">
                <a:latin typeface="+mn-lt"/>
              </a:rPr>
              <a:t>.</a:t>
            </a:r>
            <a:r>
              <a:rPr kumimoji="0" lang="kk-KZ" altLang="ru-RU" sz="1200" b="1" dirty="0" smtClean="0">
                <a:latin typeface="+mn-lt"/>
              </a:rPr>
              <a:t>2 </a:t>
            </a:r>
            <a:r>
              <a:rPr kumimoji="0" lang="ru-RU" altLang="ru-RU" sz="1200" b="1" dirty="0" err="1" smtClean="0">
                <a:latin typeface="+mn-lt"/>
              </a:rPr>
              <a:t>млн</a:t>
            </a:r>
            <a:endParaRPr kumimoji="0" lang="ru-RU" altLang="ru-RU" sz="1200" b="1" dirty="0">
              <a:latin typeface="+mn-lt"/>
            </a:endParaRPr>
          </a:p>
        </p:txBody>
      </p:sp>
      <p:sp>
        <p:nvSpPr>
          <p:cNvPr id="64" name="Прямоугольник 13"/>
          <p:cNvSpPr>
            <a:spLocks noChangeArrowheads="1"/>
          </p:cNvSpPr>
          <p:nvPr/>
        </p:nvSpPr>
        <p:spPr bwMode="auto">
          <a:xfrm>
            <a:off x="3561750" y="5051117"/>
            <a:ext cx="29709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kumimoji="0" lang="kk-KZ" altLang="ru-RU" sz="1200" b="1" dirty="0" smtClean="0">
                <a:latin typeface="+mn-lt"/>
              </a:rPr>
              <a:t>Тіркелген қолданушылар</a:t>
            </a:r>
            <a:endParaRPr kumimoji="0" lang="ru-RU" altLang="ru-RU" sz="1200" b="1" dirty="0">
              <a:latin typeface="+mn-lt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6722533" y="5178339"/>
            <a:ext cx="0" cy="1558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4484">
            <a:off x="7190946" y="5003986"/>
            <a:ext cx="1271745" cy="1277154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6779624" y="6195276"/>
            <a:ext cx="254725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 smtClean="0"/>
              <a:t>Барлығы</a:t>
            </a:r>
            <a:r>
              <a:rPr lang="en-US" sz="1300" dirty="0" smtClean="0"/>
              <a:t>,</a:t>
            </a:r>
            <a:r>
              <a:rPr lang="kk-KZ" sz="1300" dirty="0" smtClean="0"/>
              <a:t> 8</a:t>
            </a:r>
            <a:r>
              <a:rPr lang="en-US" sz="1300" dirty="0" smtClean="0"/>
              <a:t>.</a:t>
            </a:r>
            <a:r>
              <a:rPr lang="kk-KZ" sz="1300" dirty="0" smtClean="0"/>
              <a:t>3 </a:t>
            </a:r>
            <a:r>
              <a:rPr lang="ru-RU" sz="1300" dirty="0" smtClean="0"/>
              <a:t>миллион </a:t>
            </a:r>
            <a:r>
              <a:rPr lang="ru-RU" sz="1300" dirty="0" err="1" smtClean="0"/>
              <a:t>электронды</a:t>
            </a:r>
            <a:r>
              <a:rPr lang="ru-RU" sz="1300" dirty="0" smtClean="0"/>
              <a:t> </a:t>
            </a:r>
          </a:p>
          <a:p>
            <a:r>
              <a:rPr lang="ru-RU" sz="1300" dirty="0" err="1" smtClean="0"/>
              <a:t>Қолтаңба</a:t>
            </a:r>
            <a:r>
              <a:rPr lang="ru-RU" sz="1300" dirty="0" smtClean="0"/>
              <a:t> </a:t>
            </a:r>
            <a:r>
              <a:rPr lang="ru-RU" sz="1300" dirty="0" err="1" smtClean="0"/>
              <a:t>берілді</a:t>
            </a:r>
            <a:endParaRPr lang="en-US" sz="1300" dirty="0" smtClean="0"/>
          </a:p>
          <a:p>
            <a:r>
              <a:rPr lang="ru-RU" sz="1300" dirty="0" smtClean="0"/>
              <a:t> </a:t>
            </a:r>
            <a:endParaRPr lang="kk-KZ" sz="1300" dirty="0" smtClean="0"/>
          </a:p>
          <a:p>
            <a:endParaRPr lang="kk-KZ" sz="1300" dirty="0"/>
          </a:p>
        </p:txBody>
      </p:sp>
      <p:sp>
        <p:nvSpPr>
          <p:cNvPr id="36" name="Прямоугольник 13"/>
          <p:cNvSpPr>
            <a:spLocks noChangeArrowheads="1"/>
          </p:cNvSpPr>
          <p:nvPr/>
        </p:nvSpPr>
        <p:spPr bwMode="auto">
          <a:xfrm>
            <a:off x="700856" y="4753787"/>
            <a:ext cx="12945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None/>
            </a:pPr>
            <a:r>
              <a:rPr kumimoji="0" lang="en-US" altLang="ru-RU" sz="1400" b="1" dirty="0">
                <a:solidFill>
                  <a:srgbClr val="00B050"/>
                </a:solidFill>
                <a:latin typeface="+mn-lt"/>
              </a:rPr>
              <a:t>&gt; </a:t>
            </a:r>
            <a:r>
              <a:rPr kumimoji="0" lang="ru-RU" altLang="ru-RU" sz="1400" b="1" dirty="0" smtClean="0">
                <a:solidFill>
                  <a:srgbClr val="00B050"/>
                </a:solidFill>
                <a:latin typeface="+mn-lt"/>
              </a:rPr>
              <a:t>100 </a:t>
            </a:r>
            <a:r>
              <a:rPr kumimoji="0" lang="ru-RU" altLang="ru-RU" sz="1400" b="1" dirty="0" err="1" smtClean="0">
                <a:solidFill>
                  <a:srgbClr val="00B050"/>
                </a:solidFill>
                <a:latin typeface="+mn-lt"/>
              </a:rPr>
              <a:t>есе</a:t>
            </a:r>
            <a:endParaRPr kumimoji="0" lang="ru-RU" altLang="ru-RU" sz="1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4" name="Прямоугольник 13"/>
          <p:cNvSpPr>
            <a:spLocks noChangeArrowheads="1"/>
          </p:cNvSpPr>
          <p:nvPr/>
        </p:nvSpPr>
        <p:spPr bwMode="auto">
          <a:xfrm>
            <a:off x="4616460" y="6111521"/>
            <a:ext cx="12945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None/>
            </a:pPr>
            <a:r>
              <a:rPr kumimoji="0" lang="en-US" altLang="ru-RU" sz="1400" b="1" dirty="0">
                <a:solidFill>
                  <a:srgbClr val="00B050"/>
                </a:solidFill>
                <a:latin typeface="+mn-lt"/>
              </a:rPr>
              <a:t>&gt; </a:t>
            </a:r>
            <a:r>
              <a:rPr kumimoji="0" lang="ru-RU" altLang="ru-RU" sz="1400" b="1" dirty="0" smtClean="0">
                <a:solidFill>
                  <a:srgbClr val="00B050"/>
                </a:solidFill>
                <a:latin typeface="+mn-lt"/>
              </a:rPr>
              <a:t>160 </a:t>
            </a:r>
            <a:r>
              <a:rPr kumimoji="0" lang="ru-RU" altLang="ru-RU" sz="1400" b="1" dirty="0" err="1" smtClean="0">
                <a:solidFill>
                  <a:srgbClr val="00B050"/>
                </a:solidFill>
                <a:latin typeface="+mn-lt"/>
              </a:rPr>
              <a:t>есе</a:t>
            </a:r>
            <a:endParaRPr kumimoji="0" lang="ru-RU" altLang="ru-RU" sz="1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3492" y="5458351"/>
            <a:ext cx="785374" cy="3982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ЭҮ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298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31" t="35300" r="8484" b="1"/>
          <a:stretch/>
        </p:blipFill>
        <p:spPr bwMode="auto">
          <a:xfrm>
            <a:off x="3088089" y="1544777"/>
            <a:ext cx="5623358" cy="521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72590" y="1616156"/>
            <a:ext cx="1325098" cy="1327069"/>
          </a:xfrm>
          <a:prstGeom prst="roundRect">
            <a:avLst>
              <a:gd name="adj" fmla="val 947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23487" y="935790"/>
            <a:ext cx="692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r>
              <a:rPr kumimoji="0" lang="en-US" altLang="ru-RU" sz="2000" b="1" dirty="0" smtClean="0">
                <a:solidFill>
                  <a:schemeClr val="accent1"/>
                </a:solidFill>
              </a:rPr>
              <a:t>“E-</a:t>
            </a:r>
            <a:r>
              <a:rPr kumimoji="0" lang="ru-RU" altLang="ru-RU" sz="2000" b="1" dirty="0" err="1" smtClean="0">
                <a:solidFill>
                  <a:schemeClr val="accent1"/>
                </a:solidFill>
              </a:rPr>
              <a:t>Лицензиялау</a:t>
            </a:r>
            <a:r>
              <a:rPr kumimoji="0" lang="en-US" altLang="ru-RU" sz="2000" b="1" dirty="0" smtClean="0">
                <a:solidFill>
                  <a:schemeClr val="accent1"/>
                </a:solidFill>
              </a:rPr>
              <a:t>” </a:t>
            </a:r>
            <a:r>
              <a:rPr kumimoji="0" lang="kk-KZ" altLang="ru-RU" sz="2000" b="1" dirty="0" smtClean="0">
                <a:solidFill>
                  <a:schemeClr val="accent1"/>
                </a:solidFill>
              </a:rPr>
              <a:t>Ұлттық деректер базасы</a:t>
            </a:r>
            <a:endParaRPr kumimoji="0" lang="ru-RU" altLang="ru-RU" sz="2000" b="1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89" y="5257800"/>
            <a:ext cx="900289" cy="147320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63206" y="114036"/>
            <a:ext cx="8810059" cy="530353"/>
            <a:chOff x="163206" y="130970"/>
            <a:chExt cx="8810059" cy="53035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06" y="130970"/>
              <a:ext cx="1395987" cy="53035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781" y="222024"/>
              <a:ext cx="1644484" cy="348243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>
            <a:off x="0" y="1498600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G:\! WORK\For prezentations\kz_icons\e-licen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25" y="3220352"/>
            <a:ext cx="17319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G:\Презентация\ЭП 20.06\Лиценз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59" y="5880143"/>
            <a:ext cx="656036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-4763" y="1508892"/>
            <a:ext cx="2705629" cy="3619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1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201</a:t>
            </a:r>
            <a:r>
              <a:rPr kumimoji="0" lang="en-US" altLang="ru-RU" sz="1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2</a:t>
            </a:r>
            <a:endParaRPr kumimoji="0" lang="ru-RU" altLang="ru-RU" sz="1400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-4763" y="2764605"/>
            <a:ext cx="2705629" cy="3619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1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201</a:t>
            </a:r>
            <a:r>
              <a:rPr kumimoji="0" lang="en-US" altLang="ru-RU" sz="1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3</a:t>
            </a:r>
            <a:endParaRPr kumimoji="0" lang="ru-RU" altLang="ru-RU" sz="1400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-1" y="3723455"/>
            <a:ext cx="2700867" cy="3619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1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201</a:t>
            </a:r>
            <a:r>
              <a:rPr kumimoji="0" lang="en-US" altLang="ru-RU" sz="1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4</a:t>
            </a:r>
            <a:endParaRPr kumimoji="0" lang="ru-RU" altLang="ru-RU" sz="1400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-11113" y="4711408"/>
            <a:ext cx="2892858" cy="3619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1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Үкіметтік</a:t>
            </a:r>
            <a:r>
              <a:rPr kumimoji="0" lang="ru-RU" altLang="ru-RU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kumimoji="0" lang="ru-RU" altLang="ru-RU" sz="1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агенттіктер</a:t>
            </a:r>
            <a:endParaRPr kumimoji="0" lang="ru-RU" altLang="ru-RU" sz="1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Прямоугольник 80"/>
          <p:cNvSpPr>
            <a:spLocks noChangeArrowheads="1"/>
          </p:cNvSpPr>
          <p:nvPr/>
        </p:nvSpPr>
        <p:spPr bwMode="auto">
          <a:xfrm>
            <a:off x="3175" y="5527964"/>
            <a:ext cx="3841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kumimoji="0" lang="ru-RU" altLang="ru-RU" sz="1200" dirty="0" err="1" smtClean="0">
                <a:solidFill>
                  <a:srgbClr val="404040"/>
                </a:solidFill>
                <a:latin typeface="Trebuchet MS" panose="020B0603020202020204" pitchFamily="34" charset="0"/>
              </a:rPr>
              <a:t>Тренингтен</a:t>
            </a:r>
            <a:r>
              <a:rPr kumimoji="0" lang="ru-RU" altLang="ru-RU" sz="12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 </a:t>
            </a:r>
            <a:r>
              <a:rPr kumimoji="0" lang="ru-RU" altLang="ru-RU" sz="1200" dirty="0" err="1" smtClean="0">
                <a:solidFill>
                  <a:srgbClr val="404040"/>
                </a:solidFill>
                <a:latin typeface="Trebuchet MS" panose="020B0603020202020204" pitchFamily="34" charset="0"/>
              </a:rPr>
              <a:t>өткен</a:t>
            </a:r>
            <a:r>
              <a:rPr kumimoji="0" lang="ru-RU" altLang="ru-RU" sz="12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 </a:t>
            </a:r>
            <a:r>
              <a:rPr kumimoji="0" lang="ru-RU" altLang="ru-RU" sz="1200" dirty="0" err="1" smtClean="0">
                <a:solidFill>
                  <a:srgbClr val="404040"/>
                </a:solidFill>
                <a:latin typeface="Trebuchet MS" panose="020B0603020202020204" pitchFamily="34" charset="0"/>
              </a:rPr>
              <a:t>қызметкерлер</a:t>
            </a:r>
            <a:r>
              <a:rPr kumimoji="0" lang="ru-RU" altLang="ru-RU" sz="12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 саны </a:t>
            </a:r>
          </a:p>
          <a:p>
            <a:pPr>
              <a:spcBef>
                <a:spcPct val="0"/>
              </a:spcBef>
              <a:buSzTx/>
              <a:buNone/>
            </a:pPr>
            <a:r>
              <a:rPr kumimoji="0" lang="ru-RU" altLang="ru-RU" sz="2000" b="1" dirty="0" smtClean="0">
                <a:solidFill>
                  <a:srgbClr val="3587D3"/>
                </a:solidFill>
                <a:latin typeface="Trebuchet MS" panose="020B0603020202020204" pitchFamily="34" charset="0"/>
              </a:rPr>
              <a:t>18</a:t>
            </a:r>
            <a:r>
              <a:rPr kumimoji="0" lang="en-US" altLang="ru-RU" sz="2000" b="1" dirty="0" smtClean="0">
                <a:solidFill>
                  <a:srgbClr val="3587D3"/>
                </a:solidFill>
                <a:latin typeface="Trebuchet MS" panose="020B0603020202020204" pitchFamily="34" charset="0"/>
              </a:rPr>
              <a:t> </a:t>
            </a:r>
            <a:r>
              <a:rPr kumimoji="0" lang="ru-RU" altLang="ru-RU" sz="2000" b="1" dirty="0" smtClean="0">
                <a:solidFill>
                  <a:srgbClr val="3587D3"/>
                </a:solidFill>
                <a:latin typeface="Trebuchet MS" panose="020B0603020202020204" pitchFamily="34" charset="0"/>
              </a:rPr>
              <a:t>000 </a:t>
            </a:r>
            <a:endParaRPr kumimoji="0" lang="ru-RU" altLang="ru-RU" sz="2000" b="1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Прямоугольник 18"/>
          <p:cNvSpPr>
            <a:spLocks noChangeArrowheads="1"/>
          </p:cNvSpPr>
          <p:nvPr/>
        </p:nvSpPr>
        <p:spPr bwMode="auto">
          <a:xfrm>
            <a:off x="12700" y="4162464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kumimoji="0" lang="ru-RU" altLang="ru-RU" sz="2000" b="1" dirty="0">
                <a:solidFill>
                  <a:srgbClr val="3587D3"/>
                </a:solidFill>
                <a:latin typeface="Trebuchet MS" panose="020B0603020202020204" pitchFamily="34" charset="0"/>
              </a:rPr>
              <a:t>140</a:t>
            </a:r>
            <a:r>
              <a:rPr kumimoji="0" lang="ru-RU" altLang="ru-RU" sz="2000" dirty="0">
                <a:solidFill>
                  <a:srgbClr val="404040"/>
                </a:solidFill>
                <a:latin typeface="Trebuchet MS" panose="020B0603020202020204" pitchFamily="34" charset="0"/>
              </a:rPr>
              <a:t> </a:t>
            </a:r>
            <a:r>
              <a:rPr kumimoji="0" lang="ru-RU" altLang="ru-RU" sz="1200" dirty="0" err="1" smtClean="0">
                <a:solidFill>
                  <a:srgbClr val="404040"/>
                </a:solidFill>
                <a:latin typeface="Trebuchet MS" panose="020B0603020202020204" pitchFamily="34" charset="0"/>
              </a:rPr>
              <a:t>рұқсат</a:t>
            </a:r>
            <a:endParaRPr kumimoji="0" lang="ru-RU" altLang="ru-RU" sz="12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Прямоугольник 18"/>
          <p:cNvSpPr>
            <a:spLocks noChangeArrowheads="1"/>
          </p:cNvSpPr>
          <p:nvPr/>
        </p:nvSpPr>
        <p:spPr bwMode="auto">
          <a:xfrm>
            <a:off x="12700" y="3179271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kumimoji="0" lang="en-US" altLang="ru-RU" sz="2000" b="1" dirty="0">
                <a:solidFill>
                  <a:srgbClr val="3587D3"/>
                </a:solidFill>
                <a:latin typeface="Trebuchet MS" panose="020B0603020202020204" pitchFamily="34" charset="0"/>
              </a:rPr>
              <a:t>214</a:t>
            </a:r>
            <a:r>
              <a:rPr kumimoji="0" lang="ru-RU" altLang="ru-RU" sz="2000" dirty="0">
                <a:solidFill>
                  <a:srgbClr val="3587D3"/>
                </a:solidFill>
                <a:latin typeface="Trebuchet MS" panose="020B0603020202020204" pitchFamily="34" charset="0"/>
              </a:rPr>
              <a:t> </a:t>
            </a:r>
            <a:r>
              <a:rPr kumimoji="0" lang="ru-RU" altLang="ru-RU" sz="1200" dirty="0" err="1" smtClean="0">
                <a:solidFill>
                  <a:srgbClr val="404040"/>
                </a:solidFill>
                <a:latin typeface="Trebuchet MS" panose="020B0603020202020204" pitchFamily="34" charset="0"/>
              </a:rPr>
              <a:t>рұқсат</a:t>
            </a:r>
            <a:endParaRPr kumimoji="0" lang="ru-RU" altLang="ru-RU" sz="12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Прямоугольник 18"/>
          <p:cNvSpPr>
            <a:spLocks noChangeArrowheads="1"/>
          </p:cNvSpPr>
          <p:nvPr/>
        </p:nvSpPr>
        <p:spPr bwMode="auto">
          <a:xfrm>
            <a:off x="12700" y="1870043"/>
            <a:ext cx="31321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en-US" altLang="ru-RU" sz="2000" b="1" dirty="0">
                <a:solidFill>
                  <a:srgbClr val="3587D3"/>
                </a:solidFill>
                <a:latin typeface="Trebuchet MS" panose="020B0603020202020204" pitchFamily="34" charset="0"/>
              </a:rPr>
              <a:t>86</a:t>
            </a:r>
            <a:r>
              <a:rPr kumimoji="0" lang="ru-RU" altLang="ru-RU" sz="2000" dirty="0">
                <a:solidFill>
                  <a:srgbClr val="404040"/>
                </a:solidFill>
                <a:latin typeface="Trebuchet MS" panose="020B0603020202020204" pitchFamily="34" charset="0"/>
              </a:rPr>
              <a:t> </a:t>
            </a:r>
            <a:r>
              <a:rPr kumimoji="0" lang="ru-RU" altLang="ru-RU" sz="12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лицензия</a:t>
            </a:r>
            <a:endParaRPr kumimoji="0" lang="ru-RU" altLang="ru-RU" sz="1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ru-RU" altLang="ru-RU" sz="2000" b="1" dirty="0">
                <a:solidFill>
                  <a:srgbClr val="3587D3"/>
                </a:solidFill>
                <a:latin typeface="Trebuchet MS" panose="020B0603020202020204" pitchFamily="34" charset="0"/>
              </a:rPr>
              <a:t>81</a:t>
            </a:r>
            <a:r>
              <a:rPr kumimoji="0" lang="ru-RU" altLang="ru-RU" sz="1200" dirty="0">
                <a:solidFill>
                  <a:srgbClr val="404040"/>
                </a:solidFill>
                <a:latin typeface="Trebuchet MS" panose="020B0603020202020204" pitchFamily="34" charset="0"/>
              </a:rPr>
              <a:t> </a:t>
            </a:r>
            <a:r>
              <a:rPr kumimoji="0" lang="ru-RU" altLang="ru-RU" sz="1200" dirty="0" err="1" smtClean="0">
                <a:solidFill>
                  <a:srgbClr val="404040"/>
                </a:solidFill>
                <a:latin typeface="Trebuchet MS" panose="020B0603020202020204" pitchFamily="34" charset="0"/>
              </a:rPr>
              <a:t>рұқсат</a:t>
            </a:r>
            <a:endParaRPr kumimoji="0" lang="ru-RU" altLang="ru-RU" sz="12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Прямоугольник 89"/>
          <p:cNvSpPr>
            <a:spLocks noChangeArrowheads="1"/>
          </p:cNvSpPr>
          <p:nvPr/>
        </p:nvSpPr>
        <p:spPr bwMode="auto">
          <a:xfrm>
            <a:off x="3175" y="5142418"/>
            <a:ext cx="21964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kumimoji="0" lang="ru-RU" altLang="ru-RU" sz="1200" dirty="0" err="1" smtClean="0">
                <a:solidFill>
                  <a:srgbClr val="404040"/>
                </a:solidFill>
                <a:latin typeface="Trebuchet MS" panose="020B0603020202020204" pitchFamily="34" charset="0"/>
              </a:rPr>
              <a:t>Агенттіктер</a:t>
            </a:r>
            <a:r>
              <a:rPr kumimoji="0" lang="ru-RU" altLang="ru-RU" sz="12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 саны</a:t>
            </a:r>
            <a:r>
              <a:rPr kumimoji="0" lang="en-US" altLang="ru-RU" sz="12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: </a:t>
            </a:r>
            <a:r>
              <a:rPr kumimoji="0" lang="ru-RU" altLang="ru-RU" sz="2000" b="1" dirty="0" smtClean="0">
                <a:solidFill>
                  <a:srgbClr val="3587D3"/>
                </a:solidFill>
                <a:latin typeface="Trebuchet MS" panose="020B0603020202020204" pitchFamily="34" charset="0"/>
              </a:rPr>
              <a:t>6</a:t>
            </a:r>
            <a:r>
              <a:rPr kumimoji="0" lang="en-US" altLang="ru-RU" sz="2000" b="1" dirty="0" smtClean="0">
                <a:solidFill>
                  <a:srgbClr val="3587D3"/>
                </a:solidFill>
                <a:latin typeface="Trebuchet MS" panose="020B0603020202020204" pitchFamily="34" charset="0"/>
              </a:rPr>
              <a:t> </a:t>
            </a:r>
            <a:r>
              <a:rPr kumimoji="0" lang="ru-RU" altLang="ru-RU" sz="2000" b="1" dirty="0">
                <a:solidFill>
                  <a:srgbClr val="3587D3"/>
                </a:solidFill>
                <a:latin typeface="Trebuchet MS" panose="020B0603020202020204" pitchFamily="34" charset="0"/>
              </a:rPr>
              <a:t>000</a:t>
            </a:r>
            <a:endParaRPr kumimoji="0" lang="ru-RU" altLang="ru-RU" sz="2000" b="1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2217" y="2032506"/>
            <a:ext cx="1162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smtClean="0">
                <a:cs typeface="Arial" pitchFamily="34" charset="0"/>
              </a:rPr>
              <a:t> лицензия мен </a:t>
            </a:r>
            <a:r>
              <a:rPr lang="ru-RU" altLang="ru-RU" sz="1200" dirty="0" err="1" smtClean="0">
                <a:cs typeface="Arial" pitchFamily="34" charset="0"/>
              </a:rPr>
              <a:t>құжат</a:t>
            </a:r>
            <a:r>
              <a:rPr lang="ru-RU" altLang="ru-RU" sz="1200" dirty="0" smtClean="0">
                <a:cs typeface="Arial" pitchFamily="34" charset="0"/>
              </a:rPr>
              <a:t> барлық </a:t>
            </a:r>
            <a:r>
              <a:rPr lang="ru-RU" altLang="ru-RU" sz="1200" dirty="0" err="1" smtClean="0">
                <a:cs typeface="Arial" pitchFamily="34" charset="0"/>
              </a:rPr>
              <a:t>кезең</a:t>
            </a:r>
            <a:r>
              <a:rPr lang="ru-RU" altLang="ru-RU" sz="1200" dirty="0" smtClean="0">
                <a:cs typeface="Arial" pitchFamily="34" charset="0"/>
              </a:rPr>
              <a:t> </a:t>
            </a:r>
            <a:r>
              <a:rPr lang="ru-RU" altLang="ru-RU" sz="1200" dirty="0" err="1" smtClean="0">
                <a:cs typeface="Arial" pitchFamily="34" charset="0"/>
              </a:rPr>
              <a:t>бойына</a:t>
            </a:r>
            <a:r>
              <a:rPr lang="ru-RU" altLang="ru-RU" sz="1200" dirty="0" smtClean="0">
                <a:cs typeface="Arial" pitchFamily="34" charset="0"/>
              </a:rPr>
              <a:t> </a:t>
            </a:r>
            <a:r>
              <a:rPr lang="ru-RU" altLang="ru-RU" sz="1200" dirty="0" err="1" smtClean="0">
                <a:cs typeface="Arial" pitchFamily="34" charset="0"/>
              </a:rPr>
              <a:t>берілді</a:t>
            </a:r>
            <a:r>
              <a:rPr lang="ru-RU" altLang="ru-RU" sz="1200" dirty="0" smtClean="0">
                <a:cs typeface="Arial" pitchFamily="34" charset="0"/>
              </a:rPr>
              <a:t>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72590" y="1616156"/>
            <a:ext cx="1500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ru-RU" altLang="ru-RU" sz="2400" b="1" dirty="0" smtClean="0">
                <a:solidFill>
                  <a:schemeClr val="accent1"/>
                </a:solidFill>
              </a:rPr>
              <a:t>847</a:t>
            </a:r>
            <a:r>
              <a:rPr lang="ru-RU" altLang="ru-RU" sz="2000" b="1" dirty="0">
                <a:solidFill>
                  <a:schemeClr val="accent1"/>
                </a:solidFill>
              </a:rPr>
              <a:t> </a:t>
            </a:r>
            <a:r>
              <a:rPr lang="ru-RU" altLang="ru-RU" sz="2000" b="1" dirty="0" err="1" smtClean="0">
                <a:solidFill>
                  <a:schemeClr val="accent1"/>
                </a:solidFill>
              </a:rPr>
              <a:t>мың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12713" y="5954757"/>
            <a:ext cx="2371725" cy="751357"/>
            <a:chOff x="112713" y="6050007"/>
            <a:chExt cx="2371725" cy="751357"/>
          </a:xfrm>
        </p:grpSpPr>
        <p:pic>
          <p:nvPicPr>
            <p:cNvPr id="33" name="Изображение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670" y="6109569"/>
              <a:ext cx="224855" cy="6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Изображение 5" descr="WSIS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00" y="6050007"/>
              <a:ext cx="433387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29"/>
            <p:cNvSpPr>
              <a:spLocks noChangeArrowheads="1"/>
            </p:cNvSpPr>
            <p:nvPr/>
          </p:nvSpPr>
          <p:spPr bwMode="auto">
            <a:xfrm>
              <a:off x="112713" y="6211669"/>
              <a:ext cx="2371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9pPr>
            </a:lstStyle>
            <a:p>
              <a:pPr marL="627063" lvl="1" eaLnBrk="1" hangingPunct="1"/>
              <a:r>
                <a:rPr lang="kk-KZ" altLang="ru-RU" sz="1200" dirty="0" smtClean="0">
                  <a:solidFill>
                    <a:srgbClr val="3587D3"/>
                  </a:solidFill>
                  <a:latin typeface="Trebuchet MS" panose="020B0603020202020204" pitchFamily="34" charset="0"/>
                </a:rPr>
                <a:t>Ең үздік бизнес жоба</a:t>
              </a:r>
              <a:endParaRPr lang="ru-RU" altLang="ru-RU" sz="1200" dirty="0">
                <a:solidFill>
                  <a:srgbClr val="3587D3"/>
                </a:solidFill>
                <a:latin typeface="Trebuchet MS" panose="020B0603020202020204" pitchFamily="34" charset="0"/>
              </a:endParaRPr>
            </a:p>
            <a:p>
              <a:pPr eaLnBrk="1" hangingPunct="1"/>
              <a:r>
                <a:rPr lang="en-US" altLang="ru-RU" sz="1200" dirty="0">
                  <a:solidFill>
                    <a:srgbClr val="595959"/>
                  </a:solidFill>
                  <a:latin typeface="Trebuchet MS" panose="020B0603020202020204" pitchFamily="34" charset="0"/>
                </a:rPr>
                <a:t>WSIS </a:t>
              </a:r>
              <a:r>
                <a:rPr lang="ru-RU" altLang="ru-RU" sz="1200" dirty="0" err="1" smtClean="0">
                  <a:solidFill>
                    <a:srgbClr val="595959"/>
                  </a:solidFill>
                  <a:latin typeface="Trebuchet MS" panose="020B0603020202020204" pitchFamily="34" charset="0"/>
                </a:rPr>
                <a:t>Жобаға</a:t>
              </a:r>
              <a:r>
                <a:rPr lang="ru-RU" altLang="ru-RU" sz="1200" dirty="0" smtClean="0">
                  <a:solidFill>
                    <a:srgbClr val="595959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altLang="ru-RU" sz="1200" dirty="0" err="1" smtClean="0">
                  <a:solidFill>
                    <a:srgbClr val="595959"/>
                  </a:solidFill>
                  <a:latin typeface="Trebuchet MS" panose="020B0603020202020204" pitchFamily="34" charset="0"/>
                </a:rPr>
                <a:t>сыйлықтар</a:t>
              </a:r>
              <a:r>
                <a:rPr lang="en-US" altLang="ru-RU" sz="1200" dirty="0" smtClean="0">
                  <a:solidFill>
                    <a:srgbClr val="595959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altLang="ru-RU" sz="1200" dirty="0">
                  <a:solidFill>
                    <a:srgbClr val="595959"/>
                  </a:solidFill>
                  <a:latin typeface="Trebuchet MS" panose="020B0603020202020204" pitchFamily="34" charset="0"/>
                </a:rPr>
                <a:t>2013</a:t>
              </a: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4472899" y="1616156"/>
            <a:ext cx="1378689" cy="1327069"/>
          </a:xfrm>
          <a:prstGeom prst="roundRect">
            <a:avLst>
              <a:gd name="adj" fmla="val 947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33844" y="2032506"/>
            <a:ext cx="1225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smtClean="0">
                <a:cs typeface="Arial" pitchFamily="34" charset="0"/>
              </a:rPr>
              <a:t> лицензия мен </a:t>
            </a:r>
            <a:r>
              <a:rPr lang="ru-RU" altLang="ru-RU" sz="1200" dirty="0" err="1" smtClean="0">
                <a:cs typeface="Arial" pitchFamily="34" charset="0"/>
              </a:rPr>
              <a:t>құжат</a:t>
            </a:r>
            <a:r>
              <a:rPr lang="ru-RU" altLang="ru-RU" sz="1200" dirty="0" smtClean="0">
                <a:cs typeface="Arial" pitchFamily="34" charset="0"/>
              </a:rPr>
              <a:t> 2015 жылдың </a:t>
            </a:r>
            <a:r>
              <a:rPr lang="ru-RU" altLang="ru-RU" sz="1200" dirty="0" err="1" smtClean="0">
                <a:cs typeface="Arial" pitchFamily="34" charset="0"/>
              </a:rPr>
              <a:t>бастапқы</a:t>
            </a:r>
            <a:r>
              <a:rPr lang="ru-RU" altLang="ru-RU" sz="1200" dirty="0" smtClean="0">
                <a:cs typeface="Arial" pitchFamily="34" charset="0"/>
              </a:rPr>
              <a:t> 6 </a:t>
            </a:r>
            <a:r>
              <a:rPr lang="ru-RU" altLang="ru-RU" sz="1200" dirty="0" err="1" smtClean="0">
                <a:cs typeface="Arial" pitchFamily="34" charset="0"/>
              </a:rPr>
              <a:t>айында</a:t>
            </a:r>
            <a:r>
              <a:rPr lang="ru-RU" altLang="ru-RU" sz="1200" dirty="0" smtClean="0">
                <a:cs typeface="Arial" pitchFamily="34" charset="0"/>
              </a:rPr>
              <a:t> </a:t>
            </a:r>
            <a:r>
              <a:rPr lang="ru-RU" altLang="ru-RU" sz="1200" dirty="0" err="1" smtClean="0">
                <a:cs typeface="Arial" pitchFamily="34" charset="0"/>
              </a:rPr>
              <a:t>берілді</a:t>
            </a:r>
            <a:r>
              <a:rPr lang="ru-RU" altLang="ru-RU" sz="1200" dirty="0" smtClean="0">
                <a:cs typeface="Arial" pitchFamily="34" charset="0"/>
              </a:rPr>
              <a:t> </a:t>
            </a:r>
            <a:endParaRPr lang="ru-RU" altLang="ru-RU" sz="1200" dirty="0"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72900" y="1616156"/>
            <a:ext cx="160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ru-RU" altLang="ru-RU" sz="2400" b="1" dirty="0" smtClean="0">
                <a:solidFill>
                  <a:schemeClr val="accent1"/>
                </a:solidFill>
              </a:rPr>
              <a:t>249</a:t>
            </a:r>
            <a:r>
              <a:rPr lang="ru-RU" altLang="ru-RU" sz="2000" b="1" dirty="0">
                <a:solidFill>
                  <a:schemeClr val="accent1"/>
                </a:solidFill>
              </a:rPr>
              <a:t> </a:t>
            </a:r>
            <a:r>
              <a:rPr lang="ru-RU" altLang="ru-RU" sz="2000" b="1" dirty="0" err="1" smtClean="0">
                <a:solidFill>
                  <a:schemeClr val="accent1"/>
                </a:solidFill>
              </a:rPr>
              <a:t>мың</a:t>
            </a:r>
            <a:r>
              <a:rPr lang="ru-RU" altLang="ru-RU" sz="2400" b="1" dirty="0" smtClean="0">
                <a:solidFill>
                  <a:schemeClr val="accent1"/>
                </a:solidFill>
              </a:rPr>
              <a:t> 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73255" y="1632203"/>
            <a:ext cx="1325098" cy="1327069"/>
          </a:xfrm>
          <a:prstGeom prst="roundRect">
            <a:avLst>
              <a:gd name="adj" fmla="val 947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061367" y="2032506"/>
            <a:ext cx="1378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smtClean="0">
                <a:cs typeface="Arial" pitchFamily="34" charset="0"/>
              </a:rPr>
              <a:t> лицензия мен </a:t>
            </a:r>
            <a:r>
              <a:rPr lang="ru-RU" altLang="ru-RU" sz="1200" dirty="0" err="1" smtClean="0">
                <a:cs typeface="Arial" pitchFamily="34" charset="0"/>
              </a:rPr>
              <a:t>құжат</a:t>
            </a:r>
            <a:r>
              <a:rPr lang="ru-RU" altLang="ru-RU" sz="1200" dirty="0" smtClean="0">
                <a:cs typeface="Arial" pitchFamily="34" charset="0"/>
              </a:rPr>
              <a:t> 2014 жылы </a:t>
            </a:r>
            <a:r>
              <a:rPr lang="ru-RU" altLang="ru-RU" sz="1200" dirty="0" err="1" smtClean="0">
                <a:cs typeface="Arial" pitchFamily="34" charset="0"/>
              </a:rPr>
              <a:t>берілді</a:t>
            </a:r>
            <a:r>
              <a:rPr lang="ru-RU" altLang="ru-RU" sz="1200" dirty="0" smtClean="0">
                <a:cs typeface="Arial" pitchFamily="34" charset="0"/>
              </a:rPr>
              <a:t> </a:t>
            </a:r>
            <a:endParaRPr lang="ru-RU" altLang="ru-RU" sz="1200" dirty="0"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57103" y="1616156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en-US" altLang="ru-RU" sz="2400" b="1" dirty="0" smtClean="0">
                <a:solidFill>
                  <a:schemeClr val="accent1"/>
                </a:solidFill>
              </a:rPr>
              <a:t>2</a:t>
            </a:r>
            <a:r>
              <a:rPr lang="ru-RU" altLang="ru-RU" sz="2400" b="1" dirty="0" smtClean="0">
                <a:solidFill>
                  <a:schemeClr val="accent1"/>
                </a:solidFill>
              </a:rPr>
              <a:t>50</a:t>
            </a:r>
            <a:r>
              <a:rPr lang="ru-RU" altLang="ru-RU" sz="2000" b="1" dirty="0">
                <a:solidFill>
                  <a:schemeClr val="accent1"/>
                </a:solidFill>
              </a:rPr>
              <a:t> </a:t>
            </a:r>
            <a:r>
              <a:rPr lang="ru-RU" altLang="ru-RU" sz="2000" b="1" dirty="0" err="1" smtClean="0">
                <a:solidFill>
                  <a:schemeClr val="accent1"/>
                </a:solidFill>
              </a:rPr>
              <a:t>мың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538443" y="1616156"/>
            <a:ext cx="1325098" cy="1327069"/>
          </a:xfrm>
          <a:prstGeom prst="roundRect">
            <a:avLst>
              <a:gd name="adj" fmla="val 947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34466" y="2032506"/>
            <a:ext cx="1312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smtClean="0">
                <a:cs typeface="Arial" pitchFamily="34" charset="0"/>
              </a:rPr>
              <a:t>Лицензия </a:t>
            </a:r>
            <a:r>
              <a:rPr lang="ru-RU" altLang="ru-RU" sz="1200" dirty="0" err="1" smtClean="0">
                <a:cs typeface="Arial" pitchFamily="34" charset="0"/>
              </a:rPr>
              <a:t>электронды</a:t>
            </a:r>
            <a:r>
              <a:rPr lang="ru-RU" altLang="ru-RU" sz="1200" dirty="0" smtClean="0">
                <a:cs typeface="Arial" pitchFamily="34" charset="0"/>
              </a:rPr>
              <a:t> </a:t>
            </a:r>
            <a:r>
              <a:rPr lang="ru-RU" altLang="ru-RU" sz="1200" dirty="0" err="1" smtClean="0">
                <a:cs typeface="Arial" pitchFamily="34" charset="0"/>
              </a:rPr>
              <a:t>түрде</a:t>
            </a:r>
            <a:r>
              <a:rPr lang="ru-RU" altLang="ru-RU" sz="1200" dirty="0">
                <a:cs typeface="Arial" pitchFamily="34" charset="0"/>
              </a:rPr>
              <a:t> </a:t>
            </a:r>
            <a:r>
              <a:rPr lang="ru-RU" altLang="ru-RU" sz="1200" dirty="0" smtClean="0">
                <a:cs typeface="Arial" pitchFamily="34" charset="0"/>
              </a:rPr>
              <a:t>2012 </a:t>
            </a:r>
            <a:r>
              <a:rPr lang="ru-RU" altLang="ru-RU" sz="1200" dirty="0" err="1" smtClean="0">
                <a:cs typeface="Arial" pitchFamily="34" charset="0"/>
              </a:rPr>
              <a:t>жылдан</a:t>
            </a:r>
            <a:r>
              <a:rPr lang="ru-RU" altLang="ru-RU" sz="1200" dirty="0" smtClean="0">
                <a:cs typeface="Arial" pitchFamily="34" charset="0"/>
              </a:rPr>
              <a:t> </a:t>
            </a:r>
            <a:r>
              <a:rPr lang="ru-RU" altLang="ru-RU" sz="1200" dirty="0" err="1" smtClean="0">
                <a:cs typeface="Arial" pitchFamily="34" charset="0"/>
              </a:rPr>
              <a:t>бастап</a:t>
            </a:r>
            <a:r>
              <a:rPr lang="ru-RU" altLang="ru-RU" sz="1200" dirty="0" smtClean="0">
                <a:cs typeface="Arial" pitchFamily="34" charset="0"/>
              </a:rPr>
              <a:t> </a:t>
            </a:r>
            <a:r>
              <a:rPr lang="ru-RU" altLang="ru-RU" sz="1200" dirty="0" err="1" smtClean="0">
                <a:cs typeface="Arial" pitchFamily="34" charset="0"/>
              </a:rPr>
              <a:t>берілді</a:t>
            </a:r>
            <a:endParaRPr lang="ru-RU" altLang="ru-RU" sz="1200" dirty="0"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45538" y="1616156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accent1"/>
                </a:solidFill>
              </a:rPr>
              <a:t>100</a:t>
            </a:r>
            <a:r>
              <a:rPr lang="en-US" altLang="ru-RU" sz="2400" b="1" dirty="0" smtClean="0">
                <a:solidFill>
                  <a:schemeClr val="accent1"/>
                </a:solidFill>
              </a:rPr>
              <a:t>%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0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9193" y="553333"/>
            <a:ext cx="5808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 smtClean="0">
                <a:solidFill>
                  <a:srgbClr val="00B050"/>
                </a:solidFill>
              </a:rPr>
              <a:t>Белсенді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үкімет</a:t>
            </a:r>
            <a:endParaRPr lang="ru-RU" altLang="ru-RU" sz="2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89" y="5257800"/>
            <a:ext cx="900289" cy="147320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63206" y="114036"/>
            <a:ext cx="8810059" cy="530353"/>
            <a:chOff x="163206" y="130970"/>
            <a:chExt cx="8810059" cy="53035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06" y="130970"/>
              <a:ext cx="1395987" cy="53035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781" y="222024"/>
              <a:ext cx="1644484" cy="348243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0" y="1138001"/>
            <a:ext cx="9144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55"/>
          <p:cNvSpPr>
            <a:spLocks noChangeArrowheads="1"/>
          </p:cNvSpPr>
          <p:nvPr/>
        </p:nvSpPr>
        <p:spPr bwMode="auto">
          <a:xfrm>
            <a:off x="-91045" y="1222986"/>
            <a:ext cx="91122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kumimoji="0" lang="en-US" altLang="ru-RU" sz="16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OPTIMIZATION OF THE “CHILD BIRTH” COMPOSITE SERVICE</a:t>
            </a:r>
            <a:endParaRPr kumimoji="0" lang="ru-RU" altLang="ru-RU" sz="16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48060" y="1857123"/>
            <a:ext cx="0" cy="497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155"/>
          <p:cNvSpPr>
            <a:spLocks noChangeArrowheads="1"/>
          </p:cNvSpPr>
          <p:nvPr/>
        </p:nvSpPr>
        <p:spPr bwMode="auto">
          <a:xfrm>
            <a:off x="252639" y="1793972"/>
            <a:ext cx="32052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kumimoji="0" lang="ru-RU" altLang="ru-RU" sz="1600" b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Бағалы</a:t>
            </a:r>
            <a:r>
              <a:rPr kumimoji="0" lang="ru-RU" altLang="ru-RU" sz="16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kumimoji="0" lang="ru-RU" altLang="ru-RU" sz="1600" b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уақытты</a:t>
            </a:r>
            <a:r>
              <a:rPr kumimoji="0" lang="ru-RU" altLang="ru-RU" sz="16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kumimoji="0" lang="ru-RU" altLang="ru-RU" sz="1600" b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жоғалту</a:t>
            </a:r>
            <a:endParaRPr kumimoji="0" lang="ru-RU" altLang="ru-RU" sz="16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3" y="2359376"/>
            <a:ext cx="1033698" cy="1290238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704973" y="4346323"/>
            <a:ext cx="2848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kk-KZ" sz="1400" b="1" dirty="0" smtClean="0"/>
              <a:t>Туылуды тіркеу</a:t>
            </a:r>
            <a:endParaRPr lang="ru-RU" sz="1400" b="1" dirty="0" smtClean="0"/>
          </a:p>
          <a:p>
            <a:r>
              <a:rPr lang="kk-KZ" sz="1400" b="1" dirty="0" smtClean="0">
                <a:solidFill>
                  <a:srgbClr val="00B050"/>
                </a:solidFill>
              </a:rPr>
              <a:t>15 </a:t>
            </a:r>
            <a:r>
              <a:rPr lang="ru-RU" sz="1400" b="1" dirty="0" err="1" smtClean="0">
                <a:solidFill>
                  <a:srgbClr val="00B050"/>
                </a:solidFill>
              </a:rPr>
              <a:t>минуттан</a:t>
            </a:r>
            <a:r>
              <a:rPr lang="ru-RU" sz="1400" b="1" dirty="0" smtClean="0">
                <a:solidFill>
                  <a:srgbClr val="00B050"/>
                </a:solidFill>
              </a:rPr>
              <a:t> </a:t>
            </a:r>
            <a:r>
              <a:rPr lang="kk-KZ" sz="1400" b="1" dirty="0" smtClean="0">
                <a:solidFill>
                  <a:srgbClr val="00B050"/>
                </a:solidFill>
              </a:rPr>
              <a:t>2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kk-KZ" sz="1400" b="1" dirty="0" smtClean="0">
                <a:solidFill>
                  <a:srgbClr val="00B050"/>
                </a:solidFill>
              </a:rPr>
              <a:t>сағатқа дейін</a:t>
            </a:r>
            <a:endParaRPr 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01974" y="5024650"/>
            <a:ext cx="2274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kk-KZ" sz="1400" b="1" dirty="0" smtClean="0"/>
              <a:t>Жәрдемақыны есептеу</a:t>
            </a:r>
            <a:endParaRPr lang="ru-RU" sz="1400" b="1" dirty="0" smtClean="0"/>
          </a:p>
          <a:p>
            <a:r>
              <a:rPr lang="kk-KZ" sz="1400" b="1" dirty="0" smtClean="0">
                <a:solidFill>
                  <a:srgbClr val="00B050"/>
                </a:solidFill>
              </a:rPr>
              <a:t>5 </a:t>
            </a:r>
            <a:r>
              <a:rPr lang="ru-RU" sz="1400" b="1" dirty="0" smtClean="0">
                <a:solidFill>
                  <a:srgbClr val="00B050"/>
                </a:solidFill>
              </a:rPr>
              <a:t>-</a:t>
            </a:r>
            <a:r>
              <a:rPr lang="kk-KZ" sz="1400" b="1" dirty="0" smtClean="0">
                <a:solidFill>
                  <a:srgbClr val="00B050"/>
                </a:solidFill>
              </a:rPr>
              <a:t> 7 </a:t>
            </a:r>
            <a:r>
              <a:rPr lang="ru-RU" sz="1400" b="1" dirty="0" err="1" smtClean="0">
                <a:solidFill>
                  <a:srgbClr val="00B050"/>
                </a:solidFill>
              </a:rPr>
              <a:t>күн</a:t>
            </a:r>
            <a:endParaRPr lang="ru-RU" sz="1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81307" y="5716803"/>
            <a:ext cx="2295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kk-KZ" sz="1400" b="1" dirty="0" smtClean="0"/>
              <a:t>Балабақшаға кезекті  күту парағы</a:t>
            </a:r>
            <a:endParaRPr lang="ru-RU" sz="1400" b="1" dirty="0" smtClean="0"/>
          </a:p>
          <a:p>
            <a:r>
              <a:rPr lang="kk-KZ" sz="1400" b="1" dirty="0" smtClean="0">
                <a:solidFill>
                  <a:srgbClr val="00B050"/>
                </a:solidFill>
              </a:rPr>
              <a:t>     </a:t>
            </a:r>
            <a:r>
              <a:rPr lang="ru-RU" sz="1400" b="1" dirty="0" smtClean="0">
                <a:solidFill>
                  <a:srgbClr val="00B050"/>
                </a:solidFill>
              </a:rPr>
              <a:t>30 минут </a:t>
            </a:r>
            <a:r>
              <a:rPr lang="ru-RU" sz="1400" b="1" dirty="0" err="1" smtClean="0">
                <a:solidFill>
                  <a:srgbClr val="00B050"/>
                </a:solidFill>
              </a:rPr>
              <a:t>ішінде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65" name="Прямоугольник 155"/>
          <p:cNvSpPr>
            <a:spLocks noChangeArrowheads="1"/>
          </p:cNvSpPr>
          <p:nvPr/>
        </p:nvSpPr>
        <p:spPr bwMode="auto">
          <a:xfrm>
            <a:off x="4690655" y="1793972"/>
            <a:ext cx="3211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err="1" smtClean="0">
                <a:solidFill>
                  <a:srgbClr val="00B050"/>
                </a:solidFill>
              </a:rPr>
              <a:t>Үкімет</a:t>
            </a:r>
            <a:r>
              <a:rPr lang="ru-RU" altLang="ru-RU" sz="16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1600" b="1" dirty="0" err="1" smtClean="0">
                <a:solidFill>
                  <a:srgbClr val="00B050"/>
                </a:solidFill>
              </a:rPr>
              <a:t>сіздің</a:t>
            </a:r>
            <a:r>
              <a:rPr lang="ru-RU" altLang="ru-RU" sz="16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1600" b="1" dirty="0" err="1" smtClean="0">
                <a:solidFill>
                  <a:srgbClr val="00B050"/>
                </a:solidFill>
              </a:rPr>
              <a:t>уақытыңызды</a:t>
            </a:r>
            <a:r>
              <a:rPr lang="ru-RU" altLang="ru-RU" sz="16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1600" b="1" dirty="0" err="1" smtClean="0">
                <a:solidFill>
                  <a:srgbClr val="00B050"/>
                </a:solidFill>
              </a:rPr>
              <a:t>үнемдеу</a:t>
            </a:r>
            <a:r>
              <a:rPr lang="ru-RU" altLang="ru-RU" sz="1600" b="1" dirty="0" smtClean="0">
                <a:solidFill>
                  <a:srgbClr val="00B050"/>
                </a:solidFill>
              </a:rPr>
              <a:t> туралы </a:t>
            </a:r>
            <a:r>
              <a:rPr lang="ru-RU" altLang="ru-RU" sz="1600" b="1" dirty="0" err="1" smtClean="0">
                <a:solidFill>
                  <a:srgbClr val="00B050"/>
                </a:solidFill>
              </a:rPr>
              <a:t>ойлайды</a:t>
            </a:r>
            <a:endParaRPr lang="ru-RU" altLang="ru-RU" sz="1600" b="1" dirty="0">
              <a:solidFill>
                <a:srgbClr val="00B050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2822789" y="2513038"/>
            <a:ext cx="832136" cy="1080516"/>
            <a:chOff x="3732355" y="3548714"/>
            <a:chExt cx="1338517" cy="1542112"/>
          </a:xfrm>
        </p:grpSpPr>
        <p:pic>
          <p:nvPicPr>
            <p:cNvPr id="74" name="Picture 3" descr="G:\! WORK\For prezentations\kz_icons\MyComputer3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355" y="3548714"/>
              <a:ext cx="1338517" cy="11587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G:\! WORK\For prezentations\kz_icons\e-gov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605" y="4725104"/>
              <a:ext cx="1202016" cy="3657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340" y="2342119"/>
            <a:ext cx="1601950" cy="1772681"/>
          </a:xfrm>
          <a:prstGeom prst="rect">
            <a:avLst/>
          </a:prstGeom>
        </p:spPr>
      </p:pic>
      <p:sp>
        <p:nvSpPr>
          <p:cNvPr id="84" name="TextBox 74"/>
          <p:cNvSpPr txBox="1">
            <a:spLocks noChangeArrowheads="1"/>
          </p:cNvSpPr>
          <p:nvPr/>
        </p:nvSpPr>
        <p:spPr bwMode="auto">
          <a:xfrm>
            <a:off x="4447712" y="4376204"/>
            <a:ext cx="4525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Туылу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дерегі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тіркелген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. Сіз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туу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туралы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куәлікті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Астана қаласы Алматы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ауданының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тіркеу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бөлімінен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ала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аласыз</a:t>
            </a:r>
            <a:endParaRPr kumimoji="0" lang="ru-RU" altLang="ru-RU" sz="12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446120" y="4933937"/>
            <a:ext cx="36489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Сізге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баланың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туылуына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150 000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теңге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көлемінде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төлемді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және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балаға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1 жыл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күтім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көрсетуге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15 000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теңге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көлемінде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жәрдемақыны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анықтап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берді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endParaRPr kumimoji="0" lang="ru-RU" altLang="ru-RU" sz="1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6" name="TextBox 74"/>
          <p:cNvSpPr txBox="1">
            <a:spLocks noChangeArrowheads="1"/>
          </p:cNvSpPr>
          <p:nvPr/>
        </p:nvSpPr>
        <p:spPr bwMode="auto">
          <a:xfrm>
            <a:off x="4461159" y="5686556"/>
            <a:ext cx="3243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Сіздің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балаңыз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балабақшаға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кезекті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күту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парағында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758-ші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кезекте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тұр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</a:t>
            </a:r>
            <a:endParaRPr kumimoji="0" lang="ru-RU" altLang="ru-RU" sz="1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6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37" t="14515" b="44608"/>
          <a:stretch/>
        </p:blipFill>
        <p:spPr bwMode="auto">
          <a:xfrm>
            <a:off x="3882273" y="4436863"/>
            <a:ext cx="407963" cy="2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7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37" t="14515" b="44608"/>
          <a:stretch/>
        </p:blipFill>
        <p:spPr bwMode="auto">
          <a:xfrm>
            <a:off x="3887160" y="5117224"/>
            <a:ext cx="407963" cy="2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8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37" t="14515" b="44608"/>
          <a:stretch/>
        </p:blipFill>
        <p:spPr bwMode="auto">
          <a:xfrm>
            <a:off x="3906485" y="5797586"/>
            <a:ext cx="407963" cy="2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21368" y="2787993"/>
            <a:ext cx="1560806" cy="352440"/>
          </a:xfrm>
          <a:prstGeom prst="rect">
            <a:avLst/>
          </a:prstGeom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24" y="2575078"/>
            <a:ext cx="59349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" name="Прямоугольник 155"/>
          <p:cNvSpPr>
            <a:spLocks noChangeArrowheads="1"/>
          </p:cNvSpPr>
          <p:nvPr/>
        </p:nvSpPr>
        <p:spPr bwMode="auto">
          <a:xfrm>
            <a:off x="5271590" y="3187168"/>
            <a:ext cx="16057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altLang="ru-RU" sz="1600" b="1" dirty="0" smtClean="0">
                <a:solidFill>
                  <a:srgbClr val="00B050"/>
                </a:solidFill>
              </a:rPr>
              <a:t>өтінімдер</a:t>
            </a:r>
            <a:endParaRPr lang="ru-RU" altLang="ru-RU" sz="1600" b="1" dirty="0">
              <a:solidFill>
                <a:srgbClr val="00B05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131631" y="2504074"/>
            <a:ext cx="832136" cy="1080516"/>
            <a:chOff x="3732355" y="3548714"/>
            <a:chExt cx="1338517" cy="1542112"/>
          </a:xfrm>
        </p:grpSpPr>
        <p:pic>
          <p:nvPicPr>
            <p:cNvPr id="33" name="Picture 3" descr="G:\! WORK\For prezentations\kz_icons\MyComputer3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355" y="3548714"/>
              <a:ext cx="1338517" cy="11587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G:\! WORK\For prezentations\kz_icons\e-gov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605" y="4725104"/>
              <a:ext cx="1202016" cy="3657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1098091" y="2782469"/>
            <a:ext cx="1594621" cy="364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Интернет арқылы </a:t>
            </a:r>
            <a:r>
              <a:rPr lang="ru-RU" sz="1100" b="1" dirty="0" err="1" smtClean="0"/>
              <a:t>қызметке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жүгініңіз</a:t>
            </a:r>
            <a:endParaRPr lang="ru-RU" sz="1100" b="1" dirty="0"/>
          </a:p>
        </p:txBody>
      </p:sp>
    </p:spTree>
    <p:extLst>
      <p:ext uri="{BB962C8B-B14F-4D97-AF65-F5344CB8AC3E}">
        <p14:creationId xmlns="" xmlns:p14="http://schemas.microsoft.com/office/powerpoint/2010/main" val="39227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4650816" y="4341437"/>
            <a:ext cx="2148626" cy="2253020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07120" y="4341437"/>
            <a:ext cx="2148627" cy="2253020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63424" y="4341437"/>
            <a:ext cx="2148627" cy="2253020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894510" y="4349597"/>
            <a:ext cx="2124078" cy="2244860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7491" y="1638556"/>
            <a:ext cx="4054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B050"/>
                </a:solidFill>
              </a:rPr>
              <a:t>267</a:t>
            </a:r>
            <a:r>
              <a:rPr lang="ru-RU" sz="3600" b="1" dirty="0" smtClean="0">
                <a:solidFill>
                  <a:srgbClr val="228FB5"/>
                </a:solidFill>
              </a:rPr>
              <a:t> ХҚКО</a:t>
            </a:r>
            <a:r>
              <a:rPr lang="en-US" sz="3600" b="1" dirty="0" smtClean="0">
                <a:solidFill>
                  <a:srgbClr val="228FB5"/>
                </a:solidFill>
              </a:rPr>
              <a:t> </a:t>
            </a:r>
            <a:r>
              <a:rPr lang="ru-RU" sz="2000" b="1" dirty="0" err="1" smtClean="0">
                <a:solidFill>
                  <a:srgbClr val="228FB5"/>
                </a:solidFill>
              </a:rPr>
              <a:t>жұмыс</a:t>
            </a:r>
            <a:r>
              <a:rPr lang="ru-RU" sz="2000" b="1" dirty="0" smtClean="0">
                <a:solidFill>
                  <a:srgbClr val="228FB5"/>
                </a:solidFill>
              </a:rPr>
              <a:t> </a:t>
            </a:r>
            <a:r>
              <a:rPr lang="ru-RU" sz="2000" b="1" dirty="0" err="1" smtClean="0">
                <a:solidFill>
                  <a:srgbClr val="228FB5"/>
                </a:solidFill>
              </a:rPr>
              <a:t>істейді</a:t>
            </a:r>
            <a:endParaRPr lang="en-US" sz="2000" b="1" dirty="0">
              <a:solidFill>
                <a:srgbClr val="228FB5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94835" y="2242940"/>
            <a:ext cx="2491748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ru-RU" sz="1050" b="1" dirty="0" err="1" smtClean="0">
                <a:solidFill>
                  <a:srgbClr val="000000"/>
                </a:solidFill>
              </a:rPr>
              <a:t>Электронды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кезек</a:t>
            </a:r>
            <a:r>
              <a:rPr lang="en-US" sz="1050" b="1" dirty="0" smtClean="0">
                <a:solidFill>
                  <a:srgbClr val="000000"/>
                </a:solidFill>
              </a:rPr>
              <a:t> </a:t>
            </a:r>
            <a:endParaRPr lang="ru-RU" sz="1050" b="1" dirty="0">
              <a:solidFill>
                <a:srgbClr val="000000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ru-RU" sz="1050" b="1" dirty="0" err="1" smtClean="0">
                <a:solidFill>
                  <a:srgbClr val="000000"/>
                </a:solidFill>
              </a:rPr>
              <a:t>Қызмет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көрсету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сапасын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бағалау</a:t>
            </a:r>
            <a:endParaRPr lang="ru-RU" sz="1050" b="1" dirty="0">
              <a:solidFill>
                <a:srgbClr val="000000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ru-RU" sz="1050" b="1" dirty="0" err="1" smtClean="0">
                <a:solidFill>
                  <a:srgbClr val="000000"/>
                </a:solidFill>
              </a:rPr>
              <a:t>Электронды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көшірмелер</a:t>
            </a:r>
            <a:endParaRPr lang="ru-RU" sz="1050" b="1" dirty="0">
              <a:solidFill>
                <a:srgbClr val="000000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ru-RU" sz="1050" b="1" dirty="0" err="1" smtClean="0">
                <a:solidFill>
                  <a:srgbClr val="000000"/>
                </a:solidFill>
              </a:rPr>
              <a:t>Қызметтерді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тегін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көрсету</a:t>
            </a:r>
            <a:endParaRPr lang="ru-RU" sz="1050" b="1" dirty="0">
              <a:solidFill>
                <a:srgbClr val="000000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ru-RU" sz="1050" b="1" dirty="0" err="1" smtClean="0">
                <a:solidFill>
                  <a:srgbClr val="000000"/>
                </a:solidFill>
              </a:rPr>
              <a:t>Халыққа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қызмет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көрсету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пунктері</a:t>
            </a:r>
            <a:r>
              <a:rPr lang="en-US" sz="1050" b="1" dirty="0" smtClean="0">
                <a:solidFill>
                  <a:srgbClr val="000000"/>
                </a:solidFill>
              </a:rPr>
              <a:t> </a:t>
            </a:r>
            <a:endParaRPr lang="ru-RU" sz="1050" b="1" dirty="0">
              <a:solidFill>
                <a:srgbClr val="000000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ru-RU" sz="1050" b="1" dirty="0" err="1" smtClean="0">
                <a:solidFill>
                  <a:srgbClr val="000000"/>
                </a:solidFill>
              </a:rPr>
              <a:t>Көрме</a:t>
            </a:r>
            <a:r>
              <a:rPr lang="ru-RU" sz="1050" b="1" dirty="0" smtClean="0">
                <a:solidFill>
                  <a:srgbClr val="000000"/>
                </a:solidFill>
              </a:rPr>
              <a:t> залы мен </a:t>
            </a:r>
            <a:r>
              <a:rPr lang="ru-RU" sz="1050" b="1" dirty="0" err="1" smtClean="0">
                <a:solidFill>
                  <a:srgbClr val="000000"/>
                </a:solidFill>
              </a:rPr>
              <a:t>өзіне-өзі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қызмет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көрсету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</a:rPr>
              <a:t>секторлары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Прямоугольник 101"/>
          <p:cNvSpPr>
            <a:spLocks noChangeArrowheads="1"/>
          </p:cNvSpPr>
          <p:nvPr/>
        </p:nvSpPr>
        <p:spPr bwMode="auto">
          <a:xfrm>
            <a:off x="3823856" y="2072671"/>
            <a:ext cx="15819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228FB5"/>
                </a:solidFill>
              </a:rPr>
              <a:t>Қазірге</a:t>
            </a:r>
            <a:r>
              <a:rPr lang="ru-RU" sz="1400" b="1" dirty="0" smtClean="0">
                <a:solidFill>
                  <a:srgbClr val="228FB5"/>
                </a:solidFill>
              </a:rPr>
              <a:t> </a:t>
            </a:r>
            <a:r>
              <a:rPr lang="ru-RU" sz="1400" b="1" dirty="0" err="1" smtClean="0">
                <a:solidFill>
                  <a:srgbClr val="228FB5"/>
                </a:solidFill>
              </a:rPr>
              <a:t>таңда</a:t>
            </a:r>
            <a:r>
              <a:rPr lang="ru-RU" sz="1400" b="1" dirty="0" smtClean="0">
                <a:solidFill>
                  <a:srgbClr val="228FB5"/>
                </a:solidFill>
              </a:rPr>
              <a:t> ХҚКО-</a:t>
            </a:r>
            <a:r>
              <a:rPr lang="ru-RU" sz="1400" b="1" dirty="0" err="1" smtClean="0">
                <a:solidFill>
                  <a:srgbClr val="228FB5"/>
                </a:solidFill>
              </a:rPr>
              <a:t>нда</a:t>
            </a:r>
            <a:r>
              <a:rPr lang="ru-RU" sz="1400" b="1" dirty="0" smtClean="0">
                <a:solidFill>
                  <a:srgbClr val="228FB5"/>
                </a:solidFill>
              </a:rPr>
              <a:t> </a:t>
            </a:r>
            <a:r>
              <a:rPr lang="ru-RU" sz="1400" b="1" dirty="0" err="1" smtClean="0">
                <a:solidFill>
                  <a:srgbClr val="228FB5"/>
                </a:solidFill>
              </a:rPr>
              <a:t>жүзеге</a:t>
            </a:r>
            <a:r>
              <a:rPr lang="ru-RU" sz="1400" b="1" dirty="0" smtClean="0">
                <a:solidFill>
                  <a:srgbClr val="228FB5"/>
                </a:solidFill>
              </a:rPr>
              <a:t> </a:t>
            </a:r>
            <a:r>
              <a:rPr lang="ru-RU" sz="1400" b="1" dirty="0" err="1" smtClean="0">
                <a:solidFill>
                  <a:srgbClr val="228FB5"/>
                </a:solidFill>
              </a:rPr>
              <a:t>асырылуда</a:t>
            </a:r>
            <a:r>
              <a:rPr lang="ru-RU" sz="1400" b="1" dirty="0" smtClean="0">
                <a:solidFill>
                  <a:srgbClr val="228FB5"/>
                </a:solidFill>
              </a:rPr>
              <a:t> </a:t>
            </a:r>
            <a:endParaRPr lang="ru-RU" sz="1400" b="1" dirty="0">
              <a:solidFill>
                <a:srgbClr val="228FB5"/>
              </a:solidFill>
            </a:endParaRPr>
          </a:p>
        </p:txBody>
      </p:sp>
      <p:sp>
        <p:nvSpPr>
          <p:cNvPr id="8" name="Прямоугольник 51"/>
          <p:cNvSpPr>
            <a:spLocks noChangeArrowheads="1"/>
          </p:cNvSpPr>
          <p:nvPr/>
        </p:nvSpPr>
        <p:spPr bwMode="auto">
          <a:xfrm>
            <a:off x="6543675" y="1823584"/>
            <a:ext cx="2466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b="1" dirty="0" err="1" smtClean="0">
                <a:solidFill>
                  <a:srgbClr val="228FB5"/>
                </a:solidFill>
              </a:rPr>
              <a:t>Ауылды</a:t>
            </a:r>
            <a:r>
              <a:rPr lang="ru-RU" sz="1200" b="1" dirty="0" smtClean="0">
                <a:solidFill>
                  <a:srgbClr val="228FB5"/>
                </a:solidFill>
              </a:rPr>
              <a:t> </a:t>
            </a:r>
            <a:r>
              <a:rPr lang="ru-RU" sz="1200" b="1" dirty="0" err="1" smtClean="0">
                <a:solidFill>
                  <a:srgbClr val="228FB5"/>
                </a:solidFill>
              </a:rPr>
              <a:t>жерлердегі</a:t>
            </a:r>
            <a:r>
              <a:rPr lang="ru-RU" sz="1200" b="1" dirty="0" smtClean="0">
                <a:solidFill>
                  <a:srgbClr val="228FB5"/>
                </a:solidFill>
              </a:rPr>
              <a:t> </a:t>
            </a:r>
            <a:r>
              <a:rPr lang="ru-RU" sz="1200" b="1" dirty="0" err="1" smtClean="0">
                <a:solidFill>
                  <a:srgbClr val="228FB5"/>
                </a:solidFill>
              </a:rPr>
              <a:t>жұмыстар</a:t>
            </a:r>
            <a:r>
              <a:rPr lang="ru-RU" sz="1200" b="1" dirty="0" smtClean="0">
                <a:solidFill>
                  <a:srgbClr val="228FB5"/>
                </a:solidFill>
              </a:rPr>
              <a:t> </a:t>
            </a:r>
            <a:r>
              <a:rPr lang="ru-RU" sz="1200" b="1" dirty="0" err="1" smtClean="0">
                <a:solidFill>
                  <a:srgbClr val="228FB5"/>
                </a:solidFill>
              </a:rPr>
              <a:t>мобильді</a:t>
            </a:r>
            <a:r>
              <a:rPr lang="ru-RU" sz="1200" b="1" dirty="0" smtClean="0">
                <a:solidFill>
                  <a:srgbClr val="228FB5"/>
                </a:solidFill>
              </a:rPr>
              <a:t> ХҚКО-ның </a:t>
            </a:r>
            <a:r>
              <a:rPr lang="ru-RU" sz="1200" b="1" dirty="0" err="1" smtClean="0">
                <a:solidFill>
                  <a:srgbClr val="228FB5"/>
                </a:solidFill>
              </a:rPr>
              <a:t>арқасында</a:t>
            </a:r>
            <a:r>
              <a:rPr lang="ru-RU" sz="1200" b="1" dirty="0" smtClean="0">
                <a:solidFill>
                  <a:srgbClr val="228FB5"/>
                </a:solidFill>
              </a:rPr>
              <a:t> </a:t>
            </a:r>
            <a:r>
              <a:rPr lang="ru-RU" sz="1200" b="1" dirty="0" err="1" smtClean="0">
                <a:solidFill>
                  <a:srgbClr val="228FB5"/>
                </a:solidFill>
              </a:rPr>
              <a:t>жүргізіледі</a:t>
            </a:r>
            <a:r>
              <a:rPr lang="ru-RU" sz="1200" b="1" dirty="0" smtClean="0">
                <a:solidFill>
                  <a:srgbClr val="228FB5"/>
                </a:solidFill>
              </a:rPr>
              <a:t> </a:t>
            </a:r>
            <a:endParaRPr lang="ru-RU" sz="1200" b="1" dirty="0">
              <a:solidFill>
                <a:srgbClr val="228FB5"/>
              </a:solidFill>
            </a:endParaRPr>
          </a:p>
        </p:txBody>
      </p:sp>
      <p:pic>
        <p:nvPicPr>
          <p:cNvPr id="9" name="Рисунок 10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0192" y="2402040"/>
            <a:ext cx="725201" cy="59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0" name="Прямоугольник 59"/>
          <p:cNvSpPr>
            <a:spLocks noChangeArrowheads="1"/>
          </p:cNvSpPr>
          <p:nvPr/>
        </p:nvSpPr>
        <p:spPr bwMode="auto">
          <a:xfrm>
            <a:off x="3997643" y="2938945"/>
            <a:ext cx="2362200" cy="110799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sz="1100" b="1" dirty="0" err="1" smtClean="0">
                <a:solidFill>
                  <a:srgbClr val="008646"/>
                </a:solidFill>
              </a:rPr>
              <a:t>Ұсынылған</a:t>
            </a:r>
            <a:r>
              <a:rPr kumimoji="1" lang="ru-RU" sz="1100" b="1" dirty="0" smtClean="0">
                <a:solidFill>
                  <a:srgbClr val="008646"/>
                </a:solidFill>
              </a:rPr>
              <a:t> </a:t>
            </a:r>
            <a:r>
              <a:rPr kumimoji="1" lang="ru-RU" sz="1100" b="1" dirty="0" err="1" smtClean="0">
                <a:solidFill>
                  <a:srgbClr val="008646"/>
                </a:solidFill>
              </a:rPr>
              <a:t>қызметтер</a:t>
            </a:r>
            <a:r>
              <a:rPr kumimoji="1" lang="ru-RU" sz="1100" b="1" dirty="0" smtClean="0">
                <a:solidFill>
                  <a:srgbClr val="008646"/>
                </a:solidFill>
              </a:rPr>
              <a:t>: </a:t>
            </a:r>
          </a:p>
          <a:p>
            <a:r>
              <a:rPr kumimoji="1" lang="ru-RU" sz="1100" dirty="0" smtClean="0">
                <a:solidFill>
                  <a:srgbClr val="008646"/>
                </a:solidFill>
              </a:rPr>
              <a:t>2012 – 11 </a:t>
            </a:r>
            <a:r>
              <a:rPr kumimoji="1" lang="ru-RU" sz="1100" dirty="0" err="1" smtClean="0">
                <a:solidFill>
                  <a:srgbClr val="008646"/>
                </a:solidFill>
              </a:rPr>
              <a:t>миллионнан</a:t>
            </a:r>
            <a:r>
              <a:rPr kumimoji="1" lang="ru-RU" sz="1100" dirty="0" smtClean="0">
                <a:solidFill>
                  <a:srgbClr val="008646"/>
                </a:solidFill>
              </a:rPr>
              <a:t> </a:t>
            </a:r>
            <a:r>
              <a:rPr kumimoji="1" lang="ru-RU" sz="1100" dirty="0" err="1" smtClean="0">
                <a:solidFill>
                  <a:srgbClr val="008646"/>
                </a:solidFill>
              </a:rPr>
              <a:t>астам</a:t>
            </a:r>
            <a:r>
              <a:rPr kumimoji="1" lang="ru-RU" sz="1100" dirty="0" smtClean="0">
                <a:solidFill>
                  <a:srgbClr val="008646"/>
                </a:solidFill>
              </a:rPr>
              <a:t> </a:t>
            </a:r>
            <a:r>
              <a:rPr kumimoji="1" lang="ru-RU" sz="1100" dirty="0" err="1" smtClean="0">
                <a:solidFill>
                  <a:srgbClr val="008646"/>
                </a:solidFill>
              </a:rPr>
              <a:t>қызмет</a:t>
            </a:r>
            <a:endParaRPr kumimoji="1" lang="ru-RU" sz="1100" dirty="0">
              <a:solidFill>
                <a:srgbClr val="008646"/>
              </a:solidFill>
            </a:endParaRPr>
          </a:p>
          <a:p>
            <a:pPr eaLnBrk="1" hangingPunct="1"/>
            <a:r>
              <a:rPr kumimoji="1" lang="ru-RU" sz="1100" dirty="0" smtClean="0">
                <a:solidFill>
                  <a:srgbClr val="008646"/>
                </a:solidFill>
              </a:rPr>
              <a:t>2015 – 19 </a:t>
            </a:r>
            <a:r>
              <a:rPr kumimoji="1" lang="ru-RU" sz="1100" dirty="0" err="1" smtClean="0">
                <a:solidFill>
                  <a:srgbClr val="008646"/>
                </a:solidFill>
              </a:rPr>
              <a:t>миллионнан</a:t>
            </a:r>
            <a:r>
              <a:rPr kumimoji="1" lang="ru-RU" sz="1100" dirty="0" smtClean="0">
                <a:solidFill>
                  <a:srgbClr val="008646"/>
                </a:solidFill>
              </a:rPr>
              <a:t> </a:t>
            </a:r>
            <a:r>
              <a:rPr kumimoji="1" lang="ru-RU" sz="1100" dirty="0" err="1" smtClean="0">
                <a:solidFill>
                  <a:srgbClr val="008646"/>
                </a:solidFill>
              </a:rPr>
              <a:t>астам</a:t>
            </a:r>
            <a:r>
              <a:rPr kumimoji="1" lang="ru-RU" sz="1100" dirty="0" smtClean="0">
                <a:solidFill>
                  <a:srgbClr val="008646"/>
                </a:solidFill>
              </a:rPr>
              <a:t> </a:t>
            </a:r>
            <a:r>
              <a:rPr kumimoji="1" lang="ru-RU" sz="1100" dirty="0" err="1" smtClean="0">
                <a:solidFill>
                  <a:srgbClr val="008646"/>
                </a:solidFill>
              </a:rPr>
              <a:t>қызмет</a:t>
            </a:r>
            <a:endParaRPr kumimoji="1" lang="ru-RU" sz="1100" dirty="0" smtClean="0">
              <a:solidFill>
                <a:srgbClr val="008646"/>
              </a:solidFill>
            </a:endParaRPr>
          </a:p>
          <a:p>
            <a:pPr eaLnBrk="1" hangingPunct="1"/>
            <a:endParaRPr kumimoji="1" lang="ru-RU" sz="1100" dirty="0">
              <a:solidFill>
                <a:srgbClr val="008646"/>
              </a:solidFill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3976433" y="1774536"/>
            <a:ext cx="1383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 b="1" dirty="0" smtClean="0">
                <a:solidFill>
                  <a:srgbClr val="2F5597"/>
                </a:solidFill>
              </a:rPr>
              <a:t>191</a:t>
            </a:r>
            <a:r>
              <a:rPr lang="ru-RU" b="1" dirty="0">
                <a:solidFill>
                  <a:srgbClr val="2F5597"/>
                </a:solidFill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</a:rPr>
              <a:t>қызмет</a:t>
            </a:r>
            <a:endParaRPr lang="en-US" b="1" dirty="0">
              <a:solidFill>
                <a:srgbClr val="2F5597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950079" y="1852852"/>
            <a:ext cx="0" cy="164953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551613" y="1762647"/>
            <a:ext cx="15875" cy="165498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6428509" y="3033670"/>
            <a:ext cx="26929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sz="1000" dirty="0" smtClean="0">
                <a:solidFill>
                  <a:srgbClr val="008646"/>
                </a:solidFill>
              </a:rPr>
              <a:t>2012</a:t>
            </a:r>
            <a:r>
              <a:rPr kumimoji="1" lang="en-US" sz="1000" dirty="0" smtClean="0">
                <a:solidFill>
                  <a:srgbClr val="008646"/>
                </a:solidFill>
              </a:rPr>
              <a:t>:</a:t>
            </a:r>
            <a:r>
              <a:rPr kumimoji="1" lang="ru-RU" sz="1000" dirty="0" smtClean="0">
                <a:solidFill>
                  <a:srgbClr val="008646"/>
                </a:solidFill>
              </a:rPr>
              <a:t> бару – 10 963</a:t>
            </a:r>
            <a:r>
              <a:rPr kumimoji="1" lang="en-US" sz="1000" dirty="0" smtClean="0">
                <a:solidFill>
                  <a:srgbClr val="008646"/>
                </a:solidFill>
              </a:rPr>
              <a:t>;</a:t>
            </a:r>
            <a:r>
              <a:rPr kumimoji="1" lang="ru-RU" sz="1000" dirty="0" smtClean="0">
                <a:solidFill>
                  <a:srgbClr val="008646"/>
                </a:solidFill>
              </a:rPr>
              <a:t> </a:t>
            </a:r>
            <a:r>
              <a:rPr kumimoji="1" lang="ru-RU" sz="1000" dirty="0" err="1" smtClean="0">
                <a:solidFill>
                  <a:srgbClr val="008646"/>
                </a:solidFill>
              </a:rPr>
              <a:t>қызметтер</a:t>
            </a:r>
            <a:r>
              <a:rPr kumimoji="1" lang="ru-RU" sz="1000" dirty="0" smtClean="0">
                <a:solidFill>
                  <a:srgbClr val="008646"/>
                </a:solidFill>
              </a:rPr>
              <a:t>– 148 180</a:t>
            </a:r>
            <a:endParaRPr kumimoji="1" lang="ru-RU" sz="1000" dirty="0">
              <a:solidFill>
                <a:srgbClr val="008646"/>
              </a:solidFill>
            </a:endParaRPr>
          </a:p>
          <a:p>
            <a:r>
              <a:rPr kumimoji="1" lang="ru-RU" sz="1000" dirty="0" smtClean="0">
                <a:solidFill>
                  <a:srgbClr val="008646"/>
                </a:solidFill>
              </a:rPr>
              <a:t>2014</a:t>
            </a:r>
            <a:r>
              <a:rPr kumimoji="1" lang="en-US" sz="1000" dirty="0" smtClean="0">
                <a:solidFill>
                  <a:srgbClr val="008646"/>
                </a:solidFill>
              </a:rPr>
              <a:t>:</a:t>
            </a:r>
            <a:r>
              <a:rPr kumimoji="1" lang="ru-RU" sz="1000" dirty="0" smtClean="0">
                <a:solidFill>
                  <a:srgbClr val="008646"/>
                </a:solidFill>
              </a:rPr>
              <a:t> бару – 11 514</a:t>
            </a:r>
            <a:r>
              <a:rPr kumimoji="1" lang="en-US" sz="1000" dirty="0" smtClean="0">
                <a:solidFill>
                  <a:srgbClr val="008646"/>
                </a:solidFill>
              </a:rPr>
              <a:t>;</a:t>
            </a:r>
            <a:r>
              <a:rPr kumimoji="1" lang="ru-RU" sz="1000" dirty="0" smtClean="0">
                <a:solidFill>
                  <a:srgbClr val="008646"/>
                </a:solidFill>
              </a:rPr>
              <a:t> </a:t>
            </a:r>
            <a:r>
              <a:rPr kumimoji="1" lang="ru-RU" sz="1000" dirty="0" err="1" smtClean="0">
                <a:solidFill>
                  <a:srgbClr val="008646"/>
                </a:solidFill>
              </a:rPr>
              <a:t>қызметтер</a:t>
            </a:r>
            <a:r>
              <a:rPr kumimoji="1" lang="ru-RU" sz="1000" dirty="0" smtClean="0">
                <a:solidFill>
                  <a:srgbClr val="008646"/>
                </a:solidFill>
              </a:rPr>
              <a:t>– 339 192</a:t>
            </a:r>
          </a:p>
          <a:p>
            <a:r>
              <a:rPr kumimoji="1" lang="ru-RU" sz="1000" dirty="0" smtClean="0">
                <a:solidFill>
                  <a:srgbClr val="008646"/>
                </a:solidFill>
              </a:rPr>
              <a:t>2015</a:t>
            </a:r>
            <a:r>
              <a:rPr kumimoji="1" lang="en-US" sz="1000" dirty="0" smtClean="0">
                <a:solidFill>
                  <a:srgbClr val="008646"/>
                </a:solidFill>
              </a:rPr>
              <a:t>: </a:t>
            </a:r>
            <a:r>
              <a:rPr kumimoji="1" lang="ru-RU" sz="1000" dirty="0" smtClean="0">
                <a:solidFill>
                  <a:srgbClr val="008646"/>
                </a:solidFill>
              </a:rPr>
              <a:t>бару</a:t>
            </a:r>
            <a:r>
              <a:rPr kumimoji="1" lang="en-US" sz="1000" dirty="0" smtClean="0">
                <a:solidFill>
                  <a:srgbClr val="008646"/>
                </a:solidFill>
              </a:rPr>
              <a:t> </a:t>
            </a:r>
            <a:r>
              <a:rPr kumimoji="1" lang="ru-RU" sz="1000" dirty="0" smtClean="0">
                <a:solidFill>
                  <a:srgbClr val="008646"/>
                </a:solidFill>
              </a:rPr>
              <a:t>- 7 404</a:t>
            </a:r>
            <a:r>
              <a:rPr kumimoji="1" lang="en-US" sz="1000" dirty="0" smtClean="0">
                <a:solidFill>
                  <a:srgbClr val="008646"/>
                </a:solidFill>
              </a:rPr>
              <a:t>;</a:t>
            </a:r>
            <a:r>
              <a:rPr kumimoji="1" lang="ru-RU" sz="1000" dirty="0" smtClean="0">
                <a:solidFill>
                  <a:srgbClr val="008646"/>
                </a:solidFill>
              </a:rPr>
              <a:t> </a:t>
            </a:r>
            <a:r>
              <a:rPr kumimoji="1" lang="ru-RU" sz="1000" dirty="0" err="1" smtClean="0">
                <a:solidFill>
                  <a:srgbClr val="008646"/>
                </a:solidFill>
              </a:rPr>
              <a:t>қызметтер</a:t>
            </a:r>
            <a:r>
              <a:rPr kumimoji="1" lang="ru-RU" sz="1000" dirty="0" smtClean="0">
                <a:solidFill>
                  <a:srgbClr val="008646"/>
                </a:solidFill>
              </a:rPr>
              <a:t>– 228 488</a:t>
            </a:r>
            <a:endParaRPr kumimoji="1" lang="en-US" sz="1000" dirty="0">
              <a:solidFill>
                <a:srgbClr val="008646"/>
              </a:solidFill>
            </a:endParaRP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6551613" y="2331584"/>
            <a:ext cx="1338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600" b="1" dirty="0">
                <a:solidFill>
                  <a:srgbClr val="2F5597"/>
                </a:solidFill>
              </a:rPr>
              <a:t>70</a:t>
            </a:r>
            <a:r>
              <a:rPr lang="en-US" sz="3600" b="1" dirty="0">
                <a:solidFill>
                  <a:srgbClr val="2F5597"/>
                </a:solidFill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</a:rPr>
              <a:t>көлік</a:t>
            </a:r>
            <a:r>
              <a:rPr lang="en-US" b="1" dirty="0" smtClean="0">
                <a:solidFill>
                  <a:srgbClr val="2F5597"/>
                </a:solidFill>
              </a:rPr>
              <a:t> </a:t>
            </a:r>
            <a:endParaRPr lang="ru-RU" b="1" dirty="0">
              <a:solidFill>
                <a:srgbClr val="2F5597"/>
              </a:solidFill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20664" y="2316261"/>
            <a:ext cx="1533524" cy="977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" name="Прямоугольник 27"/>
          <p:cNvSpPr/>
          <p:nvPr/>
        </p:nvSpPr>
        <p:spPr>
          <a:xfrm>
            <a:off x="163513" y="3840649"/>
            <a:ext cx="8855075" cy="302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None/>
            </a:pPr>
            <a:r>
              <a:rPr lang="ru-RU" altLang="ru-RU" sz="1600" dirty="0" err="1" smtClean="0">
                <a:solidFill>
                  <a:schemeClr val="bg1"/>
                </a:solidFill>
              </a:rPr>
              <a:t>Мүгедектерге</a:t>
            </a:r>
            <a:r>
              <a:rPr lang="ru-RU" altLang="ru-RU" sz="1600" dirty="0" smtClean="0">
                <a:solidFill>
                  <a:schemeClr val="bg1"/>
                </a:solidFill>
              </a:rPr>
              <a:t> </a:t>
            </a:r>
            <a:r>
              <a:rPr lang="ru-RU" altLang="ru-RU" sz="1600" dirty="0" err="1" smtClean="0">
                <a:solidFill>
                  <a:schemeClr val="bg1"/>
                </a:solidFill>
              </a:rPr>
              <a:t>жағдай</a:t>
            </a:r>
            <a:r>
              <a:rPr lang="ru-RU" altLang="ru-RU" sz="1600" dirty="0" smtClean="0">
                <a:solidFill>
                  <a:schemeClr val="bg1"/>
                </a:solidFill>
              </a:rPr>
              <a:t> жасау 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63206" y="114036"/>
            <a:ext cx="8810059" cy="530353"/>
            <a:chOff x="163206" y="130970"/>
            <a:chExt cx="8810059" cy="530353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06" y="130970"/>
              <a:ext cx="1395987" cy="53035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781" y="222024"/>
              <a:ext cx="1644484" cy="348243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>
            <a:off x="1676399" y="935328"/>
            <a:ext cx="5808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 smtClean="0">
                <a:solidFill>
                  <a:srgbClr val="00B050"/>
                </a:solidFill>
              </a:rPr>
              <a:t>Халыққа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қызмет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көрсету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</a:rPr>
              <a:t>орталығы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(ХҚКО)</a:t>
            </a:r>
            <a:endParaRPr kumimoji="0" lang="ru-RU" altLang="ru-RU" sz="2000" b="1" dirty="0">
              <a:solidFill>
                <a:srgbClr val="00B05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0" y="1335438"/>
            <a:ext cx="9144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653587" y="4442450"/>
            <a:ext cx="214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ru-RU" altLang="ru-RU" sz="1000" b="1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000" b="1" dirty="0">
                <a:latin typeface="Calibri" panose="020F0502020204030204" pitchFamily="34" charset="0"/>
              </a:rPr>
              <a:t>Брайль </a:t>
            </a:r>
            <a:r>
              <a:rPr lang="ru-RU" altLang="ru-RU" sz="1000" b="1" dirty="0" err="1">
                <a:latin typeface="Calibri" panose="020F0502020204030204" pitchFamily="34" charset="0"/>
              </a:rPr>
              <a:t>қаріпіндегі</a:t>
            </a:r>
            <a:r>
              <a:rPr lang="ru-RU" altLang="ru-RU" sz="1000" b="1" dirty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>
                <a:latin typeface="Calibri" panose="020F0502020204030204" pitchFamily="34" charset="0"/>
              </a:rPr>
              <a:t>ақпараттық</a:t>
            </a:r>
            <a:r>
              <a:rPr lang="ru-RU" altLang="ru-RU" sz="1000" b="1" dirty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>
                <a:latin typeface="Calibri" panose="020F0502020204030204" pitchFamily="34" charset="0"/>
              </a:rPr>
              <a:t>кестелерді</a:t>
            </a:r>
            <a:r>
              <a:rPr lang="ru-RU" altLang="ru-RU" sz="1000" b="1" dirty="0">
                <a:latin typeface="Calibri" panose="020F0502020204030204" pitchFamily="34" charset="0"/>
              </a:rPr>
              <a:t> және </a:t>
            </a:r>
            <a:r>
              <a:rPr lang="ru-RU" altLang="ru-RU" sz="1000" b="1" dirty="0" err="1">
                <a:latin typeface="Calibri" panose="020F0502020204030204" pitchFamily="34" charset="0"/>
              </a:rPr>
              <a:t>нашар</a:t>
            </a:r>
            <a:r>
              <a:rPr lang="ru-RU" altLang="ru-RU" sz="1000" b="1" dirty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>
                <a:latin typeface="Calibri" panose="020F0502020204030204" pitchFamily="34" charset="0"/>
              </a:rPr>
              <a:t>көретін</a:t>
            </a:r>
            <a:r>
              <a:rPr lang="ru-RU" altLang="ru-RU" sz="1000" b="1" dirty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>
                <a:latin typeface="Calibri" panose="020F0502020204030204" pitchFamily="34" charset="0"/>
              </a:rPr>
              <a:t>адамдарға</a:t>
            </a:r>
            <a:r>
              <a:rPr lang="ru-RU" altLang="ru-RU" sz="1000" b="1" dirty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>
                <a:latin typeface="Calibri" panose="020F0502020204030204" pitchFamily="34" charset="0"/>
              </a:rPr>
              <a:t>арнайы</a:t>
            </a:r>
            <a:r>
              <a:rPr lang="ru-RU" altLang="ru-RU" sz="1000" b="1" dirty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>
                <a:latin typeface="Calibri" panose="020F0502020204030204" pitchFamily="34" charset="0"/>
              </a:rPr>
              <a:t>мониторларды</a:t>
            </a:r>
            <a:r>
              <a:rPr lang="ru-RU" altLang="ru-RU" sz="1000" b="1" dirty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>
                <a:latin typeface="Calibri" panose="020F0502020204030204" pitchFamily="34" charset="0"/>
              </a:rPr>
              <a:t>бекіту</a:t>
            </a:r>
            <a:r>
              <a:rPr lang="ru-RU" altLang="ru-RU" sz="1000" b="1" dirty="0">
                <a:latin typeface="Calibri" panose="020F0502020204030204" pitchFamily="34" charset="0"/>
              </a:rPr>
              <a:t>, </a:t>
            </a:r>
            <a:r>
              <a:rPr lang="ru-RU" altLang="ru-RU" sz="1000" b="1" dirty="0" err="1">
                <a:latin typeface="Calibri" panose="020F0502020204030204" pitchFamily="34" charset="0"/>
              </a:rPr>
              <a:t>жеңілдікті</a:t>
            </a:r>
            <a:r>
              <a:rPr lang="ru-RU" altLang="ru-RU" sz="1000" b="1" dirty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>
                <a:latin typeface="Calibri" panose="020F0502020204030204" pitchFamily="34" charset="0"/>
              </a:rPr>
              <a:t>жұмыс</a:t>
            </a:r>
            <a:r>
              <a:rPr lang="ru-RU" altLang="ru-RU" sz="1000" b="1" dirty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>
                <a:latin typeface="Calibri" panose="020F0502020204030204" pitchFamily="34" charset="0"/>
              </a:rPr>
              <a:t>орындарын</a:t>
            </a:r>
            <a:r>
              <a:rPr lang="ru-RU" altLang="ru-RU" sz="1000" b="1" dirty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>
                <a:latin typeface="Calibri" panose="020F0502020204030204" pitchFamily="34" charset="0"/>
              </a:rPr>
              <a:t>құру</a:t>
            </a:r>
            <a:endParaRPr lang="ru-RU" altLang="ru-RU" sz="10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4" name="Прямоугольник 39"/>
          <p:cNvSpPr>
            <a:spLocks noChangeArrowheads="1"/>
          </p:cNvSpPr>
          <p:nvPr/>
        </p:nvSpPr>
        <p:spPr bwMode="auto">
          <a:xfrm>
            <a:off x="2457138" y="4442450"/>
            <a:ext cx="2052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err="1" smtClean="0">
                <a:latin typeface="Calibri" panose="020F0502020204030204" pitchFamily="34" charset="0"/>
              </a:rPr>
              <a:t>Халыққа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үй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жағдайында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қызмет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көрсету</a:t>
            </a:r>
            <a:r>
              <a:rPr lang="en-US" altLang="ru-RU" sz="1000" b="1" dirty="0">
                <a:latin typeface="Calibri" panose="020F0502020204030204" pitchFamily="34" charset="0"/>
              </a:rPr>
              <a:t/>
            </a:r>
            <a:br>
              <a:rPr lang="en-US" altLang="ru-RU" sz="1000" b="1" dirty="0">
                <a:latin typeface="Calibri" panose="020F0502020204030204" pitchFamily="34" charset="0"/>
              </a:rPr>
            </a:br>
            <a:r>
              <a:rPr lang="ru-RU" altLang="ru-RU" sz="1000" b="1" dirty="0" smtClean="0">
                <a:latin typeface="Calibri" panose="020F0502020204030204" pitchFamily="34" charset="0"/>
              </a:rPr>
              <a:t>2014</a:t>
            </a:r>
            <a:r>
              <a:rPr lang="en-US" altLang="ru-RU" sz="1000" b="1" dirty="0" smtClean="0">
                <a:latin typeface="Calibri" panose="020F0502020204030204" pitchFamily="34" charset="0"/>
              </a:rPr>
              <a:t>: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12 859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қызмет</a:t>
            </a:r>
            <a:endParaRPr lang="ru-RU" altLang="ru-RU" sz="10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latin typeface="Calibri" panose="020F0502020204030204" pitchFamily="34" charset="0"/>
              </a:rPr>
              <a:t>2015</a:t>
            </a:r>
            <a:r>
              <a:rPr lang="en-US" altLang="ru-RU" sz="1000" b="1" dirty="0" smtClean="0">
                <a:latin typeface="Calibri" panose="020F0502020204030204" pitchFamily="34" charset="0"/>
              </a:rPr>
              <a:t>: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10 860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қызмет</a:t>
            </a:r>
            <a:endParaRPr lang="ru-RU" altLang="ru-RU" sz="1000" b="1" dirty="0">
              <a:latin typeface="Calibri" panose="020F0502020204030204" pitchFamily="34" charset="0"/>
            </a:endParaRPr>
          </a:p>
        </p:txBody>
      </p:sp>
      <p:sp>
        <p:nvSpPr>
          <p:cNvPr id="46" name="Прямоугольник 37"/>
          <p:cNvSpPr>
            <a:spLocks noChangeArrowheads="1"/>
          </p:cNvSpPr>
          <p:nvPr/>
        </p:nvSpPr>
        <p:spPr bwMode="auto">
          <a:xfrm>
            <a:off x="163423" y="4442450"/>
            <a:ext cx="2144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err="1" smtClean="0">
                <a:latin typeface="Calibri" panose="020F0502020204030204" pitchFamily="34" charset="0"/>
              </a:rPr>
              <a:t>Қимылмен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сөйлеу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тіліне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қызметкерлерді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үйрету</a:t>
            </a:r>
            <a:r>
              <a:rPr lang="en-US" altLang="ru-RU" sz="1000" b="1" dirty="0">
                <a:latin typeface="Calibri" panose="020F0502020204030204" pitchFamily="34" charset="0"/>
              </a:rPr>
              <a:t/>
            </a:r>
            <a:br>
              <a:rPr lang="en-US" altLang="ru-RU" sz="1000" b="1" dirty="0">
                <a:latin typeface="Calibri" panose="020F0502020204030204" pitchFamily="34" charset="0"/>
              </a:rPr>
            </a:br>
            <a:r>
              <a:rPr lang="ru-RU" altLang="ru-RU" sz="1000" b="1" dirty="0" smtClean="0">
                <a:latin typeface="Calibri" panose="020F0502020204030204" pitchFamily="34" charset="0"/>
              </a:rPr>
              <a:t>2014</a:t>
            </a:r>
            <a:r>
              <a:rPr lang="en-US" altLang="ru-RU" sz="1000" b="1" dirty="0" smtClean="0">
                <a:latin typeface="Calibri" panose="020F0502020204030204" pitchFamily="34" charset="0"/>
              </a:rPr>
              <a:t>: 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243 ХҚКО-ның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қызметкері</a:t>
            </a:r>
            <a:endParaRPr lang="ru-RU" altLang="ru-RU" sz="1000" b="1" dirty="0" smtClean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000" b="1" dirty="0" smtClean="0">
                <a:latin typeface="Calibri" panose="020F0502020204030204" pitchFamily="34" charset="0"/>
              </a:rPr>
              <a:t>2015</a:t>
            </a:r>
            <a:r>
              <a:rPr lang="en-US" altLang="ru-RU" sz="1000" b="1" dirty="0" smtClean="0">
                <a:latin typeface="Calibri" panose="020F0502020204030204" pitchFamily="34" charset="0"/>
              </a:rPr>
              <a:t>: </a:t>
            </a:r>
            <a:r>
              <a:rPr lang="ru-RU" altLang="ru-RU" sz="1000" b="1" dirty="0" smtClean="0">
                <a:latin typeface="Calibri" panose="020F0502020204030204" pitchFamily="34" charset="0"/>
              </a:rPr>
              <a:t> 318 ХҚКО-ның </a:t>
            </a:r>
            <a:r>
              <a:rPr lang="ru-RU" altLang="ru-RU" sz="1000" b="1" dirty="0" err="1" smtClean="0">
                <a:latin typeface="Calibri" panose="020F0502020204030204" pitchFamily="34" charset="0"/>
              </a:rPr>
              <a:t>қызметкері</a:t>
            </a:r>
            <a:endParaRPr lang="ru-RU" altLang="ru-RU" sz="1000" b="1" dirty="0">
              <a:latin typeface="Calibri" panose="020F0502020204030204" pitchFamily="34" charset="0"/>
            </a:endParaRPr>
          </a:p>
        </p:txBody>
      </p:sp>
      <p:pic>
        <p:nvPicPr>
          <p:cNvPr id="47" name="Picture 2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34648"/>
          <a:stretch/>
        </p:blipFill>
        <p:spPr bwMode="auto">
          <a:xfrm>
            <a:off x="2460718" y="5145226"/>
            <a:ext cx="2000155" cy="134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26489" b="50977"/>
          <a:stretch/>
        </p:blipFill>
        <p:spPr bwMode="auto">
          <a:xfrm>
            <a:off x="229572" y="5145226"/>
            <a:ext cx="1997162" cy="136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747" y="5737811"/>
            <a:ext cx="1090170" cy="76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34"/>
          <p:cNvSpPr>
            <a:spLocks noChangeArrowheads="1"/>
          </p:cNvSpPr>
          <p:nvPr/>
        </p:nvSpPr>
        <p:spPr bwMode="auto">
          <a:xfrm>
            <a:off x="6881939" y="4396551"/>
            <a:ext cx="21366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latin typeface="+mn-lt"/>
              </a:rPr>
              <a:t>ХҚКО-ның </a:t>
            </a:r>
            <a:r>
              <a:rPr lang="ru-RU" altLang="ru-RU" sz="1000" b="1" dirty="0" err="1" smtClean="0">
                <a:latin typeface="+mn-lt"/>
              </a:rPr>
              <a:t>ғимараттарын</a:t>
            </a:r>
            <a:r>
              <a:rPr lang="ru-RU" altLang="ru-RU" sz="1000" b="1" dirty="0" smtClean="0">
                <a:latin typeface="+mn-lt"/>
              </a:rPr>
              <a:t> </a:t>
            </a:r>
            <a:r>
              <a:rPr lang="ru-RU" altLang="ru-RU" sz="1000" b="1" dirty="0" err="1" smtClean="0">
                <a:latin typeface="+mn-lt"/>
              </a:rPr>
              <a:t>пандустар</a:t>
            </a:r>
            <a:r>
              <a:rPr lang="ru-RU" altLang="ru-RU" sz="1000" b="1" dirty="0" smtClean="0">
                <a:latin typeface="+mn-lt"/>
              </a:rPr>
              <a:t> мен </a:t>
            </a:r>
            <a:r>
              <a:rPr lang="ru-RU" altLang="ru-RU" sz="1000" b="1" dirty="0" err="1" smtClean="0">
                <a:latin typeface="+mn-lt"/>
              </a:rPr>
              <a:t>шақыру</a:t>
            </a:r>
            <a:r>
              <a:rPr lang="ru-RU" altLang="ru-RU" sz="1000" b="1" dirty="0" smtClean="0">
                <a:latin typeface="+mn-lt"/>
              </a:rPr>
              <a:t> </a:t>
            </a:r>
            <a:r>
              <a:rPr lang="ru-RU" altLang="ru-RU" sz="1000" b="1" dirty="0" err="1" smtClean="0">
                <a:latin typeface="+mn-lt"/>
              </a:rPr>
              <a:t>баспаларымен</a:t>
            </a:r>
            <a:r>
              <a:rPr lang="ru-RU" altLang="ru-RU" sz="1000" b="1" dirty="0" smtClean="0">
                <a:latin typeface="+mn-lt"/>
              </a:rPr>
              <a:t> </a:t>
            </a:r>
            <a:r>
              <a:rPr lang="ru-RU" altLang="ru-RU" sz="1000" b="1" dirty="0" err="1" smtClean="0">
                <a:latin typeface="+mn-lt"/>
              </a:rPr>
              <a:t>қамтамасыз</a:t>
            </a:r>
            <a:r>
              <a:rPr lang="ru-RU" altLang="ru-RU" sz="1000" b="1" dirty="0" smtClean="0">
                <a:latin typeface="+mn-lt"/>
              </a:rPr>
              <a:t> </a:t>
            </a:r>
            <a:r>
              <a:rPr lang="ru-RU" altLang="ru-RU" sz="1000" b="1" dirty="0" err="1" smtClean="0">
                <a:latin typeface="+mn-lt"/>
              </a:rPr>
              <a:t>ету</a:t>
            </a:r>
            <a:endParaRPr lang="ru-RU" altLang="ru-RU" sz="1000" b="1" dirty="0">
              <a:latin typeface="+mn-lt"/>
            </a:endParaRPr>
          </a:p>
        </p:txBody>
      </p:sp>
      <p:sp>
        <p:nvSpPr>
          <p:cNvPr id="32" name="Нашивка 31"/>
          <p:cNvSpPr/>
          <p:nvPr/>
        </p:nvSpPr>
        <p:spPr bwMode="auto">
          <a:xfrm>
            <a:off x="5213985" y="1864026"/>
            <a:ext cx="73179" cy="235712"/>
          </a:xfrm>
          <a:prstGeom prst="chevron">
            <a:avLst/>
          </a:prstGeom>
          <a:solidFill>
            <a:srgbClr val="1D85C5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just" eaLnBrk="0" hangingPunct="0"/>
            <a:endParaRPr lang="ru-RU" sz="16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1146" y="1774535"/>
            <a:ext cx="11806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F5597"/>
                </a:solidFill>
              </a:rPr>
              <a:t>212 </a:t>
            </a:r>
            <a:r>
              <a:rPr lang="ru-RU" b="1" dirty="0" err="1" smtClean="0">
                <a:solidFill>
                  <a:srgbClr val="2F5597"/>
                </a:solidFill>
              </a:rPr>
              <a:t>қызмет</a:t>
            </a:r>
            <a:endParaRPr lang="en-US" b="1" dirty="0">
              <a:solidFill>
                <a:srgbClr val="2F5597"/>
              </a:solidFill>
            </a:endParaRPr>
          </a:p>
        </p:txBody>
      </p:sp>
      <p:sp>
        <p:nvSpPr>
          <p:cNvPr id="39" name="Прямоугольник 101"/>
          <p:cNvSpPr>
            <a:spLocks noChangeArrowheads="1"/>
          </p:cNvSpPr>
          <p:nvPr/>
        </p:nvSpPr>
        <p:spPr bwMode="auto">
          <a:xfrm>
            <a:off x="5245426" y="2482421"/>
            <a:ext cx="1412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28FB5"/>
                </a:solidFill>
              </a:rPr>
              <a:t>2015 жылдың </a:t>
            </a:r>
            <a:r>
              <a:rPr lang="ru-RU" sz="1400" b="1" dirty="0" err="1" smtClean="0">
                <a:solidFill>
                  <a:srgbClr val="228FB5"/>
                </a:solidFill>
              </a:rPr>
              <a:t>соңына</a:t>
            </a:r>
            <a:r>
              <a:rPr lang="ru-RU" sz="1400" b="1" dirty="0" smtClean="0">
                <a:solidFill>
                  <a:srgbClr val="228FB5"/>
                </a:solidFill>
              </a:rPr>
              <a:t> </a:t>
            </a:r>
            <a:r>
              <a:rPr lang="ru-RU" sz="1400" b="1" dirty="0" err="1" smtClean="0">
                <a:solidFill>
                  <a:srgbClr val="228FB5"/>
                </a:solidFill>
              </a:rPr>
              <a:t>дейін</a:t>
            </a:r>
            <a:r>
              <a:rPr lang="ru-RU" sz="1400" b="1" dirty="0" smtClean="0">
                <a:solidFill>
                  <a:srgbClr val="228FB5"/>
                </a:solidFill>
              </a:rPr>
              <a:t> </a:t>
            </a:r>
            <a:endParaRPr lang="ru-RU" sz="1400" b="1" dirty="0">
              <a:solidFill>
                <a:srgbClr val="228FB5"/>
              </a:solidFill>
            </a:endParaRPr>
          </a:p>
        </p:txBody>
      </p:sp>
      <p:pic>
        <p:nvPicPr>
          <p:cNvPr id="1026" name="Picture 2" descr="http://im8.asset.yvimg.kz/userimages/nightstorm/c7aH0ZEDZMp6oD33pg6G30ZtazBRR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73" y="5142912"/>
            <a:ext cx="1915393" cy="134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625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702063" y="1232423"/>
            <a:ext cx="3349625" cy="394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0" y="5181924"/>
            <a:ext cx="8032751" cy="1676076"/>
          </a:xfrm>
          <a:prstGeom prst="homePlate">
            <a:avLst>
              <a:gd name="adj" fmla="val 2510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89" y="5257800"/>
            <a:ext cx="900289" cy="147320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63206" y="114036"/>
            <a:ext cx="8810059" cy="530353"/>
            <a:chOff x="163206" y="130970"/>
            <a:chExt cx="8810059" cy="5303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06" y="130970"/>
              <a:ext cx="1395987" cy="53035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781" y="222024"/>
              <a:ext cx="1644484" cy="348243"/>
            </a:xfrm>
            <a:prstGeom prst="rect">
              <a:avLst/>
            </a:prstGeom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0" y="1232423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11249" y="669613"/>
            <a:ext cx="692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000000"/>
              </a:buClr>
            </a:pPr>
            <a:r>
              <a:rPr lang="ru-RU" altLang="ru-RU" sz="2000" b="1" dirty="0" err="1" smtClean="0">
                <a:solidFill>
                  <a:schemeClr val="accent1"/>
                </a:solidFill>
              </a:rPr>
              <a:t>Мобильді</a:t>
            </a:r>
            <a:r>
              <a:rPr lang="ru-RU" alt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altLang="ru-RU" sz="2000" b="1" dirty="0" err="1" smtClean="0">
                <a:solidFill>
                  <a:schemeClr val="accent1"/>
                </a:solidFill>
              </a:rPr>
              <a:t>үкімет</a:t>
            </a:r>
            <a:r>
              <a:rPr lang="ru-RU" alt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altLang="ru-RU" sz="2000" b="1" dirty="0" err="1" smtClean="0">
                <a:solidFill>
                  <a:schemeClr val="accent1"/>
                </a:solidFill>
              </a:rPr>
              <a:t>мүмкіндіктері</a:t>
            </a:r>
            <a:endParaRPr lang="ru-RU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2830" y="1338696"/>
            <a:ext cx="2322819" cy="10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53620" rIns="81638" bIns="40819"/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31838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31888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589088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46288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034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606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178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750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kumimoji="0" lang="kk-KZ" altLang="ru-RU" sz="1400" b="1" dirty="0" smtClean="0">
                <a:solidFill>
                  <a:schemeClr val="accent6"/>
                </a:solidFill>
                <a:latin typeface="+mn-lt"/>
              </a:rPr>
              <a:t>Электронды үкімет </a:t>
            </a:r>
          </a:p>
          <a:p>
            <a:pPr eaLnBrk="1">
              <a:spcBef>
                <a:spcPct val="0"/>
              </a:spcBef>
              <a:buSzTx/>
              <a:buFontTx/>
              <a:buNone/>
            </a:pPr>
            <a:r>
              <a:rPr kumimoji="0" lang="kk-KZ" altLang="ru-RU" sz="1400" b="1" dirty="0" smtClean="0">
                <a:solidFill>
                  <a:schemeClr val="accent6"/>
                </a:solidFill>
                <a:latin typeface="+mn-lt"/>
              </a:rPr>
              <a:t>қосымшалары</a:t>
            </a:r>
            <a:endParaRPr kumimoji="0" lang="ru-RU" altLang="ru-RU" sz="1400" b="1" dirty="0" smtClean="0">
              <a:solidFill>
                <a:schemeClr val="accent6"/>
              </a:solidFill>
              <a:latin typeface="+mn-lt"/>
            </a:endParaRPr>
          </a:p>
          <a:p>
            <a:pPr eaLnBrk="1">
              <a:spcBef>
                <a:spcPct val="0"/>
              </a:spcBef>
              <a:buSzTx/>
              <a:buFontTx/>
              <a:buNone/>
            </a:pPr>
            <a:r>
              <a:rPr kumimoji="0" lang="en-US" altLang="ru-RU"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kumimoji="0" lang="en-US" altLang="ru-RU" sz="1400" dirty="0" smtClean="0">
                <a:latin typeface="+mn-lt"/>
                <a:ea typeface="Droid Sans Fallback" charset="0"/>
                <a:cs typeface="Arial" panose="020B0604020202020204" pitchFamily="34" charset="0"/>
              </a:rPr>
              <a:t>Android </a:t>
            </a:r>
            <a:r>
              <a:rPr kumimoji="0" lang="ru-RU" altLang="ru-RU" sz="1400" dirty="0" smtClean="0">
                <a:latin typeface="+mn-lt"/>
                <a:ea typeface="Droid Sans Fallback" charset="0"/>
                <a:cs typeface="Arial" panose="020B0604020202020204" pitchFamily="34" charset="0"/>
              </a:rPr>
              <a:t>пен </a:t>
            </a:r>
            <a:r>
              <a:rPr kumimoji="0" lang="en-US" altLang="ru-RU" sz="1400" dirty="0" err="1" smtClean="0">
                <a:latin typeface="+mn-lt"/>
                <a:ea typeface="Droid Sans Fallback" charset="0"/>
                <a:cs typeface="Arial" panose="020B0604020202020204" pitchFamily="34" charset="0"/>
              </a:rPr>
              <a:t>iOS</a:t>
            </a:r>
            <a:r>
              <a:rPr kumimoji="0" lang="kk-KZ" altLang="ru-RU" sz="1400" dirty="0" smtClean="0">
                <a:latin typeface="+mn-lt"/>
                <a:ea typeface="Droid Sans Fallback" charset="0"/>
                <a:cs typeface="Arial" panose="020B0604020202020204" pitchFamily="34" charset="0"/>
              </a:rPr>
              <a:t>-та бар</a:t>
            </a:r>
            <a:endParaRPr kumimoji="0" lang="ru-RU" altLang="ru-RU" sz="1400" dirty="0">
              <a:latin typeface="+mn-lt"/>
              <a:ea typeface="Droid Sans Fallback" charset="0"/>
              <a:cs typeface="Arial" panose="020B0604020202020204" pitchFamily="34" charset="0"/>
            </a:endParaRPr>
          </a:p>
          <a:p>
            <a:pPr eaLnBrk="1">
              <a:spcBef>
                <a:spcPct val="0"/>
              </a:spcBef>
              <a:buSzTx/>
              <a:buFontTx/>
              <a:buNone/>
            </a:pPr>
            <a:endParaRPr kumimoji="0" lang="ru-RU" altLang="ru-RU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" y="2940115"/>
            <a:ext cx="2470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14" y="3353259"/>
            <a:ext cx="1985303" cy="14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24" y="1517487"/>
            <a:ext cx="882054" cy="84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115779" y="1419999"/>
            <a:ext cx="2028222" cy="15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60020" rIns="81638" bIns="40819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+mn-lt"/>
              </a:rPr>
              <a:t>414 </a:t>
            </a:r>
            <a:r>
              <a:rPr lang="ru-RU" sz="1400" dirty="0" smtClean="0">
                <a:solidFill>
                  <a:srgbClr val="006600"/>
                </a:solidFill>
                <a:latin typeface="+mn-lt"/>
              </a:rPr>
              <a:t>EGOV</a:t>
            </a:r>
            <a:endParaRPr lang="en-US" sz="1400" dirty="0" smtClean="0">
              <a:solidFill>
                <a:srgbClr val="006600"/>
              </a:solidFill>
              <a:latin typeface="+mn-lt"/>
            </a:endParaRPr>
          </a:p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ru-RU" altLang="ru-RU" sz="1400" dirty="0" err="1" smtClean="0">
                <a:solidFill>
                  <a:srgbClr val="000000"/>
                </a:solidFill>
                <a:latin typeface="+mn-lt"/>
              </a:rPr>
              <a:t>Қызмет</a:t>
            </a:r>
            <a:r>
              <a:rPr lang="ru-RU" altLang="ru-RU"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1400" dirty="0" err="1" smtClean="0">
                <a:solidFill>
                  <a:srgbClr val="000000"/>
                </a:solidFill>
                <a:latin typeface="+mn-lt"/>
              </a:rPr>
              <a:t>көрсетудің</a:t>
            </a:r>
            <a:r>
              <a:rPr lang="ru-RU" altLang="ru-RU" sz="1400" dirty="0" smtClean="0">
                <a:solidFill>
                  <a:srgbClr val="000000"/>
                </a:solidFill>
                <a:latin typeface="+mn-lt"/>
              </a:rPr>
              <a:t> СМС-</a:t>
            </a:r>
            <a:r>
              <a:rPr lang="ru-RU" altLang="ru-RU" sz="1400" dirty="0" err="1" smtClean="0">
                <a:solidFill>
                  <a:srgbClr val="000000"/>
                </a:solidFill>
                <a:latin typeface="+mn-lt"/>
              </a:rPr>
              <a:t>арнасы</a:t>
            </a:r>
            <a:r>
              <a:rPr lang="en-US" altLang="ru-RU" sz="1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ru-RU" altLang="ru-RU" sz="1400" dirty="0" smtClean="0">
                <a:solidFill>
                  <a:srgbClr val="000000"/>
                </a:solidFill>
                <a:latin typeface="+mn-lt"/>
              </a:rPr>
              <a:t>пароль </a:t>
            </a:r>
            <a:r>
              <a:rPr lang="ru-RU" altLang="ru-RU" sz="1400" dirty="0" err="1" smtClean="0">
                <a:solidFill>
                  <a:srgbClr val="000000"/>
                </a:solidFill>
                <a:latin typeface="+mn-lt"/>
              </a:rPr>
              <a:t>қолдану</a:t>
            </a:r>
            <a:r>
              <a:rPr lang="en-US" altLang="ru-RU" sz="1400" dirty="0" smtClean="0">
                <a:solidFill>
                  <a:srgbClr val="000000"/>
                </a:solidFill>
                <a:latin typeface="+mn-lt"/>
              </a:rPr>
              <a:t>. </a:t>
            </a:r>
          </a:p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en-US" altLang="ru-RU" sz="1400" b="1" dirty="0" smtClean="0">
                <a:solidFill>
                  <a:srgbClr val="006600"/>
                </a:solidFill>
                <a:latin typeface="+mn-lt"/>
              </a:rPr>
              <a:t>*</a:t>
            </a:r>
            <a:r>
              <a:rPr lang="en-US" altLang="ru-RU" sz="1400" b="1" dirty="0">
                <a:solidFill>
                  <a:srgbClr val="006600"/>
                </a:solidFill>
                <a:latin typeface="+mn-lt"/>
              </a:rPr>
              <a:t>414#</a:t>
            </a:r>
            <a:r>
              <a:rPr lang="ru-RU" altLang="ru-RU" sz="1400" dirty="0">
                <a:solidFill>
                  <a:srgbClr val="006600"/>
                </a:solidFill>
                <a:latin typeface="+mn-lt"/>
              </a:rPr>
              <a:t> EGOV</a:t>
            </a:r>
            <a:endParaRPr lang="en-US" altLang="ru-RU" sz="1400" dirty="0">
              <a:solidFill>
                <a:srgbClr val="006600"/>
              </a:solidFill>
              <a:latin typeface="+mn-lt"/>
            </a:endParaRPr>
          </a:p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kk-KZ" altLang="ru-RU" sz="1400" dirty="0" smtClean="0">
                <a:solidFill>
                  <a:srgbClr val="000000"/>
                </a:solidFill>
                <a:latin typeface="+mn-lt"/>
              </a:rPr>
              <a:t>Қызмет көрсетудің </a:t>
            </a:r>
            <a:r>
              <a:rPr lang="en-US" altLang="ru-RU" sz="1400" dirty="0" smtClean="0">
                <a:solidFill>
                  <a:srgbClr val="000000"/>
                </a:solidFill>
                <a:latin typeface="+mn-lt"/>
              </a:rPr>
              <a:t>USSD</a:t>
            </a:r>
            <a:r>
              <a:rPr lang="ru-RU" altLang="ru-RU" sz="1400" dirty="0" smtClean="0">
                <a:solidFill>
                  <a:srgbClr val="000000"/>
                </a:solidFill>
                <a:latin typeface="+mn-lt"/>
              </a:rPr>
              <a:t>-</a:t>
            </a:r>
            <a:r>
              <a:rPr lang="ru-RU" altLang="ru-RU" sz="1400" dirty="0" err="1" smtClean="0">
                <a:solidFill>
                  <a:srgbClr val="000000"/>
                </a:solidFill>
                <a:latin typeface="+mn-lt"/>
              </a:rPr>
              <a:t>арнасы</a:t>
            </a:r>
            <a:endParaRPr lang="ru-RU" altLang="ru-RU" sz="1400" dirty="0">
              <a:solidFill>
                <a:srgbClr val="000000"/>
              </a:solidFill>
              <a:latin typeface="+mn-lt"/>
            </a:endParaRPr>
          </a:p>
          <a:p>
            <a:pPr eaLnBrk="1">
              <a:spcBef>
                <a:spcPct val="0"/>
              </a:spcBef>
              <a:buSzTx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+mn-lt"/>
            </a:endParaRPr>
          </a:p>
          <a:p>
            <a:pPr eaLnBrk="1">
              <a:spcBef>
                <a:spcPct val="0"/>
              </a:spcBef>
              <a:buSzTx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+mn-lt"/>
            </a:endParaRPr>
          </a:p>
          <a:p>
            <a:pPr eaLnBrk="1">
              <a:spcBef>
                <a:spcPct val="0"/>
              </a:spcBef>
              <a:buSzTx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+mn-lt"/>
            </a:endParaRPr>
          </a:p>
          <a:p>
            <a:pPr eaLnBrk="1">
              <a:defRPr/>
            </a:pPr>
            <a:r>
              <a:rPr lang="ru-RU" sz="1400" dirty="0" smtClean="0">
                <a:solidFill>
                  <a:srgbClr val="006600"/>
                </a:solidFill>
                <a:latin typeface="+mn-lt"/>
              </a:rPr>
              <a:t> </a:t>
            </a: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1111249" y="2266974"/>
            <a:ext cx="350417" cy="534047"/>
          </a:xfrm>
          <a:prstGeom prst="downArrow">
            <a:avLst>
              <a:gd name="adj1" fmla="val 56222"/>
              <a:gd name="adj2" fmla="val 48582"/>
            </a:avLst>
          </a:prstGeom>
          <a:solidFill>
            <a:srgbClr val="92D050"/>
          </a:solidFill>
          <a:ln w="9525">
            <a:solidFill>
              <a:srgbClr val="EEEEEE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kumimoji="0" lang="ru-RU" altLang="ru-RU" sz="1800">
              <a:solidFill>
                <a:srgbClr val="000000"/>
              </a:solidFill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291987" y="4846030"/>
            <a:ext cx="2682645" cy="3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53620" rIns="81638" bIns="40819"/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31838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31888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589088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46288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034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606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178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750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kumimoji="0" lang="kk-KZ" altLang="ru-RU" sz="1200" dirty="0" smtClean="0">
                <a:solidFill>
                  <a:srgbClr val="000000"/>
                </a:solidFill>
                <a:latin typeface="+mn-lt"/>
              </a:rPr>
              <a:t>Қарапайым телефондар үшін</a:t>
            </a:r>
            <a:endParaRPr kumimoji="0" lang="ru-RU" altLang="ru-RU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66318" y="4027552"/>
            <a:ext cx="2692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53620" rIns="81638" bIns="40819"/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31838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31888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589088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46288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034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606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178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750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kumimoji="0" lang="ru-RU" altLang="ru-RU" sz="1200" dirty="0" err="1" smtClean="0">
                <a:solidFill>
                  <a:srgbClr val="000000"/>
                </a:solidFill>
                <a:latin typeface="+mn-lt"/>
              </a:rPr>
              <a:t>Смартфондар</a:t>
            </a:r>
            <a:r>
              <a:rPr kumimoji="0" lang="ru-RU" altLang="ru-RU" sz="1200" dirty="0" smtClean="0">
                <a:solidFill>
                  <a:srgbClr val="000000"/>
                </a:solidFill>
                <a:latin typeface="+mn-lt"/>
              </a:rPr>
              <a:t> мен </a:t>
            </a:r>
            <a:r>
              <a:rPr kumimoji="0" lang="ru-RU" altLang="ru-RU" sz="1200" dirty="0" err="1" smtClean="0">
                <a:solidFill>
                  <a:srgbClr val="000000"/>
                </a:solidFill>
                <a:latin typeface="+mn-lt"/>
              </a:rPr>
              <a:t>планшеттерде</a:t>
            </a:r>
            <a:r>
              <a:rPr kumimoji="0" lang="en-US" altLang="ru-RU" sz="1200" dirty="0" smtClean="0">
                <a:solidFill>
                  <a:srgbClr val="000000"/>
                </a:solidFill>
                <a:latin typeface="+mn-lt"/>
              </a:rPr>
              <a:t> </a:t>
            </a:r>
            <a:endParaRPr kumimoji="0" lang="ru-RU" altLang="ru-RU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163205" y="5236214"/>
            <a:ext cx="7275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err="1" smtClean="0"/>
              <a:t>Мобильді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үкімет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қызметтері</a:t>
            </a:r>
            <a:r>
              <a:rPr lang="ru-RU" sz="1200" b="1" dirty="0" smtClean="0"/>
              <a:t>: </a:t>
            </a:r>
            <a:endParaRPr lang="ru-RU" sz="1200" dirty="0" smtClean="0"/>
          </a:p>
          <a:p>
            <a:pPr marL="180975" indent="-180975">
              <a:buFont typeface="Wingdings" panose="05000000000000000000" pitchFamily="2" charset="2"/>
              <a:buChar char="§"/>
              <a:defRPr/>
            </a:pPr>
            <a:r>
              <a:rPr lang="ru-RU" sz="1200" dirty="0" smtClean="0"/>
              <a:t>54</a:t>
            </a:r>
            <a:r>
              <a:rPr lang="en-US" sz="1200" dirty="0" smtClean="0"/>
              <a:t> </a:t>
            </a:r>
            <a:r>
              <a:rPr lang="ru-RU" sz="1200" dirty="0" err="1" smtClean="0"/>
              <a:t>қызмет</a:t>
            </a:r>
            <a:r>
              <a:rPr lang="ru-RU" sz="1200" dirty="0" smtClean="0"/>
              <a:t> </a:t>
            </a:r>
            <a:r>
              <a:rPr lang="ru-RU" sz="1200" dirty="0" err="1" smtClean="0"/>
              <a:t>ұсынылады</a:t>
            </a:r>
            <a:r>
              <a:rPr lang="ru-RU" sz="1200" dirty="0" smtClean="0"/>
              <a:t> : </a:t>
            </a:r>
            <a:r>
              <a:rPr lang="ru-RU" sz="1200" dirty="0"/>
              <a:t>10 </a:t>
            </a:r>
            <a:r>
              <a:rPr lang="ru-RU" sz="1200" dirty="0" err="1" smtClean="0"/>
              <a:t>электронды</a:t>
            </a:r>
            <a:r>
              <a:rPr lang="ru-RU" sz="1200" dirty="0" smtClean="0"/>
              <a:t> </a:t>
            </a:r>
            <a:r>
              <a:rPr lang="ru-RU" sz="1200" dirty="0" err="1" smtClean="0"/>
              <a:t>қызмет</a:t>
            </a:r>
            <a:r>
              <a:rPr lang="ru-RU" sz="1200" dirty="0" smtClean="0"/>
              <a:t>, </a:t>
            </a:r>
            <a:r>
              <a:rPr lang="ru-RU" sz="1200" dirty="0"/>
              <a:t>13 </a:t>
            </a:r>
            <a:r>
              <a:rPr lang="ru-RU" sz="1200" dirty="0" err="1" smtClean="0"/>
              <a:t>төлем</a:t>
            </a:r>
            <a:r>
              <a:rPr lang="ru-RU" sz="1200" dirty="0" smtClean="0"/>
              <a:t>, </a:t>
            </a:r>
            <a:r>
              <a:rPr lang="ru-RU" sz="1200" dirty="0"/>
              <a:t>13 </a:t>
            </a:r>
            <a:r>
              <a:rPr lang="ru-RU" sz="1200" dirty="0" err="1" smtClean="0"/>
              <a:t>хабарлау</a:t>
            </a:r>
            <a:r>
              <a:rPr lang="ru-RU" sz="1200" dirty="0" smtClean="0"/>
              <a:t>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18 </a:t>
            </a:r>
            <a:r>
              <a:rPr lang="ru-RU" sz="1200" dirty="0" err="1" smtClean="0"/>
              <a:t>қоғамдық</a:t>
            </a:r>
            <a:r>
              <a:rPr lang="ru-RU" sz="1200" dirty="0" smtClean="0"/>
              <a:t> </a:t>
            </a:r>
            <a:r>
              <a:rPr lang="ru-RU" sz="1200" dirty="0" err="1" smtClean="0"/>
              <a:t>қызмет</a:t>
            </a:r>
            <a:r>
              <a:rPr lang="ru-RU" sz="1200" dirty="0" smtClean="0"/>
              <a:t>.</a:t>
            </a:r>
            <a:endParaRPr lang="en-US" sz="1200" dirty="0"/>
          </a:p>
          <a:p>
            <a:pPr marL="180975" indent="-180975">
              <a:defRPr/>
            </a:pPr>
            <a:endParaRPr lang="ru-RU" sz="1200" b="1" dirty="0" smtClean="0"/>
          </a:p>
          <a:p>
            <a:pPr marL="180975" indent="-180975">
              <a:defRPr/>
            </a:pPr>
            <a:r>
              <a:rPr lang="ru-RU" sz="1200" b="1" dirty="0" err="1" smtClean="0"/>
              <a:t>Мобильді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үкімет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жоспарлайды</a:t>
            </a:r>
            <a:r>
              <a:rPr lang="ru-RU" sz="1200" b="1" dirty="0" smtClean="0"/>
              <a:t>: </a:t>
            </a:r>
            <a:endParaRPr lang="ru-RU" sz="1200" dirty="0" smtClean="0"/>
          </a:p>
          <a:p>
            <a:pPr marL="180975" indent="-180975">
              <a:buFont typeface="Wingdings" panose="05000000000000000000" pitchFamily="2" charset="2"/>
              <a:buChar char="§"/>
              <a:defRPr/>
            </a:pPr>
            <a:r>
              <a:rPr lang="ru-RU" sz="1200" dirty="0" smtClean="0"/>
              <a:t>2015 жылы</a:t>
            </a:r>
            <a:r>
              <a:rPr lang="en-US" sz="1200" dirty="0" smtClean="0"/>
              <a:t>: </a:t>
            </a:r>
            <a:r>
              <a:rPr lang="kk-KZ" sz="1200" dirty="0" smtClean="0"/>
              <a:t>мобильді сандық қолтаңба СИМ-картада сақталып, пайдаланылатын болады</a:t>
            </a:r>
            <a:endParaRPr lang="ru-RU" sz="1200" dirty="0"/>
          </a:p>
          <a:p>
            <a:pPr marL="180975" indent="-180975">
              <a:buFont typeface="Wingdings" panose="05000000000000000000" pitchFamily="2" charset="2"/>
              <a:buChar char="§"/>
              <a:defRPr/>
            </a:pPr>
            <a:r>
              <a:rPr lang="kk-KZ" sz="1200" dirty="0" smtClean="0"/>
              <a:t>СМС-хабарлама арқылы алынатын бір реттік парольды енгізу арқылы өтінімдерді анықтау үшін құқықтық нормалармен қамту</a:t>
            </a:r>
            <a:endParaRPr lang="ru-RU" sz="1200" dirty="0" smtClean="0"/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auto">
          <a:xfrm>
            <a:off x="7386458" y="2953292"/>
            <a:ext cx="350417" cy="433326"/>
          </a:xfrm>
          <a:prstGeom prst="downArrow">
            <a:avLst>
              <a:gd name="adj1" fmla="val 56222"/>
              <a:gd name="adj2" fmla="val 48582"/>
            </a:avLst>
          </a:prstGeom>
          <a:solidFill>
            <a:srgbClr val="92D050"/>
          </a:solidFill>
          <a:ln w="9525">
            <a:solidFill>
              <a:srgbClr val="EEEEEE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kumimoji="0"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518192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2865964" y="1417959"/>
            <a:ext cx="3349626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56820" rIns="81638" bIns="40819"/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31838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31888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589088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46288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034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606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178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750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ru-RU" altLang="ru-RU" sz="1600" dirty="0" err="1" smtClean="0">
                <a:latin typeface="+mn-lt"/>
              </a:rPr>
              <a:t>Мобильді</a:t>
            </a:r>
            <a:r>
              <a:rPr kumimoji="0" lang="ru-RU" altLang="ru-RU" sz="1600" dirty="0" smtClean="0">
                <a:latin typeface="+mn-lt"/>
              </a:rPr>
              <a:t> </a:t>
            </a:r>
            <a:r>
              <a:rPr kumimoji="0" lang="ru-RU" altLang="ru-RU" sz="1600" dirty="0" err="1" smtClean="0">
                <a:latin typeface="+mn-lt"/>
              </a:rPr>
              <a:t>үкіметті</a:t>
            </a:r>
            <a:r>
              <a:rPr kumimoji="0" lang="ru-RU" altLang="ru-RU" sz="1600" dirty="0" smtClean="0">
                <a:latin typeface="+mn-lt"/>
              </a:rPr>
              <a:t> </a:t>
            </a:r>
            <a:r>
              <a:rPr kumimoji="0" lang="ru-RU" altLang="ru-RU" sz="1600" dirty="0" err="1" smtClean="0">
                <a:latin typeface="+mn-lt"/>
              </a:rPr>
              <a:t>қолданушылар</a:t>
            </a:r>
            <a:r>
              <a:rPr kumimoji="0" lang="en-US" altLang="ru-RU" sz="1600" dirty="0" smtClean="0">
                <a:latin typeface="+mn-lt"/>
              </a:rPr>
              <a:t> </a:t>
            </a:r>
            <a:endParaRPr kumimoji="0" lang="en-US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ru-RU" altLang="ru-RU" sz="1600" b="1" dirty="0" smtClean="0">
                <a:latin typeface="+mn-lt"/>
              </a:rPr>
              <a:t>2014 – </a:t>
            </a:r>
            <a:r>
              <a:rPr kumimoji="0" lang="ru-RU" altLang="ru-RU" sz="1600" b="1" dirty="0">
                <a:latin typeface="+mn-lt"/>
              </a:rPr>
              <a:t>560 </a:t>
            </a:r>
            <a:r>
              <a:rPr kumimoji="0" lang="ru-RU" altLang="ru-RU" sz="1600" b="1" dirty="0" err="1" smtClean="0">
                <a:latin typeface="+mn-lt"/>
              </a:rPr>
              <a:t>мың</a:t>
            </a:r>
            <a:endParaRPr kumimoji="0" lang="en-US" altLang="ru-RU" sz="1600" b="1" dirty="0" smtClean="0">
              <a:latin typeface="+mn-lt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kumimoji="0" lang="ru-RU" altLang="ru-RU" sz="1600" b="1" dirty="0">
                <a:latin typeface="+mn-lt"/>
              </a:rPr>
              <a:t>2015 </a:t>
            </a:r>
            <a:r>
              <a:rPr kumimoji="0" lang="ru-RU" altLang="ru-RU" sz="1600" b="1" dirty="0" smtClean="0">
                <a:latin typeface="+mn-lt"/>
              </a:rPr>
              <a:t>– 760 </a:t>
            </a:r>
            <a:r>
              <a:rPr kumimoji="0" lang="ru-RU" altLang="ru-RU" sz="1600" b="1" dirty="0" err="1" smtClean="0">
                <a:latin typeface="+mn-lt"/>
              </a:rPr>
              <a:t>мың</a:t>
            </a:r>
            <a:endParaRPr kumimoji="0" lang="ru-RU" altLang="ru-RU" sz="16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kumimoji="0" lang="ru-RU" altLang="ru-RU" sz="1600" b="1" dirty="0">
              <a:latin typeface="+mn-lt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2884099" y="3513165"/>
            <a:ext cx="33496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5391" rIns="81638" bIns="40819"/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31838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31888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589088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46288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034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606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178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75088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SzTx/>
              <a:buFontTx/>
              <a:buNone/>
            </a:pPr>
            <a:r>
              <a:rPr kumimoji="0" lang="kk-KZ" altLang="ru-RU" sz="1600" dirty="0" smtClean="0">
                <a:latin typeface="+mn-lt"/>
              </a:rPr>
              <a:t>Ұсынылатын қызметтер саны</a:t>
            </a:r>
            <a:endParaRPr kumimoji="0" lang="ru-RU" altLang="ru-RU" sz="1600" dirty="0">
              <a:latin typeface="+mn-lt"/>
            </a:endParaRPr>
          </a:p>
          <a:p>
            <a:pPr eaLnBrk="1" hangingPunct="1">
              <a:lnSpc>
                <a:spcPct val="98000"/>
              </a:lnSpc>
              <a:spcBef>
                <a:spcPct val="0"/>
              </a:spcBef>
              <a:buSzTx/>
              <a:buFontTx/>
              <a:buNone/>
            </a:pPr>
            <a:r>
              <a:rPr kumimoji="0" lang="ru-RU" altLang="ru-RU" sz="1600" b="1" dirty="0">
                <a:latin typeface="+mn-lt"/>
              </a:rPr>
              <a:t>2014 </a:t>
            </a:r>
            <a:r>
              <a:rPr kumimoji="0" lang="ru-RU" altLang="ru-RU" sz="1600" b="1" dirty="0" smtClean="0">
                <a:latin typeface="+mn-lt"/>
              </a:rPr>
              <a:t>– </a:t>
            </a:r>
            <a:r>
              <a:rPr kumimoji="0" lang="ru-RU" altLang="ru-RU" sz="1600" b="1" dirty="0">
                <a:latin typeface="+mn-lt"/>
              </a:rPr>
              <a:t>54 </a:t>
            </a:r>
            <a:r>
              <a:rPr kumimoji="0" lang="ru-RU" altLang="ru-RU" sz="1600" b="1" dirty="0" err="1" smtClean="0">
                <a:latin typeface="+mn-lt"/>
              </a:rPr>
              <a:t>қызмет</a:t>
            </a:r>
            <a:endParaRPr kumimoji="0" lang="ru-RU" altLang="ru-RU" sz="1600" b="1" dirty="0">
              <a:latin typeface="+mn-lt"/>
            </a:endParaRPr>
          </a:p>
          <a:p>
            <a:pPr eaLnBrk="1" hangingPunct="1">
              <a:lnSpc>
                <a:spcPct val="98000"/>
              </a:lnSpc>
              <a:spcBef>
                <a:spcPct val="0"/>
              </a:spcBef>
              <a:buSzTx/>
              <a:buFontTx/>
              <a:buNone/>
            </a:pPr>
            <a:r>
              <a:rPr kumimoji="0" lang="ru-RU" altLang="ru-RU" sz="1600" b="1" dirty="0">
                <a:latin typeface="+mn-lt"/>
              </a:rPr>
              <a:t>2015 </a:t>
            </a:r>
            <a:r>
              <a:rPr kumimoji="0" lang="ru-RU" altLang="ru-RU" sz="1600" b="1" dirty="0" smtClean="0">
                <a:latin typeface="+mn-lt"/>
              </a:rPr>
              <a:t>– 76</a:t>
            </a:r>
            <a:r>
              <a:rPr kumimoji="0" lang="en-US" altLang="ru-RU" sz="1600" b="1" dirty="0" smtClean="0">
                <a:latin typeface="+mn-lt"/>
              </a:rPr>
              <a:t> </a:t>
            </a:r>
            <a:r>
              <a:rPr kumimoji="0" lang="ru-RU" altLang="ru-RU" sz="1600" b="1" dirty="0" err="1" smtClean="0">
                <a:latin typeface="+mn-lt"/>
              </a:rPr>
              <a:t>қызмет</a:t>
            </a:r>
            <a:endParaRPr kumimoji="0" lang="ru-RU" altLang="ru-RU" sz="1600" b="1" dirty="0">
              <a:latin typeface="+mn-lt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702063" y="3283373"/>
            <a:ext cx="3349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5503" b="-4932"/>
          <a:stretch/>
        </p:blipFill>
        <p:spPr>
          <a:xfrm>
            <a:off x="5067930" y="2133463"/>
            <a:ext cx="710473" cy="8823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22" r="30420" b="4935"/>
          <a:stretch/>
        </p:blipFill>
        <p:spPr>
          <a:xfrm>
            <a:off x="5098748" y="3690423"/>
            <a:ext cx="740078" cy="139384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22" y="2342168"/>
            <a:ext cx="815062" cy="28604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8" y="2342168"/>
            <a:ext cx="792954" cy="25432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94"/>
          <a:stretch/>
        </p:blipFill>
        <p:spPr>
          <a:xfrm>
            <a:off x="163205" y="4605162"/>
            <a:ext cx="1031226" cy="331428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212565" y="4427345"/>
            <a:ext cx="245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FF0000"/>
                </a:solidFill>
              </a:rPr>
              <a:t> 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Windows</a:t>
            </a:r>
            <a:r>
              <a:rPr lang="kk-KZ" altLang="ru-RU" sz="1200" b="1" dirty="0" smtClean="0">
                <a:solidFill>
                  <a:srgbClr val="FF0000"/>
                </a:solidFill>
              </a:rPr>
              <a:t> телефонына арналған қосымша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 </a:t>
            </a:r>
            <a:r>
              <a:rPr lang="kk-KZ" altLang="ru-RU" sz="1200" b="1" dirty="0" smtClean="0">
                <a:solidFill>
                  <a:srgbClr val="FF0000"/>
                </a:solidFill>
              </a:rPr>
              <a:t>2015 жылы шығарылады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31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349299" y="1149698"/>
            <a:ext cx="4770626" cy="2111765"/>
          </a:xfrm>
          <a:prstGeom prst="rect">
            <a:avLst/>
          </a:prstGeom>
          <a:solidFill>
            <a:srgbClr val="DCF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972585" y="3335275"/>
            <a:ext cx="3171414" cy="3522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04911" y="3335275"/>
            <a:ext cx="2875350" cy="3522725"/>
          </a:xfrm>
          <a:prstGeom prst="rect">
            <a:avLst/>
          </a:prstGeom>
          <a:solidFill>
            <a:srgbClr val="D8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3335275"/>
            <a:ext cx="3104908" cy="3522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-6420" y="1212463"/>
            <a:ext cx="4373373" cy="2119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4" descr="C:\Users\920513451282\Desktop\logo_ru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329"/>
          <a:stretch/>
        </p:blipFill>
        <p:spPr bwMode="auto">
          <a:xfrm>
            <a:off x="6878081" y="3494722"/>
            <a:ext cx="566146" cy="5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10468" y="3511716"/>
            <a:ext cx="239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Ашық бюджет</a:t>
            </a:r>
            <a:r>
              <a:rPr lang="en-US" sz="1600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b="1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Impact" panose="020B0806030902050204" pitchFamily="34" charset="0"/>
                <a:cs typeface="Segoe UI" panose="020B0502040204020203" pitchFamily="34" charset="0"/>
              </a:rPr>
              <a:t>BUDGET.EGOV.KZ</a:t>
            </a:r>
            <a:endParaRPr lang="ru-RU" sz="2000" dirty="0">
              <a:solidFill>
                <a:schemeClr val="accent2"/>
              </a:solidFill>
              <a:latin typeface="Impact" panose="020B0806030902050204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4435" y="182278"/>
            <a:ext cx="4110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ПОРТАЛ «ОТКРЫТОЕ ПРАВИТЕЛЬСТВО»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0716" y="4283054"/>
            <a:ext cx="1871498" cy="1000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6120" y="1356582"/>
            <a:ext cx="1683993" cy="899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D2-0505-4A8B-A98E-298A03F92669}" type="slidenum">
              <a:rPr lang="ru-RU" sz="1800" smtClean="0">
                <a:latin typeface="Impact" panose="020B0806030902050204" pitchFamily="34" charset="0"/>
              </a:rPr>
              <a:pPr/>
              <a:t>9</a:t>
            </a:fld>
            <a:endParaRPr lang="ru-RU" sz="1800" dirty="0">
              <a:latin typeface="Impact" panose="020B080603090205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63206" y="114036"/>
            <a:ext cx="8810059" cy="530353"/>
            <a:chOff x="163206" y="130970"/>
            <a:chExt cx="8810059" cy="53035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06" y="130970"/>
              <a:ext cx="1395987" cy="53035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781" y="222024"/>
              <a:ext cx="1644484" cy="348243"/>
            </a:xfrm>
            <a:prstGeom prst="rect">
              <a:avLst/>
            </a:prstGeom>
          </p:spPr>
        </p:pic>
      </p:grpSp>
      <p:cxnSp>
        <p:nvCxnSpPr>
          <p:cNvPr id="24" name="Прямая соединительная линия 23"/>
          <p:cNvCxnSpPr/>
          <p:nvPr/>
        </p:nvCxnSpPr>
        <p:spPr>
          <a:xfrm>
            <a:off x="0" y="1212849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111249" y="650040"/>
            <a:ext cx="692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000000"/>
              </a:buClr>
            </a:pPr>
            <a:r>
              <a:rPr lang="ru-RU" altLang="ru-RU" sz="2000" b="1" dirty="0" smtClean="0">
                <a:solidFill>
                  <a:schemeClr val="accent1"/>
                </a:solidFill>
              </a:rPr>
              <a:t>Ашық </a:t>
            </a:r>
            <a:r>
              <a:rPr lang="ru-RU" altLang="ru-RU" sz="2000" b="1" dirty="0" err="1" smtClean="0">
                <a:solidFill>
                  <a:schemeClr val="accent1"/>
                </a:solidFill>
              </a:rPr>
              <a:t>Үкімет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 </a:t>
            </a:r>
            <a:endParaRPr lang="ru-RU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6" name="Прямоугольник 41"/>
          <p:cNvSpPr>
            <a:spLocks noChangeArrowheads="1"/>
          </p:cNvSpPr>
          <p:nvPr/>
        </p:nvSpPr>
        <p:spPr bwMode="auto">
          <a:xfrm>
            <a:off x="0" y="1988879"/>
            <a:ext cx="2523692" cy="12618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Tx/>
              <a:buChar char="-"/>
              <a:tabLst>
                <a:tab pos="266700" algn="l"/>
              </a:tabLst>
              <a:defRPr/>
            </a:pP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301 </a:t>
            </a:r>
            <a:r>
              <a:rPr lang="ru-RU" altLang="ru-RU" sz="14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деректер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4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жинағы</a:t>
            </a:r>
            <a:r>
              <a:rPr lang="en-US" alt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Қазақстан Республикасының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Денсаулық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сақтау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ұйымдары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мәліметтер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атауы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адресі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kk-KZ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орналасқан жері және т.б.</a:t>
            </a:r>
            <a:r>
              <a:rPr lang="en-US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altLang="ru-RU" sz="1200" b="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  <a:tabLst>
                <a:tab pos="266700" algn="l"/>
              </a:tabLst>
              <a:defRPr/>
            </a:pP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10 </a:t>
            </a:r>
            <a:r>
              <a:rPr lang="ru-RU" altLang="ru-RU" sz="14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қосымша</a:t>
            </a:r>
            <a:endParaRPr lang="ru-RU" altLang="ru-RU" sz="14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Прямоугольник 41"/>
          <p:cNvSpPr>
            <a:spLocks noChangeArrowheads="1"/>
          </p:cNvSpPr>
          <p:nvPr/>
        </p:nvSpPr>
        <p:spPr bwMode="auto">
          <a:xfrm>
            <a:off x="6100599" y="5450910"/>
            <a:ext cx="3064661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Қоғамдық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қызмет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стандарттарын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талқылау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ru-RU" altLang="ru-RU" sz="1200" b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шамамен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2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мың</a:t>
            </a:r>
            <a:r>
              <a:rPr lang="en-US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altLang="ru-RU" sz="1200" b="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6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заң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жобасы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(1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заң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жобасы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шілдеде</a:t>
            </a:r>
            <a:r>
              <a:rPr lang="ru-RU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талқыланды</a:t>
            </a:r>
            <a:r>
              <a:rPr lang="en-US" altLang="ru-RU" sz="1200" b="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altLang="ru-RU" sz="1200" b="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3206" y="5450910"/>
            <a:ext cx="2674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err="1" smtClean="0">
                <a:solidFill>
                  <a:srgbClr val="595959"/>
                </a:solidFill>
              </a:rPr>
              <a:t>Тиімділік</a:t>
            </a:r>
            <a:r>
              <a:rPr lang="ru-RU" altLang="ru-RU" sz="1200" b="1" dirty="0" smtClean="0">
                <a:solidFill>
                  <a:srgbClr val="595959"/>
                </a:solidFill>
              </a:rPr>
              <a:t> пен </a:t>
            </a:r>
            <a:r>
              <a:rPr lang="ru-RU" altLang="ru-RU" sz="1200" b="1" dirty="0" err="1" smtClean="0">
                <a:solidFill>
                  <a:srgbClr val="595959"/>
                </a:solidFill>
              </a:rPr>
              <a:t>есептесу</a:t>
            </a:r>
            <a:r>
              <a:rPr lang="ru-RU" altLang="ru-RU" sz="1200" b="1" dirty="0" smtClean="0">
                <a:solidFill>
                  <a:srgbClr val="595959"/>
                </a:solidFill>
              </a:rPr>
              <a:t>  </a:t>
            </a:r>
            <a:endParaRPr lang="en-US" altLang="ru-RU" sz="1200" b="1" dirty="0">
              <a:solidFill>
                <a:srgbClr val="595959"/>
              </a:solidFill>
            </a:endParaRPr>
          </a:p>
          <a:p>
            <a:pPr marL="171450" indent="-171450">
              <a:buFont typeface="Georgia" panose="02040502050405020303" pitchFamily="18" charset="0"/>
              <a:buChar char="-"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Ашық бюджет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Georgia" panose="02040502050405020303" pitchFamily="18" charset="0"/>
              <a:buChar char="-"/>
              <a:defRPr/>
            </a:pPr>
            <a:r>
              <a:rPr lang="kk-KZ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Жұртшылыққа ашық сатып алулар</a:t>
            </a:r>
            <a:endParaRPr lang="ru-RU" altLang="ru-RU" sz="1200" b="1" dirty="0">
              <a:solidFill>
                <a:srgbClr val="59595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1115" y="5144021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ru-RU" altLang="ru-RU" sz="1600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Петиция</a:t>
            </a:r>
            <a:r>
              <a:rPr lang="en-US" altLang="ru-RU" sz="1600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altLang="ru-RU" sz="16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19448" y="5496726"/>
            <a:ext cx="26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Georgia" panose="02040502050405020303" pitchFamily="18" charset="0"/>
              <a:buChar char="-"/>
              <a:defRPr/>
            </a:pPr>
            <a:r>
              <a:rPr lang="kk-KZ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Ел дамуына тікелей әсер ету</a:t>
            </a:r>
          </a:p>
          <a:p>
            <a:pPr marL="171450" indent="-171450">
              <a:buFont typeface="Georgia" panose="02040502050405020303" pitchFamily="18" charset="0"/>
              <a:buChar char="-"/>
              <a:defRPr/>
            </a:pP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Елдегі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жағдайды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реформалау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мен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жақсартуға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ұсыныс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білдіре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алу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мүмкіндігі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Прямоугольник 41"/>
          <p:cNvSpPr>
            <a:spLocks noChangeArrowheads="1"/>
          </p:cNvSpPr>
          <p:nvPr/>
        </p:nvSpPr>
        <p:spPr bwMode="auto">
          <a:xfrm>
            <a:off x="6462633" y="1645636"/>
            <a:ext cx="2334325" cy="22929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Мемлекеттік</a:t>
            </a:r>
            <a:r>
              <a:rPr lang="ru-RU" altLang="ru-RU" sz="11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11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органдардың</a:t>
            </a:r>
            <a:r>
              <a:rPr lang="ru-RU" altLang="ru-RU" sz="11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11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бірінші</a:t>
            </a:r>
            <a:r>
              <a:rPr lang="ru-RU" altLang="ru-RU" sz="11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11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жетекшілерінің</a:t>
            </a:r>
            <a:r>
              <a:rPr lang="ru-RU" altLang="ru-RU" sz="11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блог-</a:t>
            </a:r>
            <a:r>
              <a:rPr lang="ru-RU" altLang="ru-RU" sz="11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платформалары</a:t>
            </a:r>
            <a:r>
              <a:rPr lang="ru-RU" altLang="ru-RU" sz="11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180975" indent="-180975">
              <a:buFontTx/>
              <a:buChar char="-"/>
              <a:defRPr/>
            </a:pP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2012 </a:t>
            </a:r>
            <a:r>
              <a:rPr 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жылдан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бастап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183</a:t>
            </a:r>
            <a:r>
              <a:rPr lang="en-US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289 </a:t>
            </a:r>
            <a:r>
              <a:rPr 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сұрақ</a:t>
            </a:r>
            <a:endParaRPr lang="ru-RU" sz="1100" b="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80975" indent="-180975">
              <a:buFontTx/>
              <a:buChar char="-"/>
              <a:defRPr/>
            </a:pP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2012 </a:t>
            </a:r>
            <a:r>
              <a:rPr 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жылдан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бастап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133</a:t>
            </a:r>
            <a:r>
              <a:rPr lang="en-US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153</a:t>
            </a:r>
            <a:r>
              <a:rPr lang="en-US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сұрақ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кейбіреуіне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жауап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алынған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7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.6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% </a:t>
            </a:r>
            <a:r>
              <a:rPr lang="ru-RU" sz="1100" b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сұрақ</a:t>
            </a:r>
            <a:r>
              <a:rPr 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180975" indent="-180975">
              <a:buFontTx/>
              <a:buChar char="-"/>
              <a:defRPr/>
            </a:pPr>
            <a:endParaRPr lang="ru-RU" altLang="ru-RU" sz="1100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altLang="ru-RU" sz="11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Интернет -</a:t>
            </a:r>
            <a:r>
              <a:rPr lang="ru-RU" altLang="ru-RU" sz="11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конференциялар</a:t>
            </a:r>
            <a:r>
              <a:rPr lang="ru-RU" altLang="ru-RU" sz="11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</a:p>
          <a:p>
            <a:pPr marL="180975" indent="-180975">
              <a:buFontTx/>
              <a:buChar char="-"/>
              <a:defRPr/>
            </a:pPr>
            <a:r>
              <a:rPr lang="ru-RU" alt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2008 </a:t>
            </a:r>
            <a:r>
              <a:rPr lang="ru-RU" alt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жылдан</a:t>
            </a:r>
            <a:r>
              <a:rPr lang="ru-RU" alt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1100" b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бастап</a:t>
            </a:r>
            <a:r>
              <a:rPr lang="ru-RU" altLang="ru-RU" sz="11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154 конференция </a:t>
            </a:r>
            <a:endParaRPr lang="ru-RU" altLang="ru-RU" sz="1100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69896" y="1256422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>
                <a:srgbClr val="000000"/>
              </a:buClr>
            </a:pPr>
            <a:r>
              <a:rPr lang="ru-RU" altLang="ru-RU" sz="1600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Диалог</a:t>
            </a:r>
            <a:endParaRPr lang="ru-RU" altLang="ru-RU" sz="1600" b="1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/>
          <a:srcRect t="5183"/>
          <a:stretch/>
        </p:blipFill>
        <p:spPr>
          <a:xfrm>
            <a:off x="4478679" y="1356583"/>
            <a:ext cx="1666790" cy="899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0" y="3345485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104908" y="4785052"/>
            <a:ext cx="286767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366953" y="1212463"/>
            <a:ext cx="0" cy="210866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104908" y="3331958"/>
            <a:ext cx="0" cy="352604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986887" y="3332206"/>
            <a:ext cx="0" cy="352604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kursiv.kz/upload/iblock/364/364e058f3e6443a696d465974e9ff22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7" y="4274542"/>
            <a:ext cx="1833045" cy="98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8" y="1324209"/>
            <a:ext cx="1962685" cy="552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89820" y="3491149"/>
            <a:ext cx="100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5F6F7E"/>
                </a:solidFill>
              </a:rPr>
              <a:t>OPEN </a:t>
            </a:r>
          </a:p>
          <a:p>
            <a:r>
              <a:rPr lang="en-US" sz="1400" dirty="0" smtClean="0">
                <a:solidFill>
                  <a:srgbClr val="5F6F7E"/>
                </a:solidFill>
              </a:rPr>
              <a:t>LEGALACTS</a:t>
            </a:r>
            <a:endParaRPr lang="en-US" sz="1400" dirty="0"/>
          </a:p>
        </p:txBody>
      </p:sp>
      <p:pic>
        <p:nvPicPr>
          <p:cNvPr id="37" name="Picture 2" descr="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842"/>
          <a:stretch/>
        </p:blipFill>
        <p:spPr bwMode="auto">
          <a:xfrm>
            <a:off x="8375455" y="3456409"/>
            <a:ext cx="768544" cy="552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02" y="3378908"/>
            <a:ext cx="2869386" cy="13817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88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5789</TotalTime>
  <Words>901</Words>
  <Application>Microsoft Office PowerPoint</Application>
  <PresentationFormat>Экран (4:3)</PresentationFormat>
  <Paragraphs>237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Aizada</cp:lastModifiedBy>
  <cp:revision>173</cp:revision>
  <cp:lastPrinted>2015-09-01T09:22:54Z</cp:lastPrinted>
  <dcterms:created xsi:type="dcterms:W3CDTF">2015-08-27T09:48:52Z</dcterms:created>
  <dcterms:modified xsi:type="dcterms:W3CDTF">2017-02-27T17:49:12Z</dcterms:modified>
</cp:coreProperties>
</file>