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67" r:id="rId5"/>
    <p:sldId id="264" r:id="rId6"/>
    <p:sldId id="270" r:id="rId7"/>
    <p:sldId id="261" r:id="rId8"/>
    <p:sldId id="259" r:id="rId9"/>
    <p:sldId id="263" r:id="rId10"/>
    <p:sldId id="269" r:id="rId11"/>
    <p:sldId id="260" r:id="rId12"/>
    <p:sldId id="266" r:id="rId13"/>
    <p:sldId id="277" r:id="rId14"/>
    <p:sldId id="262" r:id="rId15"/>
    <p:sldId id="271" r:id="rId16"/>
    <p:sldId id="278" r:id="rId17"/>
    <p:sldId id="272" r:id="rId18"/>
    <p:sldId id="27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43" autoAdjust="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211B-9D0E-4403-88B7-61C819355B2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0762-6307-4E81-8E0F-C74E1FC0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6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0762-6307-4E81-8E0F-C74E1FC0F4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kumimoji="1"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EE2D2A99-1A83-4223-B041-76714218B285}" type="slidenum">
              <a:rPr lang="ru-RU" altLang="ru-RU" sz="1200" smtClean="0"/>
              <a:pPr/>
              <a:t>17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88596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kumimoji="1"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A773E17B-0730-4D94-B55D-1152F4229A72}" type="slidenum">
              <a:rPr lang="ru-RU" altLang="ru-RU" sz="1200" smtClean="0"/>
              <a:pPr/>
              <a:t>18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31458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/index.php?title=%D0%91%D2%B0%D0%9B%D0%A8%D0%AB%D2%9A_%D0%95%D0%A2&amp;action=edit&amp;redlink=1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kk.wikipedia.org/wiki/%D0%9C%D0%BE%D0%BB%D0%BB%D1%8E%D1%81%D0%BA%D1%96%D0%BB%D0%B5%D1%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/index.php?title=%D0%A2%D1%96%D0%BA%D0%B5%D0%BD%D1%82%D0%B5%D1%80%D1%96%D0%BB%D1%96%D0%BB%D0%B5%D1%80&amp;action=edit&amp;redlink=1" TargetMode="External"/><Relationship Id="rId5" Type="http://schemas.openxmlformats.org/officeDocument/2006/relationships/hyperlink" Target="http://kk.wikipedia.org/wiki/%D0%91%D1%83%D1%8B%D0%BD%D0%B0%D1%8F%D2%9B%D1%82%D1%8B%D0%BB%D0%B0%D1%80" TargetMode="External"/><Relationship Id="rId4" Type="http://schemas.openxmlformats.org/officeDocument/2006/relationships/hyperlink" Target="http://kk.wikipedia.org/wiki/%D2%9A%D2%B1%D1%80%D1%82" TargetMode="External"/><Relationship Id="rId9" Type="http://schemas.openxmlformats.org/officeDocument/2006/relationships/hyperlink" Target="http://kk.wikipedia.org/wiki/%D0%91%D0%B5%D0%B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AD%D0%BC%D0%B1%D1%80%D0%B8%D0%BE%D0%B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k.wikipedia.org/wiki/%D0%AD%D0%BA%D1%82%D0%BE%D0%B4%D0%B5%D1%80%D0%BC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/index.php?title=%D0%98%D0%BD%D1%84%D1%83%D0%B7%D0%BE%D1%80%D0%B8%D1%8F&amp;action=edit&amp;redlink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k.wikipedia.org/w/index.php?title=%D0%A4%D0%B8%D0%B1%D1%80%D0%B8%D0%BB%D0%BB%D0%B0%D0%BB%D1%8B_%D2%9B%D0%BE%D0%B7%D1%83_%D0%B0%D0%BF%D0%BF%D0%B0%D1%80%D0%B0%D1%82%D1%8B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006" y="2780928"/>
            <a:ext cx="8377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Жануарлардың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жүйелерінің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типтері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  </a:t>
            </a:r>
            <a:r>
              <a:rPr lang="kk-K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жүйесінің қызметі мен </a:t>
            </a:r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оның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құрылымдық компонентерінің </a:t>
            </a:r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атау.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988840"/>
            <a:ext cx="465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7.3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kk-KZ" sz="3200" b="1" dirty="0">
                <a:latin typeface="Arial" pitchFamily="34" charset="0"/>
                <a:cs typeface="Arial" pitchFamily="34" charset="0"/>
              </a:rPr>
              <a:t>Жүйке жүйелері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7" y="83671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Түйінді  жүйке жүйесінің типі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drofa.ru/files/presentations/visual/Contents/Biologiya/08_Evol_Org/Pictures/2062240.111-Evol.Ner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4" t="13695" r="4414" b="45704"/>
          <a:stretch/>
        </p:blipFill>
        <p:spPr bwMode="auto">
          <a:xfrm>
            <a:off x="251520" y="1556793"/>
            <a:ext cx="3528392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23928" y="1556793"/>
            <a:ext cx="5040560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Буылтық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4" tooltip="Құрт"/>
              </a:rPr>
              <a:t>құрттар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5" tooltip="Буынаяқтылар"/>
              </a:rPr>
              <a:t>буынаяқтылар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6" tooltip="Тікентерілілер (мұндай бет жоқ)"/>
              </a:rPr>
              <a:t>тікентерілілер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7" tooltip="Моллюскілер"/>
              </a:rPr>
              <a:t>моллюскілерде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эволюциялық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даму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барысында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жүйесінің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түйінді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пайда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болған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Түйіндердегі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талшықтары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бір-бірімен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байланысып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қоймай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тиісті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рецепторлар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ызмет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атқарушы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органдармен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8" tooltip="БҰЛШЫҚ ЕТ (мұндай бет жоқ)"/>
              </a:rPr>
              <a:t>бұлшық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8" tooltip="БҰЛШЫҚ ЕТ (мұндай бет жоқ)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8" tooltip="БҰЛШЫҚ ЕТ (мұндай бет жоқ)"/>
              </a:rPr>
              <a:t>ет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9" tooltip="Без"/>
              </a:rPr>
              <a:t>бездер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де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байланысады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Белгілі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әсер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қабілеті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дамып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сезім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органдарымен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байланыста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ағзаның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түйіндері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үлкейіп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күрделілене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түседі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 algn="ctr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estival.1september.ru/articles/102787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 bwMode="auto">
          <a:xfrm>
            <a:off x="5364088" y="285843"/>
            <a:ext cx="3528036" cy="63063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340768"/>
            <a:ext cx="4896544" cy="52513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Омыртқалылардың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tooltip="Эмбрион"/>
              </a:rPr>
              <a:t>эмбрионалдық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дамуында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сыртқы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ұрық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қабықшасы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 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Эктодерма"/>
              </a:rPr>
              <a:t>эктодермадан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алғашқыда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пластинкасы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түрінде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дамып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науашық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бір-бірімен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жақындаса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келіп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түтікке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айналады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түтігінің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жағы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үш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ми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көпіршігіне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бөлінеді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жүйесінің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қалған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бөлігінен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жұлын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жетіледі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076" name="Picture 2" descr="http://www.drofa.ru/files/presentations/visual/Contents/Biologiya/08_Evol_Org/Pictures/2062240.111-Evol.Ner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2" b="10580"/>
          <a:stretch/>
        </p:blipFill>
        <p:spPr bwMode="auto">
          <a:xfrm>
            <a:off x="-58154" y="-171400"/>
            <a:ext cx="9185275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506413" y="1524000"/>
            <a:ext cx="84455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Орналасқан</a:t>
            </a:r>
            <a: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3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орны</a:t>
            </a:r>
            <a: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3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бойынша</a:t>
            </a:r>
            <a: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3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Жүйке</a:t>
            </a:r>
            <a:r>
              <a:rPr lang="ru-RU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3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жүйесі</a:t>
            </a:r>
            <a:r>
              <a:rPr lang="kk-KZ" sz="4000" dirty="0" smtClean="0">
                <a:solidFill>
                  <a:srgbClr val="0000FF"/>
                </a:solidFill>
              </a:rPr>
              <a:t> </a:t>
            </a:r>
            <a:endParaRPr lang="ru-RU" sz="4000" dirty="0" smtClean="0">
              <a:solidFill>
                <a:srgbClr val="0000FF"/>
              </a:solidFill>
            </a:endParaRPr>
          </a:p>
        </p:txBody>
      </p:sp>
      <p:sp>
        <p:nvSpPr>
          <p:cNvPr id="12292" name="WordArt 12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7010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1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Жүйке</a:t>
            </a:r>
            <a:r>
              <a:rPr lang="ru-RU" sz="11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ru-RU" sz="11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жүйесі</a:t>
            </a:r>
            <a:r>
              <a:rPr lang="ru-RU" sz="11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ru-RU" sz="11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қалай</a:t>
            </a:r>
            <a:r>
              <a:rPr lang="ru-RU" sz="11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ru-RU" sz="11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жіктеледі</a:t>
            </a:r>
            <a:r>
              <a:rPr lang="ru-RU" sz="11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ea typeface="+mn-lt"/>
                <a:cs typeface="Arial" pitchFamily="34" charset="0"/>
              </a:rPr>
              <a:t> ?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584700" y="2752725"/>
            <a:ext cx="41148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400" u="sng" dirty="0" err="1" smtClean="0">
                <a:solidFill>
                  <a:srgbClr val="0000FF"/>
                </a:solidFill>
              </a:rPr>
              <a:t>Перифериялық</a:t>
            </a:r>
            <a:r>
              <a:rPr kumimoji="0" lang="ru-RU" altLang="ru-RU" sz="2400" u="sng" dirty="0" smtClean="0">
                <a:solidFill>
                  <a:srgbClr val="0000FF"/>
                </a:solidFill>
              </a:rPr>
              <a:t> </a:t>
            </a:r>
            <a:r>
              <a:rPr kumimoji="0" lang="ru-RU" altLang="ru-RU" sz="2800" u="sng" dirty="0" smtClean="0">
                <a:solidFill>
                  <a:srgbClr val="0000FF"/>
                </a:solidFill>
              </a:rPr>
              <a:t>(</a:t>
            </a:r>
            <a:r>
              <a:rPr kumimoji="0" lang="ru-RU" altLang="ru-RU" sz="2800" u="sng" dirty="0" err="1" smtClean="0">
                <a:solidFill>
                  <a:srgbClr val="0000FF"/>
                </a:solidFill>
              </a:rPr>
              <a:t>шеткі</a:t>
            </a:r>
            <a:r>
              <a:rPr kumimoji="0" lang="ru-RU" altLang="ru-RU" sz="2800" u="sng" dirty="0" smtClean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81000" y="3048000"/>
            <a:ext cx="31242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400" b="1" u="sng" dirty="0" err="1" smtClean="0">
                <a:solidFill>
                  <a:srgbClr val="0000FF"/>
                </a:solidFill>
              </a:rPr>
              <a:t>Орталық</a:t>
            </a:r>
            <a:r>
              <a:rPr kumimoji="0" lang="ru-RU" altLang="ru-RU" sz="2400" b="1" u="sng" dirty="0" smtClean="0">
                <a:solidFill>
                  <a:srgbClr val="0000FF"/>
                </a:solidFill>
              </a:rPr>
              <a:t> </a:t>
            </a:r>
            <a:r>
              <a:rPr kumimoji="0" lang="en-US" altLang="ru-RU" sz="2400" b="0" dirty="0" smtClean="0">
                <a:solidFill>
                  <a:schemeClr val="bg2">
                    <a:lumMod val="50000"/>
                  </a:schemeClr>
                </a:solidFill>
                <a:latin typeface="Abaddon™" pitchFamily="2" charset="0"/>
              </a:rPr>
              <a:t> </a:t>
            </a:r>
            <a:endParaRPr kumimoji="0" lang="ru-RU" altLang="ru-RU" sz="2400" b="0" dirty="0" smtClean="0">
              <a:solidFill>
                <a:schemeClr val="bg2">
                  <a:lumMod val="50000"/>
                </a:schemeClr>
              </a:solidFill>
              <a:latin typeface="Abaddon™" pitchFamily="2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41148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kk-KZ" altLang="ru-RU" sz="2400" b="1" i="1" dirty="0" smtClean="0">
                <a:solidFill>
                  <a:srgbClr val="0000FF"/>
                </a:solidFill>
              </a:rPr>
              <a:t>Жұлын </a:t>
            </a:r>
            <a:endParaRPr kumimoji="0" lang="ru-RU" altLang="ru-RU" sz="2400" b="1" i="1" dirty="0" smtClean="0">
              <a:solidFill>
                <a:srgbClr val="0000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5257800" y="4038600"/>
            <a:ext cx="1905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kk-KZ" altLang="ru-RU" sz="2000" b="1" i="1" dirty="0" smtClean="0">
                <a:solidFill>
                  <a:srgbClr val="0000FF"/>
                </a:solidFill>
              </a:rPr>
              <a:t>Жүйке түйіндері </a:t>
            </a:r>
            <a:endParaRPr kumimoji="0" lang="ru-RU" altLang="ru-RU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581400" y="4114800"/>
            <a:ext cx="1828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kk-KZ" altLang="ru-RU" sz="2400" b="1" i="1" dirty="0" smtClean="0">
                <a:solidFill>
                  <a:srgbClr val="0000FF"/>
                </a:solidFill>
              </a:rPr>
              <a:t>Жүйкелер </a:t>
            </a:r>
            <a:endParaRPr kumimoji="0" lang="ru-RU" altLang="ru-RU" sz="2400" b="1" i="1" dirty="0" smtClean="0">
              <a:solidFill>
                <a:srgbClr val="0000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828800" y="4114800"/>
            <a:ext cx="15240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kk-KZ" altLang="ru-RU" sz="2400" b="1" i="1" dirty="0" smtClean="0">
                <a:solidFill>
                  <a:srgbClr val="0000FF"/>
                </a:solidFill>
              </a:rPr>
              <a:t>МИ </a:t>
            </a:r>
            <a:endParaRPr kumimoji="0" lang="ru-RU" altLang="ru-RU" sz="2400" b="1" i="1" dirty="0" smtClean="0">
              <a:solidFill>
                <a:srgbClr val="0000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7086600" y="3962400"/>
            <a:ext cx="1793875" cy="70788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kk-KZ" altLang="ru-RU" sz="2000" b="1" i="1" dirty="0" smtClean="0">
                <a:solidFill>
                  <a:srgbClr val="0000FF"/>
                </a:solidFill>
              </a:rPr>
              <a:t>Жүйке ұштары </a:t>
            </a:r>
            <a:endParaRPr kumimoji="0" lang="ru-RU" altLang="ru-RU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auto">
          <a:xfrm flipV="1">
            <a:off x="1371600" y="5791200"/>
            <a:ext cx="685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H="1">
            <a:off x="2146300" y="2487613"/>
            <a:ext cx="1562100" cy="6731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5652120" y="2476068"/>
            <a:ext cx="1771030" cy="2286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02" name="Line 37"/>
          <p:cNvSpPr>
            <a:spLocks noChangeShapeType="1"/>
          </p:cNvSpPr>
          <p:nvPr/>
        </p:nvSpPr>
        <p:spPr bwMode="auto">
          <a:xfrm flipH="1">
            <a:off x="2209800" y="2895600"/>
            <a:ext cx="5334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H="1">
            <a:off x="990600" y="3733800"/>
            <a:ext cx="838200" cy="3810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2133600" y="3733800"/>
            <a:ext cx="762000" cy="3810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4648200" y="3276600"/>
            <a:ext cx="1295400" cy="7620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6388100" y="3238500"/>
            <a:ext cx="0" cy="685800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6642100" y="3209925"/>
            <a:ext cx="1511300" cy="714375"/>
          </a:xfrm>
          <a:prstGeom prst="line">
            <a:avLst/>
          </a:prstGeom>
          <a:noFill/>
          <a:ln w="31750">
            <a:solidFill>
              <a:schemeClr val="bg2">
                <a:lumMod val="50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68" name="Picture 44" descr="Pages-521-parkinsonizm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905000" cy="1808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2" name="Picture 4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450975" cy="176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3" name="Picture 49" descr="Без 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8161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4" name="Picture 50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80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00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40" grpId="0" animBg="1"/>
      <p:bldP spid="26641" grpId="0" animBg="1"/>
      <p:bldP spid="26643" grpId="0"/>
      <p:bldP spid="26644" grpId="0" animBg="1"/>
      <p:bldP spid="26645" grpId="0" animBg="1"/>
      <p:bldP spid="266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685800" y="188640"/>
            <a:ext cx="75438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3200" b="1" dirty="0">
                <a:solidFill>
                  <a:srgbClr val="336600"/>
                </a:solidFill>
              </a:rPr>
              <a:t>Жүйке ұлпасы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1600200"/>
            <a:ext cx="4248472" cy="2908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800" b="1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Нейроглиялар</a:t>
            </a:r>
            <a:endParaRPr lang="ru-RU" sz="2800" b="1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400" b="1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Серіктес</a:t>
            </a:r>
            <a:r>
              <a:rPr lang="ru-RU" sz="24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err="1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жасушалар</a:t>
            </a:r>
            <a:r>
              <a:rPr lang="ru-RU" sz="24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kk-KZ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қызметі </a:t>
            </a:r>
            <a:endParaRPr lang="ru-RU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Тіректік</a:t>
            </a:r>
            <a:r>
              <a:rPr lang="ru-RU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Қоректендіру</a:t>
            </a:r>
            <a:endParaRPr lang="ru-RU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Қорғаныш </a:t>
            </a:r>
            <a:endParaRPr lang="ru-RU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00200"/>
            <a:ext cx="4134172" cy="2908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800" b="1" dirty="0" err="1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Нейрондар</a:t>
            </a:r>
            <a:r>
              <a:rPr lang="ru-RU" sz="28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kk-KZ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Қызметіне </a:t>
            </a:r>
            <a:r>
              <a:rPr lang="kk-KZ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байланысты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Сезгіш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ru-RU" alt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Қондырмалы</a:t>
            </a:r>
            <a:endParaRPr lang="ru-RU" alt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Қозғалтқыш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kk-KZ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"/>
            </a:pPr>
            <a:r>
              <a:rPr lang="en-US" sz="11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Neurons or nerve cells - Structure function and types of neurons - Human </a:t>
            </a:r>
            <a:r>
              <a:rPr lang="en-US" sz="1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Anatomy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3D Biology</a:t>
            </a:r>
            <a:r>
              <a:rPr lang="kk-KZ" sz="1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20" y="4641975"/>
            <a:ext cx="5040560" cy="19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001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76200"/>
            <a:ext cx="434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3581400" y="-36513"/>
            <a:ext cx="5667375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 dirty="0" err="1">
                <a:ln w="222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Нейронның</a:t>
            </a:r>
            <a:r>
              <a:rPr lang="ru-RU" sz="1800" kern="10" dirty="0">
                <a:ln w="222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ru-RU" sz="1800" kern="10" dirty="0" err="1">
                <a:ln w="222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құрылысы</a:t>
            </a:r>
            <a:r>
              <a:rPr lang="ru-RU" sz="1800" kern="10" dirty="0">
                <a:ln w="222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771775" y="1639888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Дендриттер</a:t>
            </a:r>
            <a:endParaRPr kumimoji="0" lang="ru-RU" altLang="ru-RU" sz="2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295400" y="4876800"/>
            <a:ext cx="2286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295400" y="3962400"/>
            <a:ext cx="228600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533400" y="5715000"/>
            <a:ext cx="3657600" cy="228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295400" y="5791200"/>
            <a:ext cx="289560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143000" y="990600"/>
            <a:ext cx="2133600" cy="1676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1447800" y="381000"/>
            <a:ext cx="1371600" cy="1371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819400" y="381000"/>
            <a:ext cx="228600" cy="1295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276600" y="243840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3600" i="1" dirty="0">
                <a:solidFill>
                  <a:srgbClr val="0000FF"/>
                </a:solidFill>
              </a:rPr>
              <a:t> </a:t>
            </a:r>
            <a:r>
              <a:rPr kumimoji="0" lang="ru-RU" altLang="ru-RU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Нейрон </a:t>
            </a:r>
            <a:r>
              <a:rPr kumimoji="0" lang="ru-RU" altLang="ru-RU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денесі</a:t>
            </a:r>
            <a:endParaRPr kumimoji="0" lang="ru-RU" altLang="ru-RU" sz="28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962400" y="31242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Аксон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819400" y="388620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Миелин </a:t>
            </a:r>
            <a:r>
              <a:rPr kumimoji="0" lang="ru-RU" altLang="ru-RU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қабықшасы</a:t>
            </a:r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581400" y="46482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Ранвье</a:t>
            </a:r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үзіктері</a:t>
            </a:r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4181475" y="54102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kumimoji="0" lang="ru-RU" altLang="ru-RU" sz="3600" i="1" dirty="0">
                <a:solidFill>
                  <a:srgbClr val="0000FF"/>
                </a:solidFill>
              </a:rPr>
              <a:t> </a:t>
            </a:r>
            <a:r>
              <a:rPr kumimoji="0" lang="ru-RU" alt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Аксон </a:t>
            </a:r>
            <a:r>
              <a:rPr kumimoji="0" lang="ru-RU" altLang="ru-RU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тармақтары</a:t>
            </a:r>
            <a:endParaRPr kumimoji="0" lang="ru-RU" altLang="ru-RU" sz="32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1295400" y="2743200"/>
            <a:ext cx="266700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1295400" y="3505200"/>
            <a:ext cx="152400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965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/>
      <p:bldP spid="47117" grpId="0"/>
      <p:bldP spid="47118" grpId="0"/>
      <p:bldP spid="47119" grpId="0"/>
      <p:bldP spid="47120" grpId="0"/>
      <p:bldP spid="47121" grpId="0" animBg="1"/>
      <p:bldP spid="471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Без 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1752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kk-KZ" altLang="ru-RU" sz="1600" b="1" smtClean="0">
                <a:solidFill>
                  <a:srgbClr val="000000"/>
                </a:solidFill>
              </a:rPr>
              <a:t>Жүйке түйіні</a:t>
            </a:r>
            <a:endParaRPr lang="ru-RU" altLang="ru-RU" sz="1600" b="1" smtClean="0">
              <a:solidFill>
                <a:srgbClr val="000000"/>
              </a:solidFill>
            </a:endParaRP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077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724400" y="1371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Рецептор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562600" y="2667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сезгіш нейрон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(орталыққа тепкіш)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33400" y="22098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kk-KZ" altLang="ru-RU" sz="1600">
                <a:solidFill>
                  <a:srgbClr val="000000"/>
                </a:solidFill>
              </a:rPr>
              <a:t>жұлын</a:t>
            </a:r>
            <a:endParaRPr kumimoji="0" lang="ru-RU" altLang="ru-RU" sz="1600">
              <a:solidFill>
                <a:srgbClr val="000000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819400" y="55626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kk-KZ" altLang="ru-RU" sz="1600">
                <a:solidFill>
                  <a:srgbClr val="000000"/>
                </a:solidFill>
              </a:rPr>
              <a:t>бұлшықет</a:t>
            </a:r>
            <a:endParaRPr kumimoji="0" lang="ru-RU" altLang="ru-RU" sz="160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(жұмыс атқарушы мүше)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143000" y="472440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Қозғалтқыш нейрон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(орталықтан тепкіш)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953000" y="35052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600">
                <a:solidFill>
                  <a:srgbClr val="000000"/>
                </a:solidFill>
              </a:rPr>
              <a:t>Қондырма нейрон</a:t>
            </a: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5867400" y="2286000"/>
            <a:ext cx="8382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 flipV="1">
            <a:off x="1066800" y="2514600"/>
            <a:ext cx="1600200" cy="152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1295400" y="2514600"/>
            <a:ext cx="152400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3581400" y="4648200"/>
            <a:ext cx="13716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H="1" flipV="1">
            <a:off x="5867400" y="1524000"/>
            <a:ext cx="9144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3886200" y="3429000"/>
            <a:ext cx="10668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 flipV="1">
            <a:off x="3581400" y="1676400"/>
            <a:ext cx="1143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4191000" y="5257800"/>
            <a:ext cx="28956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40" name="TextBox 1"/>
          <p:cNvSpPr txBox="1">
            <a:spLocks noChangeArrowheads="1"/>
          </p:cNvSpPr>
          <p:nvPr/>
        </p:nvSpPr>
        <p:spPr bwMode="auto">
          <a:xfrm>
            <a:off x="2089150" y="627063"/>
            <a:ext cx="719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kumimoji="1"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kumimoji="1"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kk-KZ" altLang="ru-RU">
                <a:solidFill>
                  <a:srgbClr val="FF0000"/>
                </a:solidFill>
              </a:rPr>
              <a:t>Рефлекторлық доғаның жүру схемасы </a:t>
            </a:r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85" decel="100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85" decel="100000"/>
                                        <p:tgtEl>
                                          <p:spTgt spid="43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385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385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43013" grpId="0" animBg="1"/>
      <p:bldP spid="43014" grpId="0"/>
      <p:bldP spid="43014" grpId="1"/>
      <p:bldP spid="43015" grpId="0"/>
      <p:bldP spid="43015" grpId="1"/>
      <p:bldP spid="43016" grpId="0"/>
      <p:bldP spid="43016" grpId="1"/>
      <p:bldP spid="43018" grpId="0"/>
      <p:bldP spid="43018" grpId="1"/>
      <p:bldP spid="43019" grpId="0"/>
      <p:bldP spid="43019" grpId="1"/>
      <p:bldP spid="43020" grpId="0"/>
      <p:bldP spid="43020" grpId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035" grpId="0" animBg="1"/>
      <p:bldP spid="430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6934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k-KZ" sz="11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Сәйкестендіріңдер</a:t>
            </a:r>
            <a:r>
              <a:rPr lang="kk-KZ" sz="11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11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562600" y="1981200"/>
            <a:ext cx="3429000" cy="31242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50000"/>
                  </a:schemeClr>
                </a:solidFill>
              </a:rPr>
              <a:t>7. 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Рецепторлардан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қозуды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қабылдап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ОЖЖ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-не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өткізеді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endParaRPr lang="ru-RU" altLang="ru-RU" sz="2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8.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Қозуды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ОЖЖ-нен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жұмыс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атқарушы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мүшеге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өткізеді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9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altLang="ru-RU" sz="4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9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. 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Сезгіш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нейрондармен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қозғалтқыш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нейрондарды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байланыстырады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kumimoji="0" lang="ru-RU" alt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2730500" y="1958975"/>
            <a:ext cx="2832100" cy="31464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endParaRPr lang="ru-RU" altLang="ru-RU" sz="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Орталықтан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тепкіш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5.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Орталыққа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тепкіш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4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6. 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Байланыстырғыш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    (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аралық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)</a:t>
            </a:r>
            <a:endParaRPr kumimoji="0" lang="ru-RU" alt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52400" y="1981200"/>
            <a:ext cx="2590800" cy="31242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endParaRPr lang="ru-RU" altLang="ru-RU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1.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Сезгіш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2.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Қондырмалы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1600" b="1" dirty="0" err="1" smtClean="0">
                <a:solidFill>
                  <a:srgbClr val="FF0000"/>
                </a:solidFill>
              </a:rPr>
              <a:t>байланыстырғыш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)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3.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Қозғалтқыш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endParaRPr kumimoji="0" lang="ru-RU" alt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628007" y="5184367"/>
            <a:ext cx="7391400" cy="15570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alt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Дұрыс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жауаптар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1 – 5 – 7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2 – 6 – 9 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3 – 4 – 8</a:t>
            </a:r>
          </a:p>
        </p:txBody>
      </p:sp>
    </p:spTree>
    <p:extLst>
      <p:ext uri="{BB962C8B-B14F-4D97-AF65-F5344CB8AC3E}">
        <p14:creationId xmlns:p14="http://schemas.microsoft.com/office/powerpoint/2010/main" val="419694918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3" grpId="0" animBg="1"/>
      <p:bldP spid="174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553200" cy="1066800"/>
          </a:xfrm>
        </p:spPr>
        <p:txBody>
          <a:bodyPr/>
          <a:lstStyle/>
          <a:p>
            <a:pPr eaLnBrk="1" hangingPunct="1"/>
            <a:r>
              <a:rPr lang="kk-KZ" altLang="ru-RU" b="1" smtClean="0">
                <a:solidFill>
                  <a:srgbClr val="FF9900"/>
                </a:solidFill>
                <a:latin typeface="Arial Black" pitchFamily="34" charset="0"/>
              </a:rPr>
              <a:t>Рефлекторлық доға </a:t>
            </a:r>
            <a:endParaRPr lang="ru-RU" altLang="ru-RU" b="1" smtClean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48768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Жүйке ұштары - рецепторлар</a:t>
            </a:r>
          </a:p>
          <a:p>
            <a:r>
              <a:rPr lang="ru-RU" altLang="ru-RU" b="1" smtClean="0">
                <a:solidFill>
                  <a:srgbClr val="FF0000"/>
                </a:solidFill>
              </a:rPr>
              <a:t>Сезгіш нейрондар (қозуды орталық жүйке жүйесіне өткізеді)</a:t>
            </a:r>
          </a:p>
          <a:p>
            <a:r>
              <a:rPr lang="ru-RU" altLang="ru-RU" b="1" smtClean="0">
                <a:solidFill>
                  <a:srgbClr val="FF0000"/>
                </a:solidFill>
              </a:rPr>
              <a:t>Жүйке орталығы (орталық жүйке жүйесі)</a:t>
            </a:r>
          </a:p>
          <a:p>
            <a:r>
              <a:rPr lang="ru-RU" altLang="ru-RU" b="1" smtClean="0">
                <a:solidFill>
                  <a:srgbClr val="FF0000"/>
                </a:solidFill>
              </a:rPr>
              <a:t>Қозғалтқыш нейрондар</a:t>
            </a:r>
          </a:p>
          <a:p>
            <a:r>
              <a:rPr lang="ru-RU" altLang="ru-RU" b="1" smtClean="0">
                <a:solidFill>
                  <a:srgbClr val="FF0000"/>
                </a:solidFill>
              </a:rPr>
              <a:t>Тітіркендіруге жауап қайтаратын мүшелер (жұмыс атқарушы мүшелер)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505200" y="3962400"/>
            <a:ext cx="594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kumimoji="0" lang="ru-RU" altLang="ru-RU" sz="40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77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  <p:bldP spid="78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949370"/>
            <a:ext cx="543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Жүйке жүйесінің маңызы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4482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мүшенің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басқарады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мүшелердің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үйлесімді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істеуін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қамтамассыз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endParaRPr lang="ru-RU" sz="3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ортамен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мүшелерімен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k-KZ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Жүйке жүйесінің негізгі қасиеті- қозу, тітіркену және өткізу.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94261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Оқу мақсаттары: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ануарлардың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жүйелерінің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типтерін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салыстыру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k-KZ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үйке </a:t>
            </a:r>
            <a:r>
              <a:rPr lang="kk-KZ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жүйесінің қызметі мен оның құрылымдық компонентерінің </a:t>
            </a: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атау.</a:t>
            </a:r>
            <a:endParaRPr lang="kk-KZ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k-KZ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kk-KZ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уреттегі </a:t>
            </a:r>
            <a:r>
              <a:rPr lang="kk-KZ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 жасушасының құрылымдық құрамдастарын </a:t>
            </a:r>
            <a:r>
              <a:rPr lang="kk-KZ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анықтау.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9426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Жетістік критерийлері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Жүйке </a:t>
            </a:r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жүйесінің қызметі, құрылысы туралы білсе</a:t>
            </a: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Жануарларды жүйке </a:t>
            </a:r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жүйесінің типтері бойынша </a:t>
            </a: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салыстыра алса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Жүйке </a:t>
            </a:r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жасушасының құрамдас бөліктерін суреттен белгілеп, дұрыс атай алса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69473"/>
              </p:ext>
            </p:extLst>
          </p:nvPr>
        </p:nvGraphicFramePr>
        <p:xfrm>
          <a:off x="233517" y="1152376"/>
          <a:ext cx="8676966" cy="566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69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Arial" pitchFamily="34" charset="0"/>
                          <a:cs typeface="Arial" pitchFamily="34" charset="0"/>
                        </a:rPr>
                        <a:t>Қазақ тілінде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Arial" pitchFamily="34" charset="0"/>
                          <a:cs typeface="Arial" pitchFamily="34" charset="0"/>
                        </a:rPr>
                        <a:t>Орыс тілінде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Arial" pitchFamily="34" charset="0"/>
                          <a:cs typeface="Arial" pitchFamily="34" charset="0"/>
                        </a:rPr>
                        <a:t>Ағылшын тілінде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Түтікшелі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Трубчатый</a:t>
                      </a:r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Tubular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842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Тізбекті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Цепочная</a:t>
                      </a:r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Chain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35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Нейрон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Нейрон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Neuron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Ганглийлі</a:t>
                      </a:r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Ганглионарный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Ganglion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Диффузды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Диффузная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Diffuse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Синапс</a:t>
                      </a:r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Синапс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Synapsis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дендрит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Дендрит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Dendrite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1" y="548680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Пәндік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лексика ж</a:t>
            </a:r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әне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терминология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274" y="305143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Берілген жануарлардағы</a:t>
            </a:r>
            <a:r>
              <a:rPr lang="kk-K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 жүйесінің типтерін анықтаңдар.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amsung\Desktop\гидра нерв систем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1" r="29981"/>
          <a:stretch/>
        </p:blipFill>
        <p:spPr bwMode="auto">
          <a:xfrm>
            <a:off x="270960" y="1954889"/>
            <a:ext cx="1348712" cy="1906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esktop\жалпақ құрт ж.ж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92"/>
          <a:stretch/>
        </p:blipFill>
        <p:spPr bwMode="auto">
          <a:xfrm>
            <a:off x="1835696" y="1993717"/>
            <a:ext cx="1080120" cy="1723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\Desktop\шұбалшаң жж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13852" r="29017" b="-389"/>
          <a:stretch/>
        </p:blipFill>
        <p:spPr bwMode="auto">
          <a:xfrm>
            <a:off x="3419730" y="1977766"/>
            <a:ext cx="1044258" cy="17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rofa.ru/files/presentations/visual/Contents/Biologiya/08_Evol_Org/Pictures/2062240.111-Evol.Nerv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13661" r="23286" b="46105"/>
          <a:stretch/>
        </p:blipFill>
        <p:spPr bwMode="auto">
          <a:xfrm>
            <a:off x="5004049" y="2036107"/>
            <a:ext cx="1741932" cy="1435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www.drofa.ru/files/presentations/visual/Contents/Biologiya/08_Evol_Org/Pictures/2062240.111-Evol.Nerv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0" t="15068" r="4338" b="44331"/>
          <a:stretch/>
        </p:blipFill>
        <p:spPr bwMode="auto">
          <a:xfrm>
            <a:off x="7308304" y="1993717"/>
            <a:ext cx="1511740" cy="1579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://festival.1september.ru/articles/102787/img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6" b="77648"/>
          <a:stretch/>
        </p:blipFill>
        <p:spPr bwMode="auto">
          <a:xfrm>
            <a:off x="332740" y="5024750"/>
            <a:ext cx="2952328" cy="14036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960" y="3933056"/>
            <a:ext cx="14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Дифузды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346" y="3933056"/>
            <a:ext cx="150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Сатылы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814" y="3656057"/>
            <a:ext cx="160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Түйінді жүйке  тізбек 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9" y="3471391"/>
            <a:ext cx="174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Шашыраңқы  жүйке тізбек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609890"/>
            <a:ext cx="228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Құрсақтық  жүйке  тізбек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641020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Барлық хордалыларда-түтікшелі жүйке типі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festival.1september.ru/articles/102787/img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3" t="20761" r="7857" b="55866"/>
          <a:stretch/>
        </p:blipFill>
        <p:spPr bwMode="auto">
          <a:xfrm>
            <a:off x="3455735" y="5012795"/>
            <a:ext cx="2584450" cy="1415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http://festival.1september.ru/articles/102787/img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7" t="46898" r="3142" b="26988"/>
          <a:stretch/>
        </p:blipFill>
        <p:spPr bwMode="auto">
          <a:xfrm>
            <a:off x="6300192" y="5012943"/>
            <a:ext cx="2736304" cy="1415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8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82231"/>
              </p:ext>
            </p:extLst>
          </p:nvPr>
        </p:nvGraphicFramePr>
        <p:xfrm>
          <a:off x="323528" y="1484784"/>
          <a:ext cx="8640960" cy="47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атауы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Құрылыс ерекшеліктері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Жүйке жүйесінің типі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Ішекқуыстылар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Жалпақ</a:t>
                      </a:r>
                      <a:r>
                        <a:rPr lang="kk-KZ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құрттар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Буылтық құрттар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Буынаяқтылар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Хордалылар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8367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Жануарлардағы жүйке жүйелерінің типтері 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7" y="1484784"/>
            <a:ext cx="8515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Қарапайымдарда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tooltip="Инфузория (мұндай бет жоқ)"/>
              </a:rPr>
              <a:t>инфузориялардың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кейбір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түрінде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қозуды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клетканың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бөліктеріне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өткізетін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Фибриллалы қозу аппараты (мұндай бет жоқ)"/>
              </a:rPr>
              <a:t>фибриллалы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Фибриллалы қозу аппараты (мұндай бет жоқ)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Фибриллалы қозу аппараты (мұндай бет жоқ)"/>
              </a:rPr>
              <a:t>қозу</a:t>
            </a:r>
            <a:r>
              <a:rPr lang="ru-RU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Фибриллалы қозу аппараты (мұндай бет жоқ)"/>
              </a:rPr>
              <a:t> аппараты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болады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940152" y="3356992"/>
            <a:ext cx="936104" cy="288032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640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жүйесінің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ең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қарапайым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төменгі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сатыдағы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ішек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қуыстыларды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(гидра)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диффузиялы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жүйеде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қозу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бағытта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тарала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Мұндай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диффузиялы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түйінді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жүйке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жүйесінде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маманданған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қабылдағыштар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рецепторлар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қатар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дамиды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қозуды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бағытта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өткізетін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қасиетке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Samsung\Desktop\гидр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 bwMode="auto">
          <a:xfrm>
            <a:off x="323527" y="3789040"/>
            <a:ext cx="8640959" cy="2423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0010-008-Nervnaja-sistema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64837"/>
            <a:ext cx="7920880" cy="5267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760466"/>
            <a:ext cx="6616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Молюскалардың жүйке жүйесі 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432</Words>
  <Application>Microsoft Office PowerPoint</Application>
  <PresentationFormat>Экран (4:3)</PresentationFormat>
  <Paragraphs>149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Abaddon™</vt:lpstr>
      <vt:lpstr>Arial</vt:lpstr>
      <vt:lpstr>Arial Black</vt:lpstr>
      <vt:lpstr>Calibri</vt:lpstr>
      <vt:lpstr>Impact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Орналасқан орны бойынша  Жүйке жүйесі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Рефлекторлық доға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Данагул</cp:lastModifiedBy>
  <cp:revision>80</cp:revision>
  <dcterms:modified xsi:type="dcterms:W3CDTF">2025-02-26T03:33:24Z</dcterms:modified>
</cp:coreProperties>
</file>