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Space Mono Bold" panose="020B0604020202020204" charset="0"/>
      <p:regular r:id="rId18"/>
    </p:embeddedFont>
    <p:embeddedFont>
      <p:font typeface="Arimo Bold" panose="020B0604020202020204" charset="0"/>
      <p:regular r:id="rId19"/>
    </p:embeddedFont>
    <p:embeddedFont>
      <p:font typeface="Source Sans Pro" panose="020B0604020202020204" charset="0"/>
      <p:regular r:id="rId20"/>
    </p:embeddedFont>
    <p:embeddedFont>
      <p:font typeface="Calibri" panose="020F0502020204030204" pitchFamily="34" charset="0"/>
      <p:regular r:id="rId21"/>
      <p:bold r:id="rId22"/>
      <p:italic r:id="rId23"/>
      <p:boldItalic r:id="rId24"/>
    </p:embeddedFont>
    <p:embeddedFont>
      <p:font typeface="Source Sans Pro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sv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38" t="8502" b="1470"/>
          <a:stretch>
            <a:fillRect/>
          </a:stretch>
        </p:blipFill>
        <p:spPr>
          <a:xfrm>
            <a:off x="0" y="0"/>
            <a:ext cx="18288000" cy="10287000"/>
          </a:xfrm>
          <a:prstGeom prst="rect">
            <a:avLst/>
          </a:prstGeom>
        </p:spPr>
      </p:pic>
      <p:sp>
        <p:nvSpPr>
          <p:cNvPr id="3" name="Freeform 3"/>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alphaModFix amt="15000"/>
            </a:blip>
            <a:stretch>
              <a:fillRect/>
            </a:stretch>
          </a:blipFill>
        </p:spPr>
      </p:sp>
      <p:sp>
        <p:nvSpPr>
          <p:cNvPr id="4" name="Freeform 4"/>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alphaModFix amt="15000"/>
            </a:blip>
            <a:stretch>
              <a:fillRect/>
            </a:stretch>
          </a:blipFill>
        </p:spPr>
      </p:sp>
      <p:sp>
        <p:nvSpPr>
          <p:cNvPr id="5" name="TextBox 5"/>
          <p:cNvSpPr txBox="1"/>
          <p:nvPr/>
        </p:nvSpPr>
        <p:spPr>
          <a:xfrm>
            <a:off x="291996" y="3983086"/>
            <a:ext cx="17704008" cy="4680769"/>
          </a:xfrm>
          <a:prstGeom prst="rect">
            <a:avLst/>
          </a:prstGeom>
        </p:spPr>
        <p:txBody>
          <a:bodyPr lIns="0" tIns="0" rIns="0" bIns="0" rtlCol="0" anchor="t">
            <a:spAutoFit/>
          </a:bodyPr>
          <a:lstStyle/>
          <a:p>
            <a:pPr algn="ctr">
              <a:lnSpc>
                <a:spcPts val="5643"/>
              </a:lnSpc>
            </a:pPr>
            <a:r>
              <a:rPr lang="ru-RU" sz="4031" b="1" dirty="0" smtClean="0">
                <a:solidFill>
                  <a:srgbClr val="FFFFFF"/>
                </a:solidFill>
                <a:latin typeface="Times New Roman" panose="02020603050405020304" pitchFamily="18" charset="0"/>
                <a:cs typeface="Times New Roman" panose="02020603050405020304" pitchFamily="18" charset="0"/>
              </a:rPr>
              <a:t>ЗЕРТХАНАЛАРДЫҢ </a:t>
            </a:r>
            <a:r>
              <a:rPr lang="en-US" sz="4031" b="1" dirty="0" smtClean="0">
                <a:solidFill>
                  <a:srgbClr val="FFFFFF"/>
                </a:solidFill>
                <a:latin typeface="Times New Roman" panose="02020603050405020304" pitchFamily="18" charset="0"/>
                <a:cs typeface="Times New Roman" panose="02020603050405020304" pitchFamily="18" charset="0"/>
              </a:rPr>
              <a:t>ВИРТУАЛДЫ </a:t>
            </a:r>
            <a:r>
              <a:rPr lang="en-US" sz="4031" b="1" dirty="0">
                <a:solidFill>
                  <a:srgbClr val="FFFFFF"/>
                </a:solidFill>
                <a:latin typeface="Times New Roman" panose="02020603050405020304" pitchFamily="18" charset="0"/>
                <a:cs typeface="Times New Roman" panose="02020603050405020304" pitchFamily="18" charset="0"/>
              </a:rPr>
              <a:t>ОРТАСЫН ҚҰРУ</a:t>
            </a:r>
          </a:p>
          <a:p>
            <a:pPr>
              <a:lnSpc>
                <a:spcPts val="10286"/>
              </a:lnSpc>
            </a:pPr>
            <a:endParaRPr lang="en-US" sz="4031" dirty="0">
              <a:solidFill>
                <a:srgbClr val="FFFFFF"/>
              </a:solidFill>
              <a:latin typeface="Space Mono Bold"/>
            </a:endParaRPr>
          </a:p>
          <a:p>
            <a:pPr>
              <a:lnSpc>
                <a:spcPts val="10286"/>
              </a:lnSpc>
            </a:pPr>
            <a:endParaRPr lang="en-US" sz="4031" dirty="0">
              <a:solidFill>
                <a:srgbClr val="FFFFFF"/>
              </a:solidFill>
              <a:latin typeface="Space Mono Bold"/>
            </a:endParaRPr>
          </a:p>
          <a:p>
            <a:pPr>
              <a:lnSpc>
                <a:spcPts val="10286"/>
              </a:lnSpc>
              <a:spcBef>
                <a:spcPct val="0"/>
              </a:spcBef>
            </a:pPr>
            <a:endParaRPr lang="en-US" sz="4031" dirty="0">
              <a:solidFill>
                <a:srgbClr val="FFFFFF"/>
              </a:solidFill>
              <a:latin typeface="Space Mono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a:grpSpLocks noChangeAspect="1"/>
          </p:cNvGrpSpPr>
          <p:nvPr/>
        </p:nvGrpSpPr>
        <p:grpSpPr>
          <a:xfrm>
            <a:off x="9790382" y="2057400"/>
            <a:ext cx="6172200" cy="6172200"/>
            <a:chOff x="0" y="0"/>
            <a:chExt cx="6350000" cy="6350000"/>
          </a:xfrm>
        </p:grpSpPr>
        <p:sp>
          <p:nvSpPr>
            <p:cNvPr id="8" name="Freeform 8"/>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44244" r="-44244"/>
              </a:stretch>
            </a:blipFill>
          </p:spPr>
        </p:sp>
      </p:grpSp>
      <p:grpSp>
        <p:nvGrpSpPr>
          <p:cNvPr id="9" name="Group 9"/>
          <p:cNvGrpSpPr/>
          <p:nvPr/>
        </p:nvGrpSpPr>
        <p:grpSpPr>
          <a:xfrm>
            <a:off x="8220984" y="5798256"/>
            <a:ext cx="3138797" cy="3138797"/>
            <a:chOff x="0" y="0"/>
            <a:chExt cx="3075886" cy="3075886"/>
          </a:xfrm>
        </p:grpSpPr>
        <p:sp>
          <p:nvSpPr>
            <p:cNvPr id="10" name="Freeform 10"/>
            <p:cNvSpPr/>
            <p:nvPr/>
          </p:nvSpPr>
          <p:spPr>
            <a:xfrm>
              <a:off x="0" y="0"/>
              <a:ext cx="3075886" cy="3075886"/>
            </a:xfrm>
            <a:custGeom>
              <a:avLst/>
              <a:gdLst/>
              <a:ahLst/>
              <a:cxnLst/>
              <a:rect l="l" t="t" r="r" b="b"/>
              <a:pathLst>
                <a:path w="3075886" h="3075886">
                  <a:moveTo>
                    <a:pt x="2951426" y="3075886"/>
                  </a:moveTo>
                  <a:lnTo>
                    <a:pt x="124460" y="3075886"/>
                  </a:lnTo>
                  <a:cubicBezTo>
                    <a:pt x="55880" y="3075886"/>
                    <a:pt x="0" y="3020006"/>
                    <a:pt x="0" y="2951426"/>
                  </a:cubicBezTo>
                  <a:lnTo>
                    <a:pt x="0" y="124460"/>
                  </a:lnTo>
                  <a:cubicBezTo>
                    <a:pt x="0" y="55880"/>
                    <a:pt x="55880" y="0"/>
                    <a:pt x="124460" y="0"/>
                  </a:cubicBezTo>
                  <a:lnTo>
                    <a:pt x="2951426" y="0"/>
                  </a:lnTo>
                  <a:cubicBezTo>
                    <a:pt x="3020006" y="0"/>
                    <a:pt x="3075886" y="55880"/>
                    <a:pt x="3075886" y="124460"/>
                  </a:cubicBezTo>
                  <a:lnTo>
                    <a:pt x="3075886" y="2951426"/>
                  </a:lnTo>
                  <a:cubicBezTo>
                    <a:pt x="3075886" y="3020006"/>
                    <a:pt x="3020006" y="3075886"/>
                    <a:pt x="2951426" y="3075886"/>
                  </a:cubicBezTo>
                  <a:close/>
                </a:path>
              </a:pathLst>
            </a:custGeom>
            <a:solidFill>
              <a:srgbClr val="2E313F">
                <a:alpha val="24706"/>
              </a:srgbClr>
            </a:solidFill>
          </p:spPr>
        </p:sp>
      </p:grpSp>
      <p:grpSp>
        <p:nvGrpSpPr>
          <p:cNvPr id="11" name="Group 11"/>
          <p:cNvGrpSpPr>
            <a:grpSpLocks noChangeAspect="1"/>
          </p:cNvGrpSpPr>
          <p:nvPr/>
        </p:nvGrpSpPr>
        <p:grpSpPr>
          <a:xfrm>
            <a:off x="8418814" y="5996086"/>
            <a:ext cx="2743136" cy="2743136"/>
            <a:chOff x="0" y="0"/>
            <a:chExt cx="6350000" cy="6350000"/>
          </a:xfrm>
        </p:grpSpPr>
        <p:sp>
          <p:nvSpPr>
            <p:cNvPr id="12" name="Freeform 12"/>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48101" r="-48101"/>
              </a:stretch>
            </a:blipFill>
          </p:spPr>
        </p:sp>
      </p:grpSp>
      <p:sp>
        <p:nvSpPr>
          <p:cNvPr id="13" name="TextBox 13"/>
          <p:cNvSpPr txBox="1"/>
          <p:nvPr/>
        </p:nvSpPr>
        <p:spPr>
          <a:xfrm>
            <a:off x="1338086" y="1423488"/>
            <a:ext cx="6882898" cy="6318974"/>
          </a:xfrm>
          <a:prstGeom prst="rect">
            <a:avLst/>
          </a:prstGeom>
        </p:spPr>
        <p:txBody>
          <a:bodyPr lIns="0" tIns="0" rIns="0" bIns="0" rtlCol="0" anchor="t">
            <a:spAutoFit/>
          </a:bodyPr>
          <a:lstStyle/>
          <a:p>
            <a:pPr>
              <a:lnSpc>
                <a:spcPts val="5560"/>
              </a:lnSpc>
              <a:spcBef>
                <a:spcPct val="0"/>
              </a:spcBef>
            </a:pPr>
            <a:r>
              <a:rPr lang="en-US" sz="3971">
                <a:solidFill>
                  <a:srgbClr val="FFFFFF"/>
                </a:solidFill>
                <a:latin typeface="Source Sans Pro"/>
              </a:rPr>
              <a:t>Лабораториялық кабинеттегі сөрелерді жасау барысында Mesh топтамасы таңдалды. Топтамадағы текше пішіні алынды. Текшелерді екі жағынан қойып, қатар-қатар сөре орналастырылды. Солай сөрелерді жасау барысы аяқталды.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2512922" y="3945057"/>
            <a:ext cx="3364047" cy="336404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9" name="Group 9"/>
          <p:cNvGrpSpPr>
            <a:grpSpLocks noChangeAspect="1"/>
          </p:cNvGrpSpPr>
          <p:nvPr/>
        </p:nvGrpSpPr>
        <p:grpSpPr>
          <a:xfrm>
            <a:off x="2659035" y="4091176"/>
            <a:ext cx="3071821" cy="307180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2842" r="-68113"/>
              </a:stretch>
            </a:blipFill>
          </p:spPr>
        </p:sp>
      </p:grpSp>
      <p:grpSp>
        <p:nvGrpSpPr>
          <p:cNvPr id="11" name="Group 11"/>
          <p:cNvGrpSpPr/>
          <p:nvPr/>
        </p:nvGrpSpPr>
        <p:grpSpPr>
          <a:xfrm>
            <a:off x="7461976" y="3945057"/>
            <a:ext cx="3364047" cy="336404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13" name="Group 13"/>
          <p:cNvGrpSpPr>
            <a:grpSpLocks noChangeAspect="1"/>
          </p:cNvGrpSpPr>
          <p:nvPr/>
        </p:nvGrpSpPr>
        <p:grpSpPr>
          <a:xfrm>
            <a:off x="7608089" y="4091176"/>
            <a:ext cx="3071821" cy="3071809"/>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45332" r="-45332"/>
              </a:stretch>
            </a:blipFill>
          </p:spPr>
        </p:sp>
      </p:grpSp>
      <p:grpSp>
        <p:nvGrpSpPr>
          <p:cNvPr id="15" name="Group 15"/>
          <p:cNvGrpSpPr/>
          <p:nvPr/>
        </p:nvGrpSpPr>
        <p:grpSpPr>
          <a:xfrm>
            <a:off x="12411031" y="3945057"/>
            <a:ext cx="3364047" cy="336404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17" name="Group 17"/>
          <p:cNvGrpSpPr>
            <a:grpSpLocks noChangeAspect="1"/>
          </p:cNvGrpSpPr>
          <p:nvPr/>
        </p:nvGrpSpPr>
        <p:grpSpPr>
          <a:xfrm>
            <a:off x="12557144" y="4091176"/>
            <a:ext cx="3071821" cy="3071809"/>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38018" r="-56002"/>
              </a:stretch>
            </a:blipFill>
          </p:spPr>
        </p:sp>
      </p:grpSp>
      <p:sp>
        <p:nvSpPr>
          <p:cNvPr id="19" name="TextBox 19"/>
          <p:cNvSpPr txBox="1"/>
          <p:nvPr/>
        </p:nvSpPr>
        <p:spPr>
          <a:xfrm>
            <a:off x="2715557" y="7437311"/>
            <a:ext cx="3161412" cy="1019176"/>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Source Sans Pro"/>
              </a:rPr>
              <a:t>Компьютерлердің орналасуы</a:t>
            </a:r>
          </a:p>
        </p:txBody>
      </p:sp>
      <p:sp>
        <p:nvSpPr>
          <p:cNvPr id="20" name="TextBox 20"/>
          <p:cNvSpPr txBox="1"/>
          <p:nvPr/>
        </p:nvSpPr>
        <p:spPr>
          <a:xfrm>
            <a:off x="7953808" y="7437311"/>
            <a:ext cx="2666551" cy="1019176"/>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Source Sans Pro"/>
              </a:rPr>
              <a:t>101 кабинет көрінісі</a:t>
            </a:r>
          </a:p>
        </p:txBody>
      </p:sp>
      <p:sp>
        <p:nvSpPr>
          <p:cNvPr id="21" name="TextBox 21"/>
          <p:cNvSpPr txBox="1"/>
          <p:nvPr/>
        </p:nvSpPr>
        <p:spPr>
          <a:xfrm>
            <a:off x="12962414" y="7475411"/>
            <a:ext cx="2666551" cy="495301"/>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Source Sans Pro"/>
              </a:rPr>
              <a:t>Мұғалім орыны</a:t>
            </a:r>
          </a:p>
        </p:txBody>
      </p:sp>
      <p:sp>
        <p:nvSpPr>
          <p:cNvPr id="22" name="TextBox 22"/>
          <p:cNvSpPr txBox="1"/>
          <p:nvPr/>
        </p:nvSpPr>
        <p:spPr>
          <a:xfrm>
            <a:off x="4891511" y="1195211"/>
            <a:ext cx="8504979" cy="1236349"/>
          </a:xfrm>
          <a:prstGeom prst="rect">
            <a:avLst/>
          </a:prstGeom>
        </p:spPr>
        <p:txBody>
          <a:bodyPr lIns="0" tIns="0" rIns="0" bIns="0" rtlCol="0" anchor="t">
            <a:spAutoFit/>
          </a:bodyPr>
          <a:lstStyle/>
          <a:p>
            <a:pPr algn="ctr">
              <a:lnSpc>
                <a:spcPts val="10079"/>
              </a:lnSpc>
              <a:spcBef>
                <a:spcPct val="0"/>
              </a:spcBef>
            </a:pPr>
            <a:r>
              <a:rPr lang="en-US" sz="7199">
                <a:solidFill>
                  <a:srgbClr val="FFFFFF"/>
                </a:solidFill>
                <a:latin typeface="Source Sans Pro"/>
              </a:rPr>
              <a:t>101-кабинет көрінісі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a:grpSpLocks noChangeAspect="1"/>
          </p:cNvGrpSpPr>
          <p:nvPr/>
        </p:nvGrpSpPr>
        <p:grpSpPr>
          <a:xfrm>
            <a:off x="2057400" y="1195454"/>
            <a:ext cx="6172200" cy="6172200"/>
            <a:chOff x="0" y="0"/>
            <a:chExt cx="6350000" cy="6350000"/>
          </a:xfrm>
        </p:grpSpPr>
        <p:sp>
          <p:nvSpPr>
            <p:cNvPr id="8" name="Freeform 8"/>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20485" r="-68942"/>
              </a:stretch>
            </a:blipFill>
          </p:spPr>
        </p:sp>
      </p:grpSp>
      <p:grpSp>
        <p:nvGrpSpPr>
          <p:cNvPr id="9" name="Group 9"/>
          <p:cNvGrpSpPr>
            <a:grpSpLocks noChangeAspect="1"/>
          </p:cNvGrpSpPr>
          <p:nvPr/>
        </p:nvGrpSpPr>
        <p:grpSpPr>
          <a:xfrm>
            <a:off x="7700293" y="3907733"/>
            <a:ext cx="4676796" cy="4676796"/>
            <a:chOff x="0" y="0"/>
            <a:chExt cx="6350000" cy="6350000"/>
          </a:xfrm>
        </p:grpSpPr>
        <p:sp>
          <p:nvSpPr>
            <p:cNvPr id="10" name="Freeform 10"/>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49585" r="-49585"/>
              </a:stretch>
            </a:blipFill>
          </p:spPr>
        </p:sp>
      </p:grpSp>
      <p:sp>
        <p:nvSpPr>
          <p:cNvPr id="11" name="TextBox 11"/>
          <p:cNvSpPr txBox="1"/>
          <p:nvPr/>
        </p:nvSpPr>
        <p:spPr>
          <a:xfrm>
            <a:off x="9738995" y="942975"/>
            <a:ext cx="9410951" cy="1660046"/>
          </a:xfrm>
          <a:prstGeom prst="rect">
            <a:avLst/>
          </a:prstGeom>
        </p:spPr>
        <p:txBody>
          <a:bodyPr lIns="0" tIns="0" rIns="0" bIns="0" rtlCol="0" anchor="t">
            <a:spAutoFit/>
          </a:bodyPr>
          <a:lstStyle/>
          <a:p>
            <a:pPr>
              <a:lnSpc>
                <a:spcPts val="6676"/>
              </a:lnSpc>
              <a:spcBef>
                <a:spcPct val="0"/>
              </a:spcBef>
            </a:pPr>
            <a:r>
              <a:rPr lang="en-US" sz="4768">
                <a:solidFill>
                  <a:srgbClr val="FFFFFF"/>
                </a:solidFill>
                <a:latin typeface="Source Sans Pro"/>
              </a:rPr>
              <a:t>1-ші қабаттағы қосымша кабинеттер көрінісі</a:t>
            </a:r>
          </a:p>
        </p:txBody>
      </p:sp>
      <p:grpSp>
        <p:nvGrpSpPr>
          <p:cNvPr id="12" name="Group 12"/>
          <p:cNvGrpSpPr>
            <a:grpSpLocks noChangeAspect="1"/>
          </p:cNvGrpSpPr>
          <p:nvPr/>
        </p:nvGrpSpPr>
        <p:grpSpPr>
          <a:xfrm>
            <a:off x="12109039" y="5414461"/>
            <a:ext cx="3906387" cy="3906387"/>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43135" r="-43135"/>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grpSp>
        <p:nvGrpSpPr>
          <p:cNvPr id="2" name="Group 2"/>
          <p:cNvGrpSpPr/>
          <p:nvPr/>
        </p:nvGrpSpPr>
        <p:grpSpPr>
          <a:xfrm>
            <a:off x="519952" y="542009"/>
            <a:ext cx="17248095" cy="9202983"/>
            <a:chOff x="0" y="0"/>
            <a:chExt cx="6292152" cy="3357273"/>
          </a:xfrm>
        </p:grpSpPr>
        <p:sp>
          <p:nvSpPr>
            <p:cNvPr id="3" name="Freeform 3"/>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4" name="Freeform 4"/>
          <p:cNvSpPr/>
          <p:nvPr/>
        </p:nvSpPr>
        <p:spPr>
          <a:xfrm>
            <a:off x="-990427" y="4738725"/>
            <a:ext cx="10512968" cy="8085428"/>
          </a:xfrm>
          <a:custGeom>
            <a:avLst/>
            <a:gdLst/>
            <a:ahLst/>
            <a:cxnLst/>
            <a:rect l="l" t="t" r="r" b="b"/>
            <a:pathLst>
              <a:path w="10512968" h="8085428">
                <a:moveTo>
                  <a:pt x="0" y="0"/>
                </a:moveTo>
                <a:lnTo>
                  <a:pt x="10512968" y="0"/>
                </a:lnTo>
                <a:lnTo>
                  <a:pt x="10512968" y="8085429"/>
                </a:lnTo>
                <a:lnTo>
                  <a:pt x="0" y="8085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4">
              <a:alphaModFix amt="15000"/>
            </a:blip>
            <a:stretch>
              <a:fillRect/>
            </a:stretch>
          </a:blipFill>
        </p:spPr>
      </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a:grpSpLocks noChangeAspect="1"/>
          </p:cNvGrpSpPr>
          <p:nvPr/>
        </p:nvGrpSpPr>
        <p:grpSpPr>
          <a:xfrm>
            <a:off x="1028700" y="939518"/>
            <a:ext cx="7373459" cy="7373459"/>
            <a:chOff x="0" y="0"/>
            <a:chExt cx="3282950" cy="3282950"/>
          </a:xfrm>
        </p:grpSpPr>
        <p:sp>
          <p:nvSpPr>
            <p:cNvPr id="8" name="Freeform 8"/>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7"/>
              <a:stretch>
                <a:fillRect l="-11551" r="-75882"/>
              </a:stretch>
            </a:blipFill>
          </p:spPr>
        </p:sp>
      </p:grpSp>
      <p:grpSp>
        <p:nvGrpSpPr>
          <p:cNvPr id="9" name="Group 9"/>
          <p:cNvGrpSpPr>
            <a:grpSpLocks noChangeAspect="1"/>
          </p:cNvGrpSpPr>
          <p:nvPr/>
        </p:nvGrpSpPr>
        <p:grpSpPr>
          <a:xfrm>
            <a:off x="6899062" y="5143500"/>
            <a:ext cx="4489877" cy="448985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15951" r="-73230"/>
              </a:stretch>
            </a:blipFill>
          </p:spPr>
        </p:sp>
      </p:grpSp>
      <p:sp>
        <p:nvSpPr>
          <p:cNvPr id="11" name="TextBox 11"/>
          <p:cNvSpPr txBox="1"/>
          <p:nvPr/>
        </p:nvSpPr>
        <p:spPr>
          <a:xfrm>
            <a:off x="11388938" y="1434875"/>
            <a:ext cx="5602344" cy="6541026"/>
          </a:xfrm>
          <a:prstGeom prst="rect">
            <a:avLst/>
          </a:prstGeom>
        </p:spPr>
        <p:txBody>
          <a:bodyPr lIns="0" tIns="0" rIns="0" bIns="0" rtlCol="0" anchor="t">
            <a:spAutoFit/>
          </a:bodyPr>
          <a:lstStyle/>
          <a:p>
            <a:pPr algn="ctr">
              <a:lnSpc>
                <a:spcPts val="5290"/>
              </a:lnSpc>
              <a:spcBef>
                <a:spcPct val="0"/>
              </a:spcBef>
            </a:pPr>
            <a:r>
              <a:rPr lang="en-US" sz="3779">
                <a:solidFill>
                  <a:srgbClr val="FFFFFF"/>
                </a:solidFill>
                <a:latin typeface="Source Sans Pro Bold"/>
              </a:rPr>
              <a:t>Бірінші қабаттың барлық кабинеті дайын болды. Дайын болған бірінші қабаттың блок-схемасын алынды.Блок-схема қай жерде қайсы кабинет орналасқанын оңай әрі тез табуға үлкен мүмкіндік береді.</a:t>
            </a:r>
            <a:r>
              <a:rPr lang="en-US" sz="3779">
                <a:solidFill>
                  <a:srgbClr val="000000"/>
                </a:solidFill>
                <a:latin typeface="Source Sans Pro"/>
              </a:rPr>
              <a:t> </a:t>
            </a:r>
          </a:p>
          <a:p>
            <a:pPr algn="ctr">
              <a:lnSpc>
                <a:spcPts val="4451"/>
              </a:lnSpc>
              <a:spcBef>
                <a:spcPct val="0"/>
              </a:spcBef>
            </a:pPr>
            <a:endParaRPr lang="en-US" sz="3779">
              <a:solidFill>
                <a:srgbClr val="000000"/>
              </a:solidFill>
              <a:latin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028700" y="3084754"/>
            <a:ext cx="8378058" cy="4282901"/>
          </a:xfrm>
          <a:custGeom>
            <a:avLst/>
            <a:gdLst/>
            <a:ahLst/>
            <a:cxnLst/>
            <a:rect l="l" t="t" r="r" b="b"/>
            <a:pathLst>
              <a:path w="8378058" h="4282901">
                <a:moveTo>
                  <a:pt x="0" y="0"/>
                </a:moveTo>
                <a:lnTo>
                  <a:pt x="8378058" y="0"/>
                </a:lnTo>
                <a:lnTo>
                  <a:pt x="8378058" y="4282900"/>
                </a:lnTo>
                <a:lnTo>
                  <a:pt x="0" y="4282900"/>
                </a:lnTo>
                <a:lnTo>
                  <a:pt x="0" y="0"/>
                </a:lnTo>
                <a:close/>
              </a:path>
            </a:pathLst>
          </a:custGeom>
          <a:blipFill>
            <a:blip r:embed="rId5"/>
            <a:stretch>
              <a:fillRect/>
            </a:stretch>
          </a:blipFill>
        </p:spPr>
      </p:sp>
      <p:sp>
        <p:nvSpPr>
          <p:cNvPr id="8" name="TextBox 8"/>
          <p:cNvSpPr txBox="1"/>
          <p:nvPr/>
        </p:nvSpPr>
        <p:spPr>
          <a:xfrm>
            <a:off x="9406758" y="1699032"/>
            <a:ext cx="7852542" cy="6406122"/>
          </a:xfrm>
          <a:prstGeom prst="rect">
            <a:avLst/>
          </a:prstGeom>
        </p:spPr>
        <p:txBody>
          <a:bodyPr lIns="0" tIns="0" rIns="0" bIns="0" rtlCol="0" anchor="t">
            <a:spAutoFit/>
          </a:bodyPr>
          <a:lstStyle/>
          <a:p>
            <a:pPr algn="ctr">
              <a:lnSpc>
                <a:spcPts val="4273"/>
              </a:lnSpc>
              <a:spcBef>
                <a:spcPct val="0"/>
              </a:spcBef>
            </a:pPr>
            <a:r>
              <a:rPr lang="en-US" sz="3052">
                <a:solidFill>
                  <a:srgbClr val="FFFFFF"/>
                </a:solidFill>
                <a:latin typeface="Arimo Bold"/>
              </a:rPr>
              <a:t>BLENDER МӘЗІРІНДЕ ANIMATION ТЕРЕЗЕСІ ОРНАЛАСҚАН, СОЛ ТЕРЕЗЕСІНЕ КІРІП, “0” БАТЫРМАСЫН БАСҚАНДА КАМЕРА АШЫЛАДЫ ЖӘНЕ КАМЕРАНЫҢ ОРНЫН БЕЛГІЛЕП АЛЫП “I” БАТЫРМАСЫ АРҚЫЛЫ КАМЕРА БЕЛГІЛЕНЕДІ, СОСЫН АНИМАЦИЯҒА УАҚЫТ БЕРЕМІЗ. УАҚЫТ БЕРІЛГЕН СОҢ, БЕЛГІЛЕНГЕН КАМЕРАНЫ ЖЫЛЖЫТАМЫЗ. БЕЛГІЛЕНГЕН УАҚЫТ АРАЛЫҒЫНДА КАМЕРАМЫЗ ЖЫЛЖИДЫ.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1028700" y="1378582"/>
            <a:ext cx="15962582" cy="7366874"/>
          </a:xfrm>
          <a:prstGeom prst="rect">
            <a:avLst/>
          </a:prstGeom>
        </p:spPr>
        <p:txBody>
          <a:bodyPr lIns="0" tIns="0" rIns="0" bIns="0" rtlCol="0" anchor="t">
            <a:spAutoFit/>
          </a:bodyPr>
          <a:lstStyle/>
          <a:p>
            <a:pPr algn="ctr">
              <a:lnSpc>
                <a:spcPts val="3921"/>
              </a:lnSpc>
              <a:spcBef>
                <a:spcPct val="0"/>
              </a:spcBef>
            </a:pPr>
            <a:r>
              <a:rPr lang="en-US" sz="2801">
                <a:solidFill>
                  <a:srgbClr val="FFFFFF"/>
                </a:solidFill>
                <a:latin typeface="Space Mono Bold"/>
              </a:rPr>
              <a:t>БҮГІНГІ ТАҢДА БҰЛ ТАҚЫРЫП ЖЕТКІЛІКСІЗ ӘЗІРЛЕНГЕНІМЕН, ОҚУ ОРЫНДАРЫНДА ВИРТУАЛДЫ ЭКСКУРСИЯЛАР ЕРЕКШЕ ҚҰНДЫ ДЕП САНАЛАДЫ. ВИРТУАЛДЫ ЭКСКУРСИЯЛАРДЫ ПАЙДАЛАНУ ӘСІРЕСЕ БІЛІМ БЕРУ МЕКЕМЕЛЕРІНДЕ ӨЗЕКТІ БОЛЫП ТАБЫЛАДЫ, БҰЛ ЗАМАНАУИ БІЛІМ БЕРУ ЖҮЙЕСІНІҢ НЕГІЗГІ ҚАҒИДАТЫН – ДАМЫТУШЫЛЫҚ БІЛІМ БЕРУ ҚАҒИДАТЫН ІСКЕ АСЫРУҒА, СОНДАЙ – АҚ НАҚТЫ БАРУ ҮШІН ҚОЛ ЖЕТІМДІ ЕМЕС ЖЕРЛЕР ТУРАЛЫ КӨРНЕКІ АҚПАРАТ АЛУҒА, АЛ ПАЙДАЛАНУШЫ ‐АҚПАРАТТЫҚ-КОММУНИКАЦИЯЛЫҚ ҚҰЗЫРЕТТІЛІК ДЕҢГЕЙІН ЕДӘУІР АРТТЫРУҒА МҮМКІНДІК БЕРЕДІ.</a:t>
            </a:r>
          </a:p>
          <a:p>
            <a:pPr algn="ctr">
              <a:lnSpc>
                <a:spcPts val="3921"/>
              </a:lnSpc>
              <a:spcBef>
                <a:spcPct val="0"/>
              </a:spcBef>
            </a:pPr>
            <a:r>
              <a:rPr lang="en-US" sz="2801">
                <a:solidFill>
                  <a:srgbClr val="FFFFFF"/>
                </a:solidFill>
                <a:latin typeface="Space Mono Bold"/>
              </a:rPr>
              <a:t>ВИРТУАЛДЫ ӘЛЕМ - ПАНОРАМАЛЫҚ ФОТОСУРЕТТЕРДІҢ ТІРКЕСІМІ. ОНДА БІР ПАНОРАМАДАН ЕКІНШІСІНЕ ӨТУ ЯКОРЬ НЕМЕСЕ ӨТУ НҮКТЕСІ АРҚЫЛЫ ЖҮЗЕГЕ АСЫРЫЛАДЫ. ҚАЗІРГІ КЕЗДЕ ВИРТУАЛДЫ ӘЛЕМ ӨТЕ ТАНЫМАЛ. СОНЫҢ ІШІНДЕ ОНЛАЙН ТУР ЖАСАУҒА КӨП МҮМКІНДІК БЕРЕДІ. ВИРТУАЛДЫҚ ЭКСКУРСИЯ  ФОНДЫҚ МУЗЫКАМЕН, ФОТОСУРЕТТЕРМЕН, ВИДЕОЛАРМЕН ЖӘНЕ ТҮСІНДІРМЕЛЕРМЕН ЖҮЗЕГЕ АСЫРЫЛАДЫ.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3" name="Group 3"/>
          <p:cNvGrpSpPr/>
          <p:nvPr/>
        </p:nvGrpSpPr>
        <p:grpSpPr>
          <a:xfrm>
            <a:off x="561718" y="542009"/>
            <a:ext cx="17248095" cy="9202983"/>
            <a:chOff x="0" y="0"/>
            <a:chExt cx="6292152" cy="3357273"/>
          </a:xfrm>
        </p:grpSpPr>
        <p:sp>
          <p:nvSpPr>
            <p:cNvPr id="4" name="Freeform 4"/>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5" name="Freeform 5"/>
          <p:cNvSpPr/>
          <p:nvPr/>
        </p:nvSpPr>
        <p:spPr>
          <a:xfrm>
            <a:off x="-858793" y="5143500"/>
            <a:ext cx="11806081" cy="9079949"/>
          </a:xfrm>
          <a:custGeom>
            <a:avLst/>
            <a:gdLst/>
            <a:ahLst/>
            <a:cxnLst/>
            <a:rect l="l" t="t" r="r" b="b"/>
            <a:pathLst>
              <a:path w="11806081" h="9079949">
                <a:moveTo>
                  <a:pt x="0" y="0"/>
                </a:moveTo>
                <a:lnTo>
                  <a:pt x="11806081" y="0"/>
                </a:lnTo>
                <a:lnTo>
                  <a:pt x="11806081" y="9079949"/>
                </a:lnTo>
                <a:lnTo>
                  <a:pt x="0" y="907994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404949" y="1688071"/>
            <a:ext cx="12898394" cy="8598929"/>
          </a:xfrm>
          <a:custGeom>
            <a:avLst/>
            <a:gdLst/>
            <a:ahLst/>
            <a:cxnLst/>
            <a:rect l="l" t="t" r="r" b="b"/>
            <a:pathLst>
              <a:path w="12898394" h="8598929">
                <a:moveTo>
                  <a:pt x="0" y="0"/>
                </a:moveTo>
                <a:lnTo>
                  <a:pt x="12898394" y="0"/>
                </a:lnTo>
                <a:lnTo>
                  <a:pt x="12898394" y="8598929"/>
                </a:lnTo>
                <a:lnTo>
                  <a:pt x="0" y="8598929"/>
                </a:lnTo>
                <a:lnTo>
                  <a:pt x="0" y="0"/>
                </a:lnTo>
                <a:close/>
              </a:path>
            </a:pathLst>
          </a:custGeom>
          <a:blipFill>
            <a:blip r:embed="rId7"/>
            <a:stretch>
              <a:fillRect/>
            </a:stretch>
          </a:blipFill>
        </p:spPr>
      </p:sp>
      <p:sp>
        <p:nvSpPr>
          <p:cNvPr id="8" name="TextBox 8"/>
          <p:cNvSpPr txBox="1"/>
          <p:nvPr/>
        </p:nvSpPr>
        <p:spPr>
          <a:xfrm>
            <a:off x="9144000" y="4039266"/>
            <a:ext cx="8068077" cy="2094167"/>
          </a:xfrm>
          <a:prstGeom prst="rect">
            <a:avLst/>
          </a:prstGeom>
        </p:spPr>
        <p:txBody>
          <a:bodyPr lIns="0" tIns="0" rIns="0" bIns="0" rtlCol="0" anchor="t">
            <a:spAutoFit/>
          </a:bodyPr>
          <a:lstStyle/>
          <a:p>
            <a:pPr>
              <a:lnSpc>
                <a:spcPts val="8473"/>
              </a:lnSpc>
              <a:spcBef>
                <a:spcPct val="0"/>
              </a:spcBef>
            </a:pPr>
            <a:r>
              <a:rPr lang="en-US" sz="6052">
                <a:solidFill>
                  <a:srgbClr val="FFFFFF"/>
                </a:solidFill>
                <a:latin typeface="Space Mono Bold"/>
              </a:rPr>
              <a:t>НАЗАРЛАРЫҢЫЗҒА РАХМЕТ!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grpSp>
        <p:nvGrpSpPr>
          <p:cNvPr id="6" name="Group 6"/>
          <p:cNvGrpSpPr/>
          <p:nvPr/>
        </p:nvGrpSpPr>
        <p:grpSpPr>
          <a:xfrm>
            <a:off x="0" y="1584882"/>
            <a:ext cx="6728095" cy="672809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8" name="Group 8"/>
          <p:cNvGrpSpPr>
            <a:grpSpLocks noChangeAspect="1"/>
          </p:cNvGrpSpPr>
          <p:nvPr/>
        </p:nvGrpSpPr>
        <p:grpSpPr>
          <a:xfrm>
            <a:off x="519952" y="2169359"/>
            <a:ext cx="6143643" cy="6143618"/>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2007" r="-60964"/>
              </a:stretch>
            </a:blipFill>
          </p:spPr>
        </p:sp>
      </p:grpSp>
      <p:sp>
        <p:nvSpPr>
          <p:cNvPr id="10" name="TextBox 10"/>
          <p:cNvSpPr txBox="1"/>
          <p:nvPr/>
        </p:nvSpPr>
        <p:spPr>
          <a:xfrm>
            <a:off x="4259034" y="572082"/>
            <a:ext cx="13255502" cy="1704906"/>
          </a:xfrm>
          <a:prstGeom prst="rect">
            <a:avLst/>
          </a:prstGeom>
        </p:spPr>
        <p:txBody>
          <a:bodyPr lIns="0" tIns="0" rIns="0" bIns="0" rtlCol="0" anchor="t">
            <a:spAutoFit/>
          </a:bodyPr>
          <a:lstStyle/>
          <a:p>
            <a:pPr algn="r">
              <a:lnSpc>
                <a:spcPts val="6828"/>
              </a:lnSpc>
              <a:spcBef>
                <a:spcPct val="0"/>
              </a:spcBef>
            </a:pPr>
            <a:r>
              <a:rPr lang="en-US" sz="4877">
                <a:solidFill>
                  <a:srgbClr val="FFFFFF"/>
                </a:solidFill>
                <a:latin typeface="Space Mono Bold"/>
              </a:rPr>
              <a:t>ЖОБАНЫҢ МАҚСАТЫ МЕН МҮМКІНДІКТЕРІ:</a:t>
            </a:r>
          </a:p>
        </p:txBody>
      </p:sp>
      <p:sp>
        <p:nvSpPr>
          <p:cNvPr id="11" name="TextBox 11"/>
          <p:cNvSpPr txBox="1"/>
          <p:nvPr/>
        </p:nvSpPr>
        <p:spPr>
          <a:xfrm>
            <a:off x="6886429" y="2200787"/>
            <a:ext cx="10104853" cy="1513235"/>
          </a:xfrm>
          <a:prstGeom prst="rect">
            <a:avLst/>
          </a:prstGeom>
        </p:spPr>
        <p:txBody>
          <a:bodyPr lIns="0" tIns="0" rIns="0" bIns="0" rtlCol="0" anchor="t">
            <a:spAutoFit/>
          </a:bodyPr>
          <a:lstStyle/>
          <a:p>
            <a:pPr>
              <a:lnSpc>
                <a:spcPts val="5879"/>
              </a:lnSpc>
              <a:spcBef>
                <a:spcPct val="0"/>
              </a:spcBef>
            </a:pPr>
            <a:r>
              <a:rPr lang="kk-KZ" sz="4199" dirty="0">
                <a:solidFill>
                  <a:srgbClr val="FFFFFF"/>
                </a:solidFill>
                <a:latin typeface="Source Sans Pro Bold"/>
              </a:rPr>
              <a:t>З</a:t>
            </a:r>
            <a:r>
              <a:rPr lang="en-US" sz="4199" dirty="0" err="1" smtClean="0">
                <a:solidFill>
                  <a:srgbClr val="FFFFFF"/>
                </a:solidFill>
                <a:latin typeface="Source Sans Pro Bold"/>
              </a:rPr>
              <a:t>ертханалардың</a:t>
            </a:r>
            <a:r>
              <a:rPr lang="en-US" sz="4199" dirty="0" smtClean="0">
                <a:solidFill>
                  <a:srgbClr val="FFFFFF"/>
                </a:solidFill>
                <a:latin typeface="Source Sans Pro Bold"/>
              </a:rPr>
              <a:t> </a:t>
            </a:r>
            <a:r>
              <a:rPr lang="en-US" sz="4199" dirty="0" err="1">
                <a:solidFill>
                  <a:srgbClr val="FFFFFF"/>
                </a:solidFill>
                <a:latin typeface="Source Sans Pro Bold"/>
              </a:rPr>
              <a:t>виртуалды</a:t>
            </a:r>
            <a:r>
              <a:rPr lang="en-US" sz="4199" dirty="0">
                <a:solidFill>
                  <a:srgbClr val="FFFFFF"/>
                </a:solidFill>
                <a:latin typeface="Source Sans Pro Bold"/>
              </a:rPr>
              <a:t> </a:t>
            </a:r>
            <a:r>
              <a:rPr lang="en-US" sz="4199" dirty="0" err="1">
                <a:solidFill>
                  <a:srgbClr val="FFFFFF"/>
                </a:solidFill>
                <a:latin typeface="Source Sans Pro Bold"/>
              </a:rPr>
              <a:t>ортасын</a:t>
            </a:r>
            <a:r>
              <a:rPr lang="en-US" sz="4199" dirty="0">
                <a:solidFill>
                  <a:srgbClr val="FFFFFF"/>
                </a:solidFill>
                <a:latin typeface="Source Sans Pro Bold"/>
              </a:rPr>
              <a:t> </a:t>
            </a:r>
            <a:r>
              <a:rPr lang="en-US" sz="4199" dirty="0" err="1">
                <a:solidFill>
                  <a:srgbClr val="FFFFFF"/>
                </a:solidFill>
                <a:latin typeface="Source Sans Pro Bold"/>
              </a:rPr>
              <a:t>құру</a:t>
            </a:r>
            <a:r>
              <a:rPr lang="en-US" sz="4199" dirty="0">
                <a:solidFill>
                  <a:srgbClr val="FFFFFF"/>
                </a:solidFill>
                <a:latin typeface="Source Sans Pro Bold"/>
              </a:rPr>
              <a:t>. </a:t>
            </a:r>
          </a:p>
        </p:txBody>
      </p:sp>
      <p:sp>
        <p:nvSpPr>
          <p:cNvPr id="12" name="TextBox 12"/>
          <p:cNvSpPr txBox="1"/>
          <p:nvPr/>
        </p:nvSpPr>
        <p:spPr>
          <a:xfrm>
            <a:off x="6886429" y="4322893"/>
            <a:ext cx="9734324" cy="5422098"/>
          </a:xfrm>
          <a:prstGeom prst="rect">
            <a:avLst/>
          </a:prstGeom>
        </p:spPr>
        <p:txBody>
          <a:bodyPr lIns="0" tIns="0" rIns="0" bIns="0" rtlCol="0" anchor="t">
            <a:spAutoFit/>
          </a:bodyPr>
          <a:lstStyle/>
          <a:p>
            <a:pPr>
              <a:lnSpc>
                <a:spcPts val="5385"/>
              </a:lnSpc>
              <a:spcBef>
                <a:spcPct val="0"/>
              </a:spcBef>
            </a:pPr>
            <a:r>
              <a:rPr lang="en-US" sz="3846">
                <a:solidFill>
                  <a:srgbClr val="FFFFFF"/>
                </a:solidFill>
                <a:latin typeface="Source Sans Pro Bold"/>
              </a:rPr>
              <a:t>Виртуалды экскурсия адамдарға қызығушылық тудырып, едәуір алыс жерлерге саяхат жасауға үлкен мүмкіндік береді. Мысалы, әлемге әйгілі мұражайлар мен сәулет нысандары және көптеген саяхат жасауға арналған орындарда мұндай сайттар жиі қолданылады.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4" name="Freeform 4"/>
          <p:cNvSpPr/>
          <p:nvPr/>
        </p:nvSpPr>
        <p:spPr>
          <a:xfrm>
            <a:off x="12876482" y="1485444"/>
            <a:ext cx="263769" cy="263769"/>
          </a:xfrm>
          <a:custGeom>
            <a:avLst/>
            <a:gdLst/>
            <a:ahLst/>
            <a:cxnLst/>
            <a:rect l="l" t="t" r="r" b="b"/>
            <a:pathLst>
              <a:path w="263769" h="263769">
                <a:moveTo>
                  <a:pt x="0" y="0"/>
                </a:moveTo>
                <a:lnTo>
                  <a:pt x="263769" y="0"/>
                </a:lnTo>
                <a:lnTo>
                  <a:pt x="263769" y="263769"/>
                </a:lnTo>
                <a:lnTo>
                  <a:pt x="0" y="2637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3801475" y="1485444"/>
            <a:ext cx="263769" cy="263769"/>
          </a:xfrm>
          <a:custGeom>
            <a:avLst/>
            <a:gdLst/>
            <a:ahLst/>
            <a:cxnLst/>
            <a:rect l="l" t="t" r="r" b="b"/>
            <a:pathLst>
              <a:path w="263769" h="263769">
                <a:moveTo>
                  <a:pt x="0" y="0"/>
                </a:moveTo>
                <a:lnTo>
                  <a:pt x="263770" y="0"/>
                </a:lnTo>
                <a:lnTo>
                  <a:pt x="263770" y="263769"/>
                </a:lnTo>
                <a:lnTo>
                  <a:pt x="0" y="2637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5143500" y="727846"/>
            <a:ext cx="6749437" cy="1741881"/>
            <a:chOff x="0" y="0"/>
            <a:chExt cx="1777629" cy="458767"/>
          </a:xfrm>
        </p:grpSpPr>
        <p:sp>
          <p:nvSpPr>
            <p:cNvPr id="7" name="Freeform 7"/>
            <p:cNvSpPr/>
            <p:nvPr/>
          </p:nvSpPr>
          <p:spPr>
            <a:xfrm>
              <a:off x="0" y="0"/>
              <a:ext cx="1777629" cy="458767"/>
            </a:xfrm>
            <a:custGeom>
              <a:avLst/>
              <a:gdLst/>
              <a:ahLst/>
              <a:cxnLst/>
              <a:rect l="l" t="t" r="r" b="b"/>
              <a:pathLst>
                <a:path w="1777629" h="458767">
                  <a:moveTo>
                    <a:pt x="58499" y="0"/>
                  </a:moveTo>
                  <a:lnTo>
                    <a:pt x="1719130" y="0"/>
                  </a:lnTo>
                  <a:cubicBezTo>
                    <a:pt x="1734645" y="0"/>
                    <a:pt x="1749525" y="6163"/>
                    <a:pt x="1760495" y="17134"/>
                  </a:cubicBezTo>
                  <a:cubicBezTo>
                    <a:pt x="1771466" y="28105"/>
                    <a:pt x="1777629" y="42984"/>
                    <a:pt x="1777629" y="58499"/>
                  </a:cubicBezTo>
                  <a:lnTo>
                    <a:pt x="1777629" y="400268"/>
                  </a:lnTo>
                  <a:cubicBezTo>
                    <a:pt x="1777629" y="415783"/>
                    <a:pt x="1771466" y="430662"/>
                    <a:pt x="1760495" y="441633"/>
                  </a:cubicBezTo>
                  <a:cubicBezTo>
                    <a:pt x="1749525" y="452604"/>
                    <a:pt x="1734645" y="458767"/>
                    <a:pt x="1719130" y="458767"/>
                  </a:cubicBezTo>
                  <a:lnTo>
                    <a:pt x="58499" y="458767"/>
                  </a:lnTo>
                  <a:cubicBezTo>
                    <a:pt x="42984" y="458767"/>
                    <a:pt x="28105" y="452604"/>
                    <a:pt x="17134" y="441633"/>
                  </a:cubicBezTo>
                  <a:cubicBezTo>
                    <a:pt x="6163" y="430662"/>
                    <a:pt x="0" y="415783"/>
                    <a:pt x="0" y="400268"/>
                  </a:cubicBezTo>
                  <a:lnTo>
                    <a:pt x="0" y="58499"/>
                  </a:lnTo>
                  <a:cubicBezTo>
                    <a:pt x="0" y="42984"/>
                    <a:pt x="6163" y="28105"/>
                    <a:pt x="17134" y="17134"/>
                  </a:cubicBezTo>
                  <a:cubicBezTo>
                    <a:pt x="28105" y="6163"/>
                    <a:pt x="42984" y="0"/>
                    <a:pt x="58499" y="0"/>
                  </a:cubicBezTo>
                  <a:close/>
                </a:path>
              </a:pathLst>
            </a:custGeom>
            <a:solidFill>
              <a:srgbClr val="C4C4C4"/>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sp>
        <p:nvSpPr>
          <p:cNvPr id="9" name="TextBox 9"/>
          <p:cNvSpPr txBox="1"/>
          <p:nvPr/>
        </p:nvSpPr>
        <p:spPr>
          <a:xfrm>
            <a:off x="1028700" y="2384002"/>
            <a:ext cx="16230600" cy="7055125"/>
          </a:xfrm>
          <a:prstGeom prst="rect">
            <a:avLst/>
          </a:prstGeom>
        </p:spPr>
        <p:txBody>
          <a:bodyPr lIns="0" tIns="0" rIns="0" bIns="0" rtlCol="0" anchor="t">
            <a:spAutoFit/>
          </a:bodyPr>
          <a:lstStyle/>
          <a:p>
            <a:pPr algn="just">
              <a:lnSpc>
                <a:spcPts val="6984"/>
              </a:lnSpc>
            </a:pPr>
            <a:r>
              <a:rPr lang="en-US" sz="4989">
                <a:solidFill>
                  <a:srgbClr val="FFFFFF"/>
                </a:solidFill>
                <a:latin typeface="Source Sans Pro"/>
              </a:rPr>
              <a:t>                                  </a:t>
            </a:r>
            <a:r>
              <a:rPr lang="en-US" sz="4989">
                <a:solidFill>
                  <a:srgbClr val="FFFFFF"/>
                </a:solidFill>
                <a:latin typeface="Source Sans Pro Bold"/>
              </a:rPr>
              <a:t> 3D Blender деген не?</a:t>
            </a:r>
          </a:p>
          <a:p>
            <a:pPr algn="just">
              <a:lnSpc>
                <a:spcPts val="4884"/>
              </a:lnSpc>
            </a:pPr>
            <a:r>
              <a:rPr lang="en-US" sz="3489">
                <a:solidFill>
                  <a:srgbClr val="FFFFFF"/>
                </a:solidFill>
                <a:latin typeface="Source Sans Pro"/>
              </a:rPr>
              <a:t>Blender-бұл бірегей бағдарламалық жасақтамасы нақты және түрлі-түсті үш өлшемді әлем. </a:t>
            </a:r>
          </a:p>
          <a:p>
            <a:pPr algn="just">
              <a:lnSpc>
                <a:spcPts val="4884"/>
              </a:lnSpc>
            </a:pPr>
            <a:r>
              <a:rPr lang="en-US" sz="3489">
                <a:solidFill>
                  <a:srgbClr val="FFFFFF"/>
                </a:solidFill>
                <a:latin typeface="Source Sans Pro"/>
              </a:rPr>
              <a:t> Blender бағдарламалық жасақтамасының негізгі ерекшеліктері:</a:t>
            </a:r>
          </a:p>
          <a:p>
            <a:pPr algn="just">
              <a:lnSpc>
                <a:spcPts val="4884"/>
              </a:lnSpc>
            </a:pPr>
            <a:r>
              <a:rPr lang="en-US" sz="3489">
                <a:solidFill>
                  <a:srgbClr val="FFFFFF"/>
                </a:solidFill>
                <a:ea typeface="Source Sans Pro"/>
              </a:rPr>
              <a:t>●модельдеуді қоса алғанда, 3D қосымшаларын құруға арналған құралдардың кең ауқымын ұсынатын бағдарламалардың толық интеграцияланған жиынтығы, анимация, визуализация және ойын жасауға арналған;</a:t>
            </a:r>
          </a:p>
          <a:p>
            <a:pPr algn="just">
              <a:lnSpc>
                <a:spcPts val="4884"/>
              </a:lnSpc>
            </a:pPr>
            <a:r>
              <a:rPr lang="en-US" sz="3489">
                <a:solidFill>
                  <a:srgbClr val="FFFFFF"/>
                </a:solidFill>
                <a:ea typeface="Source Sans Pro"/>
              </a:rPr>
              <a:t>●орындалатын файлдың кішкентай өлшемі;</a:t>
            </a:r>
          </a:p>
          <a:p>
            <a:pPr algn="just">
              <a:lnSpc>
                <a:spcPts val="4884"/>
              </a:lnSpc>
            </a:pPr>
            <a:r>
              <a:rPr lang="en-US" sz="3489">
                <a:solidFill>
                  <a:srgbClr val="FFFFFF"/>
                </a:solidFill>
                <a:ea typeface="Source Sans Pro"/>
              </a:rPr>
              <a:t>●ең танымал операциялық жүйелерге – Windows, Linux, FreeBSD, Mac OS X, SGI Irix 6.5, Sun Solaris 2.8 (sparc) орнатуға ыңғайлы.</a:t>
            </a:r>
          </a:p>
          <a:p>
            <a:pPr algn="just">
              <a:lnSpc>
                <a:spcPts val="4884"/>
              </a:lnSpc>
              <a:spcBef>
                <a:spcPct val="0"/>
              </a:spcBef>
            </a:pPr>
            <a:endParaRPr lang="en-US" sz="3489">
              <a:solidFill>
                <a:srgbClr val="FFFFFF"/>
              </a:solidFill>
              <a:ea typeface="Source Sans Pro"/>
            </a:endParaRPr>
          </a:p>
        </p:txBody>
      </p:sp>
      <p:sp>
        <p:nvSpPr>
          <p:cNvPr id="10" name="Freeform 10"/>
          <p:cNvSpPr/>
          <p:nvPr/>
        </p:nvSpPr>
        <p:spPr>
          <a:xfrm>
            <a:off x="5379695" y="764931"/>
            <a:ext cx="6181217" cy="1704796"/>
          </a:xfrm>
          <a:custGeom>
            <a:avLst/>
            <a:gdLst/>
            <a:ahLst/>
            <a:cxnLst/>
            <a:rect l="l" t="t" r="r" b="b"/>
            <a:pathLst>
              <a:path w="6181217" h="1704796">
                <a:moveTo>
                  <a:pt x="0" y="0"/>
                </a:moveTo>
                <a:lnTo>
                  <a:pt x="6181217" y="0"/>
                </a:lnTo>
                <a:lnTo>
                  <a:pt x="6181217" y="1704796"/>
                </a:lnTo>
                <a:lnTo>
                  <a:pt x="0" y="1704796"/>
                </a:lnTo>
                <a:lnTo>
                  <a:pt x="0" y="0"/>
                </a:lnTo>
                <a:close/>
              </a:path>
            </a:pathLst>
          </a:custGeom>
          <a:blipFill>
            <a:blip r:embed="rId5"/>
            <a:stretch>
              <a:fillRect l="-1312" r="-1312"/>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TextBox 2"/>
          <p:cNvSpPr txBox="1"/>
          <p:nvPr/>
        </p:nvSpPr>
        <p:spPr>
          <a:xfrm>
            <a:off x="2461103" y="2978271"/>
            <a:ext cx="13365793" cy="4273309"/>
          </a:xfrm>
          <a:prstGeom prst="rect">
            <a:avLst/>
          </a:prstGeom>
        </p:spPr>
        <p:txBody>
          <a:bodyPr lIns="0" tIns="0" rIns="0" bIns="0" rtlCol="0" anchor="t">
            <a:spAutoFit/>
          </a:bodyPr>
          <a:lstStyle/>
          <a:p>
            <a:pPr algn="ctr">
              <a:lnSpc>
                <a:spcPts val="3808"/>
              </a:lnSpc>
              <a:spcBef>
                <a:spcPct val="0"/>
              </a:spcBef>
            </a:pPr>
            <a:r>
              <a:rPr lang="en-US" sz="2720">
                <a:solidFill>
                  <a:srgbClr val="FFFFFF"/>
                </a:solidFill>
                <a:latin typeface="Space Mono Bold"/>
              </a:rPr>
              <a:t>“КОМПЬЮТЕРЛІК ИНЖЕНЕРИЯ” КАФЕДРАСЫНА ҚАРАСТЫ 6 ЗЕРТХАНА БАР. ОЛАР:</a:t>
            </a:r>
          </a:p>
          <a:p>
            <a:pPr algn="ctr">
              <a:lnSpc>
                <a:spcPts val="3808"/>
              </a:lnSpc>
              <a:spcBef>
                <a:spcPct val="0"/>
              </a:spcBef>
            </a:pPr>
            <a:r>
              <a:rPr lang="en-US" sz="2720">
                <a:solidFill>
                  <a:srgbClr val="FFFFFF"/>
                </a:solidFill>
                <a:latin typeface="Space Mono Bold"/>
              </a:rPr>
              <a:t>101 - ІЛИЯС ҚОЖАБАЕВ АТЫНДАҒЫ “SMART SENSOR SYSTEMS LAB” ЗЕРТХАНАСЫ;</a:t>
            </a:r>
          </a:p>
          <a:p>
            <a:pPr algn="ctr">
              <a:lnSpc>
                <a:spcPts val="3808"/>
              </a:lnSpc>
              <a:spcBef>
                <a:spcPct val="0"/>
              </a:spcBef>
            </a:pPr>
            <a:r>
              <a:rPr lang="en-US" sz="2720">
                <a:solidFill>
                  <a:srgbClr val="FFFFFF"/>
                </a:solidFill>
                <a:latin typeface="Space Mono Bold"/>
              </a:rPr>
              <a:t>114 - “3D-МОДЕЛЬДЕУ” ЗЕРТХАНАСЫ;</a:t>
            </a:r>
          </a:p>
          <a:p>
            <a:pPr algn="ctr">
              <a:lnSpc>
                <a:spcPts val="3808"/>
              </a:lnSpc>
              <a:spcBef>
                <a:spcPct val="0"/>
              </a:spcBef>
            </a:pPr>
            <a:r>
              <a:rPr lang="en-US" sz="2720">
                <a:solidFill>
                  <a:srgbClr val="FFFFFF"/>
                </a:solidFill>
                <a:latin typeface="Space Mono Bold"/>
              </a:rPr>
              <a:t>202 - “ОПЕРАЦИЯЛЫҚ ЖҮЙЕЛЕР” ЗЕРТХАНАСЫ;</a:t>
            </a:r>
          </a:p>
          <a:p>
            <a:pPr algn="ctr">
              <a:lnSpc>
                <a:spcPts val="3808"/>
              </a:lnSpc>
              <a:spcBef>
                <a:spcPct val="0"/>
              </a:spcBef>
            </a:pPr>
            <a:r>
              <a:rPr lang="en-US" sz="2720">
                <a:solidFill>
                  <a:srgbClr val="FFFFFF"/>
                </a:solidFill>
                <a:latin typeface="Space Mono Bold"/>
              </a:rPr>
              <a:t>302 - “HUAWEI ICT ACADEMY” ЗЕРТХАНАСЫ;</a:t>
            </a:r>
          </a:p>
          <a:p>
            <a:pPr algn="ctr">
              <a:lnSpc>
                <a:spcPts val="3808"/>
              </a:lnSpc>
              <a:spcBef>
                <a:spcPct val="0"/>
              </a:spcBef>
            </a:pPr>
            <a:r>
              <a:rPr lang="en-US" sz="2720">
                <a:solidFill>
                  <a:srgbClr val="FFFFFF"/>
                </a:solidFill>
                <a:latin typeface="Space Mono Bold"/>
              </a:rPr>
              <a:t>303 - “МИКРОПРОЦЕССОРЛЫҚ ЖҮЙЕЛЕР” ЗЕРТХАНАСЫ;</a:t>
            </a:r>
          </a:p>
          <a:p>
            <a:pPr algn="ctr">
              <a:lnSpc>
                <a:spcPts val="3808"/>
              </a:lnSpc>
              <a:spcBef>
                <a:spcPct val="0"/>
              </a:spcBef>
            </a:pPr>
            <a:r>
              <a:rPr lang="en-US" sz="2720">
                <a:solidFill>
                  <a:srgbClr val="FFFFFF"/>
                </a:solidFill>
                <a:latin typeface="Space Mono Bold"/>
              </a:rPr>
              <a:t>304 - “CISCO АКАДЕМИЯСЫНЫҢ” ЗЕРТХАНАСЫ.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grpSp>
        <p:nvGrpSpPr>
          <p:cNvPr id="6" name="Group 6"/>
          <p:cNvGrpSpPr>
            <a:grpSpLocks noChangeAspect="1"/>
          </p:cNvGrpSpPr>
          <p:nvPr/>
        </p:nvGrpSpPr>
        <p:grpSpPr>
          <a:xfrm>
            <a:off x="561718" y="2371532"/>
            <a:ext cx="7373459" cy="7373459"/>
            <a:chOff x="0" y="0"/>
            <a:chExt cx="3282950" cy="3282950"/>
          </a:xfrm>
        </p:grpSpPr>
        <p:sp>
          <p:nvSpPr>
            <p:cNvPr id="7" name="Freeform 7"/>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3"/>
              <a:stretch>
                <a:fillRect l="-21662" r="-21662"/>
              </a:stretch>
            </a:blipFill>
          </p:spPr>
        </p:sp>
      </p:grpSp>
      <p:sp>
        <p:nvSpPr>
          <p:cNvPr id="8" name="Freeform 8"/>
          <p:cNvSpPr/>
          <p:nvPr/>
        </p:nvSpPr>
        <p:spPr>
          <a:xfrm>
            <a:off x="6404605" y="5143500"/>
            <a:ext cx="3061144" cy="3061144"/>
          </a:xfrm>
          <a:custGeom>
            <a:avLst/>
            <a:gdLst/>
            <a:ahLst/>
            <a:cxnLst/>
            <a:rect l="l" t="t" r="r" b="b"/>
            <a:pathLst>
              <a:path w="3061144" h="3061144">
                <a:moveTo>
                  <a:pt x="0" y="0"/>
                </a:moveTo>
                <a:lnTo>
                  <a:pt x="3061144" y="0"/>
                </a:lnTo>
                <a:lnTo>
                  <a:pt x="3061144" y="3061144"/>
                </a:lnTo>
                <a:lnTo>
                  <a:pt x="0" y="3061144"/>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grpSp>
        <p:nvGrpSpPr>
          <p:cNvPr id="9" name="Group 9"/>
          <p:cNvGrpSpPr>
            <a:grpSpLocks noChangeAspect="1"/>
          </p:cNvGrpSpPr>
          <p:nvPr/>
        </p:nvGrpSpPr>
        <p:grpSpPr>
          <a:xfrm>
            <a:off x="6618398" y="5357298"/>
            <a:ext cx="2633557" cy="2633547"/>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402363" r="-327908"/>
              </a:stretch>
            </a:blipFill>
          </p:spPr>
        </p:sp>
      </p:grpSp>
      <p:sp>
        <p:nvSpPr>
          <p:cNvPr id="11" name="TextBox 11"/>
          <p:cNvSpPr txBox="1"/>
          <p:nvPr/>
        </p:nvSpPr>
        <p:spPr>
          <a:xfrm>
            <a:off x="2396054" y="923925"/>
            <a:ext cx="14139389" cy="1907999"/>
          </a:xfrm>
          <a:prstGeom prst="rect">
            <a:avLst/>
          </a:prstGeom>
        </p:spPr>
        <p:txBody>
          <a:bodyPr lIns="0" tIns="0" rIns="0" bIns="0" rtlCol="0" anchor="t">
            <a:spAutoFit/>
          </a:bodyPr>
          <a:lstStyle/>
          <a:p>
            <a:pPr>
              <a:lnSpc>
                <a:spcPts val="7699"/>
              </a:lnSpc>
            </a:pPr>
            <a:r>
              <a:rPr lang="en-US" sz="5499">
                <a:solidFill>
                  <a:srgbClr val="FFFFFF"/>
                </a:solidFill>
                <a:latin typeface="Space Mono Bold"/>
              </a:rPr>
              <a:t> ЭКРАННЫҢ НЕГІЗГІ ЭЛЕМЕНТТЕРІ</a:t>
            </a:r>
          </a:p>
          <a:p>
            <a:pPr>
              <a:lnSpc>
                <a:spcPts val="7699"/>
              </a:lnSpc>
              <a:spcBef>
                <a:spcPct val="0"/>
              </a:spcBef>
            </a:pPr>
            <a:endParaRPr lang="en-US" sz="5499">
              <a:solidFill>
                <a:srgbClr val="FFFFFF"/>
              </a:solidFill>
              <a:latin typeface="Space Mono Bold"/>
            </a:endParaRPr>
          </a:p>
        </p:txBody>
      </p:sp>
      <p:sp>
        <p:nvSpPr>
          <p:cNvPr id="12" name="TextBox 12"/>
          <p:cNvSpPr txBox="1"/>
          <p:nvPr/>
        </p:nvSpPr>
        <p:spPr>
          <a:xfrm>
            <a:off x="10242515" y="2285807"/>
            <a:ext cx="7525533" cy="6071035"/>
          </a:xfrm>
          <a:prstGeom prst="rect">
            <a:avLst/>
          </a:prstGeom>
        </p:spPr>
        <p:txBody>
          <a:bodyPr lIns="0" tIns="0" rIns="0" bIns="0" rtlCol="0" anchor="t">
            <a:spAutoFit/>
          </a:bodyPr>
          <a:lstStyle/>
          <a:p>
            <a:pPr>
              <a:lnSpc>
                <a:spcPts val="6052"/>
              </a:lnSpc>
              <a:spcBef>
                <a:spcPct val="0"/>
              </a:spcBef>
            </a:pPr>
            <a:r>
              <a:rPr lang="en-US" sz="4323">
                <a:solidFill>
                  <a:srgbClr val="FFFFFF"/>
                </a:solidFill>
                <a:latin typeface="Source Sans Pro"/>
              </a:rPr>
              <a:t>Экранда үш терезе бар: жоғарғы жағында (тар жолақ) реттелетін параметрлер терезесі (User Preferences Window), ең үлкені-3D терезесі (Window 3D Viewport) және төменгі жағында батырмалар терезесі(Buttons Window).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a:grpSpLocks noChangeAspect="1"/>
          </p:cNvGrpSpPr>
          <p:nvPr/>
        </p:nvGrpSpPr>
        <p:grpSpPr>
          <a:xfrm>
            <a:off x="14066770" y="1593505"/>
            <a:ext cx="2924512" cy="6297670"/>
            <a:chOff x="0" y="0"/>
            <a:chExt cx="2948813" cy="6350000"/>
          </a:xfrm>
        </p:grpSpPr>
        <p:sp>
          <p:nvSpPr>
            <p:cNvPr id="8" name="Freeform 8"/>
            <p:cNvSpPr/>
            <p:nvPr/>
          </p:nvSpPr>
          <p:spPr>
            <a:xfrm>
              <a:off x="0" y="0"/>
              <a:ext cx="2948813" cy="6350000"/>
            </a:xfrm>
            <a:custGeom>
              <a:avLst/>
              <a:gdLst/>
              <a:ahLst/>
              <a:cxnLst/>
              <a:rect l="l" t="t" r="r" b="b"/>
              <a:pathLst>
                <a:path w="2948813" h="6350000">
                  <a:moveTo>
                    <a:pt x="2948813" y="1474470"/>
                  </a:moveTo>
                  <a:lnTo>
                    <a:pt x="2948813" y="4875530"/>
                  </a:lnTo>
                  <a:cubicBezTo>
                    <a:pt x="2948813" y="5689854"/>
                    <a:pt x="2288667" y="6350000"/>
                    <a:pt x="1474343" y="6350000"/>
                  </a:cubicBezTo>
                  <a:lnTo>
                    <a:pt x="1474343" y="6350000"/>
                  </a:lnTo>
                  <a:cubicBezTo>
                    <a:pt x="660146" y="6350000"/>
                    <a:pt x="0" y="5689854"/>
                    <a:pt x="0" y="4875530"/>
                  </a:cubicBezTo>
                  <a:lnTo>
                    <a:pt x="0" y="1474470"/>
                  </a:lnTo>
                  <a:cubicBezTo>
                    <a:pt x="0" y="660146"/>
                    <a:pt x="660146" y="0"/>
                    <a:pt x="1474470" y="0"/>
                  </a:cubicBezTo>
                  <a:lnTo>
                    <a:pt x="1474470" y="0"/>
                  </a:lnTo>
                  <a:cubicBezTo>
                    <a:pt x="2288667" y="0"/>
                    <a:pt x="2948813" y="660146"/>
                    <a:pt x="2948813" y="1474470"/>
                  </a:cubicBezTo>
                  <a:close/>
                </a:path>
              </a:pathLst>
            </a:custGeom>
            <a:blipFill>
              <a:blip r:embed="rId5"/>
              <a:stretch>
                <a:fillRect l="-196820" r="-96319"/>
              </a:stretch>
            </a:blipFill>
          </p:spPr>
        </p:sp>
      </p:grpSp>
      <p:grpSp>
        <p:nvGrpSpPr>
          <p:cNvPr id="9" name="Group 9"/>
          <p:cNvGrpSpPr>
            <a:grpSpLocks noChangeAspect="1"/>
          </p:cNvGrpSpPr>
          <p:nvPr/>
        </p:nvGrpSpPr>
        <p:grpSpPr>
          <a:xfrm>
            <a:off x="12287368" y="2960630"/>
            <a:ext cx="2924512" cy="6297670"/>
            <a:chOff x="0" y="0"/>
            <a:chExt cx="2948813" cy="6350000"/>
          </a:xfrm>
        </p:grpSpPr>
        <p:sp>
          <p:nvSpPr>
            <p:cNvPr id="10" name="Freeform 10"/>
            <p:cNvSpPr/>
            <p:nvPr/>
          </p:nvSpPr>
          <p:spPr>
            <a:xfrm>
              <a:off x="0" y="0"/>
              <a:ext cx="2948813" cy="6350000"/>
            </a:xfrm>
            <a:custGeom>
              <a:avLst/>
              <a:gdLst/>
              <a:ahLst/>
              <a:cxnLst/>
              <a:rect l="l" t="t" r="r" b="b"/>
              <a:pathLst>
                <a:path w="2948813" h="6350000">
                  <a:moveTo>
                    <a:pt x="2948813" y="1474470"/>
                  </a:moveTo>
                  <a:lnTo>
                    <a:pt x="2948813" y="4875530"/>
                  </a:lnTo>
                  <a:cubicBezTo>
                    <a:pt x="2948813" y="5689854"/>
                    <a:pt x="2288667" y="6350000"/>
                    <a:pt x="1474343" y="6350000"/>
                  </a:cubicBezTo>
                  <a:lnTo>
                    <a:pt x="1474343" y="6350000"/>
                  </a:lnTo>
                  <a:cubicBezTo>
                    <a:pt x="660146" y="6350000"/>
                    <a:pt x="0" y="5689854"/>
                    <a:pt x="0" y="4875530"/>
                  </a:cubicBezTo>
                  <a:lnTo>
                    <a:pt x="0" y="1474470"/>
                  </a:lnTo>
                  <a:cubicBezTo>
                    <a:pt x="0" y="660146"/>
                    <a:pt x="660146" y="0"/>
                    <a:pt x="1474470" y="0"/>
                  </a:cubicBezTo>
                  <a:lnTo>
                    <a:pt x="1474470" y="0"/>
                  </a:lnTo>
                  <a:cubicBezTo>
                    <a:pt x="2288667" y="0"/>
                    <a:pt x="2948813" y="660146"/>
                    <a:pt x="2948813" y="1474470"/>
                  </a:cubicBezTo>
                  <a:close/>
                </a:path>
              </a:pathLst>
            </a:custGeom>
            <a:blipFill>
              <a:blip r:embed="rId5"/>
              <a:stretch>
                <a:fillRect l="-281453" r="-11687"/>
              </a:stretch>
            </a:blipFill>
          </p:spPr>
        </p:sp>
      </p:grpSp>
      <p:grpSp>
        <p:nvGrpSpPr>
          <p:cNvPr id="11" name="Group 11"/>
          <p:cNvGrpSpPr>
            <a:grpSpLocks noChangeAspect="1"/>
          </p:cNvGrpSpPr>
          <p:nvPr/>
        </p:nvGrpSpPr>
        <p:grpSpPr>
          <a:xfrm>
            <a:off x="10459064" y="2146586"/>
            <a:ext cx="2924512" cy="6297670"/>
            <a:chOff x="0" y="0"/>
            <a:chExt cx="2948813" cy="6350000"/>
          </a:xfrm>
        </p:grpSpPr>
        <p:sp>
          <p:nvSpPr>
            <p:cNvPr id="12" name="Freeform 12"/>
            <p:cNvSpPr/>
            <p:nvPr/>
          </p:nvSpPr>
          <p:spPr>
            <a:xfrm>
              <a:off x="0" y="0"/>
              <a:ext cx="2948813" cy="6350000"/>
            </a:xfrm>
            <a:custGeom>
              <a:avLst/>
              <a:gdLst/>
              <a:ahLst/>
              <a:cxnLst/>
              <a:rect l="l" t="t" r="r" b="b"/>
              <a:pathLst>
                <a:path w="2948813" h="6350000">
                  <a:moveTo>
                    <a:pt x="2948813" y="1474470"/>
                  </a:moveTo>
                  <a:lnTo>
                    <a:pt x="2948813" y="4875530"/>
                  </a:lnTo>
                  <a:cubicBezTo>
                    <a:pt x="2948813" y="5689854"/>
                    <a:pt x="2288667" y="6350000"/>
                    <a:pt x="1474343" y="6350000"/>
                  </a:cubicBezTo>
                  <a:lnTo>
                    <a:pt x="1474343" y="6350000"/>
                  </a:lnTo>
                  <a:cubicBezTo>
                    <a:pt x="660146" y="6350000"/>
                    <a:pt x="0" y="5689854"/>
                    <a:pt x="0" y="4875530"/>
                  </a:cubicBezTo>
                  <a:lnTo>
                    <a:pt x="0" y="1474470"/>
                  </a:lnTo>
                  <a:cubicBezTo>
                    <a:pt x="0" y="660146"/>
                    <a:pt x="660146" y="0"/>
                    <a:pt x="1474470" y="0"/>
                  </a:cubicBezTo>
                  <a:lnTo>
                    <a:pt x="1474470" y="0"/>
                  </a:lnTo>
                  <a:cubicBezTo>
                    <a:pt x="2288667" y="0"/>
                    <a:pt x="2948813" y="660146"/>
                    <a:pt x="2948813" y="1474470"/>
                  </a:cubicBezTo>
                  <a:close/>
                </a:path>
              </a:pathLst>
            </a:custGeom>
            <a:blipFill>
              <a:blip r:embed="rId5"/>
              <a:stretch>
                <a:fillRect l="-79128" r="-214011"/>
              </a:stretch>
            </a:blipFill>
          </p:spPr>
        </p:sp>
      </p:grpSp>
      <p:sp>
        <p:nvSpPr>
          <p:cNvPr id="13" name="TextBox 13"/>
          <p:cNvSpPr txBox="1"/>
          <p:nvPr/>
        </p:nvSpPr>
        <p:spPr>
          <a:xfrm>
            <a:off x="3162428" y="923925"/>
            <a:ext cx="9714054" cy="936625"/>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Space Mono Bold"/>
              </a:rPr>
              <a:t>ҚАРАПАЙЫМ КЕСКІНДЕУ</a:t>
            </a:r>
            <a:r>
              <a:rPr lang="en-US" sz="5499">
                <a:solidFill>
                  <a:srgbClr val="391DE8"/>
                </a:solidFill>
                <a:latin typeface="Space Mono Bold"/>
              </a:rPr>
              <a:t> </a:t>
            </a:r>
          </a:p>
        </p:txBody>
      </p:sp>
      <p:sp>
        <p:nvSpPr>
          <p:cNvPr id="14" name="TextBox 14"/>
          <p:cNvSpPr txBox="1"/>
          <p:nvPr/>
        </p:nvSpPr>
        <p:spPr>
          <a:xfrm>
            <a:off x="1028700" y="2098961"/>
            <a:ext cx="9163664" cy="6843773"/>
          </a:xfrm>
          <a:prstGeom prst="rect">
            <a:avLst/>
          </a:prstGeom>
        </p:spPr>
        <p:txBody>
          <a:bodyPr lIns="0" tIns="0" rIns="0" bIns="0" rtlCol="0" anchor="t">
            <a:spAutoFit/>
          </a:bodyPr>
          <a:lstStyle/>
          <a:p>
            <a:pPr>
              <a:lnSpc>
                <a:spcPts val="3409"/>
              </a:lnSpc>
              <a:spcBef>
                <a:spcPct val="0"/>
              </a:spcBef>
            </a:pPr>
            <a:endParaRPr/>
          </a:p>
          <a:p>
            <a:pPr>
              <a:lnSpc>
                <a:spcPts val="3409"/>
              </a:lnSpc>
              <a:spcBef>
                <a:spcPct val="0"/>
              </a:spcBef>
            </a:pPr>
            <a:r>
              <a:rPr lang="en-US" sz="2435">
                <a:solidFill>
                  <a:srgbClr val="FFFFFF"/>
                </a:solidFill>
                <a:latin typeface="Space Mono Bold"/>
              </a:rPr>
              <a:t> BLENDER ПРИМИТИВТЕРІ ІШІНДЕ MESH НЫСАНДАРЫ МОДЕЛЬ ҮШІН НЕГІЗ РЕТІНДЕ ЖИІ ТАҢДАЛАДЫ.  ОНЫМЕН ЖҰМЫС ЖАСАУ ОҢАЙ ӘРІ ТИІМДІ. </a:t>
            </a:r>
          </a:p>
          <a:p>
            <a:pPr>
              <a:lnSpc>
                <a:spcPts val="3409"/>
              </a:lnSpc>
              <a:spcBef>
                <a:spcPct val="0"/>
              </a:spcBef>
            </a:pPr>
            <a:r>
              <a:rPr lang="en-US" sz="2435">
                <a:solidFill>
                  <a:srgbClr val="FFFFFF"/>
                </a:solidFill>
                <a:latin typeface="Space Mono Bold"/>
              </a:rPr>
              <a:t> MESH (ӨҢДЕЛЕТІН ЖАҚТАУ) ЕҢ ОҢАЙ ЖОЛЫ БЕТТЕРДІ БЕЙНЕЛЕУ. КӨПБҰРЫШТЫ МОДЕЛЬДЕУДІҢ МӘНІ МЫНАДА: БҮКІЛ БЕТІ КӨПТЕГЕН ҮШБҰРЫШТАРМЕН ҰСЫНЫЛҒАН ЖӘНЕ МОДЕЛЬДЕУ МІНДЕТІ ОЛАРДЫҢ ШЫҢДАРЫНЫҢ ОРНАЛАСУЫН АНЫҚТАУҒА ДЕЙІН АЗАЯДЫ. МОДЕЛЬДЕУ ҚАРАПАЙЫМНАН КҮРДЕЛІГЕ АУЫСАДЫ: БЕТТЕР ҚОСЫЛАДЫ, ГЕОМЕТРИЯ НАҚТЫЛАНАДЫ. ОСЫДАН КЕЙІН MESHSMOOTH МОДИФИКАТОРЫ МОДЕЛЬГЕ ҚОЛДАНЫЛАДЫ, НӘТИЖЕСІНДЕ ҚОСЫМША КӨПБҰРЫШТАРДЫ ҚОСУ АРҚЫЛЫ БЕТТІ АВТОМАТТЫ ТҮРДЕ ТЕГІСТЕЙДІ.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13060699" y="1589350"/>
            <a:ext cx="3364047" cy="336404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9" name="Group 9"/>
          <p:cNvGrpSpPr>
            <a:grpSpLocks noChangeAspect="1"/>
          </p:cNvGrpSpPr>
          <p:nvPr/>
        </p:nvGrpSpPr>
        <p:grpSpPr>
          <a:xfrm>
            <a:off x="13206812" y="1735469"/>
            <a:ext cx="3071821" cy="307180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9280" r="-29280"/>
              </a:stretch>
            </a:blipFill>
          </p:spPr>
        </p:sp>
      </p:grpSp>
      <p:grpSp>
        <p:nvGrpSpPr>
          <p:cNvPr id="11" name="Group 11"/>
          <p:cNvGrpSpPr/>
          <p:nvPr/>
        </p:nvGrpSpPr>
        <p:grpSpPr>
          <a:xfrm>
            <a:off x="9328217" y="1589350"/>
            <a:ext cx="3364047" cy="336404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13" name="Group 13"/>
          <p:cNvGrpSpPr>
            <a:grpSpLocks noChangeAspect="1"/>
          </p:cNvGrpSpPr>
          <p:nvPr/>
        </p:nvGrpSpPr>
        <p:grpSpPr>
          <a:xfrm>
            <a:off x="9474330" y="1735469"/>
            <a:ext cx="3071821" cy="3071809"/>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6800" r="-6800"/>
              </a:stretch>
            </a:blipFill>
          </p:spPr>
        </p:sp>
      </p:grpSp>
      <p:grpSp>
        <p:nvGrpSpPr>
          <p:cNvPr id="15" name="Group 15"/>
          <p:cNvGrpSpPr/>
          <p:nvPr/>
        </p:nvGrpSpPr>
        <p:grpSpPr>
          <a:xfrm>
            <a:off x="13060699" y="5333603"/>
            <a:ext cx="3364047" cy="336404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17" name="Group 17"/>
          <p:cNvGrpSpPr>
            <a:grpSpLocks noChangeAspect="1"/>
          </p:cNvGrpSpPr>
          <p:nvPr/>
        </p:nvGrpSpPr>
        <p:grpSpPr>
          <a:xfrm>
            <a:off x="13206812" y="5479722"/>
            <a:ext cx="3071821" cy="3071809"/>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24585" r="-24585"/>
              </a:stretch>
            </a:blipFill>
          </p:spPr>
        </p:sp>
      </p:grpSp>
      <p:grpSp>
        <p:nvGrpSpPr>
          <p:cNvPr id="19" name="Group 19"/>
          <p:cNvGrpSpPr/>
          <p:nvPr/>
        </p:nvGrpSpPr>
        <p:grpSpPr>
          <a:xfrm>
            <a:off x="9328217" y="5333603"/>
            <a:ext cx="3364047" cy="336404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19608"/>
              </a:srgbClr>
            </a:solidFill>
          </p:spPr>
        </p:sp>
      </p:grpSp>
      <p:grpSp>
        <p:nvGrpSpPr>
          <p:cNvPr id="21" name="Group 21"/>
          <p:cNvGrpSpPr>
            <a:grpSpLocks noChangeAspect="1"/>
          </p:cNvGrpSpPr>
          <p:nvPr/>
        </p:nvGrpSpPr>
        <p:grpSpPr>
          <a:xfrm>
            <a:off x="9474330" y="5479722"/>
            <a:ext cx="3071821" cy="3071809"/>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39451" r="-39451"/>
              </a:stretch>
            </a:blipFill>
          </p:spPr>
        </p:sp>
      </p:grpSp>
      <p:sp>
        <p:nvSpPr>
          <p:cNvPr id="23" name="TextBox 23"/>
          <p:cNvSpPr txBox="1"/>
          <p:nvPr/>
        </p:nvSpPr>
        <p:spPr>
          <a:xfrm>
            <a:off x="1766581" y="587955"/>
            <a:ext cx="15123273" cy="877570"/>
          </a:xfrm>
          <a:prstGeom prst="rect">
            <a:avLst/>
          </a:prstGeom>
        </p:spPr>
        <p:txBody>
          <a:bodyPr lIns="0" tIns="0" rIns="0" bIns="0" rtlCol="0" anchor="t">
            <a:spAutoFit/>
          </a:bodyPr>
          <a:lstStyle/>
          <a:p>
            <a:pPr>
              <a:lnSpc>
                <a:spcPts val="7039"/>
              </a:lnSpc>
            </a:pPr>
            <a:r>
              <a:rPr lang="en-US" sz="5499">
                <a:solidFill>
                  <a:srgbClr val="000000"/>
                </a:solidFill>
                <a:latin typeface="Space Mono Bold"/>
              </a:rPr>
              <a:t>АНИМАЦИЯ ЖӘНЕ ОНЫ БАСҚАРУ</a:t>
            </a:r>
          </a:p>
        </p:txBody>
      </p:sp>
      <p:sp>
        <p:nvSpPr>
          <p:cNvPr id="24" name="TextBox 24"/>
          <p:cNvSpPr txBox="1"/>
          <p:nvPr/>
        </p:nvSpPr>
        <p:spPr>
          <a:xfrm>
            <a:off x="1028700" y="1893288"/>
            <a:ext cx="7642292" cy="6571012"/>
          </a:xfrm>
          <a:prstGeom prst="rect">
            <a:avLst/>
          </a:prstGeom>
        </p:spPr>
        <p:txBody>
          <a:bodyPr lIns="0" tIns="0" rIns="0" bIns="0" rtlCol="0" anchor="t">
            <a:spAutoFit/>
          </a:bodyPr>
          <a:lstStyle/>
          <a:p>
            <a:pPr>
              <a:lnSpc>
                <a:spcPts val="5843"/>
              </a:lnSpc>
            </a:pPr>
            <a:r>
              <a:rPr lang="en-US" sz="4173">
                <a:solidFill>
                  <a:srgbClr val="FFFFFF"/>
                </a:solidFill>
                <a:latin typeface="Source Sans Pro"/>
              </a:rPr>
              <a:t>Анимация (Анимация) – латынның "anima" туындысы – жан, сондықтан анимация жандандыруды білдіреді.</a:t>
            </a:r>
          </a:p>
          <a:p>
            <a:pPr>
              <a:lnSpc>
                <a:spcPts val="5843"/>
              </a:lnSpc>
              <a:spcBef>
                <a:spcPct val="0"/>
              </a:spcBef>
            </a:pPr>
            <a:r>
              <a:rPr lang="en-US" sz="4173">
                <a:solidFill>
                  <a:srgbClr val="FFFFFF"/>
                </a:solidFill>
                <a:latin typeface="Source Sans Pro"/>
              </a:rPr>
              <a:t>Анимация-бұл жансыз, қозғалмайтын объектілердің көмегімен қозғалыс елесін жасауға мүмкіндік беретін технология.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a:grpSpLocks noChangeAspect="1"/>
          </p:cNvGrpSpPr>
          <p:nvPr/>
        </p:nvGrpSpPr>
        <p:grpSpPr>
          <a:xfrm>
            <a:off x="5338507" y="3541740"/>
            <a:ext cx="7610985" cy="4365569"/>
            <a:chOff x="0" y="0"/>
            <a:chExt cx="7981950" cy="4578350"/>
          </a:xfrm>
        </p:grpSpPr>
        <p:sp>
          <p:nvSpPr>
            <p:cNvPr id="8" name="Freeform 8"/>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9" name="Freeform 9"/>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10" name="Freeform 10"/>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11" name="Freeform 11"/>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12" name="Freeform 12"/>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5"/>
              <a:stretch>
                <a:fillRect l="-10753" r="-10753"/>
              </a:stretch>
            </a:blipFill>
          </p:spPr>
        </p:sp>
      </p:grpSp>
      <p:sp>
        <p:nvSpPr>
          <p:cNvPr id="13" name="TextBox 13"/>
          <p:cNvSpPr txBox="1"/>
          <p:nvPr/>
        </p:nvSpPr>
        <p:spPr>
          <a:xfrm>
            <a:off x="1721990" y="808680"/>
            <a:ext cx="14185115" cy="1693141"/>
          </a:xfrm>
          <a:prstGeom prst="rect">
            <a:avLst/>
          </a:prstGeom>
        </p:spPr>
        <p:txBody>
          <a:bodyPr lIns="0" tIns="0" rIns="0" bIns="0" rtlCol="0" anchor="t">
            <a:spAutoFit/>
          </a:bodyPr>
          <a:lstStyle/>
          <a:p>
            <a:pPr algn="ctr">
              <a:lnSpc>
                <a:spcPts val="6840"/>
              </a:lnSpc>
              <a:spcBef>
                <a:spcPct val="0"/>
              </a:spcBef>
            </a:pPr>
            <a:r>
              <a:rPr lang="en-US" sz="4886">
                <a:solidFill>
                  <a:srgbClr val="000000"/>
                </a:solidFill>
                <a:latin typeface="Space Mono Bold"/>
              </a:rPr>
              <a:t>ЖОБАНЫҢ ӘЗІРЛЕНУ ҚАДАМДАРЫ ЖӘНЕ ЖҮЙЕЛІК ТАЛАПТАРЫ</a:t>
            </a:r>
          </a:p>
        </p:txBody>
      </p:sp>
      <p:sp>
        <p:nvSpPr>
          <p:cNvPr id="14" name="TextBox 14"/>
          <p:cNvSpPr txBox="1"/>
          <p:nvPr/>
        </p:nvSpPr>
        <p:spPr>
          <a:xfrm>
            <a:off x="519952" y="2892823"/>
            <a:ext cx="4623548" cy="5014486"/>
          </a:xfrm>
          <a:prstGeom prst="rect">
            <a:avLst/>
          </a:prstGeom>
        </p:spPr>
        <p:txBody>
          <a:bodyPr lIns="0" tIns="0" rIns="0" bIns="0" rtlCol="0" anchor="t">
            <a:spAutoFit/>
          </a:bodyPr>
          <a:lstStyle/>
          <a:p>
            <a:pPr algn="ctr">
              <a:lnSpc>
                <a:spcPts val="5010"/>
              </a:lnSpc>
              <a:spcBef>
                <a:spcPct val="0"/>
              </a:spcBef>
            </a:pPr>
            <a:r>
              <a:rPr lang="en-US" sz="3579">
                <a:solidFill>
                  <a:srgbClr val="FFFFFF"/>
                </a:solidFill>
                <a:latin typeface="Source Sans Pro"/>
              </a:rPr>
              <a:t>Шатыр орнату барысында текше тағы қолданылады. Бұл жерде де пішіні мен көлемі сол жақ астыңғы бұрыштағы батырмалар арқылы өзгертіліп,қойылды.</a:t>
            </a:r>
          </a:p>
        </p:txBody>
      </p:sp>
      <p:sp>
        <p:nvSpPr>
          <p:cNvPr id="15" name="TextBox 15"/>
          <p:cNvSpPr txBox="1"/>
          <p:nvPr/>
        </p:nvSpPr>
        <p:spPr>
          <a:xfrm>
            <a:off x="12514645" y="2911873"/>
            <a:ext cx="4476759" cy="5372045"/>
          </a:xfrm>
          <a:prstGeom prst="rect">
            <a:avLst/>
          </a:prstGeom>
        </p:spPr>
        <p:txBody>
          <a:bodyPr lIns="0" tIns="0" rIns="0" bIns="0" rtlCol="0" anchor="t">
            <a:spAutoFit/>
          </a:bodyPr>
          <a:lstStyle/>
          <a:p>
            <a:pPr algn="ctr">
              <a:lnSpc>
                <a:spcPts val="4728"/>
              </a:lnSpc>
              <a:spcBef>
                <a:spcPct val="0"/>
              </a:spcBef>
            </a:pPr>
            <a:r>
              <a:rPr lang="en-US" sz="3377">
                <a:solidFill>
                  <a:srgbClr val="FFFFFF"/>
                </a:solidFill>
                <a:latin typeface="Source Sans Pro"/>
              </a:rPr>
              <a:t>Шатыр қойылған соң, нысан белгіленіп алынады. Содан соң есік пен терезе орнын тінтуірдің оң жақ бөлігін басылып, “ішке кіру” командасы арқылы орнына қойылды.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BC49"/>
        </a:solidFill>
        <a:effectLst/>
      </p:bgPr>
    </p:bg>
    <p:spTree>
      <p:nvGrpSpPr>
        <p:cNvPr id="1" name=""/>
        <p:cNvGrpSpPr/>
        <p:nvPr/>
      </p:nvGrpSpPr>
      <p:grpSpPr>
        <a:xfrm>
          <a:off x="0" y="0"/>
          <a:ext cx="0" cy="0"/>
          <a:chOff x="0" y="0"/>
          <a:chExt cx="0" cy="0"/>
        </a:xfrm>
      </p:grpSpPr>
      <p:sp>
        <p:nvSpPr>
          <p:cNvPr id="2" name="Freeform 2"/>
          <p:cNvSpPr/>
          <p:nvPr/>
        </p:nvSpPr>
        <p:spPr>
          <a:xfrm>
            <a:off x="12876482" y="-30861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sp>
        <p:nvSpPr>
          <p:cNvPr id="3" name="Freeform 3"/>
          <p:cNvSpPr/>
          <p:nvPr/>
        </p:nvSpPr>
        <p:spPr>
          <a:xfrm>
            <a:off x="-3086100" y="51435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blip>
            <a:stretch>
              <a:fillRect/>
            </a:stretch>
          </a:blipFill>
        </p:spPr>
      </p:sp>
      <p:grpSp>
        <p:nvGrpSpPr>
          <p:cNvPr id="4" name="Group 4"/>
          <p:cNvGrpSpPr/>
          <p:nvPr/>
        </p:nvGrpSpPr>
        <p:grpSpPr>
          <a:xfrm>
            <a:off x="519952" y="542009"/>
            <a:ext cx="17248095" cy="9202983"/>
            <a:chOff x="0" y="0"/>
            <a:chExt cx="6292152" cy="3357273"/>
          </a:xfrm>
        </p:grpSpPr>
        <p:sp>
          <p:nvSpPr>
            <p:cNvPr id="5" name="Freeform 5"/>
            <p:cNvSpPr/>
            <p:nvPr/>
          </p:nvSpPr>
          <p:spPr>
            <a:xfrm>
              <a:off x="0" y="0"/>
              <a:ext cx="6292152" cy="3357273"/>
            </a:xfrm>
            <a:custGeom>
              <a:avLst/>
              <a:gdLst/>
              <a:ahLst/>
              <a:cxnLst/>
              <a:rect l="l" t="t" r="r" b="b"/>
              <a:pathLst>
                <a:path w="6292152" h="3357273">
                  <a:moveTo>
                    <a:pt x="6167692" y="3357273"/>
                  </a:moveTo>
                  <a:lnTo>
                    <a:pt x="124460" y="3357273"/>
                  </a:lnTo>
                  <a:cubicBezTo>
                    <a:pt x="55880" y="3357273"/>
                    <a:pt x="0" y="3301393"/>
                    <a:pt x="0" y="3232813"/>
                  </a:cubicBezTo>
                  <a:lnTo>
                    <a:pt x="0" y="124460"/>
                  </a:lnTo>
                  <a:cubicBezTo>
                    <a:pt x="0" y="55880"/>
                    <a:pt x="55880" y="0"/>
                    <a:pt x="124460" y="0"/>
                  </a:cubicBezTo>
                  <a:lnTo>
                    <a:pt x="6167692" y="0"/>
                  </a:lnTo>
                  <a:cubicBezTo>
                    <a:pt x="6236272" y="0"/>
                    <a:pt x="6292152" y="55880"/>
                    <a:pt x="6292152" y="124460"/>
                  </a:cubicBezTo>
                  <a:lnTo>
                    <a:pt x="6292152" y="3232813"/>
                  </a:lnTo>
                  <a:cubicBezTo>
                    <a:pt x="6292152" y="3301393"/>
                    <a:pt x="6236272" y="3357273"/>
                    <a:pt x="6167692" y="3357273"/>
                  </a:cubicBezTo>
                  <a:close/>
                </a:path>
              </a:pathLst>
            </a:custGeom>
            <a:solidFill>
              <a:srgbClr val="2E313F">
                <a:alpha val="19608"/>
              </a:srgbClr>
            </a:solidFill>
          </p:spPr>
        </p:sp>
      </p:grpSp>
      <p:sp>
        <p:nvSpPr>
          <p:cNvPr id="6" name="Freeform 6"/>
          <p:cNvSpPr/>
          <p:nvPr/>
        </p:nvSpPr>
        <p:spPr>
          <a:xfrm>
            <a:off x="17259300" y="7367654"/>
            <a:ext cx="1890646" cy="1890646"/>
          </a:xfrm>
          <a:custGeom>
            <a:avLst/>
            <a:gdLst/>
            <a:ahLst/>
            <a:cxnLst/>
            <a:rect l="l" t="t" r="r" b="b"/>
            <a:pathLst>
              <a:path w="1890646" h="1890646">
                <a:moveTo>
                  <a:pt x="0" y="0"/>
                </a:moveTo>
                <a:lnTo>
                  <a:pt x="1890646" y="0"/>
                </a:lnTo>
                <a:lnTo>
                  <a:pt x="1890646" y="1890646"/>
                </a:lnTo>
                <a:lnTo>
                  <a:pt x="0" y="1890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a:grpSpLocks noChangeAspect="1"/>
          </p:cNvGrpSpPr>
          <p:nvPr/>
        </p:nvGrpSpPr>
        <p:grpSpPr>
          <a:xfrm>
            <a:off x="1685996" y="2179396"/>
            <a:ext cx="2839635" cy="2839635"/>
            <a:chOff x="0" y="0"/>
            <a:chExt cx="6350000" cy="6350000"/>
          </a:xfrm>
        </p:grpSpPr>
        <p:sp>
          <p:nvSpPr>
            <p:cNvPr id="8" name="Freeform 8"/>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46245" r="-46245"/>
              </a:stretch>
            </a:blipFill>
          </p:spPr>
        </p:sp>
      </p:grpSp>
      <p:grpSp>
        <p:nvGrpSpPr>
          <p:cNvPr id="9" name="Group 9"/>
          <p:cNvGrpSpPr>
            <a:grpSpLocks noChangeAspect="1"/>
          </p:cNvGrpSpPr>
          <p:nvPr/>
        </p:nvGrpSpPr>
        <p:grpSpPr>
          <a:xfrm>
            <a:off x="1685996" y="5267969"/>
            <a:ext cx="2839635" cy="2839635"/>
            <a:chOff x="0" y="0"/>
            <a:chExt cx="6350000" cy="6350000"/>
          </a:xfrm>
        </p:grpSpPr>
        <p:sp>
          <p:nvSpPr>
            <p:cNvPr id="10" name="Freeform 10"/>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48101" r="-48101"/>
              </a:stretch>
            </a:blipFill>
          </p:spPr>
        </p:sp>
      </p:grpSp>
      <p:grpSp>
        <p:nvGrpSpPr>
          <p:cNvPr id="11" name="Group 11"/>
          <p:cNvGrpSpPr>
            <a:grpSpLocks noChangeAspect="1"/>
          </p:cNvGrpSpPr>
          <p:nvPr/>
        </p:nvGrpSpPr>
        <p:grpSpPr>
          <a:xfrm>
            <a:off x="4739912" y="2179396"/>
            <a:ext cx="5928208" cy="5928208"/>
            <a:chOff x="0" y="0"/>
            <a:chExt cx="6350000" cy="6350000"/>
          </a:xfrm>
        </p:grpSpPr>
        <p:sp>
          <p:nvSpPr>
            <p:cNvPr id="12" name="Freeform 12"/>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46640" r="-46640"/>
              </a:stretch>
            </a:blipFill>
          </p:spPr>
        </p:sp>
      </p:grpSp>
      <p:sp>
        <p:nvSpPr>
          <p:cNvPr id="13" name="TextBox 13"/>
          <p:cNvSpPr txBox="1"/>
          <p:nvPr/>
        </p:nvSpPr>
        <p:spPr>
          <a:xfrm>
            <a:off x="10945487" y="2380758"/>
            <a:ext cx="6313813" cy="4427747"/>
          </a:xfrm>
          <a:prstGeom prst="rect">
            <a:avLst/>
          </a:prstGeom>
        </p:spPr>
        <p:txBody>
          <a:bodyPr lIns="0" tIns="0" rIns="0" bIns="0" rtlCol="0" anchor="t">
            <a:spAutoFit/>
          </a:bodyPr>
          <a:lstStyle/>
          <a:p>
            <a:pPr algn="ctr">
              <a:lnSpc>
                <a:spcPts val="5850"/>
              </a:lnSpc>
              <a:spcBef>
                <a:spcPct val="0"/>
              </a:spcBef>
            </a:pPr>
            <a:r>
              <a:rPr lang="en-US" sz="4179">
                <a:solidFill>
                  <a:srgbClr val="FFFFFF"/>
                </a:solidFill>
                <a:latin typeface="Source Sans Pro Bold"/>
              </a:rPr>
              <a:t>Күзеттің орынын қою үшін shift+A батырмалары арқылы фигура таңдалды. Сосын scale батырмасымен өлшемі өзгертілді.</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664</Words>
  <Application>Microsoft Office PowerPoint</Application>
  <PresentationFormat>Произвольный</PresentationFormat>
  <Paragraphs>42</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Space Mono Bold</vt:lpstr>
      <vt:lpstr>Arimo Bold</vt:lpstr>
      <vt:lpstr>Times New Roman</vt:lpstr>
      <vt:lpstr>Source Sans Pro</vt:lpstr>
      <vt:lpstr>Calibri</vt:lpstr>
      <vt:lpstr>Source Sans Pro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cp:lastModifiedBy>Данагул</cp:lastModifiedBy>
  <cp:revision>2</cp:revision>
  <dcterms:created xsi:type="dcterms:W3CDTF">2006-08-16T00:00:00Z</dcterms:created>
  <dcterms:modified xsi:type="dcterms:W3CDTF">2025-03-04T16:37:43Z</dcterms:modified>
  <dc:identifier>DAFk78UW6FM</dc:identifier>
</cp:coreProperties>
</file>