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7" r:id="rId11"/>
    <p:sldId id="268" r:id="rId12"/>
    <p:sldId id="266" r:id="rId13"/>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BD2C4B-8462-4DEE-8183-5C678DA7D21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CA51A9E8-4C63-4870-8144-76F8CE4BC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2CA157E7-5F49-4835-A064-6FF36F3107AB}"/>
              </a:ext>
            </a:extLst>
          </p:cNvPr>
          <p:cNvSpPr>
            <a:spLocks noGrp="1"/>
          </p:cNvSpPr>
          <p:nvPr>
            <p:ph type="dt" sz="half" idx="10"/>
          </p:nvPr>
        </p:nvSpPr>
        <p:spPr/>
        <p:txBody>
          <a:bodyPr/>
          <a:lstStyle/>
          <a:p>
            <a:fld id="{2FB16AAA-810F-4635-B387-03B6AF8FB7F9}" type="datetimeFigureOut">
              <a:rPr lang="ru-KZ" smtClean="0"/>
              <a:t>03/04/2025</a:t>
            </a:fld>
            <a:endParaRPr lang="ru-KZ"/>
          </a:p>
        </p:txBody>
      </p:sp>
      <p:sp>
        <p:nvSpPr>
          <p:cNvPr id="5" name="Нижний колонтитул 4">
            <a:extLst>
              <a:ext uri="{FF2B5EF4-FFF2-40B4-BE49-F238E27FC236}">
                <a16:creationId xmlns:a16="http://schemas.microsoft.com/office/drawing/2014/main" id="{6C0BB6CE-1D57-47C3-8CC4-50CB0CCAE6F1}"/>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870DB31-15EA-47D5-8383-575A913345D4}"/>
              </a:ext>
            </a:extLst>
          </p:cNvPr>
          <p:cNvSpPr>
            <a:spLocks noGrp="1"/>
          </p:cNvSpPr>
          <p:nvPr>
            <p:ph type="sldNum" sz="quarter" idx="12"/>
          </p:nvPr>
        </p:nvSpPr>
        <p:spPr/>
        <p:txBody>
          <a:bodyPr/>
          <a:lstStyle/>
          <a:p>
            <a:fld id="{0F8A324E-B2F5-41FD-BC2E-75E1EA5175BA}" type="slidenum">
              <a:rPr lang="ru-KZ" smtClean="0"/>
              <a:t>‹#›</a:t>
            </a:fld>
            <a:endParaRPr lang="ru-KZ"/>
          </a:p>
        </p:txBody>
      </p:sp>
    </p:spTree>
    <p:extLst>
      <p:ext uri="{BB962C8B-B14F-4D97-AF65-F5344CB8AC3E}">
        <p14:creationId xmlns:p14="http://schemas.microsoft.com/office/powerpoint/2010/main" val="233177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29E06B-C166-4A43-8692-CC2A3EAC686C}"/>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F536DF16-AE83-4D99-B47A-D3640EC080F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D40A4BCF-9801-48A5-85FE-29CAA341F141}"/>
              </a:ext>
            </a:extLst>
          </p:cNvPr>
          <p:cNvSpPr>
            <a:spLocks noGrp="1"/>
          </p:cNvSpPr>
          <p:nvPr>
            <p:ph type="dt" sz="half" idx="10"/>
          </p:nvPr>
        </p:nvSpPr>
        <p:spPr/>
        <p:txBody>
          <a:bodyPr/>
          <a:lstStyle/>
          <a:p>
            <a:fld id="{2FB16AAA-810F-4635-B387-03B6AF8FB7F9}" type="datetimeFigureOut">
              <a:rPr lang="ru-KZ" smtClean="0"/>
              <a:t>03/04/2025</a:t>
            </a:fld>
            <a:endParaRPr lang="ru-KZ"/>
          </a:p>
        </p:txBody>
      </p:sp>
      <p:sp>
        <p:nvSpPr>
          <p:cNvPr id="5" name="Нижний колонтитул 4">
            <a:extLst>
              <a:ext uri="{FF2B5EF4-FFF2-40B4-BE49-F238E27FC236}">
                <a16:creationId xmlns:a16="http://schemas.microsoft.com/office/drawing/2014/main" id="{E3CE77F3-B128-42CA-AA08-E588B21782C2}"/>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60714FE0-72C1-459E-99D9-2A0BAA79DC3B}"/>
              </a:ext>
            </a:extLst>
          </p:cNvPr>
          <p:cNvSpPr>
            <a:spLocks noGrp="1"/>
          </p:cNvSpPr>
          <p:nvPr>
            <p:ph type="sldNum" sz="quarter" idx="12"/>
          </p:nvPr>
        </p:nvSpPr>
        <p:spPr/>
        <p:txBody>
          <a:bodyPr/>
          <a:lstStyle/>
          <a:p>
            <a:fld id="{0F8A324E-B2F5-41FD-BC2E-75E1EA5175BA}" type="slidenum">
              <a:rPr lang="ru-KZ" smtClean="0"/>
              <a:t>‹#›</a:t>
            </a:fld>
            <a:endParaRPr lang="ru-KZ"/>
          </a:p>
        </p:txBody>
      </p:sp>
    </p:spTree>
    <p:extLst>
      <p:ext uri="{BB962C8B-B14F-4D97-AF65-F5344CB8AC3E}">
        <p14:creationId xmlns:p14="http://schemas.microsoft.com/office/powerpoint/2010/main" val="276193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4417BDC-AD5C-4DD1-9EB1-28C4F900FFDE}"/>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98774D57-058A-4F7E-9976-D5D3015DAB7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F4B35830-8DB4-496C-AA40-D16CC82F11F1}"/>
              </a:ext>
            </a:extLst>
          </p:cNvPr>
          <p:cNvSpPr>
            <a:spLocks noGrp="1"/>
          </p:cNvSpPr>
          <p:nvPr>
            <p:ph type="dt" sz="half" idx="10"/>
          </p:nvPr>
        </p:nvSpPr>
        <p:spPr/>
        <p:txBody>
          <a:bodyPr/>
          <a:lstStyle/>
          <a:p>
            <a:fld id="{2FB16AAA-810F-4635-B387-03B6AF8FB7F9}" type="datetimeFigureOut">
              <a:rPr lang="ru-KZ" smtClean="0"/>
              <a:t>03/04/2025</a:t>
            </a:fld>
            <a:endParaRPr lang="ru-KZ"/>
          </a:p>
        </p:txBody>
      </p:sp>
      <p:sp>
        <p:nvSpPr>
          <p:cNvPr id="5" name="Нижний колонтитул 4">
            <a:extLst>
              <a:ext uri="{FF2B5EF4-FFF2-40B4-BE49-F238E27FC236}">
                <a16:creationId xmlns:a16="http://schemas.microsoft.com/office/drawing/2014/main" id="{6FC56C36-4128-4D85-843E-B045FD7636BF}"/>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CD0801F-5F22-4476-B743-87CCE4F3D3DA}"/>
              </a:ext>
            </a:extLst>
          </p:cNvPr>
          <p:cNvSpPr>
            <a:spLocks noGrp="1"/>
          </p:cNvSpPr>
          <p:nvPr>
            <p:ph type="sldNum" sz="quarter" idx="12"/>
          </p:nvPr>
        </p:nvSpPr>
        <p:spPr/>
        <p:txBody>
          <a:bodyPr/>
          <a:lstStyle/>
          <a:p>
            <a:fld id="{0F8A324E-B2F5-41FD-BC2E-75E1EA5175BA}" type="slidenum">
              <a:rPr lang="ru-KZ" smtClean="0"/>
              <a:t>‹#›</a:t>
            </a:fld>
            <a:endParaRPr lang="ru-KZ"/>
          </a:p>
        </p:txBody>
      </p:sp>
    </p:spTree>
    <p:extLst>
      <p:ext uri="{BB962C8B-B14F-4D97-AF65-F5344CB8AC3E}">
        <p14:creationId xmlns:p14="http://schemas.microsoft.com/office/powerpoint/2010/main" val="237476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299D0D-1877-443A-AF8B-4192A23376E1}"/>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F6F48132-9737-475F-B019-077C638B143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93CF7BA3-491D-45DF-84B4-C55D031622FA}"/>
              </a:ext>
            </a:extLst>
          </p:cNvPr>
          <p:cNvSpPr>
            <a:spLocks noGrp="1"/>
          </p:cNvSpPr>
          <p:nvPr>
            <p:ph type="dt" sz="half" idx="10"/>
          </p:nvPr>
        </p:nvSpPr>
        <p:spPr/>
        <p:txBody>
          <a:bodyPr/>
          <a:lstStyle/>
          <a:p>
            <a:fld id="{2FB16AAA-810F-4635-B387-03B6AF8FB7F9}" type="datetimeFigureOut">
              <a:rPr lang="ru-KZ" smtClean="0"/>
              <a:t>03/04/2025</a:t>
            </a:fld>
            <a:endParaRPr lang="ru-KZ"/>
          </a:p>
        </p:txBody>
      </p:sp>
      <p:sp>
        <p:nvSpPr>
          <p:cNvPr id="5" name="Нижний колонтитул 4">
            <a:extLst>
              <a:ext uri="{FF2B5EF4-FFF2-40B4-BE49-F238E27FC236}">
                <a16:creationId xmlns:a16="http://schemas.microsoft.com/office/drawing/2014/main" id="{D72094AB-22F7-41FC-A1D6-660D12CF2AC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664A6F8-AEC3-4FE7-8583-598CFD7F595F}"/>
              </a:ext>
            </a:extLst>
          </p:cNvPr>
          <p:cNvSpPr>
            <a:spLocks noGrp="1"/>
          </p:cNvSpPr>
          <p:nvPr>
            <p:ph type="sldNum" sz="quarter" idx="12"/>
          </p:nvPr>
        </p:nvSpPr>
        <p:spPr/>
        <p:txBody>
          <a:bodyPr/>
          <a:lstStyle/>
          <a:p>
            <a:fld id="{0F8A324E-B2F5-41FD-BC2E-75E1EA5175BA}" type="slidenum">
              <a:rPr lang="ru-KZ" smtClean="0"/>
              <a:t>‹#›</a:t>
            </a:fld>
            <a:endParaRPr lang="ru-KZ"/>
          </a:p>
        </p:txBody>
      </p:sp>
    </p:spTree>
    <p:extLst>
      <p:ext uri="{BB962C8B-B14F-4D97-AF65-F5344CB8AC3E}">
        <p14:creationId xmlns:p14="http://schemas.microsoft.com/office/powerpoint/2010/main" val="215313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4716B7-4658-4B52-AD86-78451BCC4AE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34815623-C27D-4D73-BD37-94C4CE6B9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ECB8AF0-6597-4E1D-B939-80055D0A49E2}"/>
              </a:ext>
            </a:extLst>
          </p:cNvPr>
          <p:cNvSpPr>
            <a:spLocks noGrp="1"/>
          </p:cNvSpPr>
          <p:nvPr>
            <p:ph type="dt" sz="half" idx="10"/>
          </p:nvPr>
        </p:nvSpPr>
        <p:spPr/>
        <p:txBody>
          <a:bodyPr/>
          <a:lstStyle/>
          <a:p>
            <a:fld id="{2FB16AAA-810F-4635-B387-03B6AF8FB7F9}" type="datetimeFigureOut">
              <a:rPr lang="ru-KZ" smtClean="0"/>
              <a:t>03/04/2025</a:t>
            </a:fld>
            <a:endParaRPr lang="ru-KZ"/>
          </a:p>
        </p:txBody>
      </p:sp>
      <p:sp>
        <p:nvSpPr>
          <p:cNvPr id="5" name="Нижний колонтитул 4">
            <a:extLst>
              <a:ext uri="{FF2B5EF4-FFF2-40B4-BE49-F238E27FC236}">
                <a16:creationId xmlns:a16="http://schemas.microsoft.com/office/drawing/2014/main" id="{2828FBA3-189E-481F-9E41-2F4BD14C2ED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4C0D45EF-D649-4AAD-9903-508132CEF5E7}"/>
              </a:ext>
            </a:extLst>
          </p:cNvPr>
          <p:cNvSpPr>
            <a:spLocks noGrp="1"/>
          </p:cNvSpPr>
          <p:nvPr>
            <p:ph type="sldNum" sz="quarter" idx="12"/>
          </p:nvPr>
        </p:nvSpPr>
        <p:spPr/>
        <p:txBody>
          <a:bodyPr/>
          <a:lstStyle/>
          <a:p>
            <a:fld id="{0F8A324E-B2F5-41FD-BC2E-75E1EA5175BA}" type="slidenum">
              <a:rPr lang="ru-KZ" smtClean="0"/>
              <a:t>‹#›</a:t>
            </a:fld>
            <a:endParaRPr lang="ru-KZ"/>
          </a:p>
        </p:txBody>
      </p:sp>
    </p:spTree>
    <p:extLst>
      <p:ext uri="{BB962C8B-B14F-4D97-AF65-F5344CB8AC3E}">
        <p14:creationId xmlns:p14="http://schemas.microsoft.com/office/powerpoint/2010/main" val="21802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655CB9-A6FC-4937-8B23-86BA319BF78B}"/>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EE9852B8-331E-4BD0-A1E6-388EB8A00B7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A500FA2F-7295-4A5C-AC2F-937AA2F5674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C9E81D42-023C-4695-8F13-B0276D197966}"/>
              </a:ext>
            </a:extLst>
          </p:cNvPr>
          <p:cNvSpPr>
            <a:spLocks noGrp="1"/>
          </p:cNvSpPr>
          <p:nvPr>
            <p:ph type="dt" sz="half" idx="10"/>
          </p:nvPr>
        </p:nvSpPr>
        <p:spPr/>
        <p:txBody>
          <a:bodyPr/>
          <a:lstStyle/>
          <a:p>
            <a:fld id="{2FB16AAA-810F-4635-B387-03B6AF8FB7F9}" type="datetimeFigureOut">
              <a:rPr lang="ru-KZ" smtClean="0"/>
              <a:t>03/04/2025</a:t>
            </a:fld>
            <a:endParaRPr lang="ru-KZ"/>
          </a:p>
        </p:txBody>
      </p:sp>
      <p:sp>
        <p:nvSpPr>
          <p:cNvPr id="6" name="Нижний колонтитул 5">
            <a:extLst>
              <a:ext uri="{FF2B5EF4-FFF2-40B4-BE49-F238E27FC236}">
                <a16:creationId xmlns:a16="http://schemas.microsoft.com/office/drawing/2014/main" id="{6E5FEDCB-15F1-4EA2-B610-FCA92C9D2398}"/>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C1802C35-D319-4842-B869-D857B8479A53}"/>
              </a:ext>
            </a:extLst>
          </p:cNvPr>
          <p:cNvSpPr>
            <a:spLocks noGrp="1"/>
          </p:cNvSpPr>
          <p:nvPr>
            <p:ph type="sldNum" sz="quarter" idx="12"/>
          </p:nvPr>
        </p:nvSpPr>
        <p:spPr/>
        <p:txBody>
          <a:bodyPr/>
          <a:lstStyle/>
          <a:p>
            <a:fld id="{0F8A324E-B2F5-41FD-BC2E-75E1EA5175BA}" type="slidenum">
              <a:rPr lang="ru-KZ" smtClean="0"/>
              <a:t>‹#›</a:t>
            </a:fld>
            <a:endParaRPr lang="ru-KZ"/>
          </a:p>
        </p:txBody>
      </p:sp>
    </p:spTree>
    <p:extLst>
      <p:ext uri="{BB962C8B-B14F-4D97-AF65-F5344CB8AC3E}">
        <p14:creationId xmlns:p14="http://schemas.microsoft.com/office/powerpoint/2010/main" val="36911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96F699-B745-43D8-96CE-FDF1FC7DEB44}"/>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F4F92049-DFB8-41F0-9FF4-10BB420FB1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51C0D13-7FA8-464B-8AFF-DDD441568C5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54CE38CE-D6DF-4F56-B94C-E424D36FD7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0CC8A96-E568-4F9F-9687-1D8F99DE677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28C53565-D9A0-420B-8B0C-56E4766AB109}"/>
              </a:ext>
            </a:extLst>
          </p:cNvPr>
          <p:cNvSpPr>
            <a:spLocks noGrp="1"/>
          </p:cNvSpPr>
          <p:nvPr>
            <p:ph type="dt" sz="half" idx="10"/>
          </p:nvPr>
        </p:nvSpPr>
        <p:spPr/>
        <p:txBody>
          <a:bodyPr/>
          <a:lstStyle/>
          <a:p>
            <a:fld id="{2FB16AAA-810F-4635-B387-03B6AF8FB7F9}" type="datetimeFigureOut">
              <a:rPr lang="ru-KZ" smtClean="0"/>
              <a:t>03/04/2025</a:t>
            </a:fld>
            <a:endParaRPr lang="ru-KZ"/>
          </a:p>
        </p:txBody>
      </p:sp>
      <p:sp>
        <p:nvSpPr>
          <p:cNvPr id="8" name="Нижний колонтитул 7">
            <a:extLst>
              <a:ext uri="{FF2B5EF4-FFF2-40B4-BE49-F238E27FC236}">
                <a16:creationId xmlns:a16="http://schemas.microsoft.com/office/drawing/2014/main" id="{9D536ECE-C439-4BF5-A5F9-275C6CAF91E5}"/>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D5B08E74-5CBC-4CBD-9E14-CA89B9FEBB3C}"/>
              </a:ext>
            </a:extLst>
          </p:cNvPr>
          <p:cNvSpPr>
            <a:spLocks noGrp="1"/>
          </p:cNvSpPr>
          <p:nvPr>
            <p:ph type="sldNum" sz="quarter" idx="12"/>
          </p:nvPr>
        </p:nvSpPr>
        <p:spPr/>
        <p:txBody>
          <a:bodyPr/>
          <a:lstStyle/>
          <a:p>
            <a:fld id="{0F8A324E-B2F5-41FD-BC2E-75E1EA5175BA}" type="slidenum">
              <a:rPr lang="ru-KZ" smtClean="0"/>
              <a:t>‹#›</a:t>
            </a:fld>
            <a:endParaRPr lang="ru-KZ"/>
          </a:p>
        </p:txBody>
      </p:sp>
    </p:spTree>
    <p:extLst>
      <p:ext uri="{BB962C8B-B14F-4D97-AF65-F5344CB8AC3E}">
        <p14:creationId xmlns:p14="http://schemas.microsoft.com/office/powerpoint/2010/main" val="244344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4A12ED-318A-4A8D-B30A-C2998C26B5B8}"/>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80F0D21A-6184-4E1F-866D-248BF110C804}"/>
              </a:ext>
            </a:extLst>
          </p:cNvPr>
          <p:cNvSpPr>
            <a:spLocks noGrp="1"/>
          </p:cNvSpPr>
          <p:nvPr>
            <p:ph type="dt" sz="half" idx="10"/>
          </p:nvPr>
        </p:nvSpPr>
        <p:spPr/>
        <p:txBody>
          <a:bodyPr/>
          <a:lstStyle/>
          <a:p>
            <a:fld id="{2FB16AAA-810F-4635-B387-03B6AF8FB7F9}" type="datetimeFigureOut">
              <a:rPr lang="ru-KZ" smtClean="0"/>
              <a:t>03/04/2025</a:t>
            </a:fld>
            <a:endParaRPr lang="ru-KZ"/>
          </a:p>
        </p:txBody>
      </p:sp>
      <p:sp>
        <p:nvSpPr>
          <p:cNvPr id="4" name="Нижний колонтитул 3">
            <a:extLst>
              <a:ext uri="{FF2B5EF4-FFF2-40B4-BE49-F238E27FC236}">
                <a16:creationId xmlns:a16="http://schemas.microsoft.com/office/drawing/2014/main" id="{7F3AE1B2-CD39-41EF-934E-EE51459934E3}"/>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E8A975EE-D78B-4142-85E9-48E98BCDC227}"/>
              </a:ext>
            </a:extLst>
          </p:cNvPr>
          <p:cNvSpPr>
            <a:spLocks noGrp="1"/>
          </p:cNvSpPr>
          <p:nvPr>
            <p:ph type="sldNum" sz="quarter" idx="12"/>
          </p:nvPr>
        </p:nvSpPr>
        <p:spPr/>
        <p:txBody>
          <a:bodyPr/>
          <a:lstStyle/>
          <a:p>
            <a:fld id="{0F8A324E-B2F5-41FD-BC2E-75E1EA5175BA}" type="slidenum">
              <a:rPr lang="ru-KZ" smtClean="0"/>
              <a:t>‹#›</a:t>
            </a:fld>
            <a:endParaRPr lang="ru-KZ"/>
          </a:p>
        </p:txBody>
      </p:sp>
    </p:spTree>
    <p:extLst>
      <p:ext uri="{BB962C8B-B14F-4D97-AF65-F5344CB8AC3E}">
        <p14:creationId xmlns:p14="http://schemas.microsoft.com/office/powerpoint/2010/main" val="259070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67D14E8-9FDC-42D0-833D-5AF8E52F45CA}"/>
              </a:ext>
            </a:extLst>
          </p:cNvPr>
          <p:cNvSpPr>
            <a:spLocks noGrp="1"/>
          </p:cNvSpPr>
          <p:nvPr>
            <p:ph type="dt" sz="half" idx="10"/>
          </p:nvPr>
        </p:nvSpPr>
        <p:spPr/>
        <p:txBody>
          <a:bodyPr/>
          <a:lstStyle/>
          <a:p>
            <a:fld id="{2FB16AAA-810F-4635-B387-03B6AF8FB7F9}" type="datetimeFigureOut">
              <a:rPr lang="ru-KZ" smtClean="0"/>
              <a:t>03/04/2025</a:t>
            </a:fld>
            <a:endParaRPr lang="ru-KZ"/>
          </a:p>
        </p:txBody>
      </p:sp>
      <p:sp>
        <p:nvSpPr>
          <p:cNvPr id="3" name="Нижний колонтитул 2">
            <a:extLst>
              <a:ext uri="{FF2B5EF4-FFF2-40B4-BE49-F238E27FC236}">
                <a16:creationId xmlns:a16="http://schemas.microsoft.com/office/drawing/2014/main" id="{B3311E66-57EB-4A80-820C-E68966E48D69}"/>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15CE10E7-93AF-4E21-A75D-1F8572420ADA}"/>
              </a:ext>
            </a:extLst>
          </p:cNvPr>
          <p:cNvSpPr>
            <a:spLocks noGrp="1"/>
          </p:cNvSpPr>
          <p:nvPr>
            <p:ph type="sldNum" sz="quarter" idx="12"/>
          </p:nvPr>
        </p:nvSpPr>
        <p:spPr/>
        <p:txBody>
          <a:bodyPr/>
          <a:lstStyle/>
          <a:p>
            <a:fld id="{0F8A324E-B2F5-41FD-BC2E-75E1EA5175BA}" type="slidenum">
              <a:rPr lang="ru-KZ" smtClean="0"/>
              <a:t>‹#›</a:t>
            </a:fld>
            <a:endParaRPr lang="ru-KZ"/>
          </a:p>
        </p:txBody>
      </p:sp>
    </p:spTree>
    <p:extLst>
      <p:ext uri="{BB962C8B-B14F-4D97-AF65-F5344CB8AC3E}">
        <p14:creationId xmlns:p14="http://schemas.microsoft.com/office/powerpoint/2010/main" val="304408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070C8D-34A6-4E0B-85A6-9704E243875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441BCC29-B768-4592-8102-8F5188855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E82EEB97-F656-4917-B8CE-AF00F3304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BF73A90-0EC2-4862-B989-7742F467D55E}"/>
              </a:ext>
            </a:extLst>
          </p:cNvPr>
          <p:cNvSpPr>
            <a:spLocks noGrp="1"/>
          </p:cNvSpPr>
          <p:nvPr>
            <p:ph type="dt" sz="half" idx="10"/>
          </p:nvPr>
        </p:nvSpPr>
        <p:spPr/>
        <p:txBody>
          <a:bodyPr/>
          <a:lstStyle/>
          <a:p>
            <a:fld id="{2FB16AAA-810F-4635-B387-03B6AF8FB7F9}" type="datetimeFigureOut">
              <a:rPr lang="ru-KZ" smtClean="0"/>
              <a:t>03/04/2025</a:t>
            </a:fld>
            <a:endParaRPr lang="ru-KZ"/>
          </a:p>
        </p:txBody>
      </p:sp>
      <p:sp>
        <p:nvSpPr>
          <p:cNvPr id="6" name="Нижний колонтитул 5">
            <a:extLst>
              <a:ext uri="{FF2B5EF4-FFF2-40B4-BE49-F238E27FC236}">
                <a16:creationId xmlns:a16="http://schemas.microsoft.com/office/drawing/2014/main" id="{03F0C37A-FB65-46C1-A5CE-F0134D19F5E8}"/>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2284338C-28BA-469B-B712-7CAB62F820A8}"/>
              </a:ext>
            </a:extLst>
          </p:cNvPr>
          <p:cNvSpPr>
            <a:spLocks noGrp="1"/>
          </p:cNvSpPr>
          <p:nvPr>
            <p:ph type="sldNum" sz="quarter" idx="12"/>
          </p:nvPr>
        </p:nvSpPr>
        <p:spPr/>
        <p:txBody>
          <a:bodyPr/>
          <a:lstStyle/>
          <a:p>
            <a:fld id="{0F8A324E-B2F5-41FD-BC2E-75E1EA5175BA}" type="slidenum">
              <a:rPr lang="ru-KZ" smtClean="0"/>
              <a:t>‹#›</a:t>
            </a:fld>
            <a:endParaRPr lang="ru-KZ"/>
          </a:p>
        </p:txBody>
      </p:sp>
    </p:spTree>
    <p:extLst>
      <p:ext uri="{BB962C8B-B14F-4D97-AF65-F5344CB8AC3E}">
        <p14:creationId xmlns:p14="http://schemas.microsoft.com/office/powerpoint/2010/main" val="3872651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D4003E-191E-4A79-B441-85734571B60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69AA370D-44FD-4EDB-BE11-FDB442735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CAF0822C-D2A2-426F-9577-9C0BE5813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96791D7-CFA4-4C3C-BD65-CFF4C4111AE9}"/>
              </a:ext>
            </a:extLst>
          </p:cNvPr>
          <p:cNvSpPr>
            <a:spLocks noGrp="1"/>
          </p:cNvSpPr>
          <p:nvPr>
            <p:ph type="dt" sz="half" idx="10"/>
          </p:nvPr>
        </p:nvSpPr>
        <p:spPr/>
        <p:txBody>
          <a:bodyPr/>
          <a:lstStyle/>
          <a:p>
            <a:fld id="{2FB16AAA-810F-4635-B387-03B6AF8FB7F9}" type="datetimeFigureOut">
              <a:rPr lang="ru-KZ" smtClean="0"/>
              <a:t>03/04/2025</a:t>
            </a:fld>
            <a:endParaRPr lang="ru-KZ"/>
          </a:p>
        </p:txBody>
      </p:sp>
      <p:sp>
        <p:nvSpPr>
          <p:cNvPr id="6" name="Нижний колонтитул 5">
            <a:extLst>
              <a:ext uri="{FF2B5EF4-FFF2-40B4-BE49-F238E27FC236}">
                <a16:creationId xmlns:a16="http://schemas.microsoft.com/office/drawing/2014/main" id="{260C44F6-DE40-4210-8A20-D6EE737326AB}"/>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AABA381C-1481-4330-9742-E551CF0B85F1}"/>
              </a:ext>
            </a:extLst>
          </p:cNvPr>
          <p:cNvSpPr>
            <a:spLocks noGrp="1"/>
          </p:cNvSpPr>
          <p:nvPr>
            <p:ph type="sldNum" sz="quarter" idx="12"/>
          </p:nvPr>
        </p:nvSpPr>
        <p:spPr/>
        <p:txBody>
          <a:bodyPr/>
          <a:lstStyle/>
          <a:p>
            <a:fld id="{0F8A324E-B2F5-41FD-BC2E-75E1EA5175BA}" type="slidenum">
              <a:rPr lang="ru-KZ" smtClean="0"/>
              <a:t>‹#›</a:t>
            </a:fld>
            <a:endParaRPr lang="ru-KZ"/>
          </a:p>
        </p:txBody>
      </p:sp>
    </p:spTree>
    <p:extLst>
      <p:ext uri="{BB962C8B-B14F-4D97-AF65-F5344CB8AC3E}">
        <p14:creationId xmlns:p14="http://schemas.microsoft.com/office/powerpoint/2010/main" val="172618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77D508-6CE2-42DC-AF9E-130D0C75F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E4A14DAA-07C0-47F2-B62F-17DB72839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4D789E0E-3FE9-42F4-AB57-5DA3ED266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16AAA-810F-4635-B387-03B6AF8FB7F9}" type="datetimeFigureOut">
              <a:rPr lang="ru-KZ" smtClean="0"/>
              <a:t>03/04/2025</a:t>
            </a:fld>
            <a:endParaRPr lang="ru-KZ"/>
          </a:p>
        </p:txBody>
      </p:sp>
      <p:sp>
        <p:nvSpPr>
          <p:cNvPr id="5" name="Нижний колонтитул 4">
            <a:extLst>
              <a:ext uri="{FF2B5EF4-FFF2-40B4-BE49-F238E27FC236}">
                <a16:creationId xmlns:a16="http://schemas.microsoft.com/office/drawing/2014/main" id="{1ED85E34-9F23-4D69-9C8C-51F8C427D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6A1CF075-0AD1-435D-A293-D44724AC9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A324E-B2F5-41FD-BC2E-75E1EA5175BA}" type="slidenum">
              <a:rPr lang="ru-KZ" smtClean="0"/>
              <a:t>‹#›</a:t>
            </a:fld>
            <a:endParaRPr lang="ru-KZ"/>
          </a:p>
        </p:txBody>
      </p:sp>
    </p:spTree>
    <p:extLst>
      <p:ext uri="{BB962C8B-B14F-4D97-AF65-F5344CB8AC3E}">
        <p14:creationId xmlns:p14="http://schemas.microsoft.com/office/powerpoint/2010/main" val="2594430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dH0yz-Osy5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disk.yandex.kz/"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рименение облачных технологий - Облачные технологии в образовании">
            <a:extLst>
              <a:ext uri="{FF2B5EF4-FFF2-40B4-BE49-F238E27FC236}">
                <a16:creationId xmlns:a16="http://schemas.microsoft.com/office/drawing/2014/main" id="{7FB26FD2-5502-4F61-B66B-370C6EBCE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604" y="3602038"/>
            <a:ext cx="3736573" cy="307757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F493E4CB-51AA-4BE1-8426-791D7D539435}"/>
              </a:ext>
            </a:extLst>
          </p:cNvPr>
          <p:cNvSpPr>
            <a:spLocks noGrp="1"/>
          </p:cNvSpPr>
          <p:nvPr>
            <p:ph type="ctrTitle"/>
          </p:nvPr>
        </p:nvSpPr>
        <p:spPr/>
        <p:txBody>
          <a:bodyPr>
            <a:normAutofit/>
          </a:bodyPr>
          <a:lstStyle/>
          <a:p>
            <a:r>
              <a:rPr lang="kk-KZ" sz="4000" dirty="0">
                <a:solidFill>
                  <a:schemeClr val="accent1">
                    <a:lumMod val="50000"/>
                  </a:schemeClr>
                </a:solidFill>
                <a:effectLst/>
                <a:latin typeface="Times New Roman" panose="02020603050405020304" pitchFamily="18" charset="0"/>
                <a:ea typeface="Times New Roman" panose="02020603050405020304" pitchFamily="18" charset="0"/>
              </a:rPr>
              <a:t>Бұлтты технологияларды iскерлік салада қолдану</a:t>
            </a:r>
            <a:endParaRPr lang="ru-KZ" sz="34400" dirty="0">
              <a:solidFill>
                <a:schemeClr val="accent1">
                  <a:lumMod val="50000"/>
                </a:schemeClr>
              </a:solidFill>
            </a:endParaRPr>
          </a:p>
        </p:txBody>
      </p:sp>
    </p:spTree>
    <p:extLst>
      <p:ext uri="{BB962C8B-B14F-4D97-AF65-F5344CB8AC3E}">
        <p14:creationId xmlns:p14="http://schemas.microsoft.com/office/powerpoint/2010/main" val="69029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02D855-FBCC-4EAB-865F-27FDC8DD9087}"/>
              </a:ext>
            </a:extLst>
          </p:cNvPr>
          <p:cNvSpPr>
            <a:spLocks noGrp="1"/>
          </p:cNvSpPr>
          <p:nvPr>
            <p:ph type="title"/>
          </p:nvPr>
        </p:nvSpPr>
        <p:spPr/>
        <p:txBody>
          <a:bodyPr>
            <a:normAutofit/>
          </a:bodyPr>
          <a:lstStyle/>
          <a:p>
            <a:pPr algn="ctr"/>
            <a:r>
              <a:rPr lang="ru-RU" sz="4000" b="1" dirty="0" err="1">
                <a:solidFill>
                  <a:srgbClr val="000000"/>
                </a:solidFill>
                <a:latin typeface="Times New Roman" panose="02020603050405020304" pitchFamily="18" charset="0"/>
                <a:cs typeface="Times New Roman" panose="02020603050405020304" pitchFamily="18" charset="0"/>
              </a:rPr>
              <a:t>Бұлтты</a:t>
            </a:r>
            <a:r>
              <a:rPr lang="ru-RU" sz="4000" b="1" dirty="0">
                <a:solidFill>
                  <a:srgbClr val="000000"/>
                </a:solidFill>
                <a:latin typeface="Times New Roman" panose="02020603050405020304" pitchFamily="18" charset="0"/>
                <a:cs typeface="Times New Roman" panose="02020603050405020304" pitchFamily="18" charset="0"/>
              </a:rPr>
              <a:t> </a:t>
            </a:r>
            <a:r>
              <a:rPr lang="kk-KZ" sz="4000" b="1" dirty="0">
                <a:solidFill>
                  <a:srgbClr val="000000"/>
                </a:solidFill>
                <a:latin typeface="Times New Roman" panose="02020603050405020304" pitchFamily="18" charset="0"/>
                <a:cs typeface="Times New Roman" panose="02020603050405020304" pitchFamily="18" charset="0"/>
              </a:rPr>
              <a:t>технологияларының кемшіліктері</a:t>
            </a:r>
            <a:r>
              <a:rPr lang="en-US" sz="4000" b="1" dirty="0">
                <a:solidFill>
                  <a:srgbClr val="000000"/>
                </a:solidFill>
                <a:latin typeface="Times New Roman" panose="02020603050405020304" pitchFamily="18" charset="0"/>
                <a:cs typeface="Times New Roman" panose="02020603050405020304" pitchFamily="18" charset="0"/>
              </a:rPr>
              <a:t>:</a:t>
            </a:r>
            <a:r>
              <a:rPr lang="ru-RU" b="0" i="0" dirty="0">
                <a:solidFill>
                  <a:srgbClr val="000000"/>
                </a:solidFill>
                <a:effectLst/>
                <a:latin typeface="Open Sans"/>
              </a:rPr>
              <a:t/>
            </a:r>
            <a:br>
              <a:rPr lang="ru-RU" b="0" i="0" dirty="0">
                <a:solidFill>
                  <a:srgbClr val="000000"/>
                </a:solidFill>
                <a:effectLst/>
                <a:latin typeface="Open Sans"/>
              </a:rPr>
            </a:br>
            <a:endParaRPr lang="ru-KZ" dirty="0"/>
          </a:p>
        </p:txBody>
      </p:sp>
      <p:sp>
        <p:nvSpPr>
          <p:cNvPr id="3" name="Объект 2">
            <a:extLst>
              <a:ext uri="{FF2B5EF4-FFF2-40B4-BE49-F238E27FC236}">
                <a16:creationId xmlns:a16="http://schemas.microsoft.com/office/drawing/2014/main" id="{2613110D-18FF-4602-9D18-A5F0EC429554}"/>
              </a:ext>
            </a:extLst>
          </p:cNvPr>
          <p:cNvSpPr>
            <a:spLocks noGrp="1"/>
          </p:cNvSpPr>
          <p:nvPr>
            <p:ph idx="1"/>
          </p:nvPr>
        </p:nvSpPr>
        <p:spPr/>
        <p:txBody>
          <a:bodyPr>
            <a:normAutofit fontScale="92500" lnSpcReduction="10000"/>
          </a:bodyPr>
          <a:lstStyle/>
          <a:p>
            <a:pPr algn="l">
              <a:buFont typeface="+mj-lt"/>
              <a:buAutoNum type="arabicPeriod"/>
            </a:pPr>
            <a:r>
              <a:rPr lang="ru-RU" sz="2600" i="0" dirty="0" err="1">
                <a:solidFill>
                  <a:srgbClr val="000000"/>
                </a:solidFill>
                <a:effectLst/>
                <a:latin typeface="Times New Roman" panose="02020603050405020304" pitchFamily="18" charset="0"/>
                <a:cs typeface="Times New Roman" panose="02020603050405020304" pitchFamily="18" charset="0"/>
              </a:rPr>
              <a:t>Желілік</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қосылымға</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тәуелділік</a:t>
            </a:r>
            <a:r>
              <a:rPr lang="ru-RU" sz="2600" i="0" dirty="0">
                <a:solidFill>
                  <a:srgbClr val="000000"/>
                </a:solidFill>
                <a:effectLst/>
                <a:latin typeface="Times New Roman" panose="02020603050405020304" pitchFamily="18" charset="0"/>
                <a:cs typeface="Times New Roman" panose="02020603050405020304" pitchFamily="18" charset="0"/>
              </a:rPr>
              <a:t>.</a:t>
            </a:r>
          </a:p>
          <a:p>
            <a:pPr algn="l">
              <a:buFont typeface="+mj-lt"/>
              <a:buAutoNum type="arabicPeriod"/>
            </a:pPr>
            <a:r>
              <a:rPr lang="ru-RU" sz="2600" i="0" dirty="0" err="1">
                <a:solidFill>
                  <a:srgbClr val="000000"/>
                </a:solidFill>
                <a:effectLst/>
                <a:latin typeface="Times New Roman" panose="02020603050405020304" pitchFamily="18" charset="0"/>
                <a:cs typeface="Times New Roman" panose="02020603050405020304" pitchFamily="18" charset="0"/>
              </a:rPr>
              <a:t>Маңызды</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іс-шаралар</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үшін</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қажетті</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материалдармен</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Интернеттен</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тыс</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жұмыс</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істеу</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нұсқасын</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ұсынған</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жөн</a:t>
            </a:r>
            <a:r>
              <a:rPr lang="ru-RU" sz="2600" i="0" dirty="0">
                <a:solidFill>
                  <a:srgbClr val="000000"/>
                </a:solidFill>
                <a:effectLst/>
                <a:latin typeface="Times New Roman" panose="02020603050405020304" pitchFamily="18" charset="0"/>
                <a:cs typeface="Times New Roman" panose="02020603050405020304" pitchFamily="18" charset="0"/>
              </a:rPr>
              <a:t>.</a:t>
            </a:r>
          </a:p>
          <a:p>
            <a:pPr algn="l">
              <a:buFont typeface="+mj-lt"/>
              <a:buAutoNum type="arabicPeriod"/>
            </a:pPr>
            <a:r>
              <a:rPr lang="ru-RU" sz="2600" i="0" dirty="0" err="1">
                <a:solidFill>
                  <a:srgbClr val="000000"/>
                </a:solidFill>
                <a:effectLst/>
                <a:latin typeface="Times New Roman" panose="02020603050405020304" pitchFamily="18" charset="0"/>
                <a:cs typeface="Times New Roman" panose="02020603050405020304" pitchFamily="18" charset="0"/>
              </a:rPr>
              <a:t>Белгілі</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бір</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қызмет</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көрсетушімен</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байланыстыру</a:t>
            </a:r>
            <a:r>
              <a:rPr lang="ru-RU" sz="2600" i="0" dirty="0">
                <a:solidFill>
                  <a:srgbClr val="000000"/>
                </a:solidFill>
                <a:effectLst/>
                <a:latin typeface="Times New Roman" panose="02020603050405020304" pitchFamily="18" charset="0"/>
                <a:cs typeface="Times New Roman" panose="02020603050405020304" pitchFamily="18" charset="0"/>
              </a:rPr>
              <a:t>.</a:t>
            </a:r>
          </a:p>
          <a:p>
            <a:pPr algn="l">
              <a:buFont typeface="+mj-lt"/>
              <a:buAutoNum type="arabicPeriod"/>
            </a:pPr>
            <a:r>
              <a:rPr lang="ru-RU" sz="2600" i="0" dirty="0" err="1">
                <a:solidFill>
                  <a:srgbClr val="000000"/>
                </a:solidFill>
                <a:effectLst/>
                <a:latin typeface="Times New Roman" panose="02020603050405020304" pitchFamily="18" charset="0"/>
                <a:cs typeface="Times New Roman" panose="02020603050405020304" pitchFamily="18" charset="0"/>
              </a:rPr>
              <a:t>Бір</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қызметте</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сақталған</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материалды</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екінші</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қызметке</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ауыстыру</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мүмкін</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емес</a:t>
            </a:r>
            <a:r>
              <a:rPr lang="ru-RU" sz="2600" i="0" dirty="0">
                <a:solidFill>
                  <a:srgbClr val="000000"/>
                </a:solidFill>
                <a:effectLst/>
                <a:latin typeface="Times New Roman" panose="02020603050405020304" pitchFamily="18" charset="0"/>
                <a:cs typeface="Times New Roman" panose="02020603050405020304" pitchFamily="18" charset="0"/>
              </a:rPr>
              <a:t>.</a:t>
            </a:r>
          </a:p>
          <a:p>
            <a:pPr algn="l">
              <a:buFont typeface="+mj-lt"/>
              <a:buAutoNum type="arabicPeriod"/>
            </a:pPr>
            <a:r>
              <a:rPr lang="ru-RU" sz="2600" i="0" dirty="0" err="1">
                <a:solidFill>
                  <a:srgbClr val="000000"/>
                </a:solidFill>
                <a:effectLst/>
                <a:latin typeface="Times New Roman" panose="02020603050405020304" pitchFamily="18" charset="0"/>
                <a:cs typeface="Times New Roman" panose="02020603050405020304" pitchFamily="18" charset="0"/>
              </a:rPr>
              <a:t>Сонымен</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қатар</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сұрақтар</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ашық</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күйінде</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қалады</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егер</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қызмет</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көрсетуші</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банкротқа</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ұшыраса</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ше</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Немесе</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алдымен</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қызмет</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ақысыз</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болды</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содан</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кейін</a:t>
            </a:r>
            <a:r>
              <a:rPr lang="ru-RU" sz="2600" i="0" dirty="0">
                <a:solidFill>
                  <a:srgbClr val="000000"/>
                </a:solidFill>
                <a:effectLst/>
                <a:latin typeface="Times New Roman" panose="02020603050405020304" pitchFamily="18" charset="0"/>
                <a:cs typeface="Times New Roman" panose="02020603050405020304" pitchFamily="18" charset="0"/>
              </a:rPr>
              <a:t> провайдер оны </a:t>
            </a:r>
            <a:r>
              <a:rPr lang="ru-RU" sz="2600" i="0" dirty="0" err="1">
                <a:solidFill>
                  <a:srgbClr val="000000"/>
                </a:solidFill>
                <a:effectLst/>
                <a:latin typeface="Times New Roman" panose="02020603050405020304" pitchFamily="18" charset="0"/>
                <a:cs typeface="Times New Roman" panose="02020603050405020304" pitchFamily="18" charset="0"/>
              </a:rPr>
              <a:t>ақылы</a:t>
            </a:r>
            <a:r>
              <a:rPr lang="ru-RU" sz="2600" i="0" dirty="0">
                <a:solidFill>
                  <a:srgbClr val="000000"/>
                </a:solidFill>
                <a:effectLst/>
                <a:latin typeface="Times New Roman" panose="02020603050405020304" pitchFamily="18" charset="0"/>
                <a:cs typeface="Times New Roman" panose="02020603050405020304" pitchFamily="18" charset="0"/>
              </a:rPr>
              <a:t> </a:t>
            </a:r>
            <a:r>
              <a:rPr lang="kk-KZ" sz="2600" dirty="0">
                <a:solidFill>
                  <a:srgbClr val="000000"/>
                </a:solidFill>
                <a:latin typeface="Times New Roman" panose="02020603050405020304" pitchFamily="18" charset="0"/>
                <a:cs typeface="Times New Roman" panose="02020603050405020304" pitchFamily="18" charset="0"/>
              </a:rPr>
              <a:t>қылса</a:t>
            </a:r>
            <a:r>
              <a:rPr lang="ru-RU" sz="2600" i="0" dirty="0">
                <a:solidFill>
                  <a:srgbClr val="000000"/>
                </a:solidFill>
                <a:effectLst/>
                <a:latin typeface="Times New Roman" panose="02020603050405020304" pitchFamily="18" charset="0"/>
                <a:cs typeface="Times New Roman" panose="02020603050405020304" pitchFamily="18" charset="0"/>
              </a:rPr>
              <a:t>?</a:t>
            </a:r>
          </a:p>
          <a:p>
            <a:pPr algn="l">
              <a:buFont typeface="+mj-lt"/>
              <a:buAutoNum type="arabicPeriod"/>
            </a:pPr>
            <a:r>
              <a:rPr lang="ru-RU" sz="2600" i="0" dirty="0" err="1">
                <a:solidFill>
                  <a:srgbClr val="000000"/>
                </a:solidFill>
                <a:effectLst/>
                <a:latin typeface="Times New Roman" panose="02020603050405020304" pitchFamily="18" charset="0"/>
                <a:cs typeface="Times New Roman" panose="02020603050405020304" pitchFamily="18" charset="0"/>
              </a:rPr>
              <a:t>Ақпараттың</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қауіпсіздігіне</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сенімділік</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жоқ</a:t>
            </a:r>
            <a:r>
              <a:rPr lang="ru-RU" sz="2600" i="0" dirty="0">
                <a:solidFill>
                  <a:srgbClr val="000000"/>
                </a:solidFill>
                <a:effectLst/>
                <a:latin typeface="Times New Roman" panose="02020603050405020304" pitchFamily="18" charset="0"/>
                <a:cs typeface="Times New Roman" panose="02020603050405020304" pitchFamily="18" charset="0"/>
              </a:rPr>
              <a:t>.</a:t>
            </a:r>
          </a:p>
          <a:p>
            <a:pPr algn="l">
              <a:buFont typeface="+mj-lt"/>
              <a:buAutoNum type="arabicPeriod"/>
            </a:pPr>
            <a:r>
              <a:rPr lang="ru-RU" sz="2600" i="0" dirty="0" err="1">
                <a:solidFill>
                  <a:srgbClr val="000000"/>
                </a:solidFill>
                <a:effectLst/>
                <a:latin typeface="Times New Roman" panose="02020603050405020304" pitchFamily="18" charset="0"/>
                <a:cs typeface="Times New Roman" panose="02020603050405020304" pitchFamily="18" charset="0"/>
              </a:rPr>
              <a:t>Мектептерге</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арналған</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бұлтты</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технологиялардың</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басты</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және</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маңызды</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кемшілігі</a:t>
            </a:r>
            <a:r>
              <a:rPr lang="ru-RU" sz="2600" i="0" dirty="0">
                <a:solidFill>
                  <a:srgbClr val="000000"/>
                </a:solidFill>
                <a:effectLst/>
                <a:latin typeface="Times New Roman" panose="02020603050405020304" pitchFamily="18" charset="0"/>
                <a:cs typeface="Times New Roman" panose="02020603050405020304" pitchFamily="18" charset="0"/>
              </a:rPr>
              <a:t> - </a:t>
            </a:r>
            <a:r>
              <a:rPr lang="ru-RU" sz="2600" i="0" dirty="0" err="1">
                <a:solidFill>
                  <a:srgbClr val="000000"/>
                </a:solidFill>
                <a:effectLst/>
                <a:latin typeface="Times New Roman" panose="02020603050405020304" pitchFamily="18" charset="0"/>
                <a:cs typeface="Times New Roman" panose="02020603050405020304" pitchFamily="18" charset="0"/>
              </a:rPr>
              <a:t>Интернетке</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тұрақты</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және</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жылдам</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қосылудың</a:t>
            </a:r>
            <a:r>
              <a:rPr lang="ru-RU" sz="2600" i="0" dirty="0">
                <a:solidFill>
                  <a:srgbClr val="000000"/>
                </a:solidFill>
                <a:effectLst/>
                <a:latin typeface="Times New Roman" panose="02020603050405020304" pitchFamily="18" charset="0"/>
                <a:cs typeface="Times New Roman" panose="02020603050405020304" pitchFamily="18" charset="0"/>
              </a:rPr>
              <a:t> </a:t>
            </a:r>
            <a:r>
              <a:rPr lang="ru-RU" sz="2600" i="0" dirty="0" err="1">
                <a:solidFill>
                  <a:srgbClr val="000000"/>
                </a:solidFill>
                <a:effectLst/>
                <a:latin typeface="Times New Roman" panose="02020603050405020304" pitchFamily="18" charset="0"/>
                <a:cs typeface="Times New Roman" panose="02020603050405020304" pitchFamily="18" charset="0"/>
              </a:rPr>
              <a:t>қажеттілігі</a:t>
            </a:r>
            <a:r>
              <a:rPr lang="ru-RU" sz="2600" i="0" dirty="0">
                <a:solidFill>
                  <a:srgbClr val="000000"/>
                </a:solidFill>
                <a:effectLst/>
                <a:latin typeface="Times New Roman" panose="02020603050405020304" pitchFamily="18" charset="0"/>
                <a:cs typeface="Times New Roman" panose="02020603050405020304" pitchFamily="18" charset="0"/>
              </a:rPr>
              <a:t>.</a:t>
            </a:r>
            <a:endParaRPr lang="ru-KZ" dirty="0"/>
          </a:p>
        </p:txBody>
      </p:sp>
    </p:spTree>
    <p:extLst>
      <p:ext uri="{BB962C8B-B14F-4D97-AF65-F5344CB8AC3E}">
        <p14:creationId xmlns:p14="http://schemas.microsoft.com/office/powerpoint/2010/main" val="1688487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83DB7F-1F51-48D9-B267-0532E2C25DF3}"/>
              </a:ext>
            </a:extLst>
          </p:cNvPr>
          <p:cNvSpPr>
            <a:spLocks noGrp="1"/>
          </p:cNvSpPr>
          <p:nvPr>
            <p:ph type="title"/>
          </p:nvPr>
        </p:nvSpPr>
        <p:spPr/>
        <p:txBody>
          <a:bodyPr>
            <a:normAutofit/>
          </a:bodyPr>
          <a:lstStyle/>
          <a:p>
            <a:pPr algn="just">
              <a:lnSpc>
                <a:spcPct val="115000"/>
              </a:lnSpc>
              <a:spcAft>
                <a:spcPts val="1000"/>
              </a:spcAft>
              <a:tabLst>
                <a:tab pos="111125" algn="l"/>
              </a:tabLst>
            </a:pPr>
            <a:r>
              <a:rPr lang="ru-RU" sz="2800" b="1" dirty="0" err="1">
                <a:effectLst/>
                <a:latin typeface="Times New Roman" panose="02020603050405020304" pitchFamily="18" charset="0"/>
                <a:ea typeface="Times New Roman" panose="02020603050405020304" pitchFamily="18" charset="0"/>
                <a:cs typeface="Times New Roman" panose="02020603050405020304" pitchFamily="18" charset="0"/>
              </a:rPr>
              <a:t>Тапсырма</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ru-KZ" sz="4800" b="1" dirty="0"/>
          </a:p>
        </p:txBody>
      </p:sp>
      <p:sp>
        <p:nvSpPr>
          <p:cNvPr id="3" name="Объект 2">
            <a:extLst>
              <a:ext uri="{FF2B5EF4-FFF2-40B4-BE49-F238E27FC236}">
                <a16:creationId xmlns:a16="http://schemas.microsoft.com/office/drawing/2014/main" id="{FF15C315-5612-4E68-8127-98B1A57D1BA2}"/>
              </a:ext>
            </a:extLst>
          </p:cNvPr>
          <p:cNvSpPr>
            <a:spLocks noGrp="1"/>
          </p:cNvSpPr>
          <p:nvPr>
            <p:ph idx="1"/>
          </p:nvPr>
        </p:nvSpPr>
        <p:spPr/>
        <p:txBody>
          <a:bodyPr/>
          <a:lstStyle/>
          <a:p>
            <a:pPr marL="0" indent="0" algn="just">
              <a:lnSpc>
                <a:spcPct val="115000"/>
              </a:lnSpc>
              <a:spcAft>
                <a:spcPts val="1000"/>
              </a:spcAft>
              <a:buNone/>
              <a:tabLst>
                <a:tab pos="111125" algn="l"/>
              </a:tabLs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Жеке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тапсырма</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KZ"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800" b="1" dirty="0">
                <a:effectLst/>
                <a:latin typeface="Times New Roman" panose="02020603050405020304" pitchFamily="18" charset="0"/>
                <a:ea typeface="Times New Roman" panose="02020603050405020304" pitchFamily="18" charset="0"/>
              </a:rPr>
              <a:t>ТЕСТ. 10 </a:t>
            </a:r>
            <a:r>
              <a:rPr lang="kk-KZ" sz="1800" b="1" dirty="0">
                <a:effectLst/>
                <a:latin typeface="Times New Roman" panose="02020603050405020304" pitchFamily="18" charset="0"/>
                <a:ea typeface="Times New Roman" panose="02020603050405020304" pitchFamily="18" charset="0"/>
              </a:rPr>
              <a:t>балл</a:t>
            </a:r>
            <a:endParaRPr lang="en-US" sz="1800" b="1" dirty="0">
              <a:effectLst/>
              <a:latin typeface="Times New Roman" panose="02020603050405020304" pitchFamily="18" charset="0"/>
              <a:ea typeface="Times New Roman" panose="02020603050405020304" pitchFamily="18" charset="0"/>
            </a:endParaRPr>
          </a:p>
          <a:p>
            <a:pPr marL="0" indent="0">
              <a:buNone/>
            </a:pPr>
            <a:endParaRPr lang="en-US" sz="1800" b="1" dirty="0">
              <a:latin typeface="Times New Roman" panose="02020603050405020304" pitchFamily="18" charset="0"/>
            </a:endParaRPr>
          </a:p>
          <a:p>
            <a:pPr marL="0" indent="0">
              <a:buNone/>
            </a:pPr>
            <a:r>
              <a:rPr lang="en-US" dirty="0"/>
              <a:t>shorturl.at/</a:t>
            </a:r>
            <a:r>
              <a:rPr lang="en-US" dirty="0" err="1"/>
              <a:t>yMRTX</a:t>
            </a:r>
            <a:endParaRPr lang="en-US" sz="1800" b="1" dirty="0">
              <a:latin typeface="Times New Roman" panose="02020603050405020304" pitchFamily="18" charset="0"/>
            </a:endParaRPr>
          </a:p>
          <a:p>
            <a:pPr marL="0" indent="0">
              <a:buNone/>
            </a:pPr>
            <a:endParaRPr lang="ru-RU" dirty="0"/>
          </a:p>
          <a:p>
            <a:pPr marL="0" indent="0">
              <a:buNone/>
            </a:pPr>
            <a:endParaRPr lang="en-US" dirty="0"/>
          </a:p>
          <a:p>
            <a:pPr marL="0" indent="0">
              <a:buNone/>
            </a:pPr>
            <a:endParaRPr lang="en-US" dirty="0"/>
          </a:p>
          <a:p>
            <a:pPr marL="0" indent="0">
              <a:buNone/>
            </a:pPr>
            <a:endParaRPr lang="ru-RU" dirty="0"/>
          </a:p>
          <a:p>
            <a:endParaRPr lang="ru-KZ" dirty="0"/>
          </a:p>
        </p:txBody>
      </p:sp>
      <p:pic>
        <p:nvPicPr>
          <p:cNvPr id="4" name="Рисунок 3">
            <a:extLst>
              <a:ext uri="{FF2B5EF4-FFF2-40B4-BE49-F238E27FC236}">
                <a16:creationId xmlns:a16="http://schemas.microsoft.com/office/drawing/2014/main" id="{7DAD1259-C656-4304-A9FE-F7A658E86C89}"/>
              </a:ext>
            </a:extLst>
          </p:cNvPr>
          <p:cNvPicPr>
            <a:picLocks noChangeAspect="1"/>
          </p:cNvPicPr>
          <p:nvPr/>
        </p:nvPicPr>
        <p:blipFill>
          <a:blip r:embed="rId2"/>
          <a:stretch>
            <a:fillRect/>
          </a:stretch>
        </p:blipFill>
        <p:spPr>
          <a:xfrm>
            <a:off x="3826411" y="1403211"/>
            <a:ext cx="8027963" cy="4051578"/>
          </a:xfrm>
          <a:prstGeom prst="rect">
            <a:avLst/>
          </a:prstGeom>
        </p:spPr>
      </p:pic>
    </p:spTree>
    <p:extLst>
      <p:ext uri="{BB962C8B-B14F-4D97-AF65-F5344CB8AC3E}">
        <p14:creationId xmlns:p14="http://schemas.microsoft.com/office/powerpoint/2010/main" val="240640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F678B1-E56D-43B2-B7F2-2882A6E23B01}"/>
              </a:ext>
            </a:extLst>
          </p:cNvPr>
          <p:cNvSpPr>
            <a:spLocks noGrp="1"/>
          </p:cNvSpPr>
          <p:nvPr>
            <p:ph type="title"/>
          </p:nvPr>
        </p:nvSpPr>
        <p:spPr/>
        <p:txBody>
          <a:bodyPr/>
          <a:lstStyle/>
          <a:p>
            <a:pPr algn="ctr"/>
            <a:r>
              <a:rPr lang="ru-RU" dirty="0">
                <a:solidFill>
                  <a:srgbClr val="0070C0"/>
                </a:solidFill>
              </a:rPr>
              <a:t>Рефлексия</a:t>
            </a:r>
            <a:endParaRPr lang="ru-KZ" dirty="0">
              <a:solidFill>
                <a:srgbClr val="0070C0"/>
              </a:solidFill>
            </a:endParaRPr>
          </a:p>
        </p:txBody>
      </p:sp>
      <p:sp>
        <p:nvSpPr>
          <p:cNvPr id="3" name="Объект 2">
            <a:extLst>
              <a:ext uri="{FF2B5EF4-FFF2-40B4-BE49-F238E27FC236}">
                <a16:creationId xmlns:a16="http://schemas.microsoft.com/office/drawing/2014/main" id="{28CFD40A-716D-4A74-A72D-D516639F4D46}"/>
              </a:ext>
            </a:extLst>
          </p:cNvPr>
          <p:cNvSpPr>
            <a:spLocks noGrp="1"/>
          </p:cNvSpPr>
          <p:nvPr>
            <p:ph idx="1"/>
          </p:nvPr>
        </p:nvSpPr>
        <p:spPr/>
        <p:txBody>
          <a:bodyPr>
            <a:normAutofit/>
          </a:bodyPr>
          <a:lstStyle/>
          <a:p>
            <a:pPr>
              <a:lnSpc>
                <a:spcPct val="115000"/>
              </a:lnSpc>
              <a:spcAft>
                <a:spcPts val="1000"/>
              </a:spcAft>
              <a:buFont typeface="Wingdings" panose="05000000000000000000" pitchFamily="2" charset="2"/>
              <a:buChar char="ü"/>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Мен сабақта білдім ...</a:t>
            </a:r>
            <a:endParaRPr lang="ru-KZ"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buFont typeface="Wingdings" panose="05000000000000000000" pitchFamily="2" charset="2"/>
              <a:buChar char="ü"/>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Маған қызық болды…</a:t>
            </a:r>
            <a:endParaRPr lang="ru-KZ"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buFont typeface="Wingdings" panose="05000000000000000000" pitchFamily="2" charset="2"/>
              <a:buChar char="ü"/>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Бұл қиын болды ...</a:t>
            </a:r>
            <a:endParaRPr lang="ru-KZ"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buFont typeface="Wingdings" panose="05000000000000000000" pitchFamily="2" charset="2"/>
              <a:buChar char="ü"/>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Мен ...</a:t>
            </a:r>
            <a:endParaRPr lang="ru-KZ"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dirty="0">
                <a:effectLst/>
                <a:latin typeface="Calibri" panose="020F0502020204030204" pitchFamily="34" charset="0"/>
                <a:ea typeface="Times New Roman" panose="02020603050405020304" pitchFamily="18" charset="0"/>
                <a:cs typeface="Times New Roman" panose="02020603050405020304" pitchFamily="18" charset="0"/>
              </a:rPr>
              <a:t>Мен </a:t>
            </a:r>
            <a:r>
              <a:rPr lang="ru-RU" dirty="0" err="1">
                <a:effectLst/>
                <a:latin typeface="Calibri" panose="020F0502020204030204" pitchFamily="34" charset="0"/>
                <a:ea typeface="Times New Roman" panose="02020603050405020304" pitchFamily="18" charset="0"/>
                <a:cs typeface="Times New Roman" panose="02020603050405020304" pitchFamily="18" charset="0"/>
              </a:rPr>
              <a:t>туралы</a:t>
            </a:r>
            <a:r>
              <a:rPr lang="ru-RU" dirty="0">
                <a:effectLst/>
                <a:latin typeface="Calibri" panose="020F0502020204030204" pitchFamily="34" charset="0"/>
                <a:ea typeface="Times New Roman" panose="02020603050405020304" pitchFamily="18" charset="0"/>
                <a:cs typeface="Times New Roman" panose="02020603050405020304" pitchFamily="18" charset="0"/>
              </a:rPr>
              <a:t> </a:t>
            </a:r>
            <a:r>
              <a:rPr lang="ru-RU" dirty="0" err="1">
                <a:effectLst/>
                <a:latin typeface="Calibri" panose="020F0502020204030204" pitchFamily="34" charset="0"/>
                <a:ea typeface="Times New Roman" panose="02020603050405020304" pitchFamily="18" charset="0"/>
                <a:cs typeface="Times New Roman" panose="02020603050405020304" pitchFamily="18" charset="0"/>
              </a:rPr>
              <a:t>көбірек</a:t>
            </a:r>
            <a:r>
              <a:rPr lang="ru-RU" dirty="0">
                <a:effectLst/>
                <a:latin typeface="Calibri" panose="020F0502020204030204" pitchFamily="34" charset="0"/>
                <a:ea typeface="Times New Roman" panose="02020603050405020304" pitchFamily="18" charset="0"/>
                <a:cs typeface="Times New Roman" panose="02020603050405020304" pitchFamily="18" charset="0"/>
              </a:rPr>
              <a:t> </a:t>
            </a:r>
            <a:r>
              <a:rPr lang="ru-RU" dirty="0" err="1">
                <a:effectLst/>
                <a:latin typeface="Calibri" panose="020F0502020204030204" pitchFamily="34" charset="0"/>
                <a:ea typeface="Times New Roman" panose="02020603050405020304" pitchFamily="18" charset="0"/>
                <a:cs typeface="Times New Roman" panose="02020603050405020304" pitchFamily="18" charset="0"/>
              </a:rPr>
              <a:t>білгім</a:t>
            </a:r>
            <a:r>
              <a:rPr lang="ru-RU" dirty="0">
                <a:effectLst/>
                <a:latin typeface="Calibri" panose="020F0502020204030204" pitchFamily="34" charset="0"/>
                <a:ea typeface="Times New Roman" panose="02020603050405020304" pitchFamily="18" charset="0"/>
                <a:cs typeface="Times New Roman" panose="02020603050405020304" pitchFamily="18" charset="0"/>
              </a:rPr>
              <a:t> </a:t>
            </a:r>
            <a:r>
              <a:rPr lang="ru-RU" dirty="0" err="1">
                <a:effectLst/>
                <a:latin typeface="Calibri" panose="020F0502020204030204" pitchFamily="34" charset="0"/>
                <a:ea typeface="Times New Roman" panose="02020603050405020304" pitchFamily="18" charset="0"/>
                <a:cs typeface="Times New Roman" panose="02020603050405020304" pitchFamily="18" charset="0"/>
              </a:rPr>
              <a:t>келеді</a:t>
            </a:r>
            <a:r>
              <a:rPr lang="ru-RU" dirty="0">
                <a:effectLst/>
                <a:latin typeface="Calibri" panose="020F0502020204030204" pitchFamily="34" charset="0"/>
                <a:ea typeface="Times New Roman" panose="02020603050405020304" pitchFamily="18" charset="0"/>
                <a:cs typeface="Times New Roman" panose="02020603050405020304" pitchFamily="18" charset="0"/>
              </a:rPr>
              <a:t> ...</a:t>
            </a:r>
            <a:endParaRPr lang="ru-KZ" sz="4000" dirty="0"/>
          </a:p>
        </p:txBody>
      </p:sp>
      <p:pic>
        <p:nvPicPr>
          <p:cNvPr id="4" name="Рисунок 3">
            <a:extLst>
              <a:ext uri="{FF2B5EF4-FFF2-40B4-BE49-F238E27FC236}">
                <a16:creationId xmlns:a16="http://schemas.microsoft.com/office/drawing/2014/main" id="{FF808BF4-69D1-4E31-8550-6734ACB55F7F}"/>
              </a:ext>
            </a:extLst>
          </p:cNvPr>
          <p:cNvPicPr>
            <a:picLocks noChangeAspect="1"/>
          </p:cNvPicPr>
          <p:nvPr/>
        </p:nvPicPr>
        <p:blipFill>
          <a:blip r:embed="rId2"/>
          <a:stretch>
            <a:fillRect/>
          </a:stretch>
        </p:blipFill>
        <p:spPr>
          <a:xfrm>
            <a:off x="6316922" y="1941342"/>
            <a:ext cx="5036878" cy="3772412"/>
          </a:xfrm>
          <a:prstGeom prst="rect">
            <a:avLst/>
          </a:prstGeom>
        </p:spPr>
      </p:pic>
    </p:spTree>
    <p:extLst>
      <p:ext uri="{BB962C8B-B14F-4D97-AF65-F5344CB8AC3E}">
        <p14:creationId xmlns:p14="http://schemas.microsoft.com/office/powerpoint/2010/main" val="172348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6AF6405-B92B-4889-9A8D-0079207497A5}"/>
              </a:ext>
            </a:extLst>
          </p:cNvPr>
          <p:cNvPicPr>
            <a:picLocks noChangeAspect="1"/>
          </p:cNvPicPr>
          <p:nvPr/>
        </p:nvPicPr>
        <p:blipFill>
          <a:blip r:embed="rId2"/>
          <a:stretch>
            <a:fillRect/>
          </a:stretch>
        </p:blipFill>
        <p:spPr>
          <a:xfrm>
            <a:off x="8961119" y="112542"/>
            <a:ext cx="2829365" cy="2128018"/>
          </a:xfrm>
          <a:prstGeom prst="rect">
            <a:avLst/>
          </a:prstGeom>
        </p:spPr>
      </p:pic>
      <p:sp>
        <p:nvSpPr>
          <p:cNvPr id="2" name="Заголовок 1">
            <a:extLst>
              <a:ext uri="{FF2B5EF4-FFF2-40B4-BE49-F238E27FC236}">
                <a16:creationId xmlns:a16="http://schemas.microsoft.com/office/drawing/2014/main" id="{083D8888-8351-4AEF-85D6-F1291E30E684}"/>
              </a:ext>
            </a:extLst>
          </p:cNvPr>
          <p:cNvSpPr>
            <a:spLocks noGrp="1"/>
          </p:cNvSpPr>
          <p:nvPr>
            <p:ph type="title"/>
          </p:nvPr>
        </p:nvSpPr>
        <p:spPr/>
        <p:txBody>
          <a:bodyPr/>
          <a:lstStyle/>
          <a:p>
            <a:r>
              <a:rPr lang="kk-KZ" b="1" dirty="0">
                <a:solidFill>
                  <a:schemeClr val="accent1">
                    <a:lumMod val="50000"/>
                  </a:schemeClr>
                </a:solidFill>
              </a:rPr>
              <a:t>Оқу мақсаты</a:t>
            </a:r>
            <a:r>
              <a:rPr lang="en-US" b="1" dirty="0">
                <a:solidFill>
                  <a:schemeClr val="accent1">
                    <a:lumMod val="50000"/>
                  </a:schemeClr>
                </a:solidFill>
              </a:rPr>
              <a:t>:</a:t>
            </a:r>
            <a:endParaRPr lang="ru-KZ" b="1" dirty="0">
              <a:solidFill>
                <a:schemeClr val="accent1">
                  <a:lumMod val="50000"/>
                </a:schemeClr>
              </a:solidFill>
            </a:endParaRPr>
          </a:p>
        </p:txBody>
      </p:sp>
      <p:sp>
        <p:nvSpPr>
          <p:cNvPr id="3" name="Объект 2">
            <a:extLst>
              <a:ext uri="{FF2B5EF4-FFF2-40B4-BE49-F238E27FC236}">
                <a16:creationId xmlns:a16="http://schemas.microsoft.com/office/drawing/2014/main" id="{C2BF34EC-C590-492A-9AA4-03260E81113A}"/>
              </a:ext>
            </a:extLst>
          </p:cNvPr>
          <p:cNvSpPr>
            <a:spLocks noGrp="1"/>
          </p:cNvSpPr>
          <p:nvPr>
            <p:ph idx="1"/>
          </p:nvPr>
        </p:nvSpPr>
        <p:spPr/>
        <p:txBody>
          <a:bodyPr>
            <a:noAutofit/>
          </a:bodyPr>
          <a:lstStyle/>
          <a:p>
            <a:pPr marL="0" indent="0">
              <a:lnSpc>
                <a:spcPct val="100000"/>
              </a:lnSpc>
              <a:spcBef>
                <a:spcPts val="0"/>
              </a:spcBef>
              <a:buNone/>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11.1.1.1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бұлтты</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технологиялар</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дегеніміз</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не; </a:t>
            </a:r>
            <a:endParaRPr lang="ru-KZ"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11.1.1.2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файлдарды</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мәтіндік</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құжаттар</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күнтізбелер</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презентациялар</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кестелер</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жалпы</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қатынауда</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алыстан</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және</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бірлесіп</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өңдеу</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kk-KZ" sz="24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kk-KZ" sz="2400" b="1" dirty="0">
                <a:solidFill>
                  <a:schemeClr val="accent1">
                    <a:lumMod val="50000"/>
                  </a:schemeClr>
                </a:solidFill>
                <a:latin typeface="Times New Roman" panose="02020603050405020304" pitchFamily="18" charset="0"/>
                <a:cs typeface="Times New Roman" panose="02020603050405020304" pitchFamily="18" charset="0"/>
              </a:rPr>
              <a:t>Бағалау критериі</a:t>
            </a:r>
            <a:r>
              <a:rPr lang="en-US" sz="2400" b="1" dirty="0">
                <a:solidFill>
                  <a:schemeClr val="accent1">
                    <a:lumMod val="50000"/>
                  </a:schemeClr>
                </a:solidFill>
                <a:latin typeface="Times New Roman" panose="02020603050405020304" pitchFamily="18" charset="0"/>
                <a:cs typeface="Times New Roman" panose="02020603050405020304" pitchFamily="18" charset="0"/>
              </a:rPr>
              <a:t>:</a:t>
            </a:r>
            <a:endParaRPr lang="kk-KZ" sz="2400" b="1" dirty="0">
              <a:solidFill>
                <a:schemeClr val="accent1">
                  <a:lumMod val="50000"/>
                </a:schemeClr>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Түсіну:</a:t>
            </a:r>
            <a:endParaRPr lang="ru-KZ"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бұлт технологиясының артықшылықтары мен кемшіліктерін сипаттайды</a:t>
            </a:r>
            <a:endParaRPr lang="ru-KZ"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Қолдану: </a:t>
            </a:r>
            <a:endParaRPr lang="ru-KZ"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бұлтты технологияларды қолданады</a:t>
            </a:r>
            <a:endParaRPr lang="ru-KZ"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ru-RU" sz="2400" i="1" dirty="0">
                <a:effectLst/>
                <a:latin typeface="Times New Roman" panose="02020603050405020304" pitchFamily="18" charset="0"/>
                <a:ea typeface="Times New Roman" panose="02020603050405020304" pitchFamily="18" charset="0"/>
                <a:cs typeface="Times New Roman" panose="02020603050405020304" pitchFamily="18" charset="0"/>
              </a:rPr>
              <a:t>Анализ</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KZ"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бұлтты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технологияларды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қолдану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ерекшеліктерін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талдайды</a:t>
            </a:r>
            <a:endParaRPr lang="ru-KZ" sz="2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71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C3A6BD-1F25-4783-B71B-AC8FCB503084}"/>
              </a:ext>
            </a:extLst>
          </p:cNvPr>
          <p:cNvSpPr>
            <a:spLocks noGrp="1"/>
          </p:cNvSpPr>
          <p:nvPr>
            <p:ph type="title"/>
          </p:nvPr>
        </p:nvSpPr>
        <p:spPr/>
        <p:txBody>
          <a:bodyPr/>
          <a:lstStyle/>
          <a:p>
            <a:pPr algn="ctr"/>
            <a:r>
              <a:rPr lang="kk-KZ" dirty="0"/>
              <a:t>Бейнебаян қарау</a:t>
            </a:r>
            <a:endParaRPr lang="ru-KZ" dirty="0"/>
          </a:p>
        </p:txBody>
      </p:sp>
      <p:sp>
        <p:nvSpPr>
          <p:cNvPr id="3" name="Объект 2">
            <a:extLst>
              <a:ext uri="{FF2B5EF4-FFF2-40B4-BE49-F238E27FC236}">
                <a16:creationId xmlns:a16="http://schemas.microsoft.com/office/drawing/2014/main" id="{BC826D82-32BD-47A3-8D90-33EBF1EC59F8}"/>
              </a:ext>
            </a:extLst>
          </p:cNvPr>
          <p:cNvSpPr>
            <a:spLocks noGrp="1"/>
          </p:cNvSpPr>
          <p:nvPr>
            <p:ph idx="1"/>
          </p:nvPr>
        </p:nvSpPr>
        <p:spPr/>
        <p:txBody>
          <a:bodyPr/>
          <a:lstStyle/>
          <a:p>
            <a:pPr algn="ctr"/>
            <a:r>
              <a:rPr lang="en-US" dirty="0">
                <a:hlinkClick r:id="rId2"/>
              </a:rPr>
              <a:t>https://www.youtube.com/watch?v=dH0yz-Osy54</a:t>
            </a:r>
            <a:endParaRPr lang="kk-KZ" dirty="0"/>
          </a:p>
          <a:p>
            <a:endParaRPr lang="ru-KZ" dirty="0"/>
          </a:p>
        </p:txBody>
      </p:sp>
      <p:pic>
        <p:nvPicPr>
          <p:cNvPr id="1026" name="Picture 2" descr="Cloud Computing in Business. Cloud computing is most popular thing… | by  Outright Systems | Medium">
            <a:extLst>
              <a:ext uri="{FF2B5EF4-FFF2-40B4-BE49-F238E27FC236}">
                <a16:creationId xmlns:a16="http://schemas.microsoft.com/office/drawing/2014/main" id="{8A8525BA-010B-40BE-BC38-935765B65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387" y="2829194"/>
            <a:ext cx="44672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2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2B0D02-2010-485C-BB3E-65F63B10230E}"/>
              </a:ext>
            </a:extLst>
          </p:cNvPr>
          <p:cNvSpPr>
            <a:spLocks noGrp="1"/>
          </p:cNvSpPr>
          <p:nvPr>
            <p:ph type="title"/>
          </p:nvPr>
        </p:nvSpPr>
        <p:spPr/>
        <p:txBody>
          <a:bodyPr/>
          <a:lstStyle/>
          <a:p>
            <a:pPr algn="ct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Сұрақ:</a:t>
            </a:r>
            <a:endParaRPr lang="ru-KZ" i="1" dirty="0">
              <a:latin typeface="+mn-lt"/>
            </a:endParaRPr>
          </a:p>
        </p:txBody>
      </p:sp>
      <p:sp>
        <p:nvSpPr>
          <p:cNvPr id="3" name="Объект 2">
            <a:extLst>
              <a:ext uri="{FF2B5EF4-FFF2-40B4-BE49-F238E27FC236}">
                <a16:creationId xmlns:a16="http://schemas.microsoft.com/office/drawing/2014/main" id="{3525E1BD-3D82-48ED-8F09-F51D1E13F041}"/>
              </a:ext>
            </a:extLst>
          </p:cNvPr>
          <p:cNvSpPr>
            <a:spLocks noGrp="1"/>
          </p:cNvSpPr>
          <p:nvPr>
            <p:ph idx="1"/>
          </p:nvPr>
        </p:nvSpPr>
        <p:spPr/>
        <p:txBody>
          <a:bodyPr>
            <a:normAutofit/>
          </a:bodyPr>
          <a:lstStyle/>
          <a:p>
            <a:pPr marL="0" indent="0">
              <a:buNone/>
            </a:pPr>
            <a:endParaRPr lang="kk-KZ" sz="3600" i="1" dirty="0">
              <a:cs typeface="Times New Roman" panose="02020603050405020304" pitchFamily="18" charset="0"/>
            </a:endParaRPr>
          </a:p>
          <a:p>
            <a:pPr marL="0" indent="0">
              <a:buNone/>
            </a:pPr>
            <a:r>
              <a:rPr lang="kk-KZ"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Бұлтты технологияны қолданудың маңыздылығын сипаттаңыз? Танымал бұлтты қызметтердің түрлерін тізімдерін атаңыз</a:t>
            </a:r>
            <a:r>
              <a:rPr lang="kk-KZ" sz="18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KZ" sz="18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ru-KZ" sz="4800" dirty="0">
              <a:cs typeface="Times New Roman" panose="02020603050405020304" pitchFamily="18" charset="0"/>
            </a:endParaRPr>
          </a:p>
        </p:txBody>
      </p:sp>
      <p:pic>
        <p:nvPicPr>
          <p:cNvPr id="2050" name="Picture 2" descr="Got a Benefits Question?">
            <a:extLst>
              <a:ext uri="{FF2B5EF4-FFF2-40B4-BE49-F238E27FC236}">
                <a16:creationId xmlns:a16="http://schemas.microsoft.com/office/drawing/2014/main" id="{C2430A64-B5C9-4E29-B796-3CFCE6390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777" y="3604041"/>
            <a:ext cx="428625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3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A928DD-61E3-49FA-AF82-5B08F3D572E8}"/>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215104ED-5AEA-4DDE-9A82-7CD4789C7344}"/>
              </a:ext>
            </a:extLst>
          </p:cNvPr>
          <p:cNvSpPr>
            <a:spLocks noGrp="1"/>
          </p:cNvSpPr>
          <p:nvPr>
            <p:ph idx="1"/>
          </p:nvPr>
        </p:nvSpPr>
        <p:spPr/>
        <p:txBody>
          <a:bodyPr>
            <a:normAutofit/>
          </a:bodyPr>
          <a:lstStyle/>
          <a:p>
            <a:pPr marL="0" indent="0" algn="just">
              <a:lnSpc>
                <a:spcPct val="115000"/>
              </a:lnSpc>
              <a:spcAft>
                <a:spcPts val="1000"/>
              </a:spcAft>
              <a:buNone/>
            </a:pPr>
            <a:r>
              <a:rPr lang="kk-KZ"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Бұлтты технологиялар </a:t>
            </a:r>
            <a:r>
              <a:rPr lang="kk-KZ"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бұл компьютерлік ресурстар Интернет-пайдаланушыға онлайн-қызмет ретінде ұсынылатын деректерді өңдеу технологиялары.</a:t>
            </a:r>
            <a:endParaRPr lang="ru-KZ"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kk-KZ"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Бұлт технологиясы </a:t>
            </a:r>
            <a:r>
              <a:rPr lang="kk-KZ"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бұл қызмет көрсетуге арналған көптеген әр түрлі ұғымдарды қамтитын бір үлкен ұғым. Мысалы, бағдарламалық жасақтама, инфрақұрылым, платформа, мәліметтер, жұмыс орны және т.б.</a:t>
            </a:r>
            <a:endParaRPr lang="ru-KZ" sz="36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8830DECF-0AC5-493F-9985-D6A1CC5C4A92}"/>
              </a:ext>
            </a:extLst>
          </p:cNvPr>
          <p:cNvPicPr>
            <a:picLocks noChangeAspect="1"/>
          </p:cNvPicPr>
          <p:nvPr/>
        </p:nvPicPr>
        <p:blipFill>
          <a:blip r:embed="rId2"/>
          <a:stretch>
            <a:fillRect/>
          </a:stretch>
        </p:blipFill>
        <p:spPr>
          <a:xfrm>
            <a:off x="8693833" y="4548324"/>
            <a:ext cx="2760345" cy="2309676"/>
          </a:xfrm>
          <a:prstGeom prst="rect">
            <a:avLst/>
          </a:prstGeom>
        </p:spPr>
      </p:pic>
    </p:spTree>
    <p:extLst>
      <p:ext uri="{BB962C8B-B14F-4D97-AF65-F5344CB8AC3E}">
        <p14:creationId xmlns:p14="http://schemas.microsoft.com/office/powerpoint/2010/main" val="52458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блачные вычисления - популярная интернет-технология">
            <a:extLst>
              <a:ext uri="{FF2B5EF4-FFF2-40B4-BE49-F238E27FC236}">
                <a16:creationId xmlns:a16="http://schemas.microsoft.com/office/drawing/2014/main" id="{21D9AB50-0FB1-45A1-9066-7C4253A5F83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555415" y="4994031"/>
            <a:ext cx="2462424" cy="186396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B5191C15-540B-411C-8BE2-EB064DA8D2EF}"/>
              </a:ext>
            </a:extLst>
          </p:cNvPr>
          <p:cNvSpPr>
            <a:spLocks noGrp="1"/>
          </p:cNvSpPr>
          <p:nvPr>
            <p:ph idx="1"/>
          </p:nvPr>
        </p:nvSpPr>
        <p:spPr>
          <a:xfrm>
            <a:off x="838200" y="337625"/>
            <a:ext cx="10515600" cy="5839338"/>
          </a:xfrm>
        </p:spPr>
        <p:txBody>
          <a:bodyPr>
            <a:normAutofit fontScale="85000" lnSpcReduction="10000"/>
          </a:bodyPr>
          <a:lstStyle/>
          <a:p>
            <a:pPr marL="0" indent="0" algn="just">
              <a:lnSpc>
                <a:spcPct val="120000"/>
              </a:lnSpc>
              <a:spcBef>
                <a:spcPts val="0"/>
              </a:spcBef>
              <a:buNone/>
            </a:pPr>
            <a:r>
              <a:rPr lang="kk-KZ" dirty="0">
                <a:solidFill>
                  <a:schemeClr val="accent1">
                    <a:lumMod val="50000"/>
                  </a:schemeClr>
                </a:solidFill>
              </a:rPr>
              <a:t>Бұлтты технологияларының түрлері:</a:t>
            </a:r>
          </a:p>
          <a:p>
            <a:pPr marL="0" indent="0" algn="just">
              <a:lnSpc>
                <a:spcPct val="120000"/>
              </a:lnSpc>
              <a:spcBef>
                <a:spcPts val="0"/>
              </a:spcBef>
              <a:buNone/>
            </a:pPr>
            <a:r>
              <a:rPr lang="kk-KZ" dirty="0">
                <a:solidFill>
                  <a:schemeClr val="accent1">
                    <a:lumMod val="50000"/>
                  </a:schemeClr>
                </a:solidFill>
              </a:rPr>
              <a:t>• деректерді сақтауға арналған - </a:t>
            </a:r>
            <a:r>
              <a:rPr lang="en-US" dirty="0" err="1">
                <a:solidFill>
                  <a:schemeClr val="accent1">
                    <a:lumMod val="50000"/>
                  </a:schemeClr>
                </a:solidFill>
              </a:rPr>
              <a:t>Yandex.Disk</a:t>
            </a:r>
            <a:r>
              <a:rPr lang="en-US" dirty="0">
                <a:solidFill>
                  <a:schemeClr val="accent1">
                    <a:lumMod val="50000"/>
                  </a:schemeClr>
                </a:solidFill>
              </a:rPr>
              <a:t>, Google Disk,</a:t>
            </a:r>
          </a:p>
          <a:p>
            <a:pPr marL="0" indent="0" algn="just">
              <a:lnSpc>
                <a:spcPct val="120000"/>
              </a:lnSpc>
              <a:spcBef>
                <a:spcPts val="0"/>
              </a:spcBef>
              <a:buNone/>
            </a:pPr>
            <a:r>
              <a:rPr lang="en-US" dirty="0">
                <a:solidFill>
                  <a:schemeClr val="accent1">
                    <a:lumMod val="50000"/>
                  </a:schemeClr>
                </a:solidFill>
              </a:rPr>
              <a:t>• </a:t>
            </a:r>
            <a:r>
              <a:rPr lang="kk-KZ" dirty="0">
                <a:solidFill>
                  <a:schemeClr val="accent1">
                    <a:lumMod val="50000"/>
                  </a:schemeClr>
                </a:solidFill>
              </a:rPr>
              <a:t>фотосуреттерді, суреттерді, онлайн ойындарды, сөздіктерді және т.б. өңдеуге арналған онлайн-қосымшалар (онлайн-бағдарламалар).</a:t>
            </a:r>
          </a:p>
          <a:p>
            <a:pPr marL="0" indent="0" algn="just">
              <a:lnSpc>
                <a:spcPct val="120000"/>
              </a:lnSpc>
              <a:spcBef>
                <a:spcPts val="0"/>
              </a:spcBef>
              <a:buNone/>
            </a:pPr>
            <a:r>
              <a:rPr lang="kk-KZ" dirty="0">
                <a:solidFill>
                  <a:schemeClr val="accent1">
                    <a:lumMod val="50000"/>
                  </a:schemeClr>
                </a:solidFill>
              </a:rPr>
              <a:t>Бұлтты технологиялардың арқасында адам құжаттар жасай алады, кейбір жұмыстарды интернетте орындай алады және алынған нәтижелерді Интернетте қайта сақтайды.</a:t>
            </a:r>
          </a:p>
          <a:p>
            <a:pPr marL="0" indent="0" algn="just">
              <a:lnSpc>
                <a:spcPct val="120000"/>
              </a:lnSpc>
              <a:spcBef>
                <a:spcPts val="0"/>
              </a:spcBef>
              <a:buNone/>
            </a:pPr>
            <a:r>
              <a:rPr lang="kk-KZ" dirty="0">
                <a:solidFill>
                  <a:schemeClr val="accent1">
                    <a:lumMod val="50000"/>
                  </a:schemeClr>
                </a:solidFill>
              </a:rPr>
              <a:t>Осылайша, онлайн бұлтты технологиялар бізге келесі мүмкіндіктерді ұсынады:</a:t>
            </a:r>
          </a:p>
          <a:p>
            <a:pPr marL="0" indent="0" algn="just">
              <a:lnSpc>
                <a:spcPct val="120000"/>
              </a:lnSpc>
              <a:spcBef>
                <a:spcPts val="0"/>
              </a:spcBef>
              <a:buNone/>
            </a:pPr>
            <a:r>
              <a:rPr lang="kk-KZ" dirty="0">
                <a:solidFill>
                  <a:schemeClr val="accent1">
                    <a:lumMod val="50000"/>
                  </a:schemeClr>
                </a:solidFill>
              </a:rPr>
              <a:t>бізге қажет қосымшаларды (бағдарламаларды) компьютерде немесе Интернетке қол жетімді басқа құрылғыда орнатпай-ақ қолданыңыз (демек, «онлайн-қосымша» немесе «онлайн-бағдарлама» деген атаулар бар),</a:t>
            </a:r>
          </a:p>
          <a:p>
            <a:pPr marL="0" indent="0" algn="just">
              <a:lnSpc>
                <a:spcPct val="120000"/>
              </a:lnSpc>
              <a:spcBef>
                <a:spcPts val="0"/>
              </a:spcBef>
              <a:buNone/>
            </a:pPr>
            <a:r>
              <a:rPr lang="kk-KZ" dirty="0">
                <a:solidFill>
                  <a:schemeClr val="accent1">
                    <a:lumMod val="50000"/>
                  </a:schemeClr>
                </a:solidFill>
              </a:rPr>
              <a:t>файлдарыңызды, құжаттарыңызды және басқа деректерді Интернетте сақтаңыз (осыдан «бұлтты сақтау» атауын алды).</a:t>
            </a:r>
            <a:endParaRPr lang="ru-KZ" dirty="0"/>
          </a:p>
        </p:txBody>
      </p:sp>
    </p:spTree>
    <p:extLst>
      <p:ext uri="{BB962C8B-B14F-4D97-AF65-F5344CB8AC3E}">
        <p14:creationId xmlns:p14="http://schemas.microsoft.com/office/powerpoint/2010/main" val="18175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Microsoft добавила в OneDrive двухфакторную авторизацию - Tehnot.com">
            <a:extLst>
              <a:ext uri="{FF2B5EF4-FFF2-40B4-BE49-F238E27FC236}">
                <a16:creationId xmlns:a16="http://schemas.microsoft.com/office/drawing/2014/main" id="{8EFAABDD-7D55-4655-89AE-3F02D478E58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37790" y="4360139"/>
            <a:ext cx="2519421" cy="143358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Яндекс.Диск: сервис облачного хранения файлов | ApollonGuru">
            <a:extLst>
              <a:ext uri="{FF2B5EF4-FFF2-40B4-BE49-F238E27FC236}">
                <a16:creationId xmlns:a16="http://schemas.microsoft.com/office/drawing/2014/main" id="{1593E532-1D8E-449B-A390-89C0A81BF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55115"/>
            <a:ext cx="2119516" cy="14594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Купить Безлимитный Гугл Диск (Google Team Drive Unlimited) — Soft-bay.ru">
            <a:extLst>
              <a:ext uri="{FF2B5EF4-FFF2-40B4-BE49-F238E27FC236}">
                <a16:creationId xmlns:a16="http://schemas.microsoft.com/office/drawing/2014/main" id="{2A7AB371-AB07-45DA-A01A-DB8B3700F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373" y="2017883"/>
            <a:ext cx="1627163" cy="195259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F65F5AD5-76CF-4C7E-A3AF-4BA026263678}"/>
              </a:ext>
            </a:extLst>
          </p:cNvPr>
          <p:cNvSpPr>
            <a:spLocks noGrp="1"/>
          </p:cNvSpPr>
          <p:nvPr>
            <p:ph type="title"/>
          </p:nvPr>
        </p:nvSpPr>
        <p:spPr>
          <a:xfrm>
            <a:off x="407963" y="365125"/>
            <a:ext cx="7610621" cy="1325563"/>
          </a:xfrm>
        </p:spPr>
        <p:txBody>
          <a:bodyPr>
            <a:normAutofit/>
          </a:bodyPr>
          <a:lstStyle/>
          <a:p>
            <a:r>
              <a:rPr lang="ru-RU"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Групповая работа</a:t>
            </a:r>
            <a:r>
              <a:rPr lang="ru-KZ" dirty="0">
                <a:latin typeface="Calibri" panose="020F0502020204030204" pitchFamily="34" charset="0"/>
                <a:ea typeface="Times New Roman" panose="02020603050405020304" pitchFamily="18" charset="0"/>
                <a:cs typeface="Times New Roman" panose="02020603050405020304" pitchFamily="18" charset="0"/>
              </a:rPr>
              <a:t/>
            </a:r>
            <a:br>
              <a:rPr lang="ru-KZ" dirty="0">
                <a:latin typeface="Calibri" panose="020F0502020204030204" pitchFamily="34" charset="0"/>
                <a:ea typeface="Times New Roman" panose="02020603050405020304" pitchFamily="18" charset="0"/>
                <a:cs typeface="Times New Roman" panose="02020603050405020304" pitchFamily="18" charset="0"/>
              </a:rPr>
            </a:br>
            <a:endParaRPr lang="ru-KZ" dirty="0"/>
          </a:p>
        </p:txBody>
      </p:sp>
      <p:sp>
        <p:nvSpPr>
          <p:cNvPr id="3" name="Объект 2">
            <a:extLst>
              <a:ext uri="{FF2B5EF4-FFF2-40B4-BE49-F238E27FC236}">
                <a16:creationId xmlns:a16="http://schemas.microsoft.com/office/drawing/2014/main" id="{7588CB85-6BE3-4EC5-A521-7BC46E27B5A6}"/>
              </a:ext>
            </a:extLst>
          </p:cNvPr>
          <p:cNvSpPr>
            <a:spLocks noGrp="1"/>
          </p:cNvSpPr>
          <p:nvPr>
            <p:ph idx="1"/>
          </p:nvPr>
        </p:nvSpPr>
        <p:spPr>
          <a:xfrm>
            <a:off x="520505" y="900332"/>
            <a:ext cx="11233705" cy="5276631"/>
          </a:xfrm>
        </p:spPr>
        <p:txBody>
          <a:bodyPr/>
          <a:lstStyle/>
          <a:p>
            <a:pPr marL="0" indent="0" algn="just">
              <a:lnSpc>
                <a:spcPct val="100000"/>
              </a:lnSpc>
              <a:spcBef>
                <a:spcPts val="0"/>
              </a:spcBef>
              <a:buNone/>
              <a:tabLst>
                <a:tab pos="111125" algn="l"/>
              </a:tabLst>
            </a:pP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Топтық</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жұмыс</a:t>
            </a:r>
            <a:endParaRPr lang="ru-KZ"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ru-RU" sz="1800" b="1" dirty="0">
                <a:solidFill>
                  <a:srgbClr val="000000"/>
                </a:solidFill>
                <a:effectLst/>
                <a:latin typeface="Times New Roman" panose="02020603050405020304" pitchFamily="18" charset="0"/>
                <a:ea typeface="Times New Roman" panose="02020603050405020304" pitchFamily="18" charset="0"/>
              </a:rPr>
              <a:t>1-</a:t>
            </a:r>
            <a:r>
              <a:rPr lang="kk-KZ" sz="1800" b="1" dirty="0">
                <a:solidFill>
                  <a:srgbClr val="000000"/>
                </a:solidFill>
                <a:effectLst/>
                <a:latin typeface="Times New Roman" panose="02020603050405020304" pitchFamily="18" charset="0"/>
                <a:ea typeface="Times New Roman" panose="02020603050405020304" pitchFamily="18" charset="0"/>
              </a:rPr>
              <a:t>тапсырма</a:t>
            </a:r>
            <a:r>
              <a:rPr lang="ru-RU" sz="1800" b="1" dirty="0">
                <a:solidFill>
                  <a:srgbClr val="000000"/>
                </a:solidFill>
                <a:effectLst/>
                <a:latin typeface="Times New Roman" panose="02020603050405020304" pitchFamily="18" charset="0"/>
                <a:ea typeface="Times New Roman" panose="02020603050405020304" pitchFamily="18" charset="0"/>
              </a:rPr>
              <a:t>.</a:t>
            </a:r>
            <a:endParaRPr lang="ru-KZ" sz="1800" dirty="0">
              <a:effectLst/>
              <a:latin typeface="Times New Roman" panose="02020603050405020304" pitchFamily="18" charset="0"/>
              <a:ea typeface="Times New Roman" panose="02020603050405020304" pitchFamily="18" charset="0"/>
            </a:endParaRPr>
          </a:p>
          <a:p>
            <a:pPr marL="0" indent="0" algn="just">
              <a:lnSpc>
                <a:spcPct val="100000"/>
              </a:lnSpc>
              <a:spcBef>
                <a:spcPts val="0"/>
              </a:spcBef>
              <a:buNone/>
            </a:pPr>
            <a:r>
              <a:rPr lang="kk-KZ" sz="1800" dirty="0">
                <a:solidFill>
                  <a:srgbClr val="000000"/>
                </a:solidFill>
                <a:effectLst/>
                <a:latin typeface="Times New Roman" panose="02020603050405020304" pitchFamily="18" charset="0"/>
                <a:ea typeface="Times New Roman" panose="02020603050405020304" pitchFamily="18" charset="0"/>
              </a:rPr>
              <a:t>Презентация жасаңыз. Қажетті құралдарды пайдаланыңыз Google Drive, Яндекс дискісі, One Drive. Өз презентацияңызды PDF, PPT немесе TXT түрінде экспорттаңыз. Презентацияда бұлтты технологияның дескрипторларына сәйкес артықшылықтары мен кемшіліктері сипатталуы керек. Презентацияңызға кескіндер мен бейнелерді қосуды ұмытпаңыз. Сілтемемен бөлісіңіз.</a:t>
            </a:r>
            <a:endParaRPr lang="ru-KZ" sz="1800" dirty="0">
              <a:effectLst/>
              <a:latin typeface="Times New Roman" panose="02020603050405020304" pitchFamily="18" charset="0"/>
              <a:ea typeface="Times New Roman" panose="02020603050405020304" pitchFamily="18" charset="0"/>
            </a:endParaRPr>
          </a:p>
          <a:p>
            <a:pPr marL="0" indent="0" algn="just">
              <a:lnSpc>
                <a:spcPct val="100000"/>
              </a:lnSpc>
              <a:spcBef>
                <a:spcPts val="0"/>
              </a:spcBef>
              <a:buNone/>
              <a:tabLst>
                <a:tab pos="111125" algn="l"/>
              </a:tabLs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000" b="1" dirty="0">
                <a:latin typeface="Times New Roman" panose="02020603050405020304" pitchFamily="18" charset="0"/>
                <a:ea typeface="Times New Roman" panose="02020603050405020304" pitchFamily="18" charset="0"/>
                <a:cs typeface="Times New Roman" panose="02020603050405020304" pitchFamily="18" charset="0"/>
              </a:rPr>
              <a:t>топ</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Google Drive </a:t>
            </a:r>
            <a:r>
              <a:rPr lang="en-US" sz="2000" b="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rPr>
              <a:t>https://drive.google.com/</a:t>
            </a:r>
            <a:endParaRPr lang="ru-K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tabLst>
                <a:tab pos="111125" algn="l"/>
              </a:tabLs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топ</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000" b="1" dirty="0">
                <a:effectLst/>
                <a:latin typeface="Times New Roman" panose="02020603050405020304" pitchFamily="18" charset="0"/>
                <a:ea typeface="Times New Roman" panose="02020603050405020304" pitchFamily="18" charset="0"/>
                <a:cs typeface="Times New Roman" panose="02020603050405020304" pitchFamily="18" charset="0"/>
              </a:rPr>
              <a:t>Яндекс Диск </a:t>
            </a:r>
            <a:r>
              <a:rPr lang="kk-KZ" sz="20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https://disk.yandex.kz/</a:t>
            </a:r>
            <a:endParaRPr lang="en-US" sz="20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tabLst>
                <a:tab pos="111125" algn="l"/>
              </a:tabLs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ru-KZ"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топ</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One Drive. </a:t>
            </a:r>
            <a:r>
              <a:rPr lang="en-US" sz="2000" b="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rPr>
              <a:t>https://onedrive.live.com/</a:t>
            </a:r>
            <a:endParaRPr lang="ru-KZ"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ru-KZ" dirty="0"/>
          </a:p>
        </p:txBody>
      </p:sp>
      <p:graphicFrame>
        <p:nvGraphicFramePr>
          <p:cNvPr id="4" name="Таблица 3">
            <a:extLst>
              <a:ext uri="{FF2B5EF4-FFF2-40B4-BE49-F238E27FC236}">
                <a16:creationId xmlns:a16="http://schemas.microsoft.com/office/drawing/2014/main" id="{409C491A-8FD1-49B7-AF7B-58C61B2BE7F6}"/>
              </a:ext>
            </a:extLst>
          </p:cNvPr>
          <p:cNvGraphicFramePr>
            <a:graphicFrameLocks noGrp="1"/>
          </p:cNvGraphicFramePr>
          <p:nvPr>
            <p:extLst>
              <p:ext uri="{D42A27DB-BD31-4B8C-83A1-F6EECF244321}">
                <p14:modId xmlns:p14="http://schemas.microsoft.com/office/powerpoint/2010/main" val="3135608755"/>
              </p:ext>
            </p:extLst>
          </p:nvPr>
        </p:nvGraphicFramePr>
        <p:xfrm>
          <a:off x="3348176" y="3814553"/>
          <a:ext cx="8015068" cy="2791358"/>
        </p:xfrm>
        <a:graphic>
          <a:graphicData uri="http://schemas.openxmlformats.org/drawingml/2006/table">
            <a:tbl>
              <a:tblPr firstRow="1" firstCol="1" bandRow="1">
                <a:tableStyleId>{5A111915-BE36-4E01-A7E5-04B1672EAD32}</a:tableStyleId>
              </a:tblPr>
              <a:tblGrid>
                <a:gridCol w="4007001">
                  <a:extLst>
                    <a:ext uri="{9D8B030D-6E8A-4147-A177-3AD203B41FA5}">
                      <a16:colId xmlns:a16="http://schemas.microsoft.com/office/drawing/2014/main" val="1292678141"/>
                    </a:ext>
                  </a:extLst>
                </a:gridCol>
                <a:gridCol w="4008067">
                  <a:extLst>
                    <a:ext uri="{9D8B030D-6E8A-4147-A177-3AD203B41FA5}">
                      <a16:colId xmlns:a16="http://schemas.microsoft.com/office/drawing/2014/main" val="3072897830"/>
                    </a:ext>
                  </a:extLst>
                </a:gridCol>
              </a:tblGrid>
              <a:tr h="384960">
                <a:tc>
                  <a:txBody>
                    <a:bodyPr/>
                    <a:lstStyle/>
                    <a:p>
                      <a:pPr algn="just"/>
                      <a:r>
                        <a:rPr lang="kk-KZ" sz="2800" dirty="0">
                          <a:effectLst/>
                        </a:rPr>
                        <a:t>Бағалау критериі</a:t>
                      </a:r>
                      <a:endParaRPr lang="ru-KZ"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kk-KZ" sz="2800" dirty="0">
                          <a:effectLst/>
                        </a:rPr>
                        <a:t>Дескриптор</a:t>
                      </a:r>
                      <a:endParaRPr lang="ru-KZ"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0784106"/>
                  </a:ext>
                </a:extLst>
              </a:tr>
              <a:tr h="837058">
                <a:tc>
                  <a:txBody>
                    <a:bodyPr/>
                    <a:lstStyle/>
                    <a:p>
                      <a:pPr marL="342900" lvl="0" indent="-342900" algn="l">
                        <a:lnSpc>
                          <a:spcPct val="115000"/>
                        </a:lnSpc>
                        <a:spcAft>
                          <a:spcPts val="1000"/>
                        </a:spcAft>
                        <a:buFont typeface="+mj-lt"/>
                        <a:buAutoNum type="arabicPeriod"/>
                      </a:pPr>
                      <a:r>
                        <a:rPr lang="kk-KZ" sz="1800" dirty="0">
                          <a:effectLst/>
                        </a:rPr>
                        <a:t>бұлт технологиясының артықшылықтары мен кемшіліктерін сипаттайды</a:t>
                      </a:r>
                      <a:endParaRPr lang="ru-KZ" sz="16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buFont typeface="Wingdings" panose="05000000000000000000" pitchFamily="2" charset="2"/>
                        <a:buChar char=""/>
                      </a:pPr>
                      <a:r>
                        <a:rPr lang="kk-KZ" sz="1600" dirty="0">
                          <a:effectLst/>
                        </a:rPr>
                        <a:t>2 артықшылығын дұрыс сипаттайды</a:t>
                      </a:r>
                      <a:endParaRPr lang="ru-KZ" sz="1600" dirty="0">
                        <a:effectLst/>
                      </a:endParaRPr>
                    </a:p>
                    <a:p>
                      <a:pPr marL="342900" lvl="0" indent="-342900" algn="just">
                        <a:buFont typeface="Wingdings" panose="05000000000000000000" pitchFamily="2" charset="2"/>
                        <a:buChar char=""/>
                      </a:pPr>
                      <a:r>
                        <a:rPr lang="kk-KZ" sz="1600" dirty="0">
                          <a:effectLst/>
                        </a:rPr>
                        <a:t>2 кемшілігін дұрыс сипаттайды</a:t>
                      </a:r>
                      <a:endParaRPr lang="ru-KZ" sz="1600" dirty="0">
                        <a:effectLst/>
                      </a:endParaRPr>
                    </a:p>
                    <a:p>
                      <a:pPr marL="342900" lvl="0" indent="-342900" algn="just">
                        <a:buFont typeface="Wingdings" panose="05000000000000000000" pitchFamily="2" charset="2"/>
                        <a:buChar char=""/>
                      </a:pPr>
                      <a:r>
                        <a:rPr lang="kk-KZ" sz="1600" dirty="0">
                          <a:effectLst/>
                        </a:rPr>
                        <a:t>негізгі функцияларын сипаттайды</a:t>
                      </a:r>
                      <a:endParaRPr lang="ru-KZ"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460144"/>
                  </a:ext>
                </a:extLst>
              </a:tr>
              <a:tr h="1436776">
                <a:tc>
                  <a:txBody>
                    <a:bodyPr/>
                    <a:lstStyle/>
                    <a:p>
                      <a:pPr marL="342900" lvl="0" indent="-342900" algn="l">
                        <a:lnSpc>
                          <a:spcPct val="115000"/>
                        </a:lnSpc>
                        <a:buFont typeface="+mj-lt"/>
                        <a:buAutoNum type="arabicPeriod"/>
                      </a:pPr>
                      <a:r>
                        <a:rPr lang="kk-KZ" sz="1800">
                          <a:effectLst/>
                        </a:rPr>
                        <a:t>бұлтты технологияларды қолданады</a:t>
                      </a:r>
                      <a:endParaRPr lang="ru-KZ" sz="1600">
                        <a:effectLst/>
                      </a:endParaRPr>
                    </a:p>
                    <a:p>
                      <a:pPr marL="342900" lvl="0" indent="-342900" algn="l">
                        <a:lnSpc>
                          <a:spcPct val="115000"/>
                        </a:lnSpc>
                        <a:spcAft>
                          <a:spcPts val="1000"/>
                        </a:spcAft>
                        <a:buFont typeface="+mj-lt"/>
                        <a:buAutoNum type="arabicPeriod"/>
                      </a:pPr>
                      <a:r>
                        <a:rPr lang="ru-RU" sz="1800">
                          <a:effectLst/>
                        </a:rPr>
                        <a:t>бұлтты технологияларды қолдану ерекшеліктерін талдайды</a:t>
                      </a:r>
                      <a:endParaRPr lang="ru-KZ"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buFont typeface="Wingdings" panose="05000000000000000000" pitchFamily="2" charset="2"/>
                        <a:buChar char=""/>
                      </a:pPr>
                      <a:r>
                        <a:rPr lang="kk-KZ" sz="1600" dirty="0">
                          <a:effectLst/>
                        </a:rPr>
                        <a:t>бұлтты қызметтерді пайдалану үлгісін көрсетеді</a:t>
                      </a:r>
                      <a:endParaRPr lang="ru-KZ" sz="1600" dirty="0">
                        <a:effectLst/>
                      </a:endParaRPr>
                    </a:p>
                    <a:p>
                      <a:pPr marL="342900" lvl="0" indent="-342900" algn="just">
                        <a:buFont typeface="Wingdings" panose="05000000000000000000" pitchFamily="2" charset="2"/>
                        <a:buChar char=""/>
                      </a:pPr>
                      <a:r>
                        <a:rPr lang="kk-KZ" sz="1600" dirty="0">
                          <a:effectLst/>
                        </a:rPr>
                        <a:t>салыстырмалы сипаттамаларын анықтайды</a:t>
                      </a:r>
                      <a:endParaRPr lang="ru-KZ"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352747"/>
                  </a:ext>
                </a:extLst>
              </a:tr>
            </a:tbl>
          </a:graphicData>
        </a:graphic>
      </p:graphicFrame>
    </p:spTree>
    <p:extLst>
      <p:ext uri="{BB962C8B-B14F-4D97-AF65-F5344CB8AC3E}">
        <p14:creationId xmlns:p14="http://schemas.microsoft.com/office/powerpoint/2010/main" val="162201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18C206F-72CE-4D1C-9155-4880D6355360}"/>
              </a:ext>
            </a:extLst>
          </p:cNvPr>
          <p:cNvSpPr>
            <a:spLocks noGrp="1"/>
          </p:cNvSpPr>
          <p:nvPr>
            <p:ph idx="1"/>
          </p:nvPr>
        </p:nvSpPr>
        <p:spPr>
          <a:xfrm>
            <a:off x="436097" y="295422"/>
            <a:ext cx="11479237" cy="6562578"/>
          </a:xfrm>
        </p:spPr>
        <p:txBody>
          <a:bodyPr>
            <a:normAutofit fontScale="85000" lnSpcReduction="20000"/>
          </a:bodyPr>
          <a:lstStyle/>
          <a:p>
            <a:pPr marL="0" indent="0" algn="ctr">
              <a:buNone/>
            </a:pPr>
            <a:r>
              <a:rPr lang="ru-RU" b="1" dirty="0" err="1"/>
              <a:t>Бұлтты</a:t>
            </a:r>
            <a:r>
              <a:rPr lang="ru-RU" b="1" dirty="0"/>
              <a:t> </a:t>
            </a:r>
            <a:r>
              <a:rPr lang="ru-RU" b="1" dirty="0" err="1"/>
              <a:t>технологиялардың</a:t>
            </a:r>
            <a:r>
              <a:rPr lang="ru-RU" b="1" dirty="0"/>
              <a:t> </a:t>
            </a:r>
            <a:r>
              <a:rPr lang="ru-RU" b="1" dirty="0" err="1"/>
              <a:t>мүмкіндіктері</a:t>
            </a:r>
            <a:r>
              <a:rPr lang="ru-RU" b="1" dirty="0"/>
              <a:t>:</a:t>
            </a:r>
          </a:p>
          <a:p>
            <a:pPr marL="514350" indent="-514350">
              <a:buFont typeface="+mj-lt"/>
              <a:buAutoNum type="arabicPeriod"/>
            </a:pPr>
            <a:r>
              <a:rPr lang="ru-RU" dirty="0" err="1"/>
              <a:t>Интернетке</a:t>
            </a:r>
            <a:r>
              <a:rPr lang="ru-RU" dirty="0"/>
              <a:t> </a:t>
            </a:r>
            <a:r>
              <a:rPr lang="ru-RU" dirty="0" err="1"/>
              <a:t>қосылған</a:t>
            </a:r>
            <a:r>
              <a:rPr lang="ru-RU" dirty="0"/>
              <a:t> </a:t>
            </a:r>
            <a:r>
              <a:rPr lang="ru-RU" dirty="0" err="1"/>
              <a:t>кез-келген</a:t>
            </a:r>
            <a:r>
              <a:rPr lang="ru-RU" dirty="0"/>
              <a:t> </a:t>
            </a:r>
            <a:r>
              <a:rPr lang="ru-RU" dirty="0" err="1"/>
              <a:t>компьютерден</a:t>
            </a:r>
            <a:r>
              <a:rPr lang="ru-RU" dirty="0"/>
              <a:t> </a:t>
            </a:r>
            <a:r>
              <a:rPr lang="ru-RU" dirty="0" err="1"/>
              <a:t>жеке</a:t>
            </a:r>
            <a:r>
              <a:rPr lang="ru-RU" dirty="0"/>
              <a:t> </a:t>
            </a:r>
            <a:r>
              <a:rPr lang="ru-RU" dirty="0" err="1"/>
              <a:t>ақпаратқа</a:t>
            </a:r>
            <a:r>
              <a:rPr lang="ru-RU" dirty="0"/>
              <a:t> </a:t>
            </a:r>
            <a:r>
              <a:rPr lang="ru-RU" dirty="0" err="1"/>
              <a:t>қол</a:t>
            </a:r>
            <a:r>
              <a:rPr lang="ru-RU" dirty="0"/>
              <a:t> </a:t>
            </a:r>
            <a:r>
              <a:rPr lang="ru-RU" dirty="0" err="1"/>
              <a:t>жеткізу</a:t>
            </a:r>
            <a:r>
              <a:rPr lang="ru-RU" dirty="0"/>
              <a:t>.</a:t>
            </a:r>
          </a:p>
          <a:p>
            <a:pPr marL="514350" indent="-514350">
              <a:buFont typeface="+mj-lt"/>
              <a:buAutoNum type="arabicPeriod"/>
            </a:pPr>
            <a:r>
              <a:rPr lang="ru-RU" dirty="0" err="1"/>
              <a:t>Сіз</a:t>
            </a:r>
            <a:r>
              <a:rPr lang="ru-RU" dirty="0"/>
              <a:t> </a:t>
            </a:r>
            <a:r>
              <a:rPr lang="ru-RU" dirty="0" err="1"/>
              <a:t>әртүрлі</a:t>
            </a:r>
            <a:r>
              <a:rPr lang="ru-RU" dirty="0"/>
              <a:t> </a:t>
            </a:r>
            <a:r>
              <a:rPr lang="ru-RU" dirty="0" err="1"/>
              <a:t>құрылғылардан</a:t>
            </a:r>
            <a:r>
              <a:rPr lang="ru-RU" dirty="0"/>
              <a:t> (</a:t>
            </a:r>
            <a:r>
              <a:rPr lang="ru-RU" dirty="0" err="1"/>
              <a:t>компьютерлер</a:t>
            </a:r>
            <a:r>
              <a:rPr lang="ru-RU" dirty="0"/>
              <a:t>, </a:t>
            </a:r>
            <a:r>
              <a:rPr lang="ru-RU" dirty="0" err="1"/>
              <a:t>планшеттер</a:t>
            </a:r>
            <a:r>
              <a:rPr lang="ru-RU" dirty="0"/>
              <a:t>, </a:t>
            </a:r>
            <a:r>
              <a:rPr lang="ru-RU" dirty="0" err="1"/>
              <a:t>телефондар</a:t>
            </a:r>
            <a:r>
              <a:rPr lang="ru-RU" dirty="0"/>
              <a:t> </a:t>
            </a:r>
            <a:r>
              <a:rPr lang="ru-RU" dirty="0" err="1"/>
              <a:t>және</a:t>
            </a:r>
            <a:r>
              <a:rPr lang="ru-RU" dirty="0"/>
              <a:t> </a:t>
            </a:r>
            <a:r>
              <a:rPr lang="ru-RU" dirty="0" err="1"/>
              <a:t>т.б</a:t>
            </a:r>
            <a:r>
              <a:rPr lang="ru-RU" dirty="0"/>
              <a:t>.) </a:t>
            </a:r>
            <a:r>
              <a:rPr lang="ru-RU" dirty="0" err="1"/>
              <a:t>жұмыс</a:t>
            </a:r>
            <a:r>
              <a:rPr lang="ru-RU" dirty="0"/>
              <a:t> </a:t>
            </a:r>
            <a:r>
              <a:rPr lang="ru-RU" dirty="0" err="1"/>
              <a:t>істей</a:t>
            </a:r>
            <a:r>
              <a:rPr lang="ru-RU" dirty="0"/>
              <a:t> </a:t>
            </a:r>
            <a:r>
              <a:rPr lang="ru-RU" dirty="0" err="1"/>
              <a:t>аласыз</a:t>
            </a:r>
            <a:r>
              <a:rPr lang="ru-RU" dirty="0"/>
              <a:t>.</a:t>
            </a:r>
          </a:p>
          <a:p>
            <a:pPr marL="514350" indent="-514350">
              <a:buFont typeface="+mj-lt"/>
              <a:buAutoNum type="arabicPeriod"/>
            </a:pPr>
            <a:r>
              <a:rPr lang="ru-RU" dirty="0" err="1"/>
              <a:t>Қандай</a:t>
            </a:r>
            <a:r>
              <a:rPr lang="ru-RU" dirty="0"/>
              <a:t> </a:t>
            </a:r>
            <a:r>
              <a:rPr lang="ru-RU" dirty="0" err="1"/>
              <a:t>амалдық</a:t>
            </a:r>
            <a:r>
              <a:rPr lang="ru-RU" dirty="0"/>
              <a:t> </a:t>
            </a:r>
            <a:r>
              <a:rPr lang="ru-RU" dirty="0" err="1"/>
              <a:t>жүйемен</a:t>
            </a:r>
            <a:r>
              <a:rPr lang="ru-RU" dirty="0"/>
              <a:t> </a:t>
            </a:r>
            <a:r>
              <a:rPr lang="ru-RU" dirty="0" err="1"/>
              <a:t>жұмыс</a:t>
            </a:r>
            <a:r>
              <a:rPr lang="ru-RU" dirty="0"/>
              <a:t> </a:t>
            </a:r>
            <a:r>
              <a:rPr lang="ru-RU" dirty="0" err="1"/>
              <a:t>жасағыңыз</a:t>
            </a:r>
            <a:r>
              <a:rPr lang="ru-RU" dirty="0"/>
              <a:t> </a:t>
            </a:r>
            <a:r>
              <a:rPr lang="ru-RU" dirty="0" err="1"/>
              <a:t>келетіні</a:t>
            </a:r>
            <a:r>
              <a:rPr lang="ru-RU" dirty="0"/>
              <a:t> </a:t>
            </a:r>
            <a:r>
              <a:rPr lang="ru-RU" dirty="0" err="1"/>
              <a:t>маңызды</a:t>
            </a:r>
            <a:r>
              <a:rPr lang="ru-RU" dirty="0"/>
              <a:t> </a:t>
            </a:r>
            <a:r>
              <a:rPr lang="ru-RU" dirty="0" err="1"/>
              <a:t>емес</a:t>
            </a:r>
            <a:r>
              <a:rPr lang="ru-RU" dirty="0"/>
              <a:t> - веб-</a:t>
            </a:r>
            <a:r>
              <a:rPr lang="ru-RU" dirty="0" err="1"/>
              <a:t>қызметтер</a:t>
            </a:r>
            <a:r>
              <a:rPr lang="ru-RU" dirty="0"/>
              <a:t> </a:t>
            </a:r>
            <a:r>
              <a:rPr lang="ru-RU" dirty="0" err="1"/>
              <a:t>кез-келген</a:t>
            </a:r>
            <a:r>
              <a:rPr lang="ru-RU" dirty="0"/>
              <a:t> </a:t>
            </a:r>
            <a:r>
              <a:rPr lang="ru-RU" dirty="0" err="1"/>
              <a:t>шолғыштың</a:t>
            </a:r>
            <a:r>
              <a:rPr lang="ru-RU" dirty="0"/>
              <a:t> </a:t>
            </a:r>
            <a:r>
              <a:rPr lang="ru-RU" dirty="0" err="1"/>
              <a:t>операциялық</a:t>
            </a:r>
            <a:r>
              <a:rPr lang="ru-RU" dirty="0"/>
              <a:t> </a:t>
            </a:r>
            <a:r>
              <a:rPr lang="ru-RU" dirty="0" err="1"/>
              <a:t>жүйесінде</a:t>
            </a:r>
            <a:r>
              <a:rPr lang="ru-RU" dirty="0"/>
              <a:t> </a:t>
            </a:r>
            <a:r>
              <a:rPr lang="ru-RU" dirty="0" err="1"/>
              <a:t>жұмыс</a:t>
            </a:r>
            <a:r>
              <a:rPr lang="ru-RU" dirty="0"/>
              <a:t> </a:t>
            </a:r>
            <a:r>
              <a:rPr lang="ru-RU" dirty="0" err="1"/>
              <a:t>істейді</a:t>
            </a:r>
            <a:r>
              <a:rPr lang="ru-RU" dirty="0"/>
              <a:t>.</a:t>
            </a:r>
          </a:p>
          <a:p>
            <a:pPr marL="514350" indent="-514350">
              <a:buFont typeface="+mj-lt"/>
              <a:buAutoNum type="arabicPeriod"/>
            </a:pPr>
            <a:r>
              <a:rPr lang="ru-RU" dirty="0" err="1"/>
              <a:t>Бір</a:t>
            </a:r>
            <a:r>
              <a:rPr lang="ru-RU" dirty="0"/>
              <a:t> </a:t>
            </a:r>
            <a:r>
              <a:rPr lang="ru-RU" dirty="0" err="1"/>
              <a:t>ақпаратты</a:t>
            </a:r>
            <a:r>
              <a:rPr lang="ru-RU" dirty="0"/>
              <a:t> </a:t>
            </a:r>
            <a:r>
              <a:rPr lang="ru-RU" dirty="0" err="1"/>
              <a:t>сіз</a:t>
            </a:r>
            <a:r>
              <a:rPr lang="ru-RU" dirty="0"/>
              <a:t> де, </a:t>
            </a:r>
            <a:r>
              <a:rPr lang="ru-RU" dirty="0" err="1"/>
              <a:t>басқалар</a:t>
            </a:r>
            <a:r>
              <a:rPr lang="ru-RU" dirty="0"/>
              <a:t> да </a:t>
            </a:r>
            <a:r>
              <a:rPr lang="ru-RU" dirty="0" err="1"/>
              <a:t>әртүрлі</a:t>
            </a:r>
            <a:r>
              <a:rPr lang="ru-RU" dirty="0"/>
              <a:t> </a:t>
            </a:r>
            <a:r>
              <a:rPr lang="ru-RU" dirty="0" err="1"/>
              <a:t>құрылғылардан</a:t>
            </a:r>
            <a:r>
              <a:rPr lang="ru-RU" dirty="0"/>
              <a:t> </a:t>
            </a:r>
            <a:r>
              <a:rPr lang="ru-RU" dirty="0" err="1"/>
              <a:t>бір</a:t>
            </a:r>
            <a:r>
              <a:rPr lang="ru-RU" dirty="0"/>
              <a:t> </a:t>
            </a:r>
            <a:r>
              <a:rPr lang="ru-RU" dirty="0" err="1"/>
              <a:t>уақытта</a:t>
            </a:r>
            <a:r>
              <a:rPr lang="ru-RU" dirty="0"/>
              <a:t> </a:t>
            </a:r>
            <a:r>
              <a:rPr lang="ru-RU" dirty="0" err="1"/>
              <a:t>көре</a:t>
            </a:r>
            <a:r>
              <a:rPr lang="ru-RU" dirty="0"/>
              <a:t> </a:t>
            </a:r>
            <a:r>
              <a:rPr lang="ru-RU" dirty="0" err="1"/>
              <a:t>және</a:t>
            </a:r>
            <a:r>
              <a:rPr lang="ru-RU" dirty="0"/>
              <a:t> </a:t>
            </a:r>
            <a:r>
              <a:rPr lang="ru-RU" dirty="0" err="1"/>
              <a:t>өңдей</a:t>
            </a:r>
            <a:r>
              <a:rPr lang="ru-RU" dirty="0"/>
              <a:t> </a:t>
            </a:r>
            <a:r>
              <a:rPr lang="ru-RU" dirty="0" err="1"/>
              <a:t>аласыз</a:t>
            </a:r>
            <a:r>
              <a:rPr lang="ru-RU" dirty="0"/>
              <a:t>.</a:t>
            </a:r>
          </a:p>
          <a:p>
            <a:pPr marL="514350" indent="-514350">
              <a:buFont typeface="+mj-lt"/>
              <a:buAutoNum type="arabicPeriod"/>
            </a:pPr>
            <a:r>
              <a:rPr lang="ru-RU" dirty="0" err="1"/>
              <a:t>Көптеген</a:t>
            </a:r>
            <a:r>
              <a:rPr lang="ru-RU" dirty="0"/>
              <a:t> </a:t>
            </a:r>
            <a:r>
              <a:rPr lang="ru-RU" dirty="0" err="1"/>
              <a:t>ақылы</a:t>
            </a:r>
            <a:r>
              <a:rPr lang="ru-RU" dirty="0"/>
              <a:t> </a:t>
            </a:r>
            <a:r>
              <a:rPr lang="ru-RU" dirty="0" err="1"/>
              <a:t>бағдарламалар</a:t>
            </a:r>
            <a:r>
              <a:rPr lang="ru-RU" dirty="0"/>
              <a:t> </a:t>
            </a:r>
            <a:r>
              <a:rPr lang="ru-RU" dirty="0" err="1"/>
              <a:t>ақысыз</a:t>
            </a:r>
            <a:r>
              <a:rPr lang="ru-RU" dirty="0"/>
              <a:t> (</a:t>
            </a:r>
            <a:r>
              <a:rPr lang="ru-RU" dirty="0" err="1"/>
              <a:t>немесе</a:t>
            </a:r>
            <a:r>
              <a:rPr lang="ru-RU" dirty="0"/>
              <a:t> </a:t>
            </a:r>
            <a:r>
              <a:rPr lang="ru-RU" dirty="0" err="1"/>
              <a:t>арзан</a:t>
            </a:r>
            <a:r>
              <a:rPr lang="ru-RU" dirty="0"/>
              <a:t>) веб-</a:t>
            </a:r>
            <a:r>
              <a:rPr lang="ru-RU" dirty="0" err="1"/>
              <a:t>қосымшаларға</a:t>
            </a:r>
            <a:r>
              <a:rPr lang="ru-RU" dirty="0"/>
              <a:t> </a:t>
            </a:r>
            <a:r>
              <a:rPr lang="ru-RU" dirty="0" err="1"/>
              <a:t>айналды</a:t>
            </a:r>
            <a:r>
              <a:rPr lang="ru-RU" dirty="0"/>
              <a:t>.</a:t>
            </a:r>
          </a:p>
          <a:p>
            <a:pPr marL="514350" indent="-514350">
              <a:buFont typeface="+mj-lt"/>
              <a:buAutoNum type="arabicPeriod"/>
            </a:pPr>
            <a:r>
              <a:rPr lang="ru-RU" dirty="0" err="1"/>
              <a:t>Егер</a:t>
            </a:r>
            <a:r>
              <a:rPr lang="ru-RU" dirty="0"/>
              <a:t> </a:t>
            </a:r>
            <a:r>
              <a:rPr lang="ru-RU" dirty="0" err="1"/>
              <a:t>сіздің</a:t>
            </a:r>
            <a:r>
              <a:rPr lang="ru-RU" dirty="0"/>
              <a:t> </a:t>
            </a:r>
            <a:r>
              <a:rPr lang="ru-RU" dirty="0" err="1"/>
              <a:t>құрылғыңызда</a:t>
            </a:r>
            <a:r>
              <a:rPr lang="ru-RU" dirty="0"/>
              <a:t> </a:t>
            </a:r>
            <a:r>
              <a:rPr lang="ru-RU" dirty="0" err="1"/>
              <a:t>бірдеңе</a:t>
            </a:r>
            <a:r>
              <a:rPr lang="ru-RU" dirty="0"/>
              <a:t> </a:t>
            </a:r>
            <a:r>
              <a:rPr lang="ru-RU" dirty="0" err="1"/>
              <a:t>болса</a:t>
            </a:r>
            <a:r>
              <a:rPr lang="ru-RU" dirty="0"/>
              <a:t> (компьютер, планшет, телефон) </a:t>
            </a:r>
            <a:r>
              <a:rPr lang="ru-RU" dirty="0" err="1"/>
              <a:t>болса</a:t>
            </a:r>
            <a:r>
              <a:rPr lang="ru-RU" dirty="0"/>
              <a:t>, </a:t>
            </a:r>
            <a:r>
              <a:rPr lang="ru-RU" dirty="0" err="1"/>
              <a:t>онда</a:t>
            </a:r>
            <a:r>
              <a:rPr lang="ru-RU" dirty="0"/>
              <a:t> </a:t>
            </a:r>
            <a:r>
              <a:rPr lang="ru-RU" dirty="0" err="1"/>
              <a:t>сіз</a:t>
            </a:r>
            <a:r>
              <a:rPr lang="ru-RU" dirty="0"/>
              <a:t> </a:t>
            </a:r>
            <a:r>
              <a:rPr lang="ru-RU" dirty="0" err="1"/>
              <a:t>маңызды</a:t>
            </a:r>
            <a:r>
              <a:rPr lang="ru-RU" dirty="0"/>
              <a:t> </a:t>
            </a:r>
            <a:r>
              <a:rPr lang="ru-RU" dirty="0" err="1"/>
              <a:t>ақпаратты</a:t>
            </a:r>
            <a:r>
              <a:rPr lang="ru-RU" dirty="0"/>
              <a:t> </a:t>
            </a:r>
            <a:r>
              <a:rPr lang="ru-RU" dirty="0" err="1"/>
              <a:t>жоғалтпайсыз</a:t>
            </a:r>
            <a:r>
              <a:rPr lang="ru-RU" dirty="0"/>
              <a:t>, </a:t>
            </a:r>
            <a:r>
              <a:rPr lang="ru-RU" dirty="0" err="1"/>
              <a:t>өйткені</a:t>
            </a:r>
            <a:r>
              <a:rPr lang="ru-RU" dirty="0"/>
              <a:t> </a:t>
            </a:r>
            <a:r>
              <a:rPr lang="ru-RU" dirty="0" err="1"/>
              <a:t>ол</a:t>
            </a:r>
            <a:r>
              <a:rPr lang="ru-RU" dirty="0"/>
              <a:t> </a:t>
            </a:r>
            <a:r>
              <a:rPr lang="ru-RU" dirty="0" err="1"/>
              <a:t>енді</a:t>
            </a:r>
            <a:r>
              <a:rPr lang="ru-RU" dirty="0"/>
              <a:t> </a:t>
            </a:r>
            <a:r>
              <a:rPr lang="ru-RU" dirty="0" err="1"/>
              <a:t>құрылғының</a:t>
            </a:r>
            <a:r>
              <a:rPr lang="ru-RU" dirty="0"/>
              <a:t> </a:t>
            </a:r>
            <a:r>
              <a:rPr lang="ru-RU" dirty="0" err="1"/>
              <a:t>жадында</a:t>
            </a:r>
            <a:r>
              <a:rPr lang="ru-RU" dirty="0"/>
              <a:t> </a:t>
            </a:r>
            <a:r>
              <a:rPr lang="ru-RU" dirty="0" err="1"/>
              <a:t>сақталмайды</a:t>
            </a:r>
            <a:r>
              <a:rPr lang="ru-RU" dirty="0"/>
              <a:t>.</a:t>
            </a:r>
          </a:p>
          <a:p>
            <a:pPr marL="514350" indent="-514350">
              <a:buFont typeface="+mj-lt"/>
              <a:buAutoNum type="arabicPeriod"/>
            </a:pPr>
            <a:r>
              <a:rPr lang="ru-RU" dirty="0" err="1"/>
              <a:t>Жаңа</a:t>
            </a:r>
            <a:r>
              <a:rPr lang="ru-RU" dirty="0"/>
              <a:t> </a:t>
            </a:r>
            <a:r>
              <a:rPr lang="ru-RU" dirty="0" err="1"/>
              <a:t>және</a:t>
            </a:r>
            <a:r>
              <a:rPr lang="ru-RU" dirty="0"/>
              <a:t> </a:t>
            </a:r>
            <a:r>
              <a:rPr lang="ru-RU" dirty="0" err="1"/>
              <a:t>жаңартылған</a:t>
            </a:r>
            <a:r>
              <a:rPr lang="ru-RU" dirty="0"/>
              <a:t> </a:t>
            </a:r>
            <a:r>
              <a:rPr lang="ru-RU" dirty="0" err="1"/>
              <a:t>ақпарат</a:t>
            </a:r>
            <a:r>
              <a:rPr lang="ru-RU" dirty="0"/>
              <a:t> </a:t>
            </a:r>
            <a:r>
              <a:rPr lang="ru-RU" dirty="0" err="1"/>
              <a:t>әрқашан</a:t>
            </a:r>
            <a:r>
              <a:rPr lang="ru-RU" dirty="0"/>
              <a:t> </a:t>
            </a:r>
            <a:r>
              <a:rPr lang="ru-RU" dirty="0" err="1"/>
              <a:t>қолда</a:t>
            </a:r>
            <a:r>
              <a:rPr lang="ru-RU" dirty="0"/>
              <a:t> </a:t>
            </a:r>
            <a:r>
              <a:rPr lang="ru-RU" dirty="0" err="1"/>
              <a:t>болады</a:t>
            </a:r>
            <a:r>
              <a:rPr lang="ru-RU" dirty="0"/>
              <a:t>.</a:t>
            </a:r>
          </a:p>
          <a:p>
            <a:pPr marL="514350" indent="-514350">
              <a:buFont typeface="+mj-lt"/>
              <a:buAutoNum type="arabicPeriod"/>
            </a:pPr>
            <a:r>
              <a:rPr lang="ru-RU" dirty="0" err="1"/>
              <a:t>Сіз</a:t>
            </a:r>
            <a:r>
              <a:rPr lang="ru-RU" dirty="0"/>
              <a:t> </a:t>
            </a:r>
            <a:r>
              <a:rPr lang="ru-RU" dirty="0" err="1"/>
              <a:t>әрқашан</a:t>
            </a:r>
            <a:r>
              <a:rPr lang="ru-RU" dirty="0"/>
              <a:t> </a:t>
            </a:r>
            <a:r>
              <a:rPr lang="ru-RU" dirty="0" err="1"/>
              <a:t>бағдарламалардың</a:t>
            </a:r>
            <a:r>
              <a:rPr lang="ru-RU" dirty="0"/>
              <a:t> </a:t>
            </a:r>
            <a:r>
              <a:rPr lang="ru-RU" dirty="0" err="1"/>
              <a:t>ең</a:t>
            </a:r>
            <a:r>
              <a:rPr lang="ru-RU" dirty="0"/>
              <a:t> </a:t>
            </a:r>
            <a:r>
              <a:rPr lang="ru-RU" dirty="0" err="1"/>
              <a:t>соңғы</a:t>
            </a:r>
            <a:r>
              <a:rPr lang="ru-RU" dirty="0"/>
              <a:t> </a:t>
            </a:r>
            <a:r>
              <a:rPr lang="ru-RU" dirty="0" err="1"/>
              <a:t>нұсқасын</a:t>
            </a:r>
            <a:r>
              <a:rPr lang="ru-RU" dirty="0"/>
              <a:t> </a:t>
            </a:r>
            <a:r>
              <a:rPr lang="ru-RU" dirty="0" err="1"/>
              <a:t>қолданасыз</a:t>
            </a:r>
            <a:r>
              <a:rPr lang="ru-RU" dirty="0"/>
              <a:t> </a:t>
            </a:r>
            <a:r>
              <a:rPr lang="ru-RU" dirty="0" err="1"/>
              <a:t>және</a:t>
            </a:r>
            <a:r>
              <a:rPr lang="ru-RU" dirty="0"/>
              <a:t> </a:t>
            </a:r>
            <a:r>
              <a:rPr lang="ru-RU" dirty="0" err="1"/>
              <a:t>сізге</a:t>
            </a:r>
            <a:r>
              <a:rPr lang="ru-RU" dirty="0"/>
              <a:t> </a:t>
            </a:r>
            <a:r>
              <a:rPr lang="ru-RU" dirty="0" err="1"/>
              <a:t>жаңартулардың</a:t>
            </a:r>
            <a:r>
              <a:rPr lang="ru-RU" dirty="0"/>
              <a:t> </a:t>
            </a:r>
            <a:r>
              <a:rPr lang="ru-RU" dirty="0" err="1"/>
              <a:t>шығуын</a:t>
            </a:r>
            <a:r>
              <a:rPr lang="ru-RU" dirty="0"/>
              <a:t> </a:t>
            </a:r>
            <a:r>
              <a:rPr lang="ru-RU" dirty="0" err="1"/>
              <a:t>бақылаудың</a:t>
            </a:r>
            <a:r>
              <a:rPr lang="ru-RU" dirty="0"/>
              <a:t> </a:t>
            </a:r>
            <a:r>
              <a:rPr lang="ru-RU" dirty="0" err="1"/>
              <a:t>қажеті</a:t>
            </a:r>
            <a:r>
              <a:rPr lang="ru-RU" dirty="0"/>
              <a:t> </a:t>
            </a:r>
            <a:r>
              <a:rPr lang="ru-RU" dirty="0" err="1"/>
              <a:t>жоқ</a:t>
            </a:r>
            <a:r>
              <a:rPr lang="ru-RU" dirty="0"/>
              <a:t>.</a:t>
            </a:r>
          </a:p>
          <a:p>
            <a:pPr marL="514350" indent="-514350">
              <a:buFont typeface="+mj-lt"/>
              <a:buAutoNum type="arabicPeriod"/>
            </a:pPr>
            <a:r>
              <a:rPr lang="ru-RU" dirty="0" err="1"/>
              <a:t>Сіз</a:t>
            </a:r>
            <a:r>
              <a:rPr lang="ru-RU" dirty="0"/>
              <a:t> </a:t>
            </a:r>
            <a:r>
              <a:rPr lang="ru-RU" dirty="0" err="1"/>
              <a:t>өзіңіздің</a:t>
            </a:r>
            <a:r>
              <a:rPr lang="ru-RU" dirty="0"/>
              <a:t> </a:t>
            </a:r>
            <a:r>
              <a:rPr lang="ru-RU" dirty="0" err="1"/>
              <a:t>ақпаратыңызды</a:t>
            </a:r>
            <a:r>
              <a:rPr lang="ru-RU" dirty="0"/>
              <a:t> </a:t>
            </a:r>
            <a:r>
              <a:rPr lang="ru-RU" dirty="0" err="1"/>
              <a:t>басқа</a:t>
            </a:r>
            <a:r>
              <a:rPr lang="ru-RU" dirty="0"/>
              <a:t> </a:t>
            </a:r>
            <a:r>
              <a:rPr lang="ru-RU" dirty="0" err="1"/>
              <a:t>пайдаланушылармен</a:t>
            </a:r>
            <a:r>
              <a:rPr lang="ru-RU" dirty="0"/>
              <a:t> </a:t>
            </a:r>
            <a:r>
              <a:rPr lang="ru-RU" dirty="0" err="1"/>
              <a:t>біріктіре</a:t>
            </a:r>
            <a:r>
              <a:rPr lang="ru-RU" dirty="0"/>
              <a:t> </a:t>
            </a:r>
            <a:r>
              <a:rPr lang="ru-RU" dirty="0" err="1"/>
              <a:t>аласыз</a:t>
            </a:r>
            <a:r>
              <a:rPr lang="ru-RU" dirty="0"/>
              <a:t>.</a:t>
            </a:r>
          </a:p>
          <a:p>
            <a:pPr marL="514350" indent="-514350">
              <a:buFont typeface="+mj-lt"/>
              <a:buAutoNum type="arabicPeriod"/>
            </a:pPr>
            <a:r>
              <a:rPr lang="ru-RU" dirty="0" err="1"/>
              <a:t>Сіз</a:t>
            </a:r>
            <a:r>
              <a:rPr lang="ru-RU" dirty="0"/>
              <a:t> </a:t>
            </a:r>
            <a:r>
              <a:rPr lang="ru-RU" dirty="0" err="1"/>
              <a:t>өзіңіздің</a:t>
            </a:r>
            <a:r>
              <a:rPr lang="ru-RU" dirty="0"/>
              <a:t> </a:t>
            </a:r>
            <a:r>
              <a:rPr lang="ru-RU" dirty="0" err="1"/>
              <a:t>жақындарыңызбен</a:t>
            </a:r>
            <a:r>
              <a:rPr lang="ru-RU" dirty="0"/>
              <a:t> </a:t>
            </a:r>
            <a:r>
              <a:rPr lang="ru-RU" dirty="0" err="1"/>
              <a:t>немесе</a:t>
            </a:r>
            <a:r>
              <a:rPr lang="ru-RU" dirty="0"/>
              <a:t> </a:t>
            </a:r>
            <a:r>
              <a:rPr lang="ru-RU" dirty="0" err="1"/>
              <a:t>әлемнің</a:t>
            </a:r>
            <a:r>
              <a:rPr lang="ru-RU" dirty="0"/>
              <a:t> </a:t>
            </a:r>
            <a:r>
              <a:rPr lang="ru-RU" dirty="0" err="1"/>
              <a:t>кез</a:t>
            </a:r>
            <a:r>
              <a:rPr lang="ru-RU" dirty="0"/>
              <a:t> </a:t>
            </a:r>
            <a:r>
              <a:rPr lang="ru-RU" dirty="0" err="1"/>
              <a:t>келген</a:t>
            </a:r>
            <a:r>
              <a:rPr lang="ru-RU" dirty="0"/>
              <a:t> </a:t>
            </a:r>
            <a:r>
              <a:rPr lang="ru-RU" dirty="0" err="1"/>
              <a:t>жерінен</a:t>
            </a:r>
            <a:r>
              <a:rPr lang="ru-RU" dirty="0"/>
              <a:t> </a:t>
            </a:r>
            <a:r>
              <a:rPr lang="ru-RU" dirty="0" err="1"/>
              <a:t>адамдармен</a:t>
            </a:r>
            <a:r>
              <a:rPr lang="ru-RU" dirty="0"/>
              <a:t> </a:t>
            </a:r>
            <a:r>
              <a:rPr lang="ru-RU" dirty="0" err="1"/>
              <a:t>ақпарат</a:t>
            </a:r>
            <a:r>
              <a:rPr lang="ru-RU" dirty="0"/>
              <a:t> </a:t>
            </a:r>
            <a:r>
              <a:rPr lang="ru-RU" dirty="0" err="1"/>
              <a:t>бөлісе</a:t>
            </a:r>
            <a:r>
              <a:rPr lang="ru-RU" dirty="0"/>
              <a:t> </a:t>
            </a:r>
            <a:r>
              <a:rPr lang="ru-RU" dirty="0" err="1"/>
              <a:t>аласыз</a:t>
            </a:r>
            <a:r>
              <a:rPr lang="ru-RU" dirty="0"/>
              <a:t>.</a:t>
            </a:r>
            <a:endParaRPr lang="ru-KZ" dirty="0"/>
          </a:p>
        </p:txBody>
      </p:sp>
    </p:spTree>
    <p:extLst>
      <p:ext uri="{BB962C8B-B14F-4D97-AF65-F5344CB8AC3E}">
        <p14:creationId xmlns:p14="http://schemas.microsoft.com/office/powerpoint/2010/main" val="2788186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B48690-0673-4BB1-ACAE-E60E706C29CA}"/>
              </a:ext>
            </a:extLst>
          </p:cNvPr>
          <p:cNvSpPr>
            <a:spLocks noGrp="1"/>
          </p:cNvSpPr>
          <p:nvPr>
            <p:ph type="title"/>
          </p:nvPr>
        </p:nvSpPr>
        <p:spPr/>
        <p:txBody>
          <a:bodyPr>
            <a:normAutofit fontScale="90000"/>
          </a:bodyPr>
          <a:lstStyle/>
          <a:p>
            <a:pPr algn="ctr"/>
            <a:r>
              <a:rPr lang="ru-RU" sz="4400" b="1" i="0" dirty="0" err="1">
                <a:solidFill>
                  <a:srgbClr val="002060"/>
                </a:solidFill>
                <a:effectLst/>
                <a:latin typeface="+mn-lt"/>
              </a:rPr>
              <a:t>Бұлтты</a:t>
            </a:r>
            <a:r>
              <a:rPr lang="ru-RU" sz="4400" b="1" i="0" dirty="0">
                <a:solidFill>
                  <a:srgbClr val="002060"/>
                </a:solidFill>
                <a:effectLst/>
                <a:latin typeface="+mn-lt"/>
              </a:rPr>
              <a:t> </a:t>
            </a:r>
            <a:r>
              <a:rPr lang="ru-RU" sz="4400" b="1" i="0" dirty="0" err="1">
                <a:solidFill>
                  <a:srgbClr val="002060"/>
                </a:solidFill>
                <a:effectLst/>
                <a:latin typeface="+mn-lt"/>
              </a:rPr>
              <a:t>қызметтердің</a:t>
            </a:r>
            <a:r>
              <a:rPr lang="ru-RU" sz="4400" b="1" i="0" dirty="0">
                <a:solidFill>
                  <a:srgbClr val="002060"/>
                </a:solidFill>
                <a:effectLst/>
                <a:latin typeface="+mn-lt"/>
              </a:rPr>
              <a:t> </a:t>
            </a:r>
            <a:r>
              <a:rPr lang="ru-RU" sz="4400" b="1" i="0" dirty="0" err="1">
                <a:solidFill>
                  <a:srgbClr val="002060"/>
                </a:solidFill>
                <a:effectLst/>
                <a:latin typeface="+mn-lt"/>
              </a:rPr>
              <a:t>негізгі</a:t>
            </a:r>
            <a:r>
              <a:rPr lang="ru-RU" sz="4400" b="1" i="0" dirty="0">
                <a:solidFill>
                  <a:srgbClr val="002060"/>
                </a:solidFill>
                <a:effectLst/>
                <a:latin typeface="+mn-lt"/>
              </a:rPr>
              <a:t> </a:t>
            </a:r>
            <a:r>
              <a:rPr lang="ru-RU" sz="4400" b="1" i="0" dirty="0" err="1">
                <a:solidFill>
                  <a:srgbClr val="002060"/>
                </a:solidFill>
                <a:effectLst/>
                <a:latin typeface="+mn-lt"/>
              </a:rPr>
              <a:t>ерекшеліктері</a:t>
            </a:r>
            <a:r>
              <a:rPr lang="en-US" sz="4400" b="1" i="0" dirty="0">
                <a:solidFill>
                  <a:srgbClr val="002060"/>
                </a:solidFill>
                <a:effectLst/>
                <a:latin typeface="+mn-lt"/>
              </a:rPr>
              <a:t>:</a:t>
            </a:r>
            <a:r>
              <a:rPr lang="ru-RU" b="0" i="0" dirty="0">
                <a:solidFill>
                  <a:srgbClr val="002060"/>
                </a:solidFill>
                <a:effectLst/>
                <a:latin typeface="Open Sans"/>
              </a:rPr>
              <a:t/>
            </a:r>
            <a:br>
              <a:rPr lang="ru-RU" b="0" i="0" dirty="0">
                <a:solidFill>
                  <a:srgbClr val="002060"/>
                </a:solidFill>
                <a:effectLst/>
                <a:latin typeface="Open Sans"/>
              </a:rPr>
            </a:br>
            <a:endParaRPr lang="ru-KZ" dirty="0">
              <a:solidFill>
                <a:srgbClr val="002060"/>
              </a:solidFill>
            </a:endParaRPr>
          </a:p>
        </p:txBody>
      </p:sp>
      <p:sp>
        <p:nvSpPr>
          <p:cNvPr id="3" name="Объект 2">
            <a:extLst>
              <a:ext uri="{FF2B5EF4-FFF2-40B4-BE49-F238E27FC236}">
                <a16:creationId xmlns:a16="http://schemas.microsoft.com/office/drawing/2014/main" id="{E5201D80-E956-4DB4-8F55-9EB6D31F1000}"/>
              </a:ext>
            </a:extLst>
          </p:cNvPr>
          <p:cNvSpPr>
            <a:spLocks noGrp="1"/>
          </p:cNvSpPr>
          <p:nvPr>
            <p:ph idx="1"/>
          </p:nvPr>
        </p:nvSpPr>
        <p:spPr/>
        <p:txBody>
          <a:bodyPr/>
          <a:lstStyle/>
          <a:p>
            <a:pPr marL="0" indent="0">
              <a:buNone/>
            </a:pPr>
            <a:r>
              <a:rPr lang="ru-RU" b="1" dirty="0" err="1">
                <a:solidFill>
                  <a:srgbClr val="002060"/>
                </a:solidFill>
              </a:rPr>
              <a:t>Жұмыс</a:t>
            </a:r>
            <a:r>
              <a:rPr lang="ru-RU" b="1" dirty="0">
                <a:solidFill>
                  <a:srgbClr val="002060"/>
                </a:solidFill>
              </a:rPr>
              <a:t> </a:t>
            </a:r>
            <a:r>
              <a:rPr lang="ru-RU" b="1" dirty="0" err="1">
                <a:solidFill>
                  <a:srgbClr val="002060"/>
                </a:solidFill>
              </a:rPr>
              <a:t>үшін</a:t>
            </a:r>
            <a:r>
              <a:rPr lang="ru-RU" b="1" dirty="0">
                <a:solidFill>
                  <a:srgbClr val="002060"/>
                </a:solidFill>
              </a:rPr>
              <a:t> </a:t>
            </a:r>
            <a:r>
              <a:rPr lang="ru-RU" b="1" dirty="0" err="1">
                <a:solidFill>
                  <a:srgbClr val="002060"/>
                </a:solidFill>
              </a:rPr>
              <a:t>сізге</a:t>
            </a:r>
            <a:r>
              <a:rPr lang="ru-RU" b="1" dirty="0">
                <a:solidFill>
                  <a:srgbClr val="002060"/>
                </a:solidFill>
              </a:rPr>
              <a:t>: </a:t>
            </a:r>
          </a:p>
          <a:p>
            <a:pPr marL="0" indent="0">
              <a:buNone/>
            </a:pPr>
            <a:r>
              <a:rPr lang="ru-RU" dirty="0">
                <a:solidFill>
                  <a:srgbClr val="002060"/>
                </a:solidFill>
              </a:rPr>
              <a:t>1. </a:t>
            </a:r>
            <a:r>
              <a:rPr lang="ru-RU" dirty="0" err="1">
                <a:solidFill>
                  <a:srgbClr val="002060"/>
                </a:solidFill>
              </a:rPr>
              <a:t>Интернетке</a:t>
            </a:r>
            <a:r>
              <a:rPr lang="ru-RU" dirty="0">
                <a:solidFill>
                  <a:srgbClr val="002060"/>
                </a:solidFill>
              </a:rPr>
              <a:t> </a:t>
            </a:r>
            <a:r>
              <a:rPr lang="ru-RU" dirty="0" err="1">
                <a:solidFill>
                  <a:srgbClr val="002060"/>
                </a:solidFill>
              </a:rPr>
              <a:t>тұрақты</a:t>
            </a:r>
            <a:r>
              <a:rPr lang="ru-RU" dirty="0">
                <a:solidFill>
                  <a:srgbClr val="002060"/>
                </a:solidFill>
              </a:rPr>
              <a:t> </a:t>
            </a:r>
            <a:r>
              <a:rPr lang="ru-RU" dirty="0" err="1">
                <a:solidFill>
                  <a:srgbClr val="002060"/>
                </a:solidFill>
              </a:rPr>
              <a:t>байланыс</a:t>
            </a:r>
            <a:r>
              <a:rPr lang="ru-RU" dirty="0">
                <a:solidFill>
                  <a:srgbClr val="002060"/>
                </a:solidFill>
              </a:rPr>
              <a:t>; </a:t>
            </a:r>
          </a:p>
          <a:p>
            <a:pPr marL="0" indent="0">
              <a:buNone/>
            </a:pPr>
            <a:r>
              <a:rPr lang="ru-RU" dirty="0">
                <a:solidFill>
                  <a:srgbClr val="002060"/>
                </a:solidFill>
              </a:rPr>
              <a:t>2. Браузер.</a:t>
            </a:r>
            <a:endParaRPr lang="ru-KZ" dirty="0">
              <a:solidFill>
                <a:srgbClr val="002060"/>
              </a:solidFill>
            </a:endParaRPr>
          </a:p>
        </p:txBody>
      </p:sp>
      <p:pic>
        <p:nvPicPr>
          <p:cNvPr id="4" name="Рисунок 3">
            <a:extLst>
              <a:ext uri="{FF2B5EF4-FFF2-40B4-BE49-F238E27FC236}">
                <a16:creationId xmlns:a16="http://schemas.microsoft.com/office/drawing/2014/main" id="{5104801C-3075-461A-9FC7-F16F1D5D0C9D}"/>
              </a:ext>
            </a:extLst>
          </p:cNvPr>
          <p:cNvPicPr>
            <a:picLocks noChangeAspect="1"/>
          </p:cNvPicPr>
          <p:nvPr/>
        </p:nvPicPr>
        <p:blipFill>
          <a:blip r:embed="rId2"/>
          <a:stretch>
            <a:fillRect/>
          </a:stretch>
        </p:blipFill>
        <p:spPr>
          <a:xfrm>
            <a:off x="3669323" y="3502025"/>
            <a:ext cx="4572000" cy="2809875"/>
          </a:xfrm>
          <a:prstGeom prst="rect">
            <a:avLst/>
          </a:prstGeom>
        </p:spPr>
      </p:pic>
    </p:spTree>
    <p:extLst>
      <p:ext uri="{BB962C8B-B14F-4D97-AF65-F5344CB8AC3E}">
        <p14:creationId xmlns:p14="http://schemas.microsoft.com/office/powerpoint/2010/main" val="8855464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639</Words>
  <Application>Microsoft Office PowerPoint</Application>
  <PresentationFormat>Широкоэкранный</PresentationFormat>
  <Paragraphs>80</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Calibri Light</vt:lpstr>
      <vt:lpstr>Open Sans</vt:lpstr>
      <vt:lpstr>Times New Roman</vt:lpstr>
      <vt:lpstr>Wingdings</vt:lpstr>
      <vt:lpstr>Тема Office</vt:lpstr>
      <vt:lpstr>Бұлтты технологияларды iскерлік салада қолдану</vt:lpstr>
      <vt:lpstr>Оқу мақсаты:</vt:lpstr>
      <vt:lpstr>Бейнебаян қарау</vt:lpstr>
      <vt:lpstr>Сұрақ:</vt:lpstr>
      <vt:lpstr>Презентация PowerPoint</vt:lpstr>
      <vt:lpstr>Презентация PowerPoint</vt:lpstr>
      <vt:lpstr>Групповая работа </vt:lpstr>
      <vt:lpstr>Презентация PowerPoint</vt:lpstr>
      <vt:lpstr>Бұлтты қызметтердің негізгі ерекшеліктері: </vt:lpstr>
      <vt:lpstr>Бұлтты технологияларының кемшіліктері: </vt:lpstr>
      <vt:lpstr>Тапсырма 2.</vt:lpstr>
      <vt:lpstr>Рефлексия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Применение облачных технологий в деловой сфере</dc:title>
  <dc:creator>Гаухар Рамазанова</dc:creator>
  <cp:lastModifiedBy>Данагул</cp:lastModifiedBy>
  <cp:revision>26</cp:revision>
  <dcterms:created xsi:type="dcterms:W3CDTF">2020-09-24T11:20:22Z</dcterms:created>
  <dcterms:modified xsi:type="dcterms:W3CDTF">2025-03-04T17:18:18Z</dcterms:modified>
</cp:coreProperties>
</file>