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71" r:id="rId8"/>
    <p:sldId id="274" r:id="rId9"/>
    <p:sldId id="275" r:id="rId10"/>
    <p:sldId id="262" r:id="rId11"/>
    <p:sldId id="273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181102F-8407-4685-BD62-A91413C5D00B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B716EC3-745B-44A7-A429-3D7FC6581CE7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22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885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64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ru-KZ" smtClean="0"/>
              <a:t>‹#›</a:t>
            </a:fld>
            <a:endParaRPr lang="ru-K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932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77429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ru-KZ" smtClean="0"/>
              <a:t>‹#›</a:t>
            </a:fld>
            <a:endParaRPr lang="ru-K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616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ru-KZ" smtClean="0"/>
              <a:t>‹#›</a:t>
            </a:fld>
            <a:endParaRPr lang="ru-K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70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42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49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5676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ru-KZ" smtClean="0"/>
              <a:t>‹#›</a:t>
            </a:fld>
            <a:endParaRPr lang="ru-K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33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1700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ru-KZ" smtClean="0"/>
              <a:t>‹#›</a:t>
            </a:fld>
            <a:endParaRPr lang="ru-K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667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ru-KZ" smtClean="0"/>
              <a:t>‹#›</a:t>
            </a:fld>
            <a:endParaRPr lang="ru-K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02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8233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ru-KZ" smtClean="0"/>
              <a:t>‹#›</a:t>
            </a:fld>
            <a:endParaRPr lang="ru-K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984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1102F-8407-4685-BD62-A91413C5D00B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16EC3-745B-44A7-A429-3D7FC6581CE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6503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81102F-8407-4685-BD62-A91413C5D00B}" type="datetimeFigureOut">
              <a:rPr lang="ru-KZ" smtClean="0"/>
              <a:t>13.08.2024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716EC3-745B-44A7-A429-3D7FC6581CE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3483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FD85D9-EF04-4CA3-B2AB-64A513E1F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4084942"/>
            <a:ext cx="6815669" cy="151553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5400" dirty="0">
                <a:solidFill>
                  <a:schemeClr val="tx1"/>
                </a:solidFill>
                <a:effectLst/>
              </a:rPr>
              <a:t>Аралас сандарды қосу.</a:t>
            </a:r>
            <a:br>
              <a:rPr lang="kk-KZ" sz="5400" dirty="0">
                <a:solidFill>
                  <a:schemeClr val="tx1"/>
                </a:solidFill>
                <a:effectLst/>
              </a:rPr>
            </a:br>
            <a:r>
              <a:rPr lang="kk-KZ" sz="5400" dirty="0">
                <a:solidFill>
                  <a:schemeClr val="tx1"/>
                </a:solidFill>
                <a:effectLst/>
              </a:rPr>
              <a:t> Аралас сандарды азайту</a:t>
            </a:r>
            <a:br>
              <a:rPr lang="kk-KZ" sz="5400" dirty="0">
                <a:solidFill>
                  <a:schemeClr val="tx1"/>
                </a:solidFill>
                <a:effectLst/>
              </a:rPr>
            </a:b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BB1F763-5207-407A-89ED-AE64D8EF1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933" y="4748462"/>
            <a:ext cx="6815669" cy="1272673"/>
          </a:xfrm>
        </p:spPr>
        <p:txBody>
          <a:bodyPr>
            <a:normAutofit/>
          </a:bodyPr>
          <a:lstStyle/>
          <a:p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1729247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E70B1829-F9FF-462E-B1BB-36885217AF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86855" y="1288713"/>
                <a:ext cx="9601196" cy="130386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kk-KZ" sz="3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Теңдеуді шешіңіз: </a:t>
                </a:r>
                <a14:m>
                  <m:oMath xmlns:m="http://schemas.openxmlformats.org/officeDocument/2006/math">
                    <m:r>
                      <a:rPr lang="kk-KZ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𝟏𝟒</m:t>
                    </m:r>
                    <m:f>
                      <m:fPr>
                        <m:ctrlPr>
                          <a:rPr lang="ru-KZ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kk-KZ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𝟏𝟔</m:t>
                        </m:r>
                      </m:den>
                    </m:f>
                    <m:r>
                      <a:rPr lang="kk-KZ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−х=</m:t>
                    </m:r>
                    <m:r>
                      <a:rPr lang="kk-KZ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𝟔</m:t>
                    </m:r>
                    <m:f>
                      <m:fPr>
                        <m:ctrlPr>
                          <a:rPr lang="ru-KZ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kk-KZ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kk-KZ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kk-KZ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  <m:f>
                      <m:fPr>
                        <m:ctrlPr>
                          <a:rPr lang="ru-KZ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kk-KZ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kk-KZ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.</m:t>
                    </m:r>
                  </m:oMath>
                </a14:m>
                <a:r>
                  <a:rPr lang="kk-KZ" sz="3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kk-KZ" sz="36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ru-KZ" sz="3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ru-KZ" sz="3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ru-KZ" sz="7200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E70B1829-F9FF-462E-B1BB-36885217A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86855" y="1288713"/>
                <a:ext cx="9601196" cy="1303867"/>
              </a:xfrm>
              <a:blipFill>
                <a:blip r:embed="rId2"/>
                <a:stretch>
                  <a:fillRect t="-2383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A5BD0F-B056-4578-980A-678B99246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40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Дескриптор:</a:t>
            </a:r>
          </a:p>
          <a:p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аралас сандарды қосады</a:t>
            </a:r>
          </a:p>
          <a:p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аралас сандарды азайтады</a:t>
            </a:r>
          </a:p>
          <a:p>
            <a:r>
              <a:rPr lang="kk-KZ" sz="4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белгісізді табады</a:t>
            </a:r>
            <a:endParaRPr lang="ru-KZ" sz="4000" dirty="0"/>
          </a:p>
        </p:txBody>
      </p:sp>
    </p:spTree>
    <p:extLst>
      <p:ext uri="{BB962C8B-B14F-4D97-AF65-F5344CB8AC3E}">
        <p14:creationId xmlns:p14="http://schemas.microsoft.com/office/powerpoint/2010/main" val="331441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30ABFE6B-CBC1-4639-9E25-16501CF7529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-1463840" y="1190679"/>
                <a:ext cx="9601196" cy="365405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𝟏𝟒</m:t>
                      </m:r>
                      <m:f>
                        <m:fPr>
                          <m:ctrlPr>
                            <a:rPr lang="ru-KZ" sz="3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sz="3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kk-KZ" sz="3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  <m:r>
                        <a:rPr lang="kk-KZ" sz="3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−х=</m:t>
                      </m:r>
                      <m:r>
                        <a:rPr lang="kk-KZ" sz="3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𝟔</m:t>
                      </m:r>
                      <m:f>
                        <m:fPr>
                          <m:ctrlPr>
                            <a:rPr lang="ru-KZ" sz="3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sz="3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kk-KZ" sz="3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  <m:r>
                        <a:rPr lang="kk-KZ" sz="3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kk-KZ" sz="3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</m:t>
                      </m:r>
                      <m:f>
                        <m:fPr>
                          <m:ctrlPr>
                            <a:rPr lang="ru-KZ" sz="3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sz="3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kk-KZ" sz="32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  <m:r>
                        <a:rPr lang="kk-KZ" sz="3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.</m:t>
                      </m:r>
                    </m:oMath>
                  </m:oMathPara>
                </a14:m>
                <a:endParaRPr lang="ru-KZ" sz="3200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30ABFE6B-CBC1-4639-9E25-16501CF752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463840" y="1190679"/>
                <a:ext cx="9601196" cy="365405"/>
              </a:xfrm>
              <a:blipFill>
                <a:blip r:embed="rId2"/>
                <a:stretch>
                  <a:fillRect t="-61667" b="-7666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0B65E7F0-63F1-424A-B379-CEC25FA485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305" y="2085474"/>
                <a:ext cx="10399292" cy="3790394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kk-KZ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𝟏𝟒</m:t>
                    </m:r>
                    <m:f>
                      <m:fPr>
                        <m:ctrlPr>
                          <a:rPr lang="ru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𝟏𝟔</m:t>
                        </m:r>
                      </m:den>
                    </m:f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−х=</m:t>
                    </m:r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𝟔</m:t>
                    </m:r>
                    <m:f>
                      <m:fPr>
                        <m:ctrlPr>
                          <a:rPr lang="ru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  <m:f>
                      <m:fPr>
                        <m:ctrlPr>
                          <a:rPr lang="ru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.</m:t>
                    </m:r>
                  </m:oMath>
                </a14:m>
                <a:r>
                  <a:rPr lang="kk-KZ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х=</m:t>
                    </m:r>
                    <m:r>
                      <a:rPr lang="kk-KZ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𝟏𝟒</m:t>
                    </m:r>
                    <m:f>
                      <m:fPr>
                        <m:ctrlPr>
                          <a:rPr lang="ru-KZ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𝟒𝟓</m:t>
                        </m:r>
                      </m:num>
                      <m:den>
                        <m:r>
                          <a:rPr lang="kk-KZ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𝟖𝟎</m:t>
                        </m:r>
                      </m:den>
                    </m:f>
                    <m:r>
                      <a:rPr lang="kk-KZ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kk-KZ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𝟕</m:t>
                    </m:r>
                    <m:f>
                      <m:fPr>
                        <m:ctrlPr>
                          <a:rPr lang="ru-KZ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𝟗𝟐</m:t>
                        </m:r>
                      </m:num>
                      <m:den>
                        <m:r>
                          <a:rPr lang="kk-KZ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𝟖𝟎</m:t>
                        </m:r>
                      </m:den>
                    </m:f>
                  </m:oMath>
                </a14:m>
                <a:endParaRPr lang="ru-KZ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𝟏𝟒</m:t>
                    </m:r>
                    <m:f>
                      <m:fPr>
                        <m:ctrlPr>
                          <a:rPr lang="ru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𝟏𝟔</m:t>
                        </m:r>
                      </m:den>
                    </m:f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−х=</m:t>
                    </m:r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𝟔</m:t>
                    </m:r>
                    <m:f>
                      <m:fPr>
                        <m:ctrlPr>
                          <a:rPr lang="ru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𝟐𝟎</m:t>
                        </m:r>
                      </m:den>
                    </m:f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  <m:f>
                      <m:fPr>
                        <m:ctrlPr>
                          <a:rPr lang="ru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𝟐𝟎</m:t>
                        </m:r>
                      </m:den>
                    </m:f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.</m:t>
                    </m:r>
                  </m:oMath>
                </a14:m>
                <a:r>
                  <a:rPr lang="kk-KZ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х=</m:t>
                    </m:r>
                    <m:r>
                      <a:rPr lang="kk-KZ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𝟏𝟑</m:t>
                    </m:r>
                    <m:f>
                      <m:fPr>
                        <m:ctrlPr>
                          <a:rPr lang="ru-KZ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𝟏𝟐𝟓</m:t>
                        </m:r>
                      </m:num>
                      <m:den>
                        <m:r>
                          <a:rPr lang="kk-KZ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𝟖𝟎</m:t>
                        </m:r>
                      </m:den>
                    </m:f>
                    <m:r>
                      <a:rPr lang="kk-KZ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kk-KZ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𝟕</m:t>
                    </m:r>
                    <m:f>
                      <m:fPr>
                        <m:ctrlPr>
                          <a:rPr lang="ru-KZ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𝟗𝟐</m:t>
                        </m:r>
                      </m:num>
                      <m:den>
                        <m:r>
                          <a:rPr lang="kk-KZ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𝟖𝟎</m:t>
                        </m:r>
                      </m:den>
                    </m:f>
                  </m:oMath>
                </a14:m>
                <a:r>
                  <a:rPr lang="kk-KZ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endParaRPr lang="ru-KZ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𝟏𝟒</m:t>
                    </m:r>
                    <m:f>
                      <m:fPr>
                        <m:ctrlPr>
                          <a:rPr lang="ru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𝟏𝟔</m:t>
                        </m:r>
                      </m:den>
                    </m:f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−х=</m:t>
                    </m:r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𝟕</m:t>
                    </m:r>
                    <m:f>
                      <m:fPr>
                        <m:ctrlPr>
                          <a:rPr lang="ru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𝟐𝟑</m:t>
                        </m:r>
                      </m:num>
                      <m:den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𝟐𝟎</m:t>
                        </m:r>
                      </m:den>
                    </m:f>
                    <m:r>
                      <a:rPr lang="ru-RU" sz="28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                                                    </m:t>
                    </m:r>
                    <m:r>
                      <a:rPr lang="kk-KZ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х=</m:t>
                    </m:r>
                    <m:r>
                      <a:rPr lang="kk-KZ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𝟔</m:t>
                    </m:r>
                    <m:f>
                      <m:fPr>
                        <m:ctrlPr>
                          <a:rPr lang="ru-KZ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𝟑𝟑</m:t>
                        </m:r>
                      </m:num>
                      <m:den>
                        <m:r>
                          <a:rPr lang="kk-KZ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𝟖𝟎</m:t>
                        </m:r>
                      </m:den>
                    </m:f>
                  </m:oMath>
                </a14:m>
                <a:endParaRPr lang="ru-KZ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х=</m:t>
                    </m:r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𝟏𝟒</m:t>
                    </m:r>
                    <m:f>
                      <m:fPr>
                        <m:ctrlPr>
                          <a:rPr lang="ru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𝟏𝟔</m:t>
                        </m:r>
                      </m:den>
                    </m:f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𝟕</m:t>
                    </m:r>
                    <m:f>
                      <m:fPr>
                        <m:ctrlPr>
                          <a:rPr lang="ru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𝟐𝟑</m:t>
                        </m:r>
                      </m:num>
                      <m:den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endParaRPr lang="ru-KZ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ru-KZ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ru-KZ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ru-KZ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ru-KZ" sz="32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B65E7F0-63F1-424A-B379-CEC25FA485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305" y="2085474"/>
                <a:ext cx="10399292" cy="379039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47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73BC2911-DD1C-4ED9-A22D-FA3A7AB744F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7095" y="1110469"/>
                <a:ext cx="10720134" cy="1303867"/>
              </a:xfr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kk-KZ" sz="3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Өз бетімен орындауға тапсырмалар</a:t>
                </a:r>
                <a:r>
                  <a:rPr lang="ru-KZ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ru-KZ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ru-RU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kk-KZ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  </a:t>
                </a:r>
                <a:r>
                  <a:rPr lang="kk-KZ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(6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KZ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kk-KZ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kk-KZ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kk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kk-KZ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)+(4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kk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kk-KZ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kk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kk-KZ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                     2.   (6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kk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kk-KZ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kk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kk-KZ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kk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kk-KZ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-2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kk-KZ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KZ" sz="27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ru-KZ" sz="27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ru-KZ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73BC2911-DD1C-4ED9-A22D-FA3A7AB74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7095" y="1110469"/>
                <a:ext cx="10720134" cy="1303867"/>
              </a:xfrm>
              <a:blipFill>
                <a:blip r:embed="rId2"/>
                <a:stretch>
                  <a:fillRect l="-1023" t="-3925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D7821973-2C62-4D6D-88B5-68615CA4BB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421204"/>
              </p:ext>
            </p:extLst>
          </p:nvPr>
        </p:nvGraphicFramePr>
        <p:xfrm>
          <a:off x="2133599" y="3008598"/>
          <a:ext cx="8101263" cy="270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641">
                  <a:extLst>
                    <a:ext uri="{9D8B030D-6E8A-4147-A177-3AD203B41FA5}">
                      <a16:colId xmlns:a16="http://schemas.microsoft.com/office/drawing/2014/main" xmlns="" val="2363152567"/>
                    </a:ext>
                  </a:extLst>
                </a:gridCol>
                <a:gridCol w="7198622">
                  <a:extLst>
                    <a:ext uri="{9D8B030D-6E8A-4147-A177-3AD203B41FA5}">
                      <a16:colId xmlns:a16="http://schemas.microsoft.com/office/drawing/2014/main" xmlns="" val="1790917641"/>
                    </a:ext>
                  </a:extLst>
                </a:gridCol>
              </a:tblGrid>
              <a:tr h="397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>
                          <a:effectLst/>
                        </a:rPr>
                        <a:t>Р/с</a:t>
                      </a:r>
                      <a:endParaRPr lang="ru-KZ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>
                          <a:effectLst/>
                        </a:rPr>
                        <a:t>Дескриптор</a:t>
                      </a:r>
                      <a:endParaRPr lang="ru-KZ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04229616"/>
                  </a:ext>
                </a:extLst>
              </a:tr>
              <a:tr h="426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>
                          <a:effectLst/>
                        </a:rPr>
                        <a:t>1.</a:t>
                      </a:r>
                      <a:endParaRPr lang="ru-KZ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kk-KZ" sz="2800">
                          <a:effectLst/>
                        </a:rPr>
                        <a:t>Жақша ішіндегі амалды орындайды</a:t>
                      </a:r>
                      <a:endParaRPr lang="ru-KZ" sz="20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kk-KZ" sz="2800">
                          <a:effectLst/>
                        </a:rPr>
                        <a:t>Аралас сандарды қосады </a:t>
                      </a:r>
                      <a:endParaRPr lang="ru-KZ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79854771"/>
                  </a:ext>
                </a:extLst>
              </a:tr>
              <a:tr h="426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>
                          <a:effectLst/>
                        </a:rPr>
                        <a:t>2.</a:t>
                      </a:r>
                      <a:endParaRPr lang="ru-KZ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kk-KZ" sz="2800" dirty="0">
                          <a:effectLst/>
                        </a:rPr>
                        <a:t>Жақша ішіндегі аралас сандарды қосады</a:t>
                      </a:r>
                      <a:endParaRPr lang="ru-KZ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kk-KZ" sz="2800" dirty="0">
                          <a:effectLst/>
                        </a:rPr>
                        <a:t>Натурал саннан аралас санды азайтады </a:t>
                      </a:r>
                      <a:endParaRPr lang="ru-KZ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91516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99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D403A21-0DE2-4875-8AA0-35DF20E00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16" t="23613" r="50000" b="45963"/>
          <a:stretch/>
        </p:blipFill>
        <p:spPr>
          <a:xfrm>
            <a:off x="898356" y="982132"/>
            <a:ext cx="10363202" cy="4898967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E7BAEC1A-1D9A-4679-8892-D483B4BA4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23970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0E9D74-3CE0-4512-B3C9-486C6DE5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7200" dirty="0"/>
              <a:t>Мақсаты</a:t>
            </a:r>
            <a:endParaRPr lang="ru-KZ" sz="7200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0DF380ED-EA8D-4929-A4F2-0B63A314E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1590" algn="just"/>
            <a:r>
              <a:rPr lang="kk-KZ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5.1.2.19 натурал саннан жай бөлшекті азайтуды орындау;</a:t>
            </a:r>
            <a:endParaRPr lang="ru-K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1590" algn="just"/>
            <a:r>
              <a:rPr lang="kk-KZ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5.1.2.20 аралас сандарды қосу және азайтуды орындау;</a:t>
            </a:r>
            <a:endParaRPr lang="ru-KZ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89848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D3F795-A3EA-4C89-8159-95D7AEF5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Бағалау критерийі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D51679-C9EE-483E-BA59-10339CC56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натурал саннан жай бөлшекті азайтады;</a:t>
            </a:r>
            <a:endParaRPr lang="ru-K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аралас сандардың қосындысын табады;</a:t>
            </a:r>
            <a:endParaRPr lang="ru-K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kk-KZ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аралас сандарды азайтады;</a:t>
            </a:r>
            <a:endParaRPr lang="ru-KZ" sz="4800" dirty="0"/>
          </a:p>
        </p:txBody>
      </p:sp>
    </p:spTree>
    <p:extLst>
      <p:ext uri="{BB962C8B-B14F-4D97-AF65-F5344CB8AC3E}">
        <p14:creationId xmlns:p14="http://schemas.microsoft.com/office/powerpoint/2010/main" val="28511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AA1A5F-D1DB-455D-9FE6-AEA23DE18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Миға шабуыл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80A4803-7704-4761-80D5-045C2425C37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6405" t="32029" r="52392" b="43869"/>
          <a:stretch/>
        </p:blipFill>
        <p:spPr bwMode="auto">
          <a:xfrm>
            <a:off x="737937" y="2566736"/>
            <a:ext cx="10427368" cy="3309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243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5582DB39-CD59-40B1-80B6-341DF5AF89E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Тапсырма :            </m:t>
                      </m:r>
                      <m:r>
                        <a:rPr lang="kk-KZ" sz="36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kk-KZ" sz="36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𝟕</m:t>
                      </m:r>
                      <m:f>
                        <m:fPr>
                          <m:ctrlPr>
                            <a:rPr lang="ru-KZ" sz="3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sz="3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kk-KZ" sz="3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  <m:r>
                        <a:rPr lang="kk-KZ" sz="36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ru-KZ" sz="3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k-KZ" sz="3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  <m:f>
                            <m:fPr>
                              <m:ctrlPr>
                                <a:rPr lang="ru-KZ" sz="36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kk-KZ" sz="36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kk-KZ" sz="36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kk-KZ" sz="3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kk-KZ" sz="3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𝟑</m:t>
                          </m:r>
                          <m:f>
                            <m:fPr>
                              <m:ctrlPr>
                                <a:rPr lang="ru-KZ" sz="36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kk-KZ" sz="36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kk-KZ" sz="36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kk-KZ" sz="36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kk-KZ" sz="36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</m:t>
                      </m:r>
                      <m:f>
                        <m:fPr>
                          <m:ctrlPr>
                            <a:rPr lang="ru-KZ" sz="3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sz="3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kk-KZ" sz="36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kk-KZ" sz="36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</m:t>
                      </m:r>
                    </m:oMath>
                  </m:oMathPara>
                </a14:m>
                <a:endParaRPr lang="ru-KZ" sz="7200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5582DB39-CD59-40B1-80B6-341DF5AF89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0CCE272C-CE51-4610-BA2C-D04B16196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kk-KZ" sz="51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Шешуі:</a:t>
                </a:r>
                <a:endParaRPr lang="ru-KZ" sz="5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𝟕</m:t>
                    </m:r>
                    <m:f>
                      <m:fPr>
                        <m:ctrlPr>
                          <a:rPr lang="ru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ru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</m:t>
                        </m:r>
                        <m:f>
                          <m:fPr>
                            <m:ctrlPr>
                              <a:rPr lang="ru-KZ" sz="4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kk-KZ" sz="4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kk-KZ" sz="4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den>
                        </m:f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  <m:f>
                          <m:fPr>
                            <m:ctrlPr>
                              <a:rPr lang="ru-KZ" sz="4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kk-KZ" sz="4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kk-KZ" sz="4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  <m:f>
                      <m:fPr>
                        <m:ctrlPr>
                          <a:rPr lang="ru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𝟕</m:t>
                    </m:r>
                    <m:f>
                      <m:fPr>
                        <m:ctrlPr>
                          <a:rPr lang="ru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ru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</m:t>
                        </m:r>
                        <m:f>
                          <m:fPr>
                            <m:ctrlPr>
                              <a:rPr lang="ru-KZ" sz="4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kk-KZ" sz="4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kk-KZ" sz="4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𝟏𝟐</m:t>
                            </m:r>
                          </m:den>
                        </m:f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  <m:f>
                          <m:fPr>
                            <m:ctrlPr>
                              <a:rPr lang="ru-KZ" sz="4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kk-KZ" sz="4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kk-KZ" sz="4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  <m:f>
                      <m:fPr>
                        <m:ctrlPr>
                          <a:rPr lang="ru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   </m:t>
                    </m:r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𝟕</m:t>
                    </m:r>
                    <m:f>
                      <m:fPr>
                        <m:ctrlPr>
                          <a:rPr lang="ru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  <m:f>
                      <m:fPr>
                        <m:ctrlPr>
                          <a:rPr lang="ru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  <m:f>
                      <m:fPr>
                        <m:ctrlPr>
                          <a:rPr lang="ru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𝟏𝟑</m:t>
                        </m:r>
                      </m:num>
                      <m:den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ru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𝟖</m:t>
                    </m:r>
                    <m:f>
                      <m:fPr>
                        <m:ctrlPr>
                          <a:rPr lang="ru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kk-KZ" sz="4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  <m:r>
                      <a:rPr lang="kk-KZ" sz="4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      </m:t>
                    </m:r>
                  </m:oMath>
                </a14:m>
                <a:endParaRPr lang="ru-KZ" sz="4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kk-KZ" sz="1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              </m:t>
                    </m:r>
                  </m:oMath>
                </a14:m>
                <a:endParaRPr lang="ru-K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ru-KZ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CCE272C-CE51-4610-BA2C-D04B16196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42" t="-4587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6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F826957A-CD68-4790-B305-CF90A9F85B9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45432" y="982132"/>
                <a:ext cx="10351166" cy="1303867"/>
              </a:xfr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457200" algn="l"/>
                  </a:tabLst>
                </a:pPr>
                <a:r>
                  <a:rPr lang="kk-KZ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KZ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ru-KZ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r>
                  <a:rPr lang="kk-KZ" sz="2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Екі қаладан бір уақытта бір-біріне қарама-қарсы автобус және жеңіл машина шықты. Автобус </a:t>
                </a:r>
                <a14:m>
                  <m:oMath xmlns:m="http://schemas.openxmlformats.org/officeDocument/2006/math">
                    <m:r>
                      <a:rPr lang="kk-KZ" sz="2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𝟖𝟑</m:t>
                    </m:r>
                    <m:f>
                      <m:fPr>
                        <m:ctrlPr>
                          <a:rPr lang="ru-KZ" sz="2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kk-KZ" sz="2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kk-KZ" sz="2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км, жеңіл машина </a:t>
                </a:r>
                <a14:m>
                  <m:oMath xmlns:m="http://schemas.openxmlformats.org/officeDocument/2006/math">
                    <m:r>
                      <a:rPr lang="kk-KZ" sz="2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𝟏𝟐𝟎</m:t>
                    </m:r>
                    <m:f>
                      <m:fPr>
                        <m:ctrlPr>
                          <a:rPr lang="ru-KZ" sz="2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kk-KZ" sz="2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kk-KZ" sz="2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км жүргенде, олар бір-бірімен кездесіп, сонан-соң бір-бірінен </a:t>
                </a:r>
                <a14:m>
                  <m:oMath xmlns:m="http://schemas.openxmlformats.org/officeDocument/2006/math">
                    <m:r>
                      <a:rPr lang="kk-KZ" sz="2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𝟏𝟗</m:t>
                    </m:r>
                    <m:f>
                      <m:fPr>
                        <m:ctrlPr>
                          <a:rPr lang="ru-KZ" sz="2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kk-KZ" sz="2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kk-KZ" sz="22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км-ге алыстады. Екі қаланың ара-қашықтығын табыңыз.</a:t>
                </a:r>
                <a:r>
                  <a:rPr lang="ru-KZ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ru-KZ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ru-KZ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F826957A-CD68-4790-B305-CF90A9F85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5432" y="982132"/>
                <a:ext cx="10351166" cy="1303867"/>
              </a:xfrm>
              <a:blipFill>
                <a:blip r:embed="rId2"/>
                <a:stretch>
                  <a:fillRect t="-21495" r="-41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A85CC3-6DC5-48E4-B170-34F0A5AAB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417" y="3214658"/>
            <a:ext cx="9601196" cy="3318936"/>
          </a:xfrm>
        </p:spPr>
        <p:txBody>
          <a:bodyPr/>
          <a:lstStyle/>
          <a:p>
            <a:r>
              <a:rPr lang="kk-KZ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Дескриптор:</a:t>
            </a:r>
            <a:r>
              <a:rPr lang="ru-K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K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kk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-есептің шартын құрастырады;</a:t>
            </a:r>
            <a:r>
              <a:rPr lang="ru-K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K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kk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-есеп шартына сәйкес санды теңдік құрастырады;</a:t>
            </a:r>
            <a:r>
              <a:rPr lang="ru-K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K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kk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-санды теңдіктің мәнін есептейді;</a:t>
            </a:r>
            <a:r>
              <a:rPr lang="ru-K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K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kk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-жауабын жазады;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42573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62496B-D8AB-4962-891B-40C465E6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D3B26486-70F2-4194-9C61-AA49D7934A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kk-KZ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𝟖𝟑</m:t>
                      </m:r>
                      <m:f>
                        <m:fPr>
                          <m:ctrlPr>
                            <a:rPr lang="ru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kk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  <m:r>
                        <a:rPr lang="kk-KZ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kk-KZ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𝟏𝟐𝟎</m:t>
                      </m:r>
                      <m:r>
                        <a:rPr lang="kk-KZ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ru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kk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kk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  <m:r>
                        <a:rPr lang="kk-KZ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kk-KZ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𝟏𝟗</m:t>
                      </m:r>
                      <m:f>
                        <m:fPr>
                          <m:ctrlPr>
                            <a:rPr lang="ru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kk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kk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kk-KZ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  </m:t>
                      </m:r>
                      <m:r>
                        <a:rPr lang="kk-KZ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𝟖𝟑</m:t>
                      </m:r>
                      <m:f>
                        <m:fPr>
                          <m:ctrlPr>
                            <a:rPr lang="ru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kk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𝟐𝟎</m:t>
                          </m:r>
                        </m:den>
                      </m:f>
                      <m:r>
                        <a:rPr lang="kk-KZ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kk-KZ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𝟏𝟐𝟎</m:t>
                      </m:r>
                      <m:r>
                        <a:rPr lang="kk-KZ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ru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kk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kk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𝟐𝟎</m:t>
                          </m:r>
                        </m:den>
                      </m:f>
                      <m:r>
                        <a:rPr lang="kk-KZ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kk-KZ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𝟏𝟗</m:t>
                      </m:r>
                      <m:f>
                        <m:fPr>
                          <m:ctrlPr>
                            <a:rPr lang="ru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kk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𝟏𝟎</m:t>
                          </m:r>
                        </m:num>
                        <m:den>
                          <m:r>
                            <a:rPr lang="kk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𝟐𝟎</m:t>
                          </m:r>
                        </m:den>
                      </m:f>
                      <m:r>
                        <a:rPr lang="kk-KZ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kk-KZ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𝟏𝟖𝟒</m:t>
                      </m:r>
                      <m:r>
                        <a:rPr lang="kk-KZ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ru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kk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kk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𝟐𝟎</m:t>
                          </m:r>
                        </m:den>
                      </m:f>
                      <m:r>
                        <a:rPr lang="kk-KZ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kk-KZ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𝟏𝟖𝟒</m:t>
                      </m:r>
                      <m:f>
                        <m:fPr>
                          <m:ctrlPr>
                            <a:rPr lang="ru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kk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kk-KZ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𝟐𝟎</m:t>
                          </m:r>
                        </m:den>
                      </m:f>
                      <m:r>
                        <a:rPr lang="kk-KZ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kk-KZ" sz="18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         </m:t>
                      </m:r>
                    </m:oMath>
                  </m:oMathPara>
                </a14:m>
                <a:endParaRPr lang="ru-KZ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ru-KZ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3B26486-70F2-4194-9C61-AA49D7934A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73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xmlns="" id="{13D8FFFC-077A-43EF-B48E-6F0C92AA40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kk-KZ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Өрнекті ықшамдаңыз: </a:t>
                </a:r>
                <a14:m>
                  <m:oMath xmlns:m="http://schemas.openxmlformats.org/officeDocument/2006/math">
                    <m:r>
                      <a:rPr lang="kk-KZ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kk-KZ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у−</m:t>
                    </m:r>
                    <m:r>
                      <a:rPr lang="kk-KZ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</m:t>
                    </m:r>
                    <m:f>
                      <m:fPr>
                        <m:ctrlPr>
                          <a:rPr lang="ru-KZ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kk-KZ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  <m:r>
                      <a:rPr lang="kk-KZ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у+</m:t>
                    </m:r>
                    <m:f>
                      <m:fPr>
                        <m:ctrlPr>
                          <a:rPr lang="ru-KZ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kk-KZ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kk-KZ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у . </m:t>
                    </m:r>
                  </m:oMath>
                </a14:m>
                <a:r>
                  <a:rPr lang="ru-KZ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/>
                </a:r>
                <a:br>
                  <a:rPr lang="ru-KZ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ru-KZ" dirty="0"/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13D8FFFC-077A-43EF-B48E-6F0C92AA40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18" t="-8879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601FA3-1114-4420-A880-A2B4D6105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</a:t>
            </a:r>
            <a:r>
              <a:rPr lang="kk-KZ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ескриптор:</a:t>
            </a:r>
            <a:endParaRPr lang="ru-K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kk-K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натурал саннан аралас санды азайтады</a:t>
            </a:r>
            <a:endParaRPr lang="ru-K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kk-K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аралас сандарды қосады</a:t>
            </a:r>
            <a:endParaRPr lang="ru-K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kk-KZ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жауабын есептеп жазады</a:t>
            </a:r>
            <a:endParaRPr lang="ru-K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67291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C382CE-9184-4704-AFCF-7F6B6183B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Шешуі</a:t>
            </a:r>
            <a:endParaRPr lang="ru-K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4193455D-D7EC-441D-84E0-D79516BAAA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kk-KZ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kk-KZ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kk-KZ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у−</m:t>
                    </m:r>
                    <m:r>
                      <a:rPr lang="kk-KZ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</m:t>
                    </m:r>
                    <m:f>
                      <m:fPr>
                        <m:ctrlPr>
                          <a:rPr lang="ru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kk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  <m:r>
                      <a:rPr lang="kk-KZ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у+</m:t>
                    </m:r>
                    <m:f>
                      <m:fPr>
                        <m:ctrlPr>
                          <a:rPr lang="ru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kk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kk-KZ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у=</m:t>
                    </m:r>
                    <m:r>
                      <a:rPr lang="kk-KZ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</m:t>
                    </m:r>
                    <m:f>
                      <m:fPr>
                        <m:ctrlPr>
                          <a:rPr lang="ru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kk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𝟒𝟎</m:t>
                        </m:r>
                      </m:num>
                      <m:den>
                        <m:r>
                          <a:rPr lang="kk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𝟒𝟎</m:t>
                        </m:r>
                      </m:den>
                    </m:f>
                    <m:r>
                      <a:rPr lang="kk-KZ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у−</m:t>
                    </m:r>
                    <m:r>
                      <a:rPr lang="kk-KZ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</m:t>
                    </m:r>
                    <m:f>
                      <m:fPr>
                        <m:ctrlPr>
                          <a:rPr lang="ru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𝟏𝟓</m:t>
                        </m:r>
                      </m:num>
                      <m:den>
                        <m:r>
                          <a:rPr lang="kk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𝟒𝟎</m:t>
                        </m:r>
                      </m:den>
                    </m:f>
                    <m:r>
                      <a:rPr lang="kk-KZ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у+</m:t>
                    </m:r>
                    <m:f>
                      <m:fPr>
                        <m:ctrlPr>
                          <a:rPr lang="ru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𝟑𝟐</m:t>
                        </m:r>
                      </m:num>
                      <m:den>
                        <m:r>
                          <a:rPr lang="kk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𝟒𝟎</m:t>
                        </m:r>
                      </m:den>
                    </m:f>
                    <m:r>
                      <a:rPr lang="kk-KZ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у=</m:t>
                    </m:r>
                    <m:f>
                      <m:fPr>
                        <m:ctrlPr>
                          <a:rPr lang="ru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kk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𝟓𝟕</m:t>
                        </m:r>
                      </m:num>
                      <m:den>
                        <m:r>
                          <a:rPr lang="kk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𝟒𝟎</m:t>
                        </m:r>
                      </m:den>
                    </m:f>
                    <m:r>
                      <a:rPr lang="kk-KZ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у=</m:t>
                    </m:r>
                    <m:r>
                      <a:rPr lang="kk-KZ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kk-KZ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ru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kk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𝟏𝟕</m:t>
                        </m:r>
                      </m:num>
                      <m:den>
                        <m:r>
                          <a:rPr lang="kk-KZ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𝟒𝟎</m:t>
                        </m:r>
                      </m:den>
                    </m:f>
                    <m:r>
                      <a:rPr lang="kk-KZ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у</m:t>
                    </m:r>
                  </m:oMath>
                </a14:m>
                <a:r>
                  <a:rPr lang="kk-KZ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</a:t>
                </a: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kk-KZ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Жауабы:</a:t>
                </a:r>
                <a14:m>
                  <m:oMath xmlns:m="http://schemas.openxmlformats.org/officeDocument/2006/math"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ru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𝟏𝟕</m:t>
                        </m:r>
                      </m:num>
                      <m:den>
                        <m:r>
                          <a:rPr lang="kk-KZ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𝟒𝟎</m:t>
                        </m:r>
                      </m:den>
                    </m:f>
                    <m:r>
                      <a:rPr lang="kk-KZ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у</m:t>
                    </m:r>
                  </m:oMath>
                </a14:m>
                <a:r>
                  <a:rPr lang="kk-KZ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ru-KZ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ru-KZ" sz="18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193455D-D7EC-441D-84E0-D79516BAAA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1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700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70</TotalTime>
  <Words>122</Words>
  <Application>Microsoft Office PowerPoint</Application>
  <PresentationFormat>Широкоэкранный</PresentationFormat>
  <Paragraphs>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Garamond</vt:lpstr>
      <vt:lpstr>Symbol</vt:lpstr>
      <vt:lpstr>Times New Roman</vt:lpstr>
      <vt:lpstr>Натуральные материалы</vt:lpstr>
      <vt:lpstr>Аралас сандарды қосу.  Аралас сандарды азайту </vt:lpstr>
      <vt:lpstr>Мақсаты</vt:lpstr>
      <vt:lpstr>Бағалау критерийі</vt:lpstr>
      <vt:lpstr>Миға шабуыл</vt:lpstr>
      <vt:lpstr>Тапсырма :             7 3/4-(4 5/6-3 1/2)+1 2/3; </vt:lpstr>
      <vt:lpstr>  Екі қаладан бір уақытта бір-біріне қарама-қарсы автобус және жеңіл машина шықты. Автобус 83 1/5 км, жеңіл машина 120 3/4 км жүргенде, олар бір-бірімен кездесіп, сонан-соң бір-бірінен 19 1/2 км-ге алыстады. Екі қаланың ара-қашықтығын табыңыз. </vt:lpstr>
      <vt:lpstr>Презентация PowerPoint</vt:lpstr>
      <vt:lpstr>Өрнекті ықшамдаңыз: 5у-4 3/8 у+4/5 у .  </vt:lpstr>
      <vt:lpstr>Шешуі</vt:lpstr>
      <vt:lpstr>Теңдеуді шешіңіз: 14 9/16-х=6 3/4+1 2/5   .        </vt:lpstr>
      <vt:lpstr>14 9/16-х=6 3/4+1 2/5   .</vt:lpstr>
      <vt:lpstr>Өз бетімен орындауға тапсырмалар 1.   (67/6 -22/3 )+(45/6-11/6)                      2.   (65/21 +15/3 +21/21) -25/6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Аралас сандарды қосу.  Аралас сандарды азайту </dc:title>
  <dc:creator>49Шк</dc:creator>
  <cp:lastModifiedBy>Huawei</cp:lastModifiedBy>
  <cp:revision>7</cp:revision>
  <dcterms:created xsi:type="dcterms:W3CDTF">2020-11-18T23:43:23Z</dcterms:created>
  <dcterms:modified xsi:type="dcterms:W3CDTF">2024-08-13T05:56:22Z</dcterms:modified>
</cp:coreProperties>
</file>