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6" r:id="rId15"/>
    <p:sldId id="277" r:id="rId16"/>
    <p:sldId id="269" r:id="rId17"/>
    <p:sldId id="272" r:id="rId18"/>
    <p:sldId id="270" r:id="rId19"/>
    <p:sldId id="271" r:id="rId20"/>
    <p:sldId id="273" r:id="rId21"/>
    <p:sldId id="274" r:id="rId22"/>
    <p:sldId id="275"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ru-RU" smtClean="0"/>
              <a:t>Образец заголовка</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5E40BC-B64B-4FE6-B31C-462377834F68}" type="slidenum">
              <a:rPr lang="ru-RU" smtClean="0"/>
              <a:pPr/>
              <a:t>‹#›</a:t>
            </a:fld>
            <a:endParaRPr lang="ru-R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5E40BC-B64B-4FE6-B31C-462377834F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5E40BC-B64B-4FE6-B31C-462377834F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5E40BC-B64B-4FE6-B31C-462377834F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55E40BC-B64B-4FE6-B31C-462377834F68}" type="slidenum">
              <a:rPr lang="ru-RU" smtClean="0"/>
              <a:pPr/>
              <a:t>‹#›</a:t>
            </a:fld>
            <a:endParaRPr lang="ru-R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55E40BC-B64B-4FE6-B31C-462377834F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55E40BC-B64B-4FE6-B31C-462377834F68}" type="slidenum">
              <a:rPr lang="ru-RU" smtClean="0"/>
              <a:pPr/>
              <a:t>‹#›</a:t>
            </a:fld>
            <a:endParaRPr lang="ru-R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55E40BC-B64B-4FE6-B31C-462377834F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55E40BC-B64B-4FE6-B31C-462377834F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55E40BC-B64B-4FE6-B31C-462377834F68}" type="slidenum">
              <a:rPr lang="ru-RU" smtClean="0"/>
              <a:pPr/>
              <a:t>‹#›</a:t>
            </a:fld>
            <a:endParaRPr lang="ru-R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A8B781B-4988-474C-B550-FEACF1AAB07A}" type="datetimeFigureOut">
              <a:rPr lang="ru-RU" smtClean="0"/>
              <a:pPr/>
              <a:t>11.03.2025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55E40BC-B64B-4FE6-B31C-462377834F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8A8B781B-4988-474C-B550-FEACF1AAB07A}" type="datetimeFigureOut">
              <a:rPr lang="ru-RU" smtClean="0"/>
              <a:pPr/>
              <a:t>11.03.2025</a:t>
            </a:fld>
            <a:endParaRPr lang="ru-R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ru-R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55E40BC-B64B-4FE6-B31C-462377834F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kk-KZ" sz="3600" b="1" dirty="0">
                <a:latin typeface="Times New Roman" pitchFamily="18" charset="0"/>
                <a:cs typeface="Times New Roman" pitchFamily="18" charset="0"/>
              </a:rPr>
              <a:t>Деректерді өңдеу операциялары және Аccess ДҚБЖ-де қосымшаны құру</a:t>
            </a:r>
            <a:endParaRPr lang="ru-RU" sz="3600" b="1" dirty="0">
              <a:latin typeface="Times New Roman" pitchFamily="18" charset="0"/>
              <a:cs typeface="Times New Roman" pitchFamily="18" charset="0"/>
            </a:endParaRPr>
          </a:p>
        </p:txBody>
      </p:sp>
      <p:pic>
        <p:nvPicPr>
          <p:cNvPr id="4098" name="Picture 2" descr="Microsoft Access 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35896" y="5591570"/>
            <a:ext cx="2163366" cy="1063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3145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3200" b="1" smtClean="0">
                <a:latin typeface="Times New Roman" pitchFamily="18" charset="0"/>
                <a:cs typeface="Times New Roman" pitchFamily="18" charset="0"/>
              </a:rPr>
              <a:t>2.4. </a:t>
            </a:r>
            <a:r>
              <a:rPr lang="en-US" sz="3200" b="1" smtClean="0">
                <a:latin typeface="Times New Roman" pitchFamily="18" charset="0"/>
                <a:cs typeface="Times New Roman" pitchFamily="18" charset="0"/>
              </a:rPr>
              <a:t>MS Access-</a:t>
            </a:r>
            <a:r>
              <a:rPr lang="kk-KZ" sz="3200" b="1" smtClean="0">
                <a:latin typeface="Times New Roman" pitchFamily="18" charset="0"/>
                <a:cs typeface="Times New Roman" pitchFamily="18" charset="0"/>
              </a:rPr>
              <a:t>те деректермен жұмыс жасаудың мысалы. - ДБ құру.</a:t>
            </a:r>
            <a:endParaRPr lang="ru-RU" sz="3200" b="1">
              <a:latin typeface="Times New Roman" pitchFamily="18" charset="0"/>
              <a:cs typeface="Times New Roman" pitchFamily="18" charset="0"/>
            </a:endParaRPr>
          </a:p>
        </p:txBody>
      </p:sp>
      <p:sp>
        <p:nvSpPr>
          <p:cNvPr id="3" name="Объект 2"/>
          <p:cNvSpPr>
            <a:spLocks noGrp="1"/>
          </p:cNvSpPr>
          <p:nvPr>
            <p:ph idx="1"/>
          </p:nvPr>
        </p:nvSpPr>
        <p:spPr>
          <a:xfrm>
            <a:off x="467544" y="1772816"/>
            <a:ext cx="8229600" cy="4876800"/>
          </a:xfrm>
        </p:spPr>
        <p:txBody>
          <a:bodyPr>
            <a:normAutofit fontScale="92500" lnSpcReduction="20000"/>
          </a:bodyPr>
          <a:lstStyle/>
          <a:p>
            <a:pPr marL="0" indent="0" algn="just">
              <a:buNone/>
            </a:pPr>
            <a:r>
              <a:rPr lang="ru-RU" smtClean="0">
                <a:latin typeface="Times New Roman" pitchFamily="18" charset="0"/>
                <a:cs typeface="Times New Roman" pitchFamily="18" charset="0"/>
              </a:rPr>
              <a:t>	Бүкіл </a:t>
            </a:r>
            <a:r>
              <a:rPr lang="ru-RU">
                <a:latin typeface="Times New Roman" pitchFamily="18" charset="0"/>
                <a:cs typeface="Times New Roman" pitchFamily="18" charset="0"/>
              </a:rPr>
              <a:t>теорияны түсінікті ету үшін біз 2 кестеден тұратын "студенттер-емтихандар" жаттығу базасын құрамыз: </a:t>
            </a:r>
            <a:endParaRPr lang="ru-RU" smtClean="0">
              <a:latin typeface="Times New Roman" pitchFamily="18" charset="0"/>
              <a:cs typeface="Times New Roman" pitchFamily="18" charset="0"/>
            </a:endParaRP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a:t>
            </a:r>
            <a:r>
              <a:rPr lang="ru-RU" i="1">
                <a:latin typeface="Times New Roman" pitchFamily="18" charset="0"/>
                <a:cs typeface="Times New Roman" pitchFamily="18" charset="0"/>
              </a:rPr>
              <a:t>студенттер" және "емтихандар". </a:t>
            </a:r>
            <a:endParaRPr lang="ru-RU" i="1" smtClean="0">
              <a:latin typeface="Times New Roman" pitchFamily="18" charset="0"/>
              <a:cs typeface="Times New Roman" pitchFamily="18" charset="0"/>
            </a:endParaRP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Негізгі </a:t>
            </a:r>
            <a:r>
              <a:rPr lang="ru-RU" i="1">
                <a:latin typeface="Times New Roman" pitchFamily="18" charset="0"/>
                <a:cs typeface="Times New Roman" pitchFamily="18" charset="0"/>
              </a:rPr>
              <a:t>кілт "сынақ нөмірі" өрісі болады, өйткені бұл параметр әр студент үшін ерекше. </a:t>
            </a:r>
            <a:endParaRPr lang="ru-RU" i="1" smtClean="0">
              <a:latin typeface="Times New Roman" pitchFamily="18" charset="0"/>
              <a:cs typeface="Times New Roman" pitchFamily="18" charset="0"/>
            </a:endParaRP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Қалған </a:t>
            </a:r>
            <a:r>
              <a:rPr lang="ru-RU" i="1">
                <a:latin typeface="Times New Roman" pitchFamily="18" charset="0"/>
                <a:cs typeface="Times New Roman" pitchFamily="18" charset="0"/>
              </a:rPr>
              <a:t>өрістер студенттер туралы толығырақ ақпарат алуға арналған</a:t>
            </a:r>
            <a:r>
              <a:rPr lang="ru-RU" i="1" smtClean="0">
                <a:latin typeface="Times New Roman" pitchFamily="18" charset="0"/>
                <a:cs typeface="Times New Roman" pitchFamily="18" charset="0"/>
              </a:rPr>
              <a:t>.</a:t>
            </a:r>
          </a:p>
          <a:p>
            <a:pPr marL="0" indent="0" algn="just">
              <a:buNone/>
            </a:pPr>
            <a:endParaRPr lang="ru-RU" i="1"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Сонымен</a:t>
            </a:r>
            <a:r>
              <a:rPr lang="ru-RU">
                <a:latin typeface="Times New Roman" pitchFamily="18" charset="0"/>
                <a:cs typeface="Times New Roman" pitchFamily="18" charset="0"/>
              </a:rPr>
              <a:t>, келесі әрекеттерді орындаңыз</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i="1" smtClean="0">
                <a:latin typeface="Times New Roman" pitchFamily="18" charset="0"/>
                <a:cs typeface="Times New Roman" pitchFamily="18" charset="0"/>
              </a:rPr>
              <a:t>• </a:t>
            </a:r>
            <a:r>
              <a:rPr lang="en-US" i="1" smtClean="0">
                <a:latin typeface="Times New Roman" pitchFamily="18" charset="0"/>
                <a:cs typeface="Times New Roman" pitchFamily="18" charset="0"/>
              </a:rPr>
              <a:t>MS </a:t>
            </a:r>
            <a:r>
              <a:rPr lang="en-US" i="1">
                <a:latin typeface="Times New Roman" pitchFamily="18" charset="0"/>
                <a:cs typeface="Times New Roman" pitchFamily="18" charset="0"/>
              </a:rPr>
              <a:t>Access 2007 </a:t>
            </a:r>
            <a:r>
              <a:rPr lang="ru-RU" i="1">
                <a:latin typeface="Times New Roman" pitchFamily="18" charset="0"/>
                <a:cs typeface="Times New Roman" pitchFamily="18" charset="0"/>
              </a:rPr>
              <a:t>іске қосыңыз</a:t>
            </a:r>
            <a:r>
              <a:rPr lang="ru-RU" i="1" smtClean="0">
                <a:latin typeface="Times New Roman" pitchFamily="18" charset="0"/>
                <a:cs typeface="Times New Roman" pitchFamily="18" charset="0"/>
              </a:rPr>
              <a:t>.</a:t>
            </a: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a:t>
            </a:r>
            <a:r>
              <a:rPr lang="ru-RU" i="1">
                <a:latin typeface="Times New Roman" pitchFamily="18" charset="0"/>
                <a:cs typeface="Times New Roman" pitchFamily="18" charset="0"/>
              </a:rPr>
              <a:t>Жаңа мәліметтер базасы" түймесін басыңыз</a:t>
            </a:r>
            <a:r>
              <a:rPr lang="ru-RU" i="1" smtClean="0">
                <a:latin typeface="Times New Roman" pitchFamily="18" charset="0"/>
                <a:cs typeface="Times New Roman" pitchFamily="18" charset="0"/>
              </a:rPr>
              <a:t>.</a:t>
            </a: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Пайда </a:t>
            </a:r>
            <a:r>
              <a:rPr lang="ru-RU" i="1">
                <a:latin typeface="Times New Roman" pitchFamily="18" charset="0"/>
                <a:cs typeface="Times New Roman" pitchFamily="18" charset="0"/>
              </a:rPr>
              <a:t>болған терезеде мәліметтер базасының атын енгізіп, </a:t>
            </a:r>
            <a:endParaRPr lang="ru-RU" i="1" smtClean="0">
              <a:latin typeface="Times New Roman" pitchFamily="18" charset="0"/>
              <a:cs typeface="Times New Roman" pitchFamily="18" charset="0"/>
            </a:endParaRP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a:t>
            </a:r>
            <a:r>
              <a:rPr lang="ru-RU" i="1">
                <a:latin typeface="Times New Roman" pitchFamily="18" charset="0"/>
                <a:cs typeface="Times New Roman" pitchFamily="18" charset="0"/>
              </a:rPr>
              <a:t>жасау"таңдаңыз.</a:t>
            </a:r>
          </a:p>
        </p:txBody>
      </p:sp>
    </p:spTree>
    <p:extLst>
      <p:ext uri="{BB962C8B-B14F-4D97-AF65-F5344CB8AC3E}">
        <p14:creationId xmlns:p14="http://schemas.microsoft.com/office/powerpoint/2010/main" val="3212411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b="1" smtClean="0">
                <a:latin typeface="Times New Roman" pitchFamily="18" charset="0"/>
                <a:cs typeface="Times New Roman" pitchFamily="18" charset="0"/>
              </a:rPr>
              <a:t>- Кестелерді </a:t>
            </a:r>
            <a:r>
              <a:rPr lang="ru-RU" sz="3600" b="1">
                <a:latin typeface="Times New Roman" pitchFamily="18" charset="0"/>
                <a:cs typeface="Times New Roman" pitchFamily="18" charset="0"/>
              </a:rPr>
              <a:t>құру және </a:t>
            </a:r>
            <a:r>
              <a:rPr lang="ru-RU" sz="3600" b="1" smtClean="0">
                <a:latin typeface="Times New Roman" pitchFamily="18" charset="0"/>
                <a:cs typeface="Times New Roman" pitchFamily="18" charset="0"/>
              </a:rPr>
              <a:t>толтыру.</a:t>
            </a:r>
            <a:endParaRPr lang="ru-RU" sz="3600" b="1">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marL="0" indent="0" algn="just">
              <a:buNone/>
            </a:pPr>
            <a:r>
              <a:rPr lang="ru-RU" sz="2200" smtClean="0">
                <a:latin typeface="Times New Roman" pitchFamily="18" charset="0"/>
                <a:cs typeface="Times New Roman" pitchFamily="18" charset="0"/>
              </a:rPr>
              <a:t>	Деректер </a:t>
            </a:r>
            <a:r>
              <a:rPr lang="ru-RU" sz="2200">
                <a:latin typeface="Times New Roman" pitchFamily="18" charset="0"/>
                <a:cs typeface="Times New Roman" pitchFamily="18" charset="0"/>
              </a:rPr>
              <a:t>базасын сәтті жасағаннан кейін экранда бос кесте пайда болады. Оның құрылымын қалыптастыру және толтыру үшін келесі әрекеттерді орындаңыз</a:t>
            </a:r>
            <a:r>
              <a:rPr lang="ru-RU" sz="2200" smtClean="0">
                <a:latin typeface="Times New Roman" pitchFamily="18" charset="0"/>
                <a:cs typeface="Times New Roman" pitchFamily="18" charset="0"/>
              </a:rPr>
              <a:t>:</a:t>
            </a:r>
          </a:p>
          <a:p>
            <a:pPr marL="0" indent="0" algn="just">
              <a:buNone/>
            </a:pPr>
            <a:r>
              <a:rPr lang="ru-RU" sz="2200">
                <a:latin typeface="Times New Roman" pitchFamily="18" charset="0"/>
                <a:cs typeface="Times New Roman" pitchFamily="18" charset="0"/>
              </a:rPr>
              <a:t>	</a:t>
            </a:r>
            <a:r>
              <a:rPr lang="ru-RU" sz="2200" smtClean="0">
                <a:latin typeface="Times New Roman" pitchFamily="18" charset="0"/>
                <a:cs typeface="Times New Roman" pitchFamily="18" charset="0"/>
              </a:rPr>
              <a:t>• "</a:t>
            </a:r>
            <a:r>
              <a:rPr lang="ru-RU" sz="2200">
                <a:latin typeface="Times New Roman" pitchFamily="18" charset="0"/>
                <a:cs typeface="Times New Roman" pitchFamily="18" charset="0"/>
              </a:rPr>
              <a:t>Кесте 1" қойындысындағы </a:t>
            </a:r>
            <a:r>
              <a:rPr lang="en-US" sz="2200">
                <a:latin typeface="Times New Roman" pitchFamily="18" charset="0"/>
                <a:cs typeface="Times New Roman" pitchFamily="18" charset="0"/>
              </a:rPr>
              <a:t>PKM </a:t>
            </a:r>
            <a:r>
              <a:rPr lang="ru-RU" sz="2200">
                <a:latin typeface="Times New Roman" pitchFamily="18" charset="0"/>
                <a:cs typeface="Times New Roman" pitchFamily="18" charset="0"/>
              </a:rPr>
              <a:t>түймесін басып, "Конструктор"таңдаңыз</a:t>
            </a:r>
            <a:r>
              <a:rPr lang="ru-RU" sz="2200" smtClean="0">
                <a:latin typeface="Times New Roman" pitchFamily="18" charset="0"/>
                <a:cs typeface="Times New Roman" pitchFamily="18" charset="0"/>
              </a:rPr>
              <a:t>.</a:t>
            </a:r>
          </a:p>
          <a:p>
            <a:pPr marL="0" indent="0" algn="just">
              <a:buNone/>
            </a:pPr>
            <a:r>
              <a:rPr lang="kk-KZ" sz="2200">
                <a:latin typeface="Times New Roman" pitchFamily="18" charset="0"/>
                <a:cs typeface="Times New Roman" pitchFamily="18" charset="0"/>
              </a:rPr>
              <a:t>	• Енді өрістердің аттарын және пайдаланылатын тиісті деректер түрін толтыруды бастаңыз</a:t>
            </a:r>
            <a:r>
              <a:rPr lang="kk-KZ" sz="2200" smtClean="0">
                <a:latin typeface="Times New Roman" pitchFamily="18" charset="0"/>
                <a:cs typeface="Times New Roman" pitchFamily="18" charset="0"/>
              </a:rPr>
              <a:t>.</a:t>
            </a:r>
          </a:p>
          <a:p>
            <a:pPr marL="0" indent="0" algn="just">
              <a:buNone/>
            </a:pPr>
            <a:r>
              <a:rPr lang="kk-KZ" sz="2200">
                <a:latin typeface="Times New Roman" pitchFamily="18" charset="0"/>
                <a:cs typeface="Times New Roman" pitchFamily="18" charset="0"/>
              </a:rPr>
              <a:t>	• Қажетті атрибуттарды жасағаннан кейін кестені сақтап, оның атын енгізіңіз</a:t>
            </a:r>
            <a:r>
              <a:rPr lang="kk-KZ" sz="2200" smtClean="0">
                <a:latin typeface="Times New Roman" pitchFamily="18" charset="0"/>
                <a:cs typeface="Times New Roman" pitchFamily="18" charset="0"/>
              </a:rPr>
              <a:t>.</a:t>
            </a:r>
          </a:p>
          <a:p>
            <a:pPr marL="0" indent="0" algn="just">
              <a:buNone/>
            </a:pPr>
            <a:r>
              <a:rPr lang="kk-KZ" sz="2200">
                <a:latin typeface="Times New Roman" pitchFamily="18" charset="0"/>
                <a:cs typeface="Times New Roman" pitchFamily="18" charset="0"/>
              </a:rPr>
              <a:t>	</a:t>
            </a:r>
            <a:r>
              <a:rPr lang="kk-KZ" sz="2200" smtClean="0">
                <a:latin typeface="Times New Roman" pitchFamily="18" charset="0"/>
                <a:cs typeface="Times New Roman" pitchFamily="18" charset="0"/>
              </a:rPr>
              <a:t>• Жаңа </a:t>
            </a:r>
            <a:r>
              <a:rPr lang="kk-KZ" sz="2200">
                <a:latin typeface="Times New Roman" pitchFamily="18" charset="0"/>
                <a:cs typeface="Times New Roman" pitchFamily="18" charset="0"/>
              </a:rPr>
              <a:t>атауы бар қойындыдағы </a:t>
            </a:r>
            <a:r>
              <a:rPr lang="en-US" sz="2200">
                <a:latin typeface="Times New Roman" pitchFamily="18" charset="0"/>
                <a:cs typeface="Times New Roman" pitchFamily="18" charset="0"/>
              </a:rPr>
              <a:t>PCM </a:t>
            </a:r>
            <a:r>
              <a:rPr lang="kk-KZ" sz="2200">
                <a:latin typeface="Times New Roman" pitchFamily="18" charset="0"/>
                <a:cs typeface="Times New Roman" pitchFamily="18" charset="0"/>
              </a:rPr>
              <a:t>түймесін қайтадан басыңыз және "кесте режимі"таңдаңыз</a:t>
            </a:r>
            <a:r>
              <a:rPr lang="kk-KZ" sz="2200" smtClean="0">
                <a:latin typeface="Times New Roman" pitchFamily="18" charset="0"/>
                <a:cs typeface="Times New Roman" pitchFamily="18" charset="0"/>
              </a:rPr>
              <a:t>.</a:t>
            </a:r>
          </a:p>
          <a:p>
            <a:pPr marL="0" indent="0" algn="just">
              <a:buNone/>
            </a:pPr>
            <a:r>
              <a:rPr lang="kk-KZ" sz="2200">
                <a:latin typeface="Times New Roman" pitchFamily="18" charset="0"/>
                <a:cs typeface="Times New Roman" pitchFamily="18" charset="0"/>
              </a:rPr>
              <a:t>	• Кестені қажетті мәндермен толтырыңыз.</a:t>
            </a:r>
            <a:endParaRPr lang="ru-RU" sz="2200">
              <a:latin typeface="Times New Roman" pitchFamily="18" charset="0"/>
              <a:cs typeface="Times New Roman" pitchFamily="18" charset="0"/>
            </a:endParaRPr>
          </a:p>
        </p:txBody>
      </p:sp>
    </p:spTree>
    <p:extLst>
      <p:ext uri="{BB962C8B-B14F-4D97-AF65-F5344CB8AC3E}">
        <p14:creationId xmlns:p14="http://schemas.microsoft.com/office/powerpoint/2010/main" val="79309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smtClean="0">
                <a:latin typeface="Times New Roman" pitchFamily="18" charset="0"/>
                <a:cs typeface="Times New Roman" pitchFamily="18" charset="0"/>
              </a:rPr>
              <a:t>- Деректер </a:t>
            </a:r>
            <a:r>
              <a:rPr lang="ru-RU" b="1">
                <a:latin typeface="Times New Roman" pitchFamily="18" charset="0"/>
                <a:cs typeface="Times New Roman" pitchFamily="18" charset="0"/>
              </a:rPr>
              <a:t>схемаларын құру және өңдеу.</a:t>
            </a:r>
          </a:p>
        </p:txBody>
      </p:sp>
      <p:sp>
        <p:nvSpPr>
          <p:cNvPr id="3" name="Объект 2"/>
          <p:cNvSpPr>
            <a:spLocks noGrp="1"/>
          </p:cNvSpPr>
          <p:nvPr>
            <p:ph idx="1"/>
          </p:nvPr>
        </p:nvSpPr>
        <p:spPr>
          <a:xfrm>
            <a:off x="467544" y="1772816"/>
            <a:ext cx="8229600" cy="4560168"/>
          </a:xfrm>
        </p:spPr>
        <p:txBody>
          <a:bodyPr>
            <a:normAutofit fontScale="92500" lnSpcReduction="10000"/>
          </a:bodyPr>
          <a:lstStyle/>
          <a:p>
            <a:pPr marL="0" indent="0" algn="just">
              <a:buNone/>
            </a:pPr>
            <a:r>
              <a:rPr lang="ru-RU" smtClean="0">
                <a:latin typeface="Times New Roman" pitchFamily="18" charset="0"/>
                <a:cs typeface="Times New Roman" pitchFamily="18" charset="0"/>
              </a:rPr>
              <a:t>	Екі </a:t>
            </a:r>
            <a:r>
              <a:rPr lang="ru-RU">
                <a:latin typeface="Times New Roman" pitchFamily="18" charset="0"/>
                <a:cs typeface="Times New Roman" pitchFamily="18" charset="0"/>
              </a:rPr>
              <a:t>нысанды байланыстыруды бастамас бұрын, алдыңғы тармаққа ұқсас, сіз "емтихандар"кестесін құрып, толтыруыңыз керек. Оның келесі атрибуттары бар: </a:t>
            </a:r>
            <a:r>
              <a:rPr lang="ru-RU" i="1">
                <a:latin typeface="Times New Roman" pitchFamily="18" charset="0"/>
                <a:cs typeface="Times New Roman" pitchFamily="18" charset="0"/>
              </a:rPr>
              <a:t>"сынақ нөмірі", "Емтихан1", "Емтихан2", "Емтихан3</a:t>
            </a:r>
            <a:r>
              <a:rPr lang="ru-RU" i="1" smtClean="0">
                <a:latin typeface="Times New Roman" pitchFamily="18" charset="0"/>
                <a:cs typeface="Times New Roman" pitchFamily="18" charset="0"/>
              </a:rPr>
              <a:t>"</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Сұрауларды </a:t>
            </a:r>
            <a:r>
              <a:rPr lang="ru-RU">
                <a:latin typeface="Times New Roman" pitchFamily="18" charset="0"/>
                <a:cs typeface="Times New Roman" pitchFamily="18" charset="0"/>
              </a:rPr>
              <a:t>орындау үшін кестелерімізді байланыстыру қажет. Басқаша айтқанда, бұл негізгі өрістердің көмегімен жүзеге асырылатын тәуелділіктің бір түрі. </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b="1" smtClean="0">
                <a:latin typeface="Times New Roman" pitchFamily="18" charset="0"/>
                <a:cs typeface="Times New Roman" pitchFamily="18" charset="0"/>
              </a:rPr>
              <a:t>Ол </a:t>
            </a:r>
            <a:r>
              <a:rPr lang="ru-RU" b="1">
                <a:latin typeface="Times New Roman" pitchFamily="18" charset="0"/>
                <a:cs typeface="Times New Roman" pitchFamily="18" charset="0"/>
              </a:rPr>
              <a:t>үшін</a:t>
            </a:r>
            <a:r>
              <a:rPr lang="ru-RU" b="1" smtClean="0">
                <a:latin typeface="Times New Roman" pitchFamily="18" charset="0"/>
                <a:cs typeface="Times New Roman" pitchFamily="18" charset="0"/>
              </a:rPr>
              <a:t>:</a:t>
            </a: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a:t>
            </a:r>
            <a:r>
              <a:rPr lang="ru-RU" i="1">
                <a:latin typeface="Times New Roman" pitchFamily="18" charset="0"/>
                <a:cs typeface="Times New Roman" pitchFamily="18" charset="0"/>
              </a:rPr>
              <a:t>Деректер базасымен жұмыс" қосымша бетіне өтіңіз</a:t>
            </a:r>
            <a:r>
              <a:rPr lang="ru-RU" i="1" smtClean="0">
                <a:latin typeface="Times New Roman" pitchFamily="18" charset="0"/>
                <a:cs typeface="Times New Roman" pitchFamily="18" charset="0"/>
              </a:rPr>
              <a:t>.</a:t>
            </a: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a:t>
            </a:r>
            <a:r>
              <a:rPr lang="ru-RU" i="1">
                <a:latin typeface="Times New Roman" pitchFamily="18" charset="0"/>
                <a:cs typeface="Times New Roman" pitchFamily="18" charset="0"/>
              </a:rPr>
              <a:t>Деректер схемасы" түймесін басыңыз</a:t>
            </a:r>
            <a:r>
              <a:rPr lang="ru-RU" i="1" smtClean="0">
                <a:latin typeface="Times New Roman" pitchFamily="18" charset="0"/>
                <a:cs typeface="Times New Roman" pitchFamily="18" charset="0"/>
              </a:rPr>
              <a:t>.</a:t>
            </a: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Егер </a:t>
            </a:r>
            <a:r>
              <a:rPr lang="ru-RU" i="1">
                <a:latin typeface="Times New Roman" pitchFamily="18" charset="0"/>
                <a:cs typeface="Times New Roman" pitchFamily="18" charset="0"/>
              </a:rPr>
              <a:t>схема автоматты түрде жасалмаса, бос аймақтағы </a:t>
            </a:r>
            <a:r>
              <a:rPr lang="en-US" i="1">
                <a:latin typeface="Times New Roman" pitchFamily="18" charset="0"/>
                <a:cs typeface="Times New Roman" pitchFamily="18" charset="0"/>
              </a:rPr>
              <a:t>PCM </a:t>
            </a:r>
            <a:r>
              <a:rPr lang="ru-RU" i="1">
                <a:latin typeface="Times New Roman" pitchFamily="18" charset="0"/>
                <a:cs typeface="Times New Roman" pitchFamily="18" charset="0"/>
              </a:rPr>
              <a:t>түймесін басып, </a:t>
            </a:r>
            <a:endParaRPr lang="ru-RU" i="1" smtClean="0">
              <a:latin typeface="Times New Roman" pitchFamily="18" charset="0"/>
              <a:cs typeface="Times New Roman" pitchFamily="18" charset="0"/>
            </a:endParaRP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a:t>
            </a:r>
            <a:r>
              <a:rPr lang="ru-RU" i="1">
                <a:latin typeface="Times New Roman" pitchFamily="18" charset="0"/>
                <a:cs typeface="Times New Roman" pitchFamily="18" charset="0"/>
              </a:rPr>
              <a:t>кестелер қосу"тармағын таңдау керек.</a:t>
            </a:r>
          </a:p>
        </p:txBody>
      </p:sp>
    </p:spTree>
    <p:extLst>
      <p:ext uri="{BB962C8B-B14F-4D97-AF65-F5344CB8AC3E}">
        <p14:creationId xmlns:p14="http://schemas.microsoft.com/office/powerpoint/2010/main" val="1231768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08720"/>
            <a:ext cx="8229600" cy="3484984"/>
          </a:xfrm>
        </p:spPr>
        <p:txBody>
          <a:bodyPr>
            <a:normAutofit fontScale="92500"/>
          </a:bodyPr>
          <a:lstStyle/>
          <a:p>
            <a:pPr marL="0" indent="0" algn="just">
              <a:buNone/>
            </a:pPr>
            <a:r>
              <a:rPr lang="ru-RU" smtClean="0">
                <a:latin typeface="Times New Roman" pitchFamily="18" charset="0"/>
                <a:cs typeface="Times New Roman" pitchFamily="18" charset="0"/>
              </a:rPr>
              <a:t>	• Қосу </a:t>
            </a:r>
            <a:r>
              <a:rPr lang="ru-RU">
                <a:latin typeface="Times New Roman" pitchFamily="18" charset="0"/>
                <a:cs typeface="Times New Roman" pitchFamily="18" charset="0"/>
              </a:rPr>
              <a:t>түймесін кезек-кезек басу арқылы нысандардың әрқайсысын таңдаңыз</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 "</a:t>
            </a:r>
            <a:r>
              <a:rPr lang="ru-RU">
                <a:latin typeface="Times New Roman" pitchFamily="18" charset="0"/>
                <a:cs typeface="Times New Roman" pitchFamily="18" charset="0"/>
              </a:rPr>
              <a:t>ОК" түймесін басыңыз.Конструктор контекстке байланысты автоматты түрде байланыс жасауы керек. Егер бұл болмаса, онда</a:t>
            </a:r>
            <a:r>
              <a:rPr lang="ru-RU" smtClean="0">
                <a:latin typeface="Times New Roman" pitchFamily="18" charset="0"/>
                <a:cs typeface="Times New Roman" pitchFamily="18" charset="0"/>
              </a:rPr>
              <a:t>: Жалпы </a:t>
            </a:r>
            <a:r>
              <a:rPr lang="ru-RU">
                <a:latin typeface="Times New Roman" pitchFamily="18" charset="0"/>
                <a:cs typeface="Times New Roman" pitchFamily="18" charset="0"/>
              </a:rPr>
              <a:t>өрісті бір кестеден екіншісіне сүйреңіз</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 Пайда </a:t>
            </a:r>
            <a:r>
              <a:rPr lang="ru-RU">
                <a:latin typeface="Times New Roman" pitchFamily="18" charset="0"/>
                <a:cs typeface="Times New Roman" pitchFamily="18" charset="0"/>
              </a:rPr>
              <a:t>болған терезеде қажетті параметрлерді таңдап, "ОК"түймесін басыңыз</a:t>
            </a:r>
            <a:r>
              <a:rPr lang="ru-RU" smtClean="0">
                <a:latin typeface="Times New Roman" pitchFamily="18" charset="0"/>
                <a:cs typeface="Times New Roman" pitchFamily="18" charset="0"/>
              </a:rPr>
              <a:t>.</a:t>
            </a:r>
          </a:p>
          <a:p>
            <a:pPr marL="0" indent="0" algn="just">
              <a:buNone/>
            </a:pPr>
            <a:r>
              <a:rPr lang="kk-KZ">
                <a:latin typeface="Times New Roman" pitchFamily="18" charset="0"/>
                <a:cs typeface="Times New Roman" pitchFamily="18" charset="0"/>
              </a:rPr>
              <a:t>	• Енді терезеде байланысы бар екі кестенің нобайлары көрсетілуі керек (бір-біріне).</a:t>
            </a:r>
            <a:endParaRPr lang="ru-RU">
              <a:latin typeface="Times New Roman" pitchFamily="18" charset="0"/>
              <a:cs typeface="Times New Roman" pitchFamily="18" charset="0"/>
            </a:endParaRPr>
          </a:p>
        </p:txBody>
      </p:sp>
      <p:pic>
        <p:nvPicPr>
          <p:cNvPr id="7170" name="Picture 2" descr="Инициализация полей"/>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4622901"/>
            <a:ext cx="2978298" cy="17098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6042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2696" y="1539280"/>
            <a:ext cx="8435280" cy="4997152"/>
          </a:xfrm>
        </p:spPr>
        <p:txBody>
          <a:bodyPr>
            <a:normAutofit fontScale="92500" lnSpcReduction="20000"/>
          </a:bodyPr>
          <a:lstStyle/>
          <a:p>
            <a:pPr marL="0" indent="0" algn="just">
              <a:buNone/>
            </a:pPr>
            <a:r>
              <a:rPr lang="ru-RU" smtClean="0">
                <a:latin typeface="Times New Roman" pitchFamily="18" charset="0"/>
                <a:cs typeface="Times New Roman" pitchFamily="18" charset="0"/>
              </a:rPr>
              <a:t>	Бағдарламаны </a:t>
            </a:r>
            <a:r>
              <a:rPr lang="ru-RU">
                <a:latin typeface="Times New Roman" pitchFamily="18" charset="0"/>
                <a:cs typeface="Times New Roman" pitchFamily="18" charset="0"/>
              </a:rPr>
              <a:t>жасаудағы ең көп таралған сценарийлердің бірі-</a:t>
            </a:r>
            <a:r>
              <a:rPr lang="en-US">
                <a:latin typeface="Times New Roman" pitchFamily="18" charset="0"/>
                <a:cs typeface="Times New Roman" pitchFamily="18" charset="0"/>
              </a:rPr>
              <a:t>Windows Forms </a:t>
            </a:r>
            <a:r>
              <a:rPr lang="ru-RU">
                <a:latin typeface="Times New Roman" pitchFamily="18" charset="0"/>
                <a:cs typeface="Times New Roman" pitchFamily="18" charset="0"/>
              </a:rPr>
              <a:t>қосымшасының формасында мәліметтер базасынан мәліметтерді көрсету. Сондықтан </a:t>
            </a:r>
            <a:r>
              <a:rPr lang="en-US">
                <a:latin typeface="Times New Roman" pitchFamily="18" charset="0"/>
                <a:cs typeface="Times New Roman" pitchFamily="18" charset="0"/>
              </a:rPr>
              <a:t>Microsoft </a:t>
            </a:r>
            <a:r>
              <a:rPr lang="ru-RU">
                <a:latin typeface="Times New Roman" pitchFamily="18" charset="0"/>
                <a:cs typeface="Times New Roman" pitchFamily="18" charset="0"/>
              </a:rPr>
              <a:t>ұсынған деректер жиынтығымен жұмыс жасау кезінде қолданылатын процестерді ескере отырып (сурет. 6.1-2) және ұсынылған оқу міндеттерін ескере отырып, мысалдарда келесі процестерді қарастырамыз</a:t>
            </a:r>
            <a:r>
              <a:rPr lang="ru-RU" smtClean="0">
                <a:latin typeface="Times New Roman" pitchFamily="18" charset="0"/>
                <a:cs typeface="Times New Roman" pitchFamily="18" charset="0"/>
              </a:rPr>
              <a:t>:</a:t>
            </a:r>
          </a:p>
          <a:p>
            <a:pPr marL="0" indent="0" algn="just">
              <a:buNone/>
            </a:pPr>
            <a:r>
              <a:rPr lang="ru-RU" smtClean="0">
                <a:latin typeface="Times New Roman" pitchFamily="18" charset="0"/>
                <a:cs typeface="Times New Roman" pitchFamily="18" charset="0"/>
              </a:rPr>
              <a:t>	1</a:t>
            </a:r>
            <a:r>
              <a:rPr lang="ru-RU">
                <a:latin typeface="Times New Roman" pitchFamily="18" charset="0"/>
                <a:cs typeface="Times New Roman" pitchFamily="18" charset="0"/>
              </a:rPr>
              <a:t>. ДБ құру</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2</a:t>
            </a:r>
            <a:r>
              <a:rPr lang="ru-RU">
                <a:latin typeface="Times New Roman" pitchFamily="18" charset="0"/>
                <a:cs typeface="Times New Roman" pitchFamily="18" charset="0"/>
              </a:rPr>
              <a:t>. </a:t>
            </a:r>
            <a:r>
              <a:rPr lang="en-US">
                <a:latin typeface="Times New Roman" pitchFamily="18" charset="0"/>
                <a:cs typeface="Times New Roman" pitchFamily="18" charset="0"/>
              </a:rPr>
              <a:t>Windows </a:t>
            </a:r>
            <a:r>
              <a:rPr lang="ru-RU">
                <a:latin typeface="Times New Roman" pitchFamily="18" charset="0"/>
                <a:cs typeface="Times New Roman" pitchFamily="18" charset="0"/>
              </a:rPr>
              <a:t>қосымшасын жасау</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	* </a:t>
            </a:r>
            <a:r>
              <a:rPr lang="ru-RU">
                <a:latin typeface="Times New Roman" pitchFamily="18" charset="0"/>
                <a:cs typeface="Times New Roman" pitchFamily="18" charset="0"/>
              </a:rPr>
              <a:t>жобаны құру</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	* </a:t>
            </a:r>
            <a:r>
              <a:rPr lang="ru-RU">
                <a:latin typeface="Times New Roman" pitchFamily="18" charset="0"/>
                <a:cs typeface="Times New Roman" pitchFamily="18" charset="0"/>
              </a:rPr>
              <a:t>пайдаланушы интерфейсін құру</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	* </a:t>
            </a:r>
            <a:r>
              <a:rPr lang="ru-RU">
                <a:latin typeface="Times New Roman" pitchFamily="18" charset="0"/>
                <a:cs typeface="Times New Roman" pitchFamily="18" charset="0"/>
              </a:rPr>
              <a:t>ДБ деректеріне қосылуды құру және оларды формада көрсету</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	* </a:t>
            </a:r>
            <a:r>
              <a:rPr lang="ru-RU">
                <a:latin typeface="Times New Roman" pitchFamily="18" charset="0"/>
                <a:cs typeface="Times New Roman" pitchFamily="18" charset="0"/>
              </a:rPr>
              <a:t>қолданбада деректерді өңдеу, тексеру және сақтау</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	* </a:t>
            </a:r>
            <a:r>
              <a:rPr lang="ru-RU">
                <a:latin typeface="Times New Roman" pitchFamily="18" charset="0"/>
                <a:cs typeface="Times New Roman" pitchFamily="18" charset="0"/>
              </a:rPr>
              <a:t>қосымшаның бағдарламалық кодын әзірлеу</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3</a:t>
            </a:r>
            <a:r>
              <a:rPr lang="ru-RU">
                <a:latin typeface="Times New Roman" pitchFamily="18" charset="0"/>
                <a:cs typeface="Times New Roman" pitchFamily="18" charset="0"/>
              </a:rPr>
              <a:t>. Қосымшаны орындау.</a:t>
            </a:r>
          </a:p>
        </p:txBody>
      </p:sp>
      <p:sp>
        <p:nvSpPr>
          <p:cNvPr id="4" name="Заголовок 1"/>
          <p:cNvSpPr txBox="1">
            <a:spLocks/>
          </p:cNvSpPr>
          <p:nvPr/>
        </p:nvSpPr>
        <p:spPr>
          <a:xfrm>
            <a:off x="395536" y="548680"/>
            <a:ext cx="8229600" cy="990600"/>
          </a:xfrm>
          <a:prstGeom prst="rect">
            <a:avLst/>
          </a:prstGeom>
        </p:spPr>
        <p:txBody>
          <a:bodyPr vert="horz" lIns="91440" tIns="45720" rIns="91440" bIns="45720" rtlCol="0" anchor="ctr">
            <a:normAutofit fontScale="90000"/>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r>
              <a:rPr lang="kk-KZ" b="1" smtClean="0">
                <a:latin typeface="Times New Roman" pitchFamily="18" charset="0"/>
                <a:cs typeface="Times New Roman" pitchFamily="18" charset="0"/>
              </a:rPr>
              <a:t>2.5. Аccess ДҚБЖ-де қосымшаны құру</a:t>
            </a:r>
            <a:r>
              <a:rPr lang="en-US" b="1" smtClean="0">
                <a:latin typeface="Times New Roman" pitchFamily="18" charset="0"/>
                <a:cs typeface="Times New Roman" pitchFamily="18" charset="0"/>
              </a:rPr>
              <a:t>.</a:t>
            </a:r>
            <a:endParaRPr lang="ru-RU" b="1">
              <a:latin typeface="Times New Roman" pitchFamily="18" charset="0"/>
              <a:cs typeface="Times New Roman" pitchFamily="18" charset="0"/>
            </a:endParaRPr>
          </a:p>
        </p:txBody>
      </p:sp>
    </p:spTree>
    <p:extLst>
      <p:ext uri="{BB962C8B-B14F-4D97-AF65-F5344CB8AC3E}">
        <p14:creationId xmlns:p14="http://schemas.microsoft.com/office/powerpoint/2010/main" val="2925812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96752"/>
            <a:ext cx="8229600" cy="4876800"/>
          </a:xfrm>
        </p:spPr>
        <p:txBody>
          <a:bodyPr>
            <a:normAutofit/>
          </a:bodyPr>
          <a:lstStyle/>
          <a:p>
            <a:pPr marL="0" indent="0" algn="just">
              <a:buNone/>
            </a:pPr>
            <a:r>
              <a:rPr lang="kk-KZ" sz="2200" smtClean="0">
                <a:latin typeface="Times New Roman" pitchFamily="18" charset="0"/>
                <a:cs typeface="Times New Roman" pitchFamily="18" charset="0"/>
              </a:rPr>
              <a:t>	</a:t>
            </a:r>
            <a:r>
              <a:rPr lang="en-US" sz="2200" smtClean="0">
                <a:latin typeface="Times New Roman" pitchFamily="18" charset="0"/>
                <a:cs typeface="Times New Roman" pitchFamily="18" charset="0"/>
              </a:rPr>
              <a:t>Microsoft </a:t>
            </a:r>
            <a:r>
              <a:rPr lang="en-US" sz="2200">
                <a:latin typeface="Times New Roman" pitchFamily="18" charset="0"/>
                <a:cs typeface="Times New Roman" pitchFamily="18" charset="0"/>
              </a:rPr>
              <a:t>Access </a:t>
            </a:r>
            <a:r>
              <a:rPr lang="ru-RU" sz="2200">
                <a:latin typeface="Times New Roman" pitchFamily="18" charset="0"/>
                <a:cs typeface="Times New Roman" pitchFamily="18" charset="0"/>
              </a:rPr>
              <a:t>дерекқорын басқару жүйесінің негізгі мүмкіндіктеріне мыналар кіреді</a:t>
            </a:r>
            <a:r>
              <a:rPr lang="ru-RU" sz="2200" smtClean="0">
                <a:latin typeface="Times New Roman" pitchFamily="18" charset="0"/>
                <a:cs typeface="Times New Roman" pitchFamily="18" charset="0"/>
              </a:rPr>
              <a:t>:</a:t>
            </a:r>
          </a:p>
          <a:p>
            <a:pPr marL="0" indent="0" algn="just">
              <a:buNone/>
            </a:pPr>
            <a:r>
              <a:rPr lang="ru-RU" sz="2200">
                <a:latin typeface="Times New Roman" pitchFamily="18" charset="0"/>
                <a:cs typeface="Times New Roman" pitchFamily="18" charset="0"/>
              </a:rPr>
              <a:t>	</a:t>
            </a:r>
            <a:r>
              <a:rPr lang="ru-RU" sz="2200" smtClean="0">
                <a:latin typeface="Times New Roman" pitchFamily="18" charset="0"/>
                <a:cs typeface="Times New Roman" pitchFamily="18" charset="0"/>
              </a:rPr>
              <a:t>- </a:t>
            </a:r>
            <a:r>
              <a:rPr lang="ru-RU" sz="2200">
                <a:latin typeface="Times New Roman" pitchFamily="18" charset="0"/>
                <a:cs typeface="Times New Roman" pitchFamily="18" charset="0"/>
              </a:rPr>
              <a:t>базалық нысандарды </a:t>
            </a:r>
            <a:r>
              <a:rPr lang="ru-RU" sz="2200" smtClean="0">
                <a:latin typeface="Times New Roman" pitchFamily="18" charset="0"/>
                <a:cs typeface="Times New Roman" pitchFamily="18" charset="0"/>
              </a:rPr>
              <a:t>жобалау</a:t>
            </a:r>
          </a:p>
          <a:p>
            <a:pPr marL="0" indent="0" algn="just">
              <a:buNone/>
            </a:pPr>
            <a:r>
              <a:rPr lang="ru-RU" sz="2200">
                <a:latin typeface="Times New Roman" pitchFamily="18" charset="0"/>
                <a:cs typeface="Times New Roman" pitchFamily="18" charset="0"/>
              </a:rPr>
              <a:t>	</a:t>
            </a:r>
            <a:r>
              <a:rPr lang="ru-RU" sz="2200" smtClean="0">
                <a:latin typeface="Times New Roman" pitchFamily="18" charset="0"/>
                <a:cs typeface="Times New Roman" pitchFamily="18" charset="0"/>
              </a:rPr>
              <a:t>-</a:t>
            </a:r>
            <a:r>
              <a:rPr lang="ru-RU" sz="2200">
                <a:latin typeface="Times New Roman" pitchFamily="18" charset="0"/>
                <a:cs typeface="Times New Roman" pitchFamily="18" charset="0"/>
              </a:rPr>
              <a:t>әр түрлі өрістері бар екі өлшемді кестелер</a:t>
            </a:r>
            <a:r>
              <a:rPr lang="ru-RU" sz="2200" smtClean="0">
                <a:latin typeface="Times New Roman" pitchFamily="18" charset="0"/>
                <a:cs typeface="Times New Roman" pitchFamily="18" charset="0"/>
              </a:rPr>
              <a:t>;</a:t>
            </a:r>
          </a:p>
          <a:p>
            <a:pPr marL="0" indent="0" algn="just">
              <a:buNone/>
            </a:pPr>
            <a:r>
              <a:rPr lang="ru-RU" sz="2200">
                <a:latin typeface="Times New Roman" pitchFamily="18" charset="0"/>
                <a:cs typeface="Times New Roman" pitchFamily="18" charset="0"/>
              </a:rPr>
              <a:t>	</a:t>
            </a:r>
            <a:r>
              <a:rPr lang="ru-RU" sz="2200" smtClean="0">
                <a:latin typeface="Times New Roman" pitchFamily="18" charset="0"/>
                <a:cs typeface="Times New Roman" pitchFamily="18" charset="0"/>
              </a:rPr>
              <a:t>- </a:t>
            </a:r>
            <a:r>
              <a:rPr lang="ru-RU" sz="2200">
                <a:latin typeface="Times New Roman" pitchFamily="18" charset="0"/>
                <a:cs typeface="Times New Roman" pitchFamily="18" charset="0"/>
              </a:rPr>
              <a:t>деректердің тұтастығын, өрістерді каскадты жаңартуды және жазбаларды каскадты жоюды қолдайтын кестелер арасында байланыс құру</a:t>
            </a:r>
            <a:r>
              <a:rPr lang="ru-RU" sz="2200" smtClean="0">
                <a:latin typeface="Times New Roman" pitchFamily="18" charset="0"/>
                <a:cs typeface="Times New Roman" pitchFamily="18" charset="0"/>
              </a:rPr>
              <a:t>;</a:t>
            </a:r>
          </a:p>
          <a:p>
            <a:pPr marL="0" indent="0" algn="just">
              <a:buNone/>
            </a:pPr>
            <a:r>
              <a:rPr lang="ru-RU" sz="2200">
                <a:latin typeface="Times New Roman" pitchFamily="18" charset="0"/>
                <a:cs typeface="Times New Roman" pitchFamily="18" charset="0"/>
              </a:rPr>
              <a:t>	</a:t>
            </a:r>
            <a:r>
              <a:rPr lang="ru-RU" sz="2200" smtClean="0">
                <a:latin typeface="Times New Roman" pitchFamily="18" charset="0"/>
                <a:cs typeface="Times New Roman" pitchFamily="18" charset="0"/>
              </a:rPr>
              <a:t>- </a:t>
            </a:r>
            <a:r>
              <a:rPr lang="ru-RU" sz="2200">
                <a:latin typeface="Times New Roman" pitchFamily="18" charset="0"/>
                <a:cs typeface="Times New Roman" pitchFamily="18" charset="0"/>
              </a:rPr>
              <a:t>әр түрлі ақпаратты басқару, кестелерді индекстеу және логикалық алгебра аппаратын қолдана отырып, кестелерден мәліметтерді енгізу, сақтау, қарау, сұрыптау, өзгерту және іріктеу</a:t>
            </a:r>
            <a:r>
              <a:rPr lang="ru-RU" sz="2200" smtClean="0">
                <a:latin typeface="Times New Roman" pitchFamily="18" charset="0"/>
                <a:cs typeface="Times New Roman" pitchFamily="18" charset="0"/>
              </a:rPr>
              <a:t>;</a:t>
            </a:r>
          </a:p>
          <a:p>
            <a:pPr marL="0" indent="0" algn="just">
              <a:buNone/>
            </a:pPr>
            <a:r>
              <a:rPr lang="ru-RU" sz="2200">
                <a:latin typeface="Times New Roman" pitchFamily="18" charset="0"/>
                <a:cs typeface="Times New Roman" pitchFamily="18" charset="0"/>
              </a:rPr>
              <a:t>	</a:t>
            </a:r>
            <a:r>
              <a:rPr lang="ru-RU" sz="2200" smtClean="0">
                <a:latin typeface="Times New Roman" pitchFamily="18" charset="0"/>
                <a:cs typeface="Times New Roman" pitchFamily="18" charset="0"/>
              </a:rPr>
              <a:t>- </a:t>
            </a:r>
            <a:r>
              <a:rPr lang="ru-RU" sz="2200">
                <a:latin typeface="Times New Roman" pitchFamily="18" charset="0"/>
                <a:cs typeface="Times New Roman" pitchFamily="18" charset="0"/>
              </a:rPr>
              <a:t>сұраулар, формалар, есептер сияқты туынды нысандарды құру, өзгерту және пайдалану</a:t>
            </a:r>
            <a:r>
              <a:rPr lang="ru-RU" sz="2200" smtClean="0">
                <a:latin typeface="Times New Roman" pitchFamily="18" charset="0"/>
                <a:cs typeface="Times New Roman" pitchFamily="18" charset="0"/>
              </a:rPr>
              <a:t>.</a:t>
            </a:r>
          </a:p>
        </p:txBody>
      </p:sp>
    </p:spTree>
    <p:extLst>
      <p:ext uri="{BB962C8B-B14F-4D97-AF65-F5344CB8AC3E}">
        <p14:creationId xmlns:p14="http://schemas.microsoft.com/office/powerpoint/2010/main" val="415208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5192" y="1340768"/>
            <a:ext cx="8229600" cy="3484984"/>
          </a:xfrm>
        </p:spPr>
        <p:txBody>
          <a:bodyPr>
            <a:normAutofit fontScale="92500" lnSpcReduction="10000"/>
          </a:bodyPr>
          <a:lstStyle/>
          <a:p>
            <a:pPr marL="0" indent="0" algn="just">
              <a:buNone/>
            </a:pPr>
            <a:r>
              <a:rPr lang="ru-RU" smtClean="0">
                <a:latin typeface="Times New Roman" pitchFamily="18" charset="0"/>
                <a:cs typeface="Times New Roman" pitchFamily="18" charset="0"/>
              </a:rPr>
              <a:t>	Деректерді </a:t>
            </a:r>
            <a:r>
              <a:rPr lang="en-US">
                <a:latin typeface="Times New Roman" pitchFamily="18" charset="0"/>
                <a:cs typeface="Times New Roman" pitchFamily="18" charset="0"/>
              </a:rPr>
              <a:t>Access </a:t>
            </a:r>
            <a:r>
              <a:rPr lang="ru-RU">
                <a:latin typeface="Times New Roman" pitchFamily="18" charset="0"/>
                <a:cs typeface="Times New Roman" pitchFamily="18" charset="0"/>
              </a:rPr>
              <a:t>қосымшасының көмегімен тез </a:t>
            </a:r>
            <a:r>
              <a:rPr lang="ru-RU" smtClean="0">
                <a:latin typeface="Times New Roman" pitchFamily="18" charset="0"/>
                <a:cs typeface="Times New Roman" pitchFamily="18" charset="0"/>
              </a:rPr>
              <a:t>реттеуге болады және барлық функцияны шаблондар арқылы жүзеге асыруға болады. </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Егер </a:t>
            </a:r>
            <a:r>
              <a:rPr lang="ru-RU">
                <a:latin typeface="Times New Roman" pitchFamily="18" charset="0"/>
                <a:cs typeface="Times New Roman" pitchFamily="18" charset="0"/>
              </a:rPr>
              <a:t>сіз шаблонды дұрыс таңдаған болсаңыз, </a:t>
            </a:r>
            <a:r>
              <a:rPr lang="en-US">
                <a:latin typeface="Times New Roman" pitchFamily="18" charset="0"/>
                <a:cs typeface="Times New Roman" pitchFamily="18" charset="0"/>
              </a:rPr>
              <a:t>Access </a:t>
            </a:r>
            <a:r>
              <a:rPr lang="ru-RU">
                <a:latin typeface="Times New Roman" pitchFamily="18" charset="0"/>
                <a:cs typeface="Times New Roman" pitchFamily="18" charset="0"/>
              </a:rPr>
              <a:t>қосымшасындағы кестелер оны нөлден жасау арқылы өзіңіз қосатын кестелерге ұқсас болады</a:t>
            </a:r>
            <a:r>
              <a:rPr lang="ru-RU" smtClean="0">
                <a:latin typeface="Times New Roman" pitchFamily="18" charset="0"/>
                <a:cs typeface="Times New Roman" pitchFamily="18" charset="0"/>
              </a:rPr>
              <a:t>.</a:t>
            </a:r>
          </a:p>
          <a:p>
            <a:pPr marL="0" indent="0" algn="just">
              <a:buNone/>
            </a:pPr>
            <a:r>
              <a:rPr lang="ru-RU" smtClean="0">
                <a:latin typeface="Times New Roman" pitchFamily="18" charset="0"/>
                <a:cs typeface="Times New Roman" pitchFamily="18" charset="0"/>
              </a:rPr>
              <a:t>	</a:t>
            </a:r>
            <a:r>
              <a:rPr lang="ru-RU" b="1" i="1" smtClean="0">
                <a:latin typeface="Times New Roman" pitchFamily="18" charset="0"/>
                <a:cs typeface="Times New Roman" pitchFamily="18" charset="0"/>
              </a:rPr>
              <a:t>Ескерту</a:t>
            </a:r>
            <a:r>
              <a:rPr lang="ru-RU" b="1" i="1">
                <a:latin typeface="Times New Roman" pitchFamily="18" charset="0"/>
                <a:cs typeface="Times New Roman" pitchFamily="18" charset="0"/>
              </a:rPr>
              <a:t>: </a:t>
            </a:r>
            <a:r>
              <a:rPr lang="ru-RU" i="1">
                <a:latin typeface="Times New Roman" pitchFamily="18" charset="0"/>
                <a:cs typeface="Times New Roman" pitchFamily="18" charset="0"/>
              </a:rPr>
              <a:t>бағдарлама қалай жасалғанына қарамастан әрдайым конфигурациялануы мүмкін: шаблонды пайдаланып немесе батырманы басу арқылы жеке веб-бағдарлама экран сақтағыш терезесінде</a:t>
            </a:r>
            <a:r>
              <a:rPr lang="ru-RU" i="1" smtClean="0">
                <a:latin typeface="Times New Roman" pitchFamily="18" charset="0"/>
                <a:cs typeface="Times New Roman" pitchFamily="18" charset="0"/>
              </a:rPr>
              <a:t>.</a:t>
            </a:r>
          </a:p>
        </p:txBody>
      </p:sp>
      <p:pic>
        <p:nvPicPr>
          <p:cNvPr id="8194" name="Picture 2" descr="https://geekon.media/wp-content/uploads/2017/05/rezhim_sq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4580899"/>
            <a:ext cx="3561456" cy="1620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4937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smtClean="0">
                <a:latin typeface="Times New Roman" pitchFamily="18" charset="0"/>
                <a:cs typeface="Times New Roman" pitchFamily="18" charset="0"/>
              </a:rPr>
              <a:t>2.6. Қадамдар:</a:t>
            </a:r>
            <a:endParaRPr lang="ru-RU" b="1">
              <a:latin typeface="Times New Roman" pitchFamily="18" charset="0"/>
              <a:cs typeface="Times New Roman" pitchFamily="18" charset="0"/>
            </a:endParaRPr>
          </a:p>
        </p:txBody>
      </p:sp>
      <p:sp>
        <p:nvSpPr>
          <p:cNvPr id="3" name="Объект 2"/>
          <p:cNvSpPr>
            <a:spLocks noGrp="1"/>
          </p:cNvSpPr>
          <p:nvPr>
            <p:ph idx="1"/>
          </p:nvPr>
        </p:nvSpPr>
        <p:spPr>
          <a:xfrm>
            <a:off x="457200" y="1600200"/>
            <a:ext cx="8229600" cy="2980928"/>
          </a:xfrm>
        </p:spPr>
        <p:txBody>
          <a:bodyPr>
            <a:normAutofit fontScale="92500" lnSpcReduction="10000"/>
          </a:bodyPr>
          <a:lstStyle/>
          <a:p>
            <a:pPr marL="0" indent="0" algn="just">
              <a:buNone/>
            </a:pPr>
            <a:r>
              <a:rPr lang="kk-KZ" smtClean="0">
                <a:latin typeface="Times New Roman" pitchFamily="18" charset="0"/>
                <a:cs typeface="Times New Roman" pitchFamily="18" charset="0"/>
              </a:rPr>
              <a:t>	</a:t>
            </a:r>
            <a:r>
              <a:rPr lang="kk-KZ" b="1" smtClean="0">
                <a:latin typeface="Times New Roman" pitchFamily="18" charset="0"/>
                <a:cs typeface="Times New Roman" pitchFamily="18" charset="0"/>
              </a:rPr>
              <a:t>1</a:t>
            </a:r>
            <a:r>
              <a:rPr lang="kk-KZ" b="1">
                <a:latin typeface="Times New Roman" pitchFamily="18" charset="0"/>
                <a:cs typeface="Times New Roman" pitchFamily="18" charset="0"/>
              </a:rPr>
              <a:t>. </a:t>
            </a:r>
            <a:r>
              <a:rPr lang="en-US" b="1">
                <a:latin typeface="Times New Roman" pitchFamily="18" charset="0"/>
                <a:cs typeface="Times New Roman" pitchFamily="18" charset="0"/>
              </a:rPr>
              <a:t>Access </a:t>
            </a:r>
            <a:r>
              <a:rPr lang="ru-RU" b="1">
                <a:latin typeface="Times New Roman" pitchFamily="18" charset="0"/>
                <a:cs typeface="Times New Roman" pitchFamily="18" charset="0"/>
              </a:rPr>
              <a:t>экран сақтағыш терезесінің төменгі жағында дайын шаблондарды табыңыз. </a:t>
            </a:r>
            <a:r>
              <a:rPr lang="ru-RU">
                <a:latin typeface="Times New Roman" pitchFamily="18" charset="0"/>
                <a:cs typeface="Times New Roman" pitchFamily="18" charset="0"/>
              </a:rPr>
              <a:t>Тізімді жобаларды басқару, Активтерді бақылау және контактілер сияқты ең танымал қосымшалар басқарады.</a:t>
            </a:r>
          </a:p>
          <a:p>
            <a:pPr marL="0" indent="0" algn="just">
              <a:buNone/>
            </a:pPr>
            <a:r>
              <a:rPr lang="ru-RU" smtClean="0">
                <a:latin typeface="Times New Roman" pitchFamily="18" charset="0"/>
                <a:cs typeface="Times New Roman" pitchFamily="18" charset="0"/>
              </a:rPr>
              <a:t>	</a:t>
            </a:r>
            <a:r>
              <a:rPr lang="ru-RU" b="1" i="1" smtClean="0">
                <a:latin typeface="Times New Roman" pitchFamily="18" charset="0"/>
                <a:cs typeface="Times New Roman" pitchFamily="18" charset="0"/>
              </a:rPr>
              <a:t>Ескерту</a:t>
            </a:r>
            <a:r>
              <a:rPr lang="ru-RU">
                <a:latin typeface="Times New Roman" pitchFamily="18" charset="0"/>
                <a:cs typeface="Times New Roman" pitchFamily="18" charset="0"/>
              </a:rPr>
              <a:t>: </a:t>
            </a:r>
            <a:r>
              <a:rPr lang="ru-RU" i="1">
                <a:latin typeface="Times New Roman" pitchFamily="18" charset="0"/>
                <a:cs typeface="Times New Roman" pitchFamily="18" charset="0"/>
              </a:rPr>
              <a:t>атаудағы "жұмыс үстелі" сөздері бар Шаблондар </a:t>
            </a:r>
            <a:r>
              <a:rPr lang="en-US" i="1">
                <a:latin typeface="Times New Roman" pitchFamily="18" charset="0"/>
                <a:cs typeface="Times New Roman" pitchFamily="18" charset="0"/>
              </a:rPr>
              <a:t>Access </a:t>
            </a:r>
            <a:r>
              <a:rPr lang="ru-RU" i="1">
                <a:latin typeface="Times New Roman" pitchFamily="18" charset="0"/>
                <a:cs typeface="Times New Roman" pitchFamily="18" charset="0"/>
              </a:rPr>
              <a:t>қызметтерімен сәйкес келмейтін жұмыс үстелінің клиенттік дерекқорын құруға арналған. Сізге бағдарлама белгішесі қажет: ол </a:t>
            </a:r>
            <a:r>
              <a:rPr lang="en-US" i="1">
                <a:latin typeface="Times New Roman" pitchFamily="18" charset="0"/>
                <a:cs typeface="Times New Roman" pitchFamily="18" charset="0"/>
              </a:rPr>
              <a:t>Access </a:t>
            </a:r>
            <a:r>
              <a:rPr lang="ru-RU" i="1">
                <a:latin typeface="Times New Roman" pitchFamily="18" charset="0"/>
                <a:cs typeface="Times New Roman" pitchFamily="18" charset="0"/>
              </a:rPr>
              <a:t>қосымшасының үлгісіне сәйкес келеді.</a:t>
            </a:r>
          </a:p>
          <a:p>
            <a:pPr marL="0" indent="0">
              <a:buNone/>
            </a:pPr>
            <a:endParaRPr lang="ru-RU"/>
          </a:p>
        </p:txBody>
      </p:sp>
      <p:pic>
        <p:nvPicPr>
          <p:cNvPr id="2050" name="Picture 2" descr="Шаблоны приложений в окне заставки Access 20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4365104"/>
            <a:ext cx="2607468" cy="2319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5402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620688"/>
            <a:ext cx="8496944" cy="5904656"/>
          </a:xfrm>
        </p:spPr>
        <p:txBody>
          <a:bodyPr>
            <a:normAutofit fontScale="92500" lnSpcReduction="10000"/>
          </a:bodyPr>
          <a:lstStyle/>
          <a:p>
            <a:pPr marL="0" indent="0" algn="just">
              <a:buNone/>
            </a:pPr>
            <a:r>
              <a:rPr lang="ru-RU" smtClean="0">
                <a:latin typeface="Times New Roman" pitchFamily="18" charset="0"/>
                <a:cs typeface="Times New Roman" pitchFamily="18" charset="0"/>
              </a:rPr>
              <a:t>	2. </a:t>
            </a:r>
            <a:r>
              <a:rPr lang="ru-RU" b="1" smtClean="0">
                <a:latin typeface="Times New Roman" pitchFamily="18" charset="0"/>
                <a:cs typeface="Times New Roman" pitchFamily="18" charset="0"/>
              </a:rPr>
              <a:t>Үлгіні </a:t>
            </a:r>
            <a:r>
              <a:rPr lang="ru-RU" b="1">
                <a:latin typeface="Times New Roman" pitchFamily="18" charset="0"/>
                <a:cs typeface="Times New Roman" pitchFamily="18" charset="0"/>
              </a:rPr>
              <a:t>нұқыңыз </a:t>
            </a:r>
            <a:r>
              <a:rPr lang="ru-RU">
                <a:latin typeface="Times New Roman" pitchFamily="18" charset="0"/>
                <a:cs typeface="Times New Roman" pitchFamily="18" charset="0"/>
              </a:rPr>
              <a:t>және Бағдарлама Атауы өрісіне атау енгізіңіз</a:t>
            </a:r>
            <a:r>
              <a:rPr lang="ru-RU" smtClean="0">
                <a:latin typeface="Times New Roman" pitchFamily="18" charset="0"/>
                <a:cs typeface="Times New Roman" pitchFamily="18" charset="0"/>
              </a:rPr>
              <a:t>.</a:t>
            </a:r>
          </a:p>
          <a:p>
            <a:pPr marL="0" indent="0" algn="just">
              <a:buNone/>
            </a:pPr>
            <a:endParaRPr lang="kk-KZ">
              <a:latin typeface="Times New Roman" pitchFamily="18" charset="0"/>
              <a:cs typeface="Times New Roman" pitchFamily="18" charset="0"/>
            </a:endParaRPr>
          </a:p>
          <a:p>
            <a:pPr marL="0" indent="0" algn="just">
              <a:buNone/>
            </a:pPr>
            <a:endParaRPr lang="kk-KZ" smtClean="0">
              <a:latin typeface="Times New Roman" pitchFamily="18" charset="0"/>
              <a:cs typeface="Times New Roman" pitchFamily="18" charset="0"/>
            </a:endParaRPr>
          </a:p>
          <a:p>
            <a:pPr marL="0" indent="0" algn="just">
              <a:buNone/>
            </a:pPr>
            <a:endParaRPr lang="kk-KZ">
              <a:latin typeface="Times New Roman" pitchFamily="18" charset="0"/>
              <a:cs typeface="Times New Roman" pitchFamily="18" charset="0"/>
            </a:endParaRPr>
          </a:p>
          <a:p>
            <a:pPr marL="0" indent="0" algn="just">
              <a:buNone/>
            </a:pPr>
            <a:endParaRPr lang="kk-KZ" smtClean="0">
              <a:latin typeface="Times New Roman" pitchFamily="18" charset="0"/>
              <a:cs typeface="Times New Roman" pitchFamily="18" charset="0"/>
            </a:endParaRPr>
          </a:p>
          <a:p>
            <a:pPr marL="0" indent="0" algn="just">
              <a:buNone/>
            </a:pPr>
            <a:endParaRPr lang="kk-KZ">
              <a:latin typeface="Times New Roman" pitchFamily="18" charset="0"/>
              <a:cs typeface="Times New Roman" pitchFamily="18" charset="0"/>
            </a:endParaRPr>
          </a:p>
          <a:p>
            <a:pPr marL="0" indent="0" algn="just">
              <a:buNone/>
            </a:pPr>
            <a:endParaRPr lang="kk-KZ" smtClean="0">
              <a:latin typeface="Times New Roman" pitchFamily="18" charset="0"/>
              <a:cs typeface="Times New Roman" pitchFamily="18" charset="0"/>
            </a:endParaRPr>
          </a:p>
          <a:p>
            <a:pPr marL="0" indent="0" algn="just">
              <a:buNone/>
            </a:pPr>
            <a:endParaRPr lang="kk-KZ" smtClean="0">
              <a:latin typeface="Times New Roman" pitchFamily="18" charset="0"/>
              <a:cs typeface="Times New Roman" pitchFamily="18" charset="0"/>
            </a:endParaRPr>
          </a:p>
          <a:p>
            <a:pPr marL="0" indent="0" algn="just">
              <a:buNone/>
            </a:pPr>
            <a:endParaRPr lang="kk-KZ">
              <a:latin typeface="Times New Roman" pitchFamily="18" charset="0"/>
              <a:cs typeface="Times New Roman" pitchFamily="18" charset="0"/>
            </a:endParaRPr>
          </a:p>
          <a:p>
            <a:pPr marL="0" indent="0" algn="just">
              <a:buNone/>
            </a:pPr>
            <a:endParaRPr lang="kk-KZ" smtClean="0">
              <a:latin typeface="Times New Roman" pitchFamily="18" charset="0"/>
              <a:cs typeface="Times New Roman" pitchFamily="18" charset="0"/>
            </a:endParaRPr>
          </a:p>
          <a:p>
            <a:pPr marL="0" indent="0" algn="just">
              <a:buNone/>
            </a:pPr>
            <a:endParaRPr lang="ru-RU" smtClean="0">
              <a:latin typeface="Times New Roman" pitchFamily="18" charset="0"/>
              <a:cs typeface="Times New Roman" pitchFamily="18" charset="0"/>
            </a:endParaRPr>
          </a:p>
          <a:p>
            <a:pPr marL="0" indent="0" algn="just">
              <a:buNone/>
            </a:pPr>
            <a:r>
              <a:rPr lang="ru-RU" smtClean="0">
                <a:latin typeface="Times New Roman" pitchFamily="18" charset="0"/>
                <a:cs typeface="Times New Roman" pitchFamily="18" charset="0"/>
              </a:rPr>
              <a:t>	</a:t>
            </a:r>
            <a:r>
              <a:rPr lang="ru-RU" b="1" smtClean="0">
                <a:latin typeface="Times New Roman" pitchFamily="18" charset="0"/>
                <a:cs typeface="Times New Roman" pitchFamily="18" charset="0"/>
              </a:rPr>
              <a:t>3. Тізімнен </a:t>
            </a:r>
            <a:r>
              <a:rPr lang="ru-RU" b="1">
                <a:latin typeface="Times New Roman" pitchFamily="18" charset="0"/>
                <a:cs typeface="Times New Roman" pitchFamily="18" charset="0"/>
              </a:rPr>
              <a:t>бағдарламаның орнын таңдаңыз </a:t>
            </a:r>
            <a:r>
              <a:rPr lang="ru-RU">
                <a:latin typeface="Times New Roman" pitchFamily="18" charset="0"/>
                <a:cs typeface="Times New Roman" pitchFamily="18" charset="0"/>
              </a:rPr>
              <a:t>немесе оны Интернеттегі орналасу өрісіне енгізіңіз. Бұл жерде </a:t>
            </a:r>
            <a:r>
              <a:rPr lang="en-US">
                <a:latin typeface="Times New Roman" pitchFamily="18" charset="0"/>
                <a:cs typeface="Times New Roman" pitchFamily="18" charset="0"/>
              </a:rPr>
              <a:t>Access </a:t>
            </a:r>
            <a:r>
              <a:rPr lang="ru-RU">
                <a:latin typeface="Times New Roman" pitchFamily="18" charset="0"/>
                <a:cs typeface="Times New Roman" pitchFamily="18" charset="0"/>
              </a:rPr>
              <a:t>қызметтері жұмыс істеуі керек (мысалы, </a:t>
            </a:r>
            <a:r>
              <a:rPr lang="en-US">
                <a:latin typeface="Times New Roman" pitchFamily="18" charset="0"/>
                <a:cs typeface="Times New Roman" pitchFamily="18" charset="0"/>
              </a:rPr>
              <a:t>Microsoft 365 </a:t>
            </a:r>
            <a:r>
              <a:rPr lang="ru-RU">
                <a:latin typeface="Times New Roman" pitchFamily="18" charset="0"/>
                <a:cs typeface="Times New Roman" pitchFamily="18" charset="0"/>
              </a:rPr>
              <a:t>сайты немесе </a:t>
            </a:r>
            <a:r>
              <a:rPr lang="en-US">
                <a:latin typeface="Times New Roman" pitchFamily="18" charset="0"/>
                <a:cs typeface="Times New Roman" pitchFamily="18" charset="0"/>
              </a:rPr>
              <a:t>Microsoft SharePoint Server </a:t>
            </a:r>
            <a:r>
              <a:rPr lang="ru-RU">
                <a:latin typeface="Times New Roman" pitchFamily="18" charset="0"/>
                <a:cs typeface="Times New Roman" pitchFamily="18" charset="0"/>
              </a:rPr>
              <a:t>сервері бар сервер</a:t>
            </a:r>
            <a:r>
              <a:rPr lang="ru-RU" smtClean="0">
                <a:latin typeface="Times New Roman" pitchFamily="18" charset="0"/>
                <a:cs typeface="Times New Roman" pitchFamily="18" charset="0"/>
              </a:rPr>
              <a:t>).</a:t>
            </a:r>
          </a:p>
        </p:txBody>
      </p:sp>
      <p:pic>
        <p:nvPicPr>
          <p:cNvPr id="3074" name="Picture 2" descr="Заполнение полей при создании приложения."/>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1268759"/>
            <a:ext cx="4210050" cy="3419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4110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268760"/>
            <a:ext cx="8352928" cy="4248472"/>
          </a:xfrm>
        </p:spPr>
        <p:txBody>
          <a:bodyPr>
            <a:normAutofit fontScale="85000" lnSpcReduction="20000"/>
          </a:bodyPr>
          <a:lstStyle/>
          <a:p>
            <a:pPr marL="0" indent="0" algn="just">
              <a:buNone/>
            </a:pPr>
            <a:r>
              <a:rPr lang="ru-RU" smtClean="0">
                <a:latin typeface="Times New Roman" pitchFamily="18" charset="0"/>
                <a:cs typeface="Times New Roman" pitchFamily="18" charset="0"/>
              </a:rPr>
              <a:t>	4</a:t>
            </a:r>
            <a:r>
              <a:rPr lang="ru-RU">
                <a:latin typeface="Times New Roman" pitchFamily="18" charset="0"/>
                <a:cs typeface="Times New Roman" pitchFamily="18" charset="0"/>
              </a:rPr>
              <a:t>. </a:t>
            </a:r>
            <a:r>
              <a:rPr lang="ru-RU" b="1">
                <a:latin typeface="Times New Roman" pitchFamily="18" charset="0"/>
                <a:cs typeface="Times New Roman" pitchFamily="18" charset="0"/>
              </a:rPr>
              <a:t>Жасау түймесін басыңыз. </a:t>
            </a:r>
            <a:r>
              <a:rPr lang="ru-RU">
                <a:latin typeface="Times New Roman" pitchFamily="18" charset="0"/>
                <a:cs typeface="Times New Roman" pitchFamily="18" charset="0"/>
              </a:rPr>
              <a:t>Бағдарлама </a:t>
            </a:r>
            <a:r>
              <a:rPr lang="en-US">
                <a:latin typeface="Times New Roman" pitchFamily="18" charset="0"/>
                <a:cs typeface="Times New Roman" pitchFamily="18" charset="0"/>
              </a:rPr>
              <a:t>Access </a:t>
            </a:r>
            <a:r>
              <a:rPr lang="ru-RU">
                <a:latin typeface="Times New Roman" pitchFamily="18" charset="0"/>
                <a:cs typeface="Times New Roman" pitchFamily="18" charset="0"/>
              </a:rPr>
              <a:t>бағдарламасында жасалады және ашылады. Оны бірден шолғышта қолдануды бастау үшін таңдаңыз </a:t>
            </a:r>
            <a:r>
              <a:rPr lang="ru-RU" b="1" i="1">
                <a:latin typeface="Times New Roman" pitchFamily="18" charset="0"/>
                <a:cs typeface="Times New Roman" pitchFamily="18" charset="0"/>
              </a:rPr>
              <a:t>Басты бет &gt; Қолданбаны іске қосу.</a:t>
            </a:r>
          </a:p>
          <a:p>
            <a:pPr marL="0" indent="0" algn="just">
              <a:buNone/>
            </a:pPr>
            <a:endParaRPr lang="ru-RU" smtClean="0">
              <a:latin typeface="Times New Roman" pitchFamily="18" charset="0"/>
              <a:cs typeface="Times New Roman" pitchFamily="18" charset="0"/>
            </a:endParaRPr>
          </a:p>
          <a:p>
            <a:pPr marL="0" indent="0" algn="just">
              <a:buNone/>
            </a:pPr>
            <a:r>
              <a:rPr lang="ru-RU" smtClean="0">
                <a:latin typeface="Times New Roman" pitchFamily="18" charset="0"/>
                <a:cs typeface="Times New Roman" pitchFamily="18" charset="0"/>
              </a:rPr>
              <a:t>	5. </a:t>
            </a:r>
            <a:r>
              <a:rPr lang="ru-RU" b="1" smtClean="0">
                <a:latin typeface="Times New Roman" pitchFamily="18" charset="0"/>
                <a:cs typeface="Times New Roman" pitchFamily="18" charset="0"/>
              </a:rPr>
              <a:t>Браузерде </a:t>
            </a:r>
            <a:r>
              <a:rPr lang="ru-RU" b="1">
                <a:latin typeface="Times New Roman" pitchFamily="18" charset="0"/>
                <a:cs typeface="Times New Roman" pitchFamily="18" charset="0"/>
              </a:rPr>
              <a:t>қолданбаға деректерді енгізуді бастаңыз</a:t>
            </a:r>
            <a:r>
              <a:rPr lang="ru-RU">
                <a:latin typeface="Times New Roman" pitchFamily="18" charset="0"/>
                <a:cs typeface="Times New Roman" pitchFamily="18" charset="0"/>
              </a:rPr>
              <a:t>. </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b="1" smtClean="0">
                <a:latin typeface="Times New Roman" pitchFamily="18" charset="0"/>
                <a:cs typeface="Times New Roman" pitchFamily="18" charset="0"/>
              </a:rPr>
              <a:t>6. Әр </a:t>
            </a:r>
            <a:r>
              <a:rPr lang="ru-RU" b="1">
                <a:latin typeface="Times New Roman" pitchFamily="18" charset="0"/>
                <a:cs typeface="Times New Roman" pitchFamily="18" charset="0"/>
              </a:rPr>
              <a:t>кестеде бірнеше жазба жасаңыз және әртүрлі көріністерді көріңіз. </a:t>
            </a:r>
            <a:endParaRPr lang="ru-RU" b="1" smtClean="0">
              <a:latin typeface="Times New Roman" pitchFamily="18" charset="0"/>
              <a:cs typeface="Times New Roman" pitchFamily="18" charset="0"/>
            </a:endParaRPr>
          </a:p>
          <a:p>
            <a:pPr marL="0" indent="0" algn="just">
              <a:buNone/>
            </a:pPr>
            <a:r>
              <a:rPr lang="ru-RU" b="1">
                <a:latin typeface="Times New Roman" pitchFamily="18" charset="0"/>
                <a:cs typeface="Times New Roman" pitchFamily="18" charset="0"/>
              </a:rPr>
              <a:t>	</a:t>
            </a:r>
            <a:r>
              <a:rPr lang="ru-RU" b="1" smtClean="0">
                <a:latin typeface="Times New Roman" pitchFamily="18" charset="0"/>
                <a:cs typeface="Times New Roman" pitchFamily="18" charset="0"/>
              </a:rPr>
              <a:t>7. Ашылмалы </a:t>
            </a:r>
            <a:r>
              <a:rPr lang="ru-RU" b="1">
                <a:latin typeface="Times New Roman" pitchFamily="18" charset="0"/>
                <a:cs typeface="Times New Roman" pitchFamily="18" charset="0"/>
              </a:rPr>
              <a:t>тізімдерден немесе автотолтыру басқару элементтерінен мәндерді таңдаңыз және жаңа басқару элементтерін немесе макростарды қоспай-ақ, байланысты деректерге қалай ауысуға болатындығын </a:t>
            </a:r>
            <a:r>
              <a:rPr lang="ru-RU" b="1" smtClean="0">
                <a:latin typeface="Times New Roman" pitchFamily="18" charset="0"/>
                <a:cs typeface="Times New Roman" pitchFamily="18" charset="0"/>
              </a:rPr>
              <a:t>көріңіз. </a:t>
            </a:r>
            <a:r>
              <a:rPr lang="ru-RU" smtClean="0">
                <a:latin typeface="Times New Roman" pitchFamily="18" charset="0"/>
                <a:cs typeface="Times New Roman" pitchFamily="18" charset="0"/>
              </a:rPr>
              <a:t>Егер </a:t>
            </a:r>
            <a:r>
              <a:rPr lang="ru-RU">
                <a:latin typeface="Times New Roman" pitchFamily="18" charset="0"/>
                <a:cs typeface="Times New Roman" pitchFamily="18" charset="0"/>
              </a:rPr>
              <a:t>деректер электрондық кестелердің бірінде бұрыннан бар болса, оларды көшіруге және жаңа қосымшадағы кесте көріністерінің біріне енгізуге болады, егер кесте бағандары бағдарлама кестесімен бірдей ретпен орналастырылса және әр бағанның деректер түрлері оның түрлерімен үйлесімді болса. </a:t>
            </a:r>
          </a:p>
        </p:txBody>
      </p:sp>
    </p:spTree>
    <p:extLst>
      <p:ext uri="{BB962C8B-B14F-4D97-AF65-F5344CB8AC3E}">
        <p14:creationId xmlns:p14="http://schemas.microsoft.com/office/powerpoint/2010/main" val="150893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smtClean="0">
                <a:latin typeface="Times New Roman" pitchFamily="18" charset="0"/>
                <a:cs typeface="Times New Roman" pitchFamily="18" charset="0"/>
              </a:rPr>
              <a:t>Жоспар:</a:t>
            </a:r>
            <a:endParaRPr lang="ru-RU" b="1">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20000"/>
          </a:bodyPr>
          <a:lstStyle/>
          <a:p>
            <a:pPr marL="0" indent="0">
              <a:buNone/>
            </a:pPr>
            <a:r>
              <a:rPr lang="kk-KZ" b="1" smtClean="0">
                <a:latin typeface="Times New Roman" pitchFamily="18" charset="0"/>
                <a:cs typeface="Times New Roman" pitchFamily="18" charset="0"/>
              </a:rPr>
              <a:t>1. Кіріспе.</a:t>
            </a:r>
          </a:p>
          <a:p>
            <a:pPr marL="0" indent="0">
              <a:buNone/>
            </a:pPr>
            <a:r>
              <a:rPr lang="kk-KZ" b="1" smtClean="0">
                <a:latin typeface="Times New Roman" pitchFamily="18" charset="0"/>
                <a:cs typeface="Times New Roman" pitchFamily="18" charset="0"/>
              </a:rPr>
              <a:t>2. Негізгі бөлім.</a:t>
            </a:r>
          </a:p>
          <a:p>
            <a:pPr marL="0" indent="0">
              <a:buNone/>
            </a:pPr>
            <a:r>
              <a:rPr lang="kk-KZ" i="1">
                <a:latin typeface="Times New Roman" pitchFamily="18" charset="0"/>
                <a:cs typeface="Times New Roman" pitchFamily="18" charset="0"/>
              </a:rPr>
              <a:t>	2.1. Мәліметтер базасы ж/е компьютерлендірілген ақпараттық жүйе. </a:t>
            </a:r>
            <a:endParaRPr lang="kk-KZ" i="1" smtClean="0">
              <a:latin typeface="Times New Roman" pitchFamily="18" charset="0"/>
              <a:cs typeface="Times New Roman" pitchFamily="18" charset="0"/>
            </a:endParaRPr>
          </a:p>
          <a:p>
            <a:pPr marL="0" indent="0">
              <a:buNone/>
            </a:pPr>
            <a:r>
              <a:rPr lang="kk-KZ" i="1">
                <a:latin typeface="Times New Roman" pitchFamily="18" charset="0"/>
                <a:cs typeface="Times New Roman" pitchFamily="18" charset="0"/>
              </a:rPr>
              <a:t>	2.2. Деректерді өңдеу ДҚБЖ-лері</a:t>
            </a:r>
            <a:r>
              <a:rPr lang="kk-KZ" i="1" smtClean="0">
                <a:latin typeface="Times New Roman" pitchFamily="18" charset="0"/>
                <a:cs typeface="Times New Roman" pitchFamily="18" charset="0"/>
              </a:rPr>
              <a:t>.</a:t>
            </a:r>
          </a:p>
          <a:p>
            <a:pPr marL="0" indent="0">
              <a:buNone/>
            </a:pPr>
            <a:r>
              <a:rPr lang="kk-KZ" i="1">
                <a:latin typeface="Times New Roman" pitchFamily="18" charset="0"/>
                <a:cs typeface="Times New Roman" pitchFamily="18" charset="0"/>
              </a:rPr>
              <a:t>	2.3. Деректерді өңдеу. Глосарий</a:t>
            </a:r>
            <a:r>
              <a:rPr lang="kk-KZ" i="1" smtClean="0">
                <a:latin typeface="Times New Roman" pitchFamily="18" charset="0"/>
                <a:cs typeface="Times New Roman" pitchFamily="18" charset="0"/>
              </a:rPr>
              <a:t>.</a:t>
            </a:r>
          </a:p>
          <a:p>
            <a:pPr marL="0" indent="0">
              <a:buNone/>
            </a:pPr>
            <a:r>
              <a:rPr lang="kk-KZ" i="1">
                <a:latin typeface="Times New Roman" pitchFamily="18" charset="0"/>
                <a:cs typeface="Times New Roman" pitchFamily="18" charset="0"/>
              </a:rPr>
              <a:t>	</a:t>
            </a:r>
            <a:r>
              <a:rPr lang="en-US" i="1">
                <a:latin typeface="Times New Roman" pitchFamily="18" charset="0"/>
                <a:cs typeface="Times New Roman" pitchFamily="18" charset="0"/>
              </a:rPr>
              <a:t>2.4. MS Access-</a:t>
            </a:r>
            <a:r>
              <a:rPr lang="kk-KZ" i="1">
                <a:latin typeface="Times New Roman" pitchFamily="18" charset="0"/>
                <a:cs typeface="Times New Roman" pitchFamily="18" charset="0"/>
              </a:rPr>
              <a:t>те деректермен жұмыс жасаудың мысалы. </a:t>
            </a:r>
            <a:endParaRPr lang="kk-KZ" i="1" smtClean="0">
              <a:latin typeface="Times New Roman" pitchFamily="18" charset="0"/>
              <a:cs typeface="Times New Roman" pitchFamily="18" charset="0"/>
            </a:endParaRPr>
          </a:p>
          <a:p>
            <a:pPr marL="0" indent="0">
              <a:buNone/>
            </a:pPr>
            <a:r>
              <a:rPr lang="kk-KZ" i="1">
                <a:latin typeface="Times New Roman" pitchFamily="18" charset="0"/>
                <a:cs typeface="Times New Roman" pitchFamily="18" charset="0"/>
              </a:rPr>
              <a:t>	</a:t>
            </a:r>
            <a:r>
              <a:rPr lang="kk-KZ" i="1" smtClean="0">
                <a:latin typeface="Times New Roman" pitchFamily="18" charset="0"/>
                <a:cs typeface="Times New Roman" pitchFamily="18" charset="0"/>
              </a:rPr>
              <a:t>	- </a:t>
            </a:r>
            <a:r>
              <a:rPr lang="kk-KZ" i="1">
                <a:latin typeface="Times New Roman" pitchFamily="18" charset="0"/>
                <a:cs typeface="Times New Roman" pitchFamily="18" charset="0"/>
              </a:rPr>
              <a:t>ДБ құру</a:t>
            </a:r>
            <a:r>
              <a:rPr lang="kk-KZ" i="1" smtClean="0">
                <a:latin typeface="Times New Roman" pitchFamily="18" charset="0"/>
                <a:cs typeface="Times New Roman" pitchFamily="18" charset="0"/>
              </a:rPr>
              <a:t>.</a:t>
            </a:r>
          </a:p>
          <a:p>
            <a:pPr marL="0" indent="0">
              <a:buNone/>
            </a:pPr>
            <a:r>
              <a:rPr lang="kk-KZ" i="1">
                <a:latin typeface="Times New Roman" pitchFamily="18" charset="0"/>
                <a:cs typeface="Times New Roman" pitchFamily="18" charset="0"/>
              </a:rPr>
              <a:t>		- Кестелерді құру және толтыру</a:t>
            </a:r>
            <a:r>
              <a:rPr lang="kk-KZ" i="1" smtClean="0">
                <a:latin typeface="Times New Roman" pitchFamily="18" charset="0"/>
                <a:cs typeface="Times New Roman" pitchFamily="18" charset="0"/>
              </a:rPr>
              <a:t>.</a:t>
            </a:r>
          </a:p>
          <a:p>
            <a:pPr marL="0" indent="0">
              <a:buNone/>
            </a:pPr>
            <a:r>
              <a:rPr lang="kk-KZ" i="1">
                <a:latin typeface="Times New Roman" pitchFamily="18" charset="0"/>
                <a:cs typeface="Times New Roman" pitchFamily="18" charset="0"/>
              </a:rPr>
              <a:t>	</a:t>
            </a:r>
            <a:r>
              <a:rPr lang="kk-KZ" i="1" smtClean="0">
                <a:latin typeface="Times New Roman" pitchFamily="18" charset="0"/>
                <a:cs typeface="Times New Roman" pitchFamily="18" charset="0"/>
              </a:rPr>
              <a:t>	</a:t>
            </a:r>
            <a:r>
              <a:rPr lang="ru-RU" i="1">
                <a:latin typeface="Times New Roman" pitchFamily="18" charset="0"/>
                <a:cs typeface="Times New Roman" pitchFamily="18" charset="0"/>
              </a:rPr>
              <a:t>- Деректер схемаларын құру және өңдеу</a:t>
            </a:r>
            <a:r>
              <a:rPr lang="ru-RU" i="1" smtClean="0">
                <a:latin typeface="Times New Roman" pitchFamily="18" charset="0"/>
                <a:cs typeface="Times New Roman" pitchFamily="18" charset="0"/>
              </a:rPr>
              <a:t>.</a:t>
            </a:r>
          </a:p>
          <a:p>
            <a:pPr marL="0" indent="0">
              <a:buNone/>
            </a:pPr>
            <a:r>
              <a:rPr lang="kk-KZ" i="1">
                <a:latin typeface="Times New Roman" pitchFamily="18" charset="0"/>
                <a:cs typeface="Times New Roman" pitchFamily="18" charset="0"/>
              </a:rPr>
              <a:t>	2.5. А</a:t>
            </a:r>
            <a:r>
              <a:rPr lang="en-US" i="1">
                <a:latin typeface="Times New Roman" pitchFamily="18" charset="0"/>
                <a:cs typeface="Times New Roman" pitchFamily="18" charset="0"/>
              </a:rPr>
              <a:t>ccess </a:t>
            </a:r>
            <a:r>
              <a:rPr lang="kk-KZ" i="1">
                <a:latin typeface="Times New Roman" pitchFamily="18" charset="0"/>
                <a:cs typeface="Times New Roman" pitchFamily="18" charset="0"/>
              </a:rPr>
              <a:t>ДҚБЖ-де қосымшаны құру.</a:t>
            </a:r>
          </a:p>
          <a:p>
            <a:pPr marL="0" indent="0">
              <a:buNone/>
            </a:pPr>
            <a:r>
              <a:rPr lang="kk-KZ" i="1">
                <a:latin typeface="Times New Roman" pitchFamily="18" charset="0"/>
                <a:cs typeface="Times New Roman" pitchFamily="18" charset="0"/>
              </a:rPr>
              <a:t>	2.6. </a:t>
            </a:r>
            <a:r>
              <a:rPr lang="kk-KZ" i="1" smtClean="0">
                <a:latin typeface="Times New Roman" pitchFamily="18" charset="0"/>
                <a:cs typeface="Times New Roman" pitchFamily="18" charset="0"/>
              </a:rPr>
              <a:t>Қадамдар.</a:t>
            </a:r>
            <a:endParaRPr lang="kk-KZ" i="1">
              <a:latin typeface="Times New Roman" pitchFamily="18" charset="0"/>
              <a:cs typeface="Times New Roman" pitchFamily="18" charset="0"/>
            </a:endParaRPr>
          </a:p>
          <a:p>
            <a:pPr marL="0" indent="0">
              <a:buNone/>
            </a:pPr>
            <a:r>
              <a:rPr lang="kk-KZ" b="1" smtClean="0">
                <a:latin typeface="Times New Roman" pitchFamily="18" charset="0"/>
                <a:cs typeface="Times New Roman" pitchFamily="18" charset="0"/>
              </a:rPr>
              <a:t>3. Қорытынды.</a:t>
            </a:r>
          </a:p>
          <a:p>
            <a:pPr marL="0" indent="0">
              <a:buNone/>
            </a:pPr>
            <a:r>
              <a:rPr lang="kk-KZ" b="1" smtClean="0">
                <a:latin typeface="Times New Roman" pitchFamily="18" charset="0"/>
                <a:cs typeface="Times New Roman" pitchFamily="18" charset="0"/>
              </a:rPr>
              <a:t>4. Пайдаланылған әдебиеттер.</a:t>
            </a:r>
            <a:endParaRPr lang="ru-RU" b="1">
              <a:latin typeface="Times New Roman" pitchFamily="18" charset="0"/>
              <a:cs typeface="Times New Roman" pitchFamily="18" charset="0"/>
            </a:endParaRPr>
          </a:p>
        </p:txBody>
      </p:sp>
    </p:spTree>
    <p:extLst>
      <p:ext uri="{BB962C8B-B14F-4D97-AF65-F5344CB8AC3E}">
        <p14:creationId xmlns:p14="http://schemas.microsoft.com/office/powerpoint/2010/main" val="30442347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just">
              <a:buNone/>
            </a:pPr>
            <a:r>
              <a:rPr lang="ru-RU" sz="2000" smtClean="0">
                <a:latin typeface="Times New Roman" pitchFamily="18" charset="0"/>
                <a:cs typeface="Times New Roman" pitchFamily="18" charset="0"/>
              </a:rPr>
              <a:t>	Қолданбаның </a:t>
            </a:r>
            <a:r>
              <a:rPr lang="ru-RU" sz="2000">
                <a:latin typeface="Times New Roman" pitchFamily="18" charset="0"/>
                <a:cs typeface="Times New Roman" pitchFamily="18" charset="0"/>
              </a:rPr>
              <a:t>деректер кестесіндегі кейбір бағандарды сақтау үшін енгізілген деректер қажет болуы мүмкін. Бұл кестені қосымша тазартуды білдіруі мүмкін, бірақ бәрі реттелгеннен кейін деректерді бағдарламаға енгізу керек.</a:t>
            </a:r>
          </a:p>
          <a:p>
            <a:pPr marL="0" indent="0" algn="just">
              <a:buNone/>
            </a:pPr>
            <a:r>
              <a:rPr lang="ru-RU" sz="2000" smtClean="0">
                <a:latin typeface="Times New Roman" pitchFamily="18" charset="0"/>
                <a:cs typeface="Times New Roman" pitchFamily="18" charset="0"/>
              </a:rPr>
              <a:t>	Сондай-ақ</a:t>
            </a:r>
            <a:r>
              <a:rPr lang="ru-RU" sz="2000">
                <a:latin typeface="Times New Roman" pitchFamily="18" charset="0"/>
                <a:cs typeface="Times New Roman" pitchFamily="18" charset="0"/>
              </a:rPr>
              <a:t>, </a:t>
            </a:r>
            <a:r>
              <a:rPr lang="en-US" sz="2000">
                <a:latin typeface="Times New Roman" pitchFamily="18" charset="0"/>
                <a:cs typeface="Times New Roman" pitchFamily="18" charset="0"/>
              </a:rPr>
              <a:t>Access </a:t>
            </a:r>
            <a:r>
              <a:rPr lang="ru-RU" sz="2000">
                <a:latin typeface="Times New Roman" pitchFamily="18" charset="0"/>
                <a:cs typeface="Times New Roman" pitchFamily="18" charset="0"/>
              </a:rPr>
              <a:t>дерекқорынан деректерді </a:t>
            </a:r>
            <a:r>
              <a:rPr lang="en-US" sz="2000">
                <a:latin typeface="Times New Roman" pitchFamily="18" charset="0"/>
                <a:cs typeface="Times New Roman" pitchFamily="18" charset="0"/>
              </a:rPr>
              <a:t>Access </a:t>
            </a:r>
            <a:r>
              <a:rPr lang="ru-RU" sz="2000">
                <a:latin typeface="Times New Roman" pitchFamily="18" charset="0"/>
                <a:cs typeface="Times New Roman" pitchFamily="18" charset="0"/>
              </a:rPr>
              <a:t>веб-қосымшасына импорттауға болады. Бұл қосымшадағы басқа кестелермен автоматты түрде байланыспайтын жаңа кесте жасайды, бірақ оны ауыстыру өрістерімен оңай түзетуге болады. Мысалы, егер "тапсырмалар" кестесі бар қосымшада қызметкерлер туралы деректерді импорттау үшін "қызметкерлер" кестесі жасалса, сіз "Тапсырмалар" кестесіне алмастыру өрісін қосып, жаңа "қызметкерлер"кестесіндегі адамдарға тапсырмалар бере аласыз</a:t>
            </a:r>
            <a:r>
              <a:rPr lang="ru-RU" sz="2000" smtClean="0">
                <a:latin typeface="Times New Roman" pitchFamily="18" charset="0"/>
                <a:cs typeface="Times New Roman" pitchFamily="18" charset="0"/>
              </a:rPr>
              <a:t>.</a:t>
            </a:r>
            <a:endParaRPr lang="ru-RU" sz="2000">
              <a:latin typeface="Times New Roman" pitchFamily="18" charset="0"/>
              <a:cs typeface="Times New Roman" pitchFamily="18" charset="0"/>
            </a:endParaRPr>
          </a:p>
        </p:txBody>
      </p:sp>
    </p:spTree>
    <p:extLst>
      <p:ext uri="{BB962C8B-B14F-4D97-AF65-F5344CB8AC3E}">
        <p14:creationId xmlns:p14="http://schemas.microsoft.com/office/powerpoint/2010/main" val="42604787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smtClean="0">
                <a:latin typeface="Times New Roman" pitchFamily="18" charset="0"/>
                <a:cs typeface="Times New Roman" pitchFamily="18" charset="0"/>
              </a:rPr>
              <a:t>3. Қорытынды.</a:t>
            </a:r>
            <a:endParaRPr lang="ru-RU" b="1">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10000"/>
          </a:bodyPr>
          <a:lstStyle/>
          <a:p>
            <a:pPr marL="0" indent="0" algn="just">
              <a:buNone/>
            </a:pPr>
            <a:r>
              <a:rPr lang="ru-RU" sz="2000" smtClean="0">
                <a:latin typeface="Times New Roman" pitchFamily="18" charset="0"/>
                <a:cs typeface="Times New Roman" pitchFamily="18" charset="0"/>
              </a:rPr>
              <a:t>	Неғұрлым </a:t>
            </a:r>
            <a:r>
              <a:rPr lang="ru-RU" sz="2000">
                <a:latin typeface="Times New Roman" pitchFamily="18" charset="0"/>
                <a:cs typeface="Times New Roman" pitchFamily="18" charset="0"/>
              </a:rPr>
              <a:t>күрделі мәліметтер базасын жобалау үшін объектіге бағытталған бағдарламалауды түсініп, </a:t>
            </a:r>
            <a:r>
              <a:rPr lang="en-US" sz="2000">
                <a:latin typeface="Times New Roman" pitchFamily="18" charset="0"/>
                <a:cs typeface="Times New Roman" pitchFamily="18" charset="0"/>
              </a:rPr>
              <a:t>MS SQL </a:t>
            </a:r>
            <a:r>
              <a:rPr lang="ru-RU" sz="2000">
                <a:latin typeface="Times New Roman" pitchFamily="18" charset="0"/>
                <a:cs typeface="Times New Roman" pitchFamily="18" charset="0"/>
              </a:rPr>
              <a:t>және </a:t>
            </a:r>
            <a:r>
              <a:rPr lang="en-US" sz="2000">
                <a:latin typeface="Times New Roman" pitchFamily="18" charset="0"/>
                <a:cs typeface="Times New Roman" pitchFamily="18" charset="0"/>
              </a:rPr>
              <a:t>MySQL </a:t>
            </a:r>
            <a:r>
              <a:rPr lang="ru-RU" sz="2000">
                <a:latin typeface="Times New Roman" pitchFamily="18" charset="0"/>
                <a:cs typeface="Times New Roman" pitchFamily="18" charset="0"/>
              </a:rPr>
              <a:t>сияқты ДҚБЖ-ны үйрену керек. </a:t>
            </a:r>
            <a:r>
              <a:rPr lang="ru-RU" sz="2000" smtClean="0">
                <a:latin typeface="Times New Roman" pitchFamily="18" charset="0"/>
                <a:cs typeface="Times New Roman" pitchFamily="18" charset="0"/>
              </a:rPr>
              <a:t>Деректерді өңдеу тәжірибесін </a:t>
            </a:r>
            <a:r>
              <a:rPr lang="ru-RU" sz="2000">
                <a:latin typeface="Times New Roman" pitchFamily="18" charset="0"/>
                <a:cs typeface="Times New Roman" pitchFamily="18" charset="0"/>
              </a:rPr>
              <a:t>қажет ететіндер үшін мен </a:t>
            </a:r>
            <a:r>
              <a:rPr lang="en-US" sz="2000">
                <a:latin typeface="Times New Roman" pitchFamily="18" charset="0"/>
                <a:cs typeface="Times New Roman" pitchFamily="18" charset="0"/>
              </a:rPr>
              <a:t>SQL-EX </a:t>
            </a:r>
            <a:r>
              <a:rPr lang="ru-RU" sz="2000" smtClean="0">
                <a:latin typeface="Times New Roman" pitchFamily="18" charset="0"/>
                <a:cs typeface="Times New Roman" pitchFamily="18" charset="0"/>
              </a:rPr>
              <a:t>веб-сайтын қолдануды ұсынамын</a:t>
            </a:r>
            <a:r>
              <a:rPr lang="ru-RU" sz="2000">
                <a:latin typeface="Times New Roman" pitchFamily="18" charset="0"/>
                <a:cs typeface="Times New Roman" pitchFamily="18" charset="0"/>
              </a:rPr>
              <a:t>, онда </a:t>
            </a:r>
            <a:r>
              <a:rPr lang="ru-RU" sz="2000" smtClean="0">
                <a:latin typeface="Times New Roman" pitchFamily="18" charset="0"/>
                <a:cs typeface="Times New Roman" pitchFamily="18" charset="0"/>
              </a:rPr>
              <a:t>көптеген </a:t>
            </a:r>
            <a:r>
              <a:rPr lang="ru-RU" sz="2000">
                <a:latin typeface="Times New Roman" pitchFamily="18" charset="0"/>
                <a:cs typeface="Times New Roman" pitchFamily="18" charset="0"/>
              </a:rPr>
              <a:t>практикалық </a:t>
            </a:r>
            <a:r>
              <a:rPr lang="ru-RU" sz="2000" smtClean="0">
                <a:latin typeface="Times New Roman" pitchFamily="18" charset="0"/>
                <a:cs typeface="Times New Roman" pitchFamily="18" charset="0"/>
              </a:rPr>
              <a:t>тапсырмаларын табуға болады..</a:t>
            </a:r>
          </a:p>
          <a:p>
            <a:pPr marL="0" indent="0" algn="just">
              <a:buNone/>
            </a:pPr>
            <a:r>
              <a:rPr lang="kk-KZ" sz="2000">
                <a:latin typeface="Times New Roman" pitchFamily="18" charset="0"/>
                <a:cs typeface="Times New Roman" pitchFamily="18" charset="0"/>
              </a:rPr>
              <a:t>	 </a:t>
            </a:r>
            <a:r>
              <a:rPr lang="kk-KZ" sz="2000" b="1" i="1" smtClean="0">
                <a:latin typeface="Times New Roman" pitchFamily="18" charset="0"/>
                <a:cs typeface="Times New Roman" pitchFamily="18" charset="0"/>
              </a:rPr>
              <a:t>Деректерді өңдеуді, қосымша құруды үйренудің бізге – студенттерге пайдасы- </a:t>
            </a:r>
            <a:r>
              <a:rPr lang="kk-KZ" sz="2000" smtClean="0">
                <a:latin typeface="Times New Roman" pitchFamily="18" charset="0"/>
                <a:cs typeface="Times New Roman" pitchFamily="18" charset="0"/>
              </a:rPr>
              <a:t>деректер </a:t>
            </a:r>
            <a:r>
              <a:rPr lang="kk-KZ" sz="2000">
                <a:latin typeface="Times New Roman" pitchFamily="18" charset="0"/>
                <a:cs typeface="Times New Roman" pitchFamily="18" charset="0"/>
              </a:rPr>
              <a:t>базасымен өзара іс-қимылды ұйымдастыру тетіктерін зерделеу және реляциялық деректер базасымен жұмыс істеу үшін қосымшалар құрудың практикалық дағдыларын алу. Жұмысты орындау </a:t>
            </a:r>
            <a:r>
              <a:rPr lang="en-US" sz="2000">
                <a:latin typeface="Times New Roman" pitchFamily="18" charset="0"/>
                <a:cs typeface="Times New Roman" pitchFamily="18" charset="0"/>
              </a:rPr>
              <a:t>MS Access, MySQL </a:t>
            </a:r>
            <a:r>
              <a:rPr lang="kk-KZ" sz="2000">
                <a:latin typeface="Times New Roman" pitchFamily="18" charset="0"/>
                <a:cs typeface="Times New Roman" pitchFamily="18" charset="0"/>
              </a:rPr>
              <a:t>жүйелерін қолдана отырып, сонымен қатар </a:t>
            </a:r>
            <a:r>
              <a:rPr lang="en-US" sz="2000">
                <a:latin typeface="Times New Roman" pitchFamily="18" charset="0"/>
                <a:cs typeface="Times New Roman" pitchFamily="18" charset="0"/>
              </a:rPr>
              <a:t>C++ Builder </a:t>
            </a:r>
            <a:r>
              <a:rPr lang="kk-KZ" sz="2000">
                <a:latin typeface="Times New Roman" pitchFamily="18" charset="0"/>
                <a:cs typeface="Times New Roman" pitchFamily="18" charset="0"/>
              </a:rPr>
              <a:t>көмегімен мәліметтер базасына қосымшалар құруды қамтиды</a:t>
            </a:r>
            <a:r>
              <a:rPr lang="kk-KZ" sz="2000" smtClean="0">
                <a:latin typeface="Times New Roman" pitchFamily="18" charset="0"/>
                <a:cs typeface="Times New Roman" pitchFamily="18" charset="0"/>
              </a:rPr>
              <a:t>.</a:t>
            </a:r>
          </a:p>
          <a:p>
            <a:pPr marL="0" indent="0" algn="just">
              <a:buNone/>
            </a:pPr>
            <a:r>
              <a:rPr lang="kk-KZ" sz="2000">
                <a:latin typeface="Times New Roman" pitchFamily="18" charset="0"/>
                <a:cs typeface="Times New Roman" pitchFamily="18" charset="0"/>
              </a:rPr>
              <a:t>	</a:t>
            </a:r>
            <a:r>
              <a:rPr lang="kk-KZ" sz="2000" smtClean="0">
                <a:latin typeface="Times New Roman" pitchFamily="18" charset="0"/>
                <a:cs typeface="Times New Roman" pitchFamily="18" charset="0"/>
              </a:rPr>
              <a:t>Қорытындылай келе, </a:t>
            </a:r>
            <a:r>
              <a:rPr lang="en-US" sz="2000" smtClean="0">
                <a:latin typeface="Times New Roman" pitchFamily="18" charset="0"/>
                <a:cs typeface="Times New Roman" pitchFamily="18" charset="0"/>
              </a:rPr>
              <a:t>MS Access </a:t>
            </a:r>
            <a:r>
              <a:rPr lang="kk-KZ" sz="2000" smtClean="0">
                <a:latin typeface="Times New Roman" pitchFamily="18" charset="0"/>
                <a:cs typeface="Times New Roman" pitchFamily="18" charset="0"/>
              </a:rPr>
              <a:t>-</a:t>
            </a:r>
            <a:r>
              <a:rPr lang="en-US" sz="2000" smtClean="0">
                <a:latin typeface="Times New Roman" pitchFamily="18" charset="0"/>
                <a:cs typeface="Times New Roman" pitchFamily="18" charset="0"/>
              </a:rPr>
              <a:t> </a:t>
            </a:r>
            <a:r>
              <a:rPr lang="kk-KZ" sz="2000" smtClean="0">
                <a:latin typeface="Times New Roman" pitchFamily="18" charset="0"/>
                <a:cs typeface="Times New Roman" pitchFamily="18" charset="0"/>
              </a:rPr>
              <a:t>бұл </a:t>
            </a:r>
            <a:r>
              <a:rPr lang="kk-KZ" sz="2000">
                <a:latin typeface="Times New Roman" pitchFamily="18" charset="0"/>
                <a:cs typeface="Times New Roman" pitchFamily="18" charset="0"/>
              </a:rPr>
              <a:t>әр түрлі пәндік салаларда пайдаланушының дерекқорлары мен қосымшаларын </a:t>
            </a:r>
            <a:r>
              <a:rPr lang="kk-KZ" sz="2000" smtClean="0">
                <a:latin typeface="Times New Roman" pitchFamily="18" charset="0"/>
                <a:cs typeface="Times New Roman" pitchFamily="18" charset="0"/>
              </a:rPr>
              <a:t>құрудың, өңдеудің </a:t>
            </a:r>
            <a:r>
              <a:rPr lang="kk-KZ" sz="2000">
                <a:latin typeface="Times New Roman" pitchFamily="18" charset="0"/>
                <a:cs typeface="Times New Roman" pitchFamily="18" charset="0"/>
              </a:rPr>
              <a:t>және оларға қызмет көрсетудің әмбебап құралы. </a:t>
            </a:r>
            <a:r>
              <a:rPr lang="en-US" sz="2000">
                <a:latin typeface="Times New Roman" pitchFamily="18" charset="0"/>
                <a:cs typeface="Times New Roman" pitchFamily="18" charset="0"/>
              </a:rPr>
              <a:t>MS Access </a:t>
            </a:r>
            <a:r>
              <a:rPr lang="kk-KZ" sz="2000" smtClean="0">
                <a:latin typeface="Times New Roman" pitchFamily="18" charset="0"/>
                <a:cs typeface="Times New Roman" pitchFamily="18" charset="0"/>
              </a:rPr>
              <a:t>деректерге </a:t>
            </a:r>
            <a:r>
              <a:rPr lang="kk-KZ" sz="2000">
                <a:latin typeface="Times New Roman" pitchFamily="18" charset="0"/>
                <a:cs typeface="Times New Roman" pitchFamily="18" charset="0"/>
              </a:rPr>
              <a:t>көп өлшемді қол жетімділікті және пайдаланушылардың әртүрлі тапсырмалары мен қосымшаларымен бірдей деректерді пайдалануды қамтамасыз етеді.</a:t>
            </a:r>
            <a:endParaRPr lang="ru-RU" sz="2000">
              <a:latin typeface="Times New Roman" pitchFamily="18" charset="0"/>
              <a:cs typeface="Times New Roman" pitchFamily="18" charset="0"/>
            </a:endParaRPr>
          </a:p>
        </p:txBody>
      </p:sp>
    </p:spTree>
    <p:extLst>
      <p:ext uri="{BB962C8B-B14F-4D97-AF65-F5344CB8AC3E}">
        <p14:creationId xmlns:p14="http://schemas.microsoft.com/office/powerpoint/2010/main" val="10824620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smtClean="0">
                <a:latin typeface="Times New Roman" pitchFamily="18" charset="0"/>
                <a:cs typeface="Times New Roman" pitchFamily="18" charset="0"/>
              </a:rPr>
              <a:t>4. Пайдаланылған әдебиеттер.</a:t>
            </a:r>
            <a:endParaRPr lang="ru-RU" b="1">
              <a:latin typeface="Times New Roman" pitchFamily="18" charset="0"/>
              <a:cs typeface="Times New Roman" pitchFamily="18" charset="0"/>
            </a:endParaRPr>
          </a:p>
        </p:txBody>
      </p:sp>
      <p:sp>
        <p:nvSpPr>
          <p:cNvPr id="3" name="Объект 2"/>
          <p:cNvSpPr>
            <a:spLocks noGrp="1"/>
          </p:cNvSpPr>
          <p:nvPr>
            <p:ph idx="1"/>
          </p:nvPr>
        </p:nvSpPr>
        <p:spPr>
          <a:xfrm>
            <a:off x="251520" y="1556792"/>
            <a:ext cx="8579296" cy="5069160"/>
          </a:xfrm>
        </p:spPr>
        <p:txBody>
          <a:bodyPr>
            <a:normAutofit fontScale="85000" lnSpcReduction="10000"/>
          </a:bodyPr>
          <a:lstStyle/>
          <a:p>
            <a:pPr marL="0" indent="0" algn="just">
              <a:buNone/>
            </a:pPr>
            <a:r>
              <a:rPr lang="ru-RU" smtClean="0">
                <a:latin typeface="Times New Roman" pitchFamily="18" charset="0"/>
                <a:cs typeface="Times New Roman" pitchFamily="18" charset="0"/>
              </a:rPr>
              <a:t>	• Microsoft </a:t>
            </a:r>
            <a:r>
              <a:rPr lang="ru-RU">
                <a:latin typeface="Times New Roman" pitchFamily="18" charset="0"/>
                <a:cs typeface="Times New Roman" pitchFamily="18" charset="0"/>
              </a:rPr>
              <a:t>Access </a:t>
            </a:r>
            <a:r>
              <a:rPr lang="ru-RU" smtClean="0">
                <a:latin typeface="Times New Roman" pitchFamily="18" charset="0"/>
                <a:cs typeface="Times New Roman" pitchFamily="18" charset="0"/>
              </a:rPr>
              <a:t>2007 - Создание </a:t>
            </a:r>
            <a:r>
              <a:rPr lang="ru-RU">
                <a:latin typeface="Times New Roman" pitchFamily="18" charset="0"/>
                <a:cs typeface="Times New Roman" pitchFamily="18" charset="0"/>
              </a:rPr>
              <a:t>базы данных в MS Access 2007: пошаговая инструкция / Игорь Рудаков</a:t>
            </a:r>
          </a:p>
          <a:p>
            <a:pPr marL="0" indent="0" algn="just">
              <a:buNone/>
            </a:pPr>
            <a:r>
              <a:rPr lang="kk-KZ" smtClean="0">
                <a:latin typeface="Times New Roman" pitchFamily="18" charset="0"/>
                <a:cs typeface="Times New Roman" pitchFamily="18" charset="0"/>
              </a:rPr>
              <a:t>	• </a:t>
            </a:r>
            <a:r>
              <a:rPr lang="ru-RU">
                <a:latin typeface="Times New Roman" pitchFamily="18" charset="0"/>
                <a:cs typeface="Times New Roman" pitchFamily="18" charset="0"/>
              </a:rPr>
              <a:t>Microsoft Access 2007 </a:t>
            </a:r>
            <a:r>
              <a:rPr lang="ru-RU" smtClean="0">
                <a:latin typeface="Times New Roman" pitchFamily="18" charset="0"/>
                <a:cs typeface="Times New Roman" pitchFamily="18" charset="0"/>
              </a:rPr>
              <a:t>- что </a:t>
            </a:r>
            <a:r>
              <a:rPr lang="ru-RU">
                <a:latin typeface="Times New Roman" pitchFamily="18" charset="0"/>
                <a:cs typeface="Times New Roman" pitchFamily="18" charset="0"/>
              </a:rPr>
              <a:t>это и как пользоваться? / Игорь </a:t>
            </a:r>
            <a:r>
              <a:rPr lang="ru-RU" smtClean="0">
                <a:latin typeface="Times New Roman" pitchFamily="18" charset="0"/>
                <a:cs typeface="Times New Roman" pitchFamily="18" charset="0"/>
              </a:rPr>
              <a:t>Рудаков</a:t>
            </a:r>
          </a:p>
          <a:p>
            <a:pPr marL="0" indent="0" algn="just">
              <a:buNone/>
            </a:pPr>
            <a:r>
              <a:rPr lang="kk-KZ">
                <a:latin typeface="Times New Roman" pitchFamily="18" charset="0"/>
                <a:cs typeface="Times New Roman" pitchFamily="18" charset="0"/>
              </a:rPr>
              <a:t>	</a:t>
            </a:r>
            <a:r>
              <a:rPr lang="kk-KZ" smtClean="0">
                <a:latin typeface="Times New Roman" pitchFamily="18" charset="0"/>
                <a:cs typeface="Times New Roman" pitchFamily="18" charset="0"/>
              </a:rPr>
              <a:t>• </a:t>
            </a:r>
            <a:r>
              <a:rPr lang="ru-RU">
                <a:latin typeface="Times New Roman" pitchFamily="18" charset="0"/>
                <a:cs typeface="Times New Roman" pitchFamily="18" charset="0"/>
              </a:rPr>
              <a:t>Создание приложений для работы с базами данных / Московский государственный ин-т электроники и математики; Сост.: Карпова И. П., Жарков С. В. – М., </a:t>
            </a:r>
            <a:r>
              <a:rPr lang="ru-RU" smtClean="0">
                <a:latin typeface="Times New Roman" pitchFamily="18" charset="0"/>
                <a:cs typeface="Times New Roman" pitchFamily="18" charset="0"/>
              </a:rPr>
              <a:t>2008</a:t>
            </a:r>
          </a:p>
          <a:p>
            <a:pPr marL="0" indent="0" algn="just">
              <a:buNone/>
            </a:pPr>
            <a:r>
              <a:rPr lang="kk-KZ">
                <a:latin typeface="Times New Roman" pitchFamily="18" charset="0"/>
                <a:cs typeface="Times New Roman" pitchFamily="18" charset="0"/>
              </a:rPr>
              <a:t>	</a:t>
            </a:r>
            <a:r>
              <a:rPr lang="kk-KZ" smtClean="0">
                <a:latin typeface="Times New Roman" pitchFamily="18" charset="0"/>
                <a:cs typeface="Times New Roman" pitchFamily="18" charset="0"/>
              </a:rPr>
              <a:t>• </a:t>
            </a:r>
            <a:r>
              <a:rPr lang="ru-RU">
                <a:latin typeface="Times New Roman" pitchFamily="18" charset="0"/>
                <a:cs typeface="Times New Roman" pitchFamily="18" charset="0"/>
              </a:rPr>
              <a:t>Лабораторные работы </a:t>
            </a:r>
            <a:r>
              <a:rPr lang="ru-RU" smtClean="0">
                <a:latin typeface="Times New Roman" pitchFamily="18" charset="0"/>
                <a:cs typeface="Times New Roman" pitchFamily="18" charset="0"/>
              </a:rPr>
              <a:t>создании </a:t>
            </a:r>
            <a:r>
              <a:rPr lang="ru-RU">
                <a:latin typeface="Times New Roman" pitchFamily="18" charset="0"/>
                <a:cs typeface="Times New Roman" pitchFamily="18" charset="0"/>
              </a:rPr>
              <a:t>интерфейса к базам данных с использованием различного программного </a:t>
            </a:r>
            <a:r>
              <a:rPr lang="ru-RU" smtClean="0">
                <a:latin typeface="Times New Roman" pitchFamily="18" charset="0"/>
                <a:cs typeface="Times New Roman" pitchFamily="18" charset="0"/>
              </a:rPr>
              <a:t>обеспечения - </a:t>
            </a:r>
            <a:r>
              <a:rPr lang="en-US">
                <a:latin typeface="Times New Roman" pitchFamily="18" charset="0"/>
                <a:cs typeface="Times New Roman" pitchFamily="18" charset="0"/>
              </a:rPr>
              <a:t>Sara </a:t>
            </a:r>
            <a:r>
              <a:rPr lang="ru-RU">
                <a:latin typeface="Times New Roman" pitchFamily="18" charset="0"/>
                <a:cs typeface="Times New Roman" pitchFamily="18" charset="0"/>
              </a:rPr>
              <a:t>Бархалеева</a:t>
            </a:r>
            <a:r>
              <a:rPr lang="ru-RU" smtClean="0">
                <a:latin typeface="Times New Roman" pitchFamily="18" charset="0"/>
                <a:cs typeface="Times New Roman" pitchFamily="18" charset="0"/>
              </a:rPr>
              <a:t>.</a:t>
            </a:r>
          </a:p>
          <a:p>
            <a:pPr marL="0" indent="0" algn="just">
              <a:buNone/>
            </a:pPr>
            <a:r>
              <a:rPr lang="kk-KZ" smtClean="0">
                <a:latin typeface="Times New Roman" pitchFamily="18" charset="0"/>
                <a:cs typeface="Times New Roman" pitchFamily="18" charset="0"/>
              </a:rPr>
              <a:t>	• </a:t>
            </a:r>
            <a:r>
              <a:rPr lang="ru-RU">
                <a:latin typeface="Times New Roman" pitchFamily="18" charset="0"/>
                <a:cs typeface="Times New Roman" pitchFamily="18" charset="0"/>
              </a:rPr>
              <a:t>Пример разработки приложений для работы с базой данных «Посещаемость студентов</a:t>
            </a:r>
            <a:r>
              <a:rPr lang="ru-RU" smtClean="0">
                <a:latin typeface="Times New Roman" pitchFamily="18" charset="0"/>
                <a:cs typeface="Times New Roman" pitchFamily="18" charset="0"/>
              </a:rPr>
              <a:t>» - </a:t>
            </a:r>
            <a:r>
              <a:rPr lang="en-US">
                <a:latin typeface="Times New Roman" pitchFamily="18" charset="0"/>
                <a:cs typeface="Times New Roman" pitchFamily="18" charset="0"/>
              </a:rPr>
              <a:t>https://studref.com/</a:t>
            </a:r>
            <a:endParaRPr lang="ru-RU" smtClean="0">
              <a:latin typeface="Times New Roman" pitchFamily="18" charset="0"/>
              <a:cs typeface="Times New Roman" pitchFamily="18" charset="0"/>
            </a:endParaRPr>
          </a:p>
          <a:p>
            <a:pPr marL="0" indent="0" algn="just">
              <a:buNone/>
            </a:pPr>
            <a:r>
              <a:rPr lang="kk-KZ" smtClean="0">
                <a:latin typeface="Times New Roman" pitchFamily="18" charset="0"/>
                <a:cs typeface="Times New Roman" pitchFamily="18" charset="0"/>
              </a:rPr>
              <a:t>	• </a:t>
            </a:r>
            <a:r>
              <a:rPr lang="ru-RU" smtClean="0">
                <a:latin typeface="Times New Roman" pitchFamily="18" charset="0"/>
                <a:cs typeface="Times New Roman" pitchFamily="18" charset="0"/>
              </a:rPr>
              <a:t>Классификация </a:t>
            </a:r>
            <a:r>
              <a:rPr lang="ru-RU">
                <a:latin typeface="Times New Roman" pitchFamily="18" charset="0"/>
                <a:cs typeface="Times New Roman" pitchFamily="18" charset="0"/>
              </a:rPr>
              <a:t>приложений для работы с базами </a:t>
            </a:r>
            <a:r>
              <a:rPr lang="ru-RU" smtClean="0">
                <a:latin typeface="Times New Roman" pitchFamily="18" charset="0"/>
                <a:cs typeface="Times New Roman" pitchFamily="18" charset="0"/>
              </a:rPr>
              <a:t>данных - </a:t>
            </a:r>
            <a:r>
              <a:rPr lang="en-US">
                <a:latin typeface="Times New Roman" pitchFamily="18" charset="0"/>
                <a:cs typeface="Times New Roman" pitchFamily="18" charset="0"/>
              </a:rPr>
              <a:t>https://studref.com/</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 Разработка БД средствами СУБД Microsoft Access - Ремаренко </a:t>
            </a:r>
            <a:r>
              <a:rPr lang="ru-RU" smtClean="0">
                <a:latin typeface="Times New Roman" pitchFamily="18" charset="0"/>
                <a:cs typeface="Times New Roman" pitchFamily="18" charset="0"/>
              </a:rPr>
              <a:t>С.А</a:t>
            </a:r>
            <a:endParaRPr lang="kk-KZ" smtClean="0">
              <a:latin typeface="Times New Roman" pitchFamily="18" charset="0"/>
              <a:cs typeface="Times New Roman" pitchFamily="18" charset="0"/>
            </a:endParaRPr>
          </a:p>
          <a:p>
            <a:pPr marL="0" indent="0" algn="just">
              <a:buNone/>
            </a:pPr>
            <a:r>
              <a:rPr lang="kk-KZ">
                <a:latin typeface="Times New Roman" pitchFamily="18" charset="0"/>
                <a:cs typeface="Times New Roman" pitchFamily="18" charset="0"/>
              </a:rPr>
              <a:t>	</a:t>
            </a:r>
            <a:r>
              <a:rPr lang="kk-KZ" smtClean="0">
                <a:latin typeface="Times New Roman" pitchFamily="18" charset="0"/>
                <a:cs typeface="Times New Roman" pitchFamily="18" charset="0"/>
              </a:rPr>
              <a:t>• </a:t>
            </a:r>
            <a:r>
              <a:rPr lang="ru-RU">
                <a:latin typeface="Times New Roman" pitchFamily="18" charset="0"/>
                <a:cs typeface="Times New Roman" pitchFamily="18" charset="0"/>
              </a:rPr>
              <a:t>Системы управления базами данных СУБД: понятие и </a:t>
            </a:r>
            <a:r>
              <a:rPr lang="ru-RU" smtClean="0">
                <a:latin typeface="Times New Roman" pitchFamily="18" charset="0"/>
                <a:cs typeface="Times New Roman" pitchFamily="18" charset="0"/>
              </a:rPr>
              <a:t>состав - </a:t>
            </a:r>
            <a:r>
              <a:rPr lang="en-US">
                <a:latin typeface="Times New Roman" pitchFamily="18" charset="0"/>
                <a:cs typeface="Times New Roman" pitchFamily="18" charset="0"/>
              </a:rPr>
              <a:t>https://studref.com/</a:t>
            </a:r>
            <a:endParaRPr lang="ru-RU">
              <a:latin typeface="Times New Roman" pitchFamily="18" charset="0"/>
              <a:cs typeface="Times New Roman" pitchFamily="18" charset="0"/>
            </a:endParaRPr>
          </a:p>
        </p:txBody>
      </p:sp>
    </p:spTree>
    <p:extLst>
      <p:ext uri="{BB962C8B-B14F-4D97-AF65-F5344CB8AC3E}">
        <p14:creationId xmlns:p14="http://schemas.microsoft.com/office/powerpoint/2010/main" val="608517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b="1" smtClean="0">
                <a:latin typeface="Times New Roman" pitchFamily="18" charset="0"/>
                <a:cs typeface="Times New Roman" pitchFamily="18" charset="0"/>
              </a:rPr>
              <a:t>1.Кіріспе.</a:t>
            </a:r>
            <a:endParaRPr lang="ru-RU" b="1">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10000"/>
          </a:bodyPr>
          <a:lstStyle/>
          <a:p>
            <a:pPr marL="0" indent="0" algn="just">
              <a:buNone/>
            </a:pPr>
            <a:r>
              <a:rPr lang="kk-KZ" smtClean="0">
                <a:latin typeface="Times New Roman" pitchFamily="18" charset="0"/>
                <a:cs typeface="Times New Roman" pitchFamily="18" charset="0"/>
              </a:rPr>
              <a:t>	Деректер </a:t>
            </a:r>
            <a:r>
              <a:rPr lang="kk-KZ">
                <a:latin typeface="Times New Roman" pitchFamily="18" charset="0"/>
                <a:cs typeface="Times New Roman" pitchFamily="18" charset="0"/>
              </a:rPr>
              <a:t>базасы (мәліметтер базасы) – бұл ақпарат кесте түрінде сақталатын және кестелерден, сұраулардан, формалардан, макростардан және есептерден тұратын арнайы құрылған мәліметтер базасын басқару жүйесімен (ДҚБЖ) басқарылатын реттелген ақпараттық жүйе</a:t>
            </a:r>
            <a:r>
              <a:rPr lang="kk-KZ" smtClean="0">
                <a:latin typeface="Times New Roman" pitchFamily="18" charset="0"/>
                <a:cs typeface="Times New Roman" pitchFamily="18" charset="0"/>
              </a:rPr>
              <a:t>.</a:t>
            </a:r>
          </a:p>
          <a:p>
            <a:pPr marL="0" indent="0" algn="just">
              <a:buNone/>
            </a:pPr>
            <a:endParaRPr lang="kk-KZ">
              <a:latin typeface="Times New Roman" pitchFamily="18" charset="0"/>
              <a:cs typeface="Times New Roman" pitchFamily="18" charset="0"/>
            </a:endParaRPr>
          </a:p>
          <a:p>
            <a:pPr marL="0" indent="0" algn="just">
              <a:buNone/>
            </a:pPr>
            <a:r>
              <a:rPr lang="kk-KZ" smtClean="0">
                <a:latin typeface="Times New Roman" pitchFamily="18" charset="0"/>
                <a:cs typeface="Times New Roman" pitchFamily="18" charset="0"/>
              </a:rPr>
              <a:t>	</a:t>
            </a:r>
            <a:r>
              <a:rPr lang="en-US" smtClean="0">
                <a:latin typeface="Times New Roman" pitchFamily="18" charset="0"/>
                <a:cs typeface="Times New Roman" pitchFamily="18" charset="0"/>
              </a:rPr>
              <a:t>Microsoft </a:t>
            </a:r>
            <a:r>
              <a:rPr lang="en-US">
                <a:latin typeface="Times New Roman" pitchFamily="18" charset="0"/>
                <a:cs typeface="Times New Roman" pitchFamily="18" charset="0"/>
              </a:rPr>
              <a:t>Access 2007-</a:t>
            </a:r>
            <a:r>
              <a:rPr lang="ru-RU">
                <a:latin typeface="Times New Roman" pitchFamily="18" charset="0"/>
                <a:cs typeface="Times New Roman" pitchFamily="18" charset="0"/>
              </a:rPr>
              <a:t>бұл толық графикалық пайдаланушы интерфейсін, нысандар мен олардың арасындағы байланыстарды құру принципін, сондай-ақ </a:t>
            </a:r>
            <a:r>
              <a:rPr lang="en-US">
                <a:latin typeface="Times New Roman" pitchFamily="18" charset="0"/>
                <a:cs typeface="Times New Roman" pitchFamily="18" charset="0"/>
              </a:rPr>
              <a:t>SQL </a:t>
            </a:r>
            <a:r>
              <a:rPr lang="ru-RU">
                <a:latin typeface="Times New Roman" pitchFamily="18" charset="0"/>
                <a:cs typeface="Times New Roman" pitchFamily="18" charset="0"/>
              </a:rPr>
              <a:t>құрылымдық сұрау тілін іске асыратын дерекқорды басқару жүйесі (ДҚБЖ). Бұл ДҚБЖ – нің жалғыз кемшілігі-өнеркәсіптік ауқымда жұмыс істей алмау. Ол үлкен көлемдегі деректерді сақтауға арналмаған. Сондықтан </a:t>
            </a:r>
            <a:r>
              <a:rPr lang="en-US">
                <a:latin typeface="Times New Roman" pitchFamily="18" charset="0"/>
                <a:cs typeface="Times New Roman" pitchFamily="18" charset="0"/>
              </a:rPr>
              <a:t>MS Access 2007 </a:t>
            </a:r>
            <a:r>
              <a:rPr lang="ru-RU">
                <a:latin typeface="Times New Roman" pitchFamily="18" charset="0"/>
                <a:cs typeface="Times New Roman" pitchFamily="18" charset="0"/>
              </a:rPr>
              <a:t>кішігірім жобалар үшін және жеке коммерциялық емес мақсаттар үшін қолданылады.</a:t>
            </a:r>
          </a:p>
        </p:txBody>
      </p:sp>
    </p:spTree>
    <p:extLst>
      <p:ext uri="{BB962C8B-B14F-4D97-AF65-F5344CB8AC3E}">
        <p14:creationId xmlns:p14="http://schemas.microsoft.com/office/powerpoint/2010/main" val="2504408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751045"/>
            <a:ext cx="8712968" cy="990600"/>
          </a:xfrm>
        </p:spPr>
        <p:txBody>
          <a:bodyPr>
            <a:normAutofit fontScale="90000"/>
          </a:bodyPr>
          <a:lstStyle/>
          <a:p>
            <a:r>
              <a:rPr lang="kk-KZ" b="1">
                <a:latin typeface="Times New Roman" pitchFamily="18" charset="0"/>
                <a:cs typeface="Times New Roman" pitchFamily="18" charset="0"/>
              </a:rPr>
              <a:t>2. Негізгі бөлім.</a:t>
            </a:r>
            <a:br>
              <a:rPr lang="kk-KZ" b="1">
                <a:latin typeface="Times New Roman" pitchFamily="18" charset="0"/>
                <a:cs typeface="Times New Roman" pitchFamily="18" charset="0"/>
              </a:rPr>
            </a:br>
            <a:r>
              <a:rPr lang="kk-KZ" b="1" smtClean="0">
                <a:latin typeface="Times New Roman" pitchFamily="18" charset="0"/>
                <a:cs typeface="Times New Roman" pitchFamily="18" charset="0"/>
              </a:rPr>
              <a:t>	</a:t>
            </a:r>
            <a:r>
              <a:rPr lang="kk-KZ" sz="3100" b="1" smtClean="0">
                <a:latin typeface="Times New Roman" pitchFamily="18" charset="0"/>
                <a:cs typeface="Times New Roman" pitchFamily="18" charset="0"/>
              </a:rPr>
              <a:t>2.1</a:t>
            </a:r>
            <a:r>
              <a:rPr lang="kk-KZ" sz="3100" b="1">
                <a:latin typeface="Times New Roman" pitchFamily="18" charset="0"/>
                <a:cs typeface="Times New Roman" pitchFamily="18" charset="0"/>
              </a:rPr>
              <a:t>. Мәліметтер базасы </a:t>
            </a:r>
            <a:r>
              <a:rPr lang="kk-KZ" sz="3100" b="1" smtClean="0">
                <a:latin typeface="Times New Roman" pitchFamily="18" charset="0"/>
                <a:cs typeface="Times New Roman" pitchFamily="18" charset="0"/>
              </a:rPr>
              <a:t>ж/е компьютерлендірілген </a:t>
            </a:r>
            <a:r>
              <a:rPr lang="kk-KZ" sz="3100" b="1">
                <a:latin typeface="Times New Roman" pitchFamily="18" charset="0"/>
                <a:cs typeface="Times New Roman" pitchFamily="18" charset="0"/>
              </a:rPr>
              <a:t>ақпараттық </a:t>
            </a:r>
            <a:r>
              <a:rPr lang="kk-KZ" sz="3100" b="1" smtClean="0">
                <a:latin typeface="Times New Roman" pitchFamily="18" charset="0"/>
                <a:cs typeface="Times New Roman" pitchFamily="18" charset="0"/>
              </a:rPr>
              <a:t>жүйе. </a:t>
            </a:r>
            <a:endParaRPr lang="ru-RU" sz="3100" b="1">
              <a:latin typeface="Times New Roman" pitchFamily="18" charset="0"/>
              <a:cs typeface="Times New Roman" pitchFamily="18" charset="0"/>
            </a:endParaRPr>
          </a:p>
        </p:txBody>
      </p:sp>
      <p:sp>
        <p:nvSpPr>
          <p:cNvPr id="3" name="Объект 2"/>
          <p:cNvSpPr>
            <a:spLocks noGrp="1"/>
          </p:cNvSpPr>
          <p:nvPr>
            <p:ph idx="1"/>
          </p:nvPr>
        </p:nvSpPr>
        <p:spPr>
          <a:xfrm>
            <a:off x="467544" y="2132856"/>
            <a:ext cx="8229600" cy="4032448"/>
          </a:xfrm>
        </p:spPr>
        <p:txBody>
          <a:bodyPr>
            <a:normAutofit fontScale="92500" lnSpcReduction="20000"/>
          </a:bodyPr>
          <a:lstStyle/>
          <a:p>
            <a:pPr marL="0" indent="0" algn="just">
              <a:buNone/>
            </a:pPr>
            <a:r>
              <a:rPr lang="ru-RU" smtClean="0">
                <a:latin typeface="Times New Roman" pitchFamily="18" charset="0"/>
                <a:cs typeface="Times New Roman" pitchFamily="18" charset="0"/>
              </a:rPr>
              <a:t>	Мәліметтер </a:t>
            </a:r>
            <a:r>
              <a:rPr lang="ru-RU">
                <a:latin typeface="Times New Roman" pitchFamily="18" charset="0"/>
                <a:cs typeface="Times New Roman" pitchFamily="18" charset="0"/>
              </a:rPr>
              <a:t>базасы ұғымын белгілі бір негізде байланысқан, ерекше түрде сақталатын және ұйымдастырылған элементтер бар кез - келген ақпаратқа қолдануға болады-әдетте кесте түрінде. </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Негізінде</a:t>
            </a:r>
            <a:r>
              <a:rPr lang="ru-RU">
                <a:latin typeface="Times New Roman" pitchFamily="18" charset="0"/>
                <a:cs typeface="Times New Roman" pitchFamily="18" charset="0"/>
              </a:rPr>
              <a:t>, </a:t>
            </a:r>
            <a:r>
              <a:rPr lang="ru-RU" b="1">
                <a:latin typeface="Times New Roman" pitchFamily="18" charset="0"/>
                <a:cs typeface="Times New Roman" pitchFamily="18" charset="0"/>
              </a:rPr>
              <a:t>мәліметтер </a:t>
            </a:r>
            <a:r>
              <a:rPr lang="ru-RU" b="1" smtClean="0">
                <a:latin typeface="Times New Roman" pitchFamily="18" charset="0"/>
                <a:cs typeface="Times New Roman" pitchFamily="18" charset="0"/>
              </a:rPr>
              <a:t>базасы </a:t>
            </a:r>
            <a:r>
              <a:rPr lang="ru-RU" smtClean="0">
                <a:latin typeface="Times New Roman" pitchFamily="18" charset="0"/>
                <a:cs typeface="Times New Roman" pitchFamily="18" charset="0"/>
              </a:rPr>
              <a:t>-</a:t>
            </a:r>
            <a:r>
              <a:rPr lang="ru-RU">
                <a:latin typeface="Times New Roman" pitchFamily="18" charset="0"/>
                <a:cs typeface="Times New Roman" pitchFamily="18" charset="0"/>
              </a:rPr>
              <a:t>бұл компьютерде бір немесе бірнеше файл түрінде сақталатын электронды картотека, электронды деректер қоймасы. </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Бұл </a:t>
            </a:r>
            <a:r>
              <a:rPr lang="ru-RU">
                <a:latin typeface="Times New Roman" pitchFamily="18" charset="0"/>
                <a:cs typeface="Times New Roman" pitchFamily="18" charset="0"/>
              </a:rPr>
              <a:t>жағдайда мәліметтер базасымен бірқатар операцияларды орындау қажет, атап айтқанда:</a:t>
            </a:r>
            <a:r>
              <a:rPr lang="ru-RU" i="1">
                <a:latin typeface="Times New Roman" pitchFamily="18" charset="0"/>
                <a:cs typeface="Times New Roman" pitchFamily="18" charset="0"/>
              </a:rPr>
              <a:t>қолданыстағы дерекқор файлдарына жаңа ақпарат қосу;деректер базасына жаңа бос файлдарды қосу;қолданыстағы дерекқор файлдарындағы ақпаратты өзгерту (өзгерту) ;мәліметтер базасынан ақпаратты іздеу;бар дерекқор файлдарынан ақпаратты жою;дерекқордан файлдарды жою</a:t>
            </a:r>
            <a:r>
              <a:rPr lang="ru-RU" i="1" smtClean="0">
                <a:latin typeface="Times New Roman" pitchFamily="18" charset="0"/>
                <a:cs typeface="Times New Roman" pitchFamily="18" charset="0"/>
              </a:rPr>
              <a:t>.</a:t>
            </a:r>
          </a:p>
        </p:txBody>
      </p:sp>
    </p:spTree>
    <p:extLst>
      <p:ext uri="{BB962C8B-B14F-4D97-AF65-F5344CB8AC3E}">
        <p14:creationId xmlns:p14="http://schemas.microsoft.com/office/powerpoint/2010/main" val="3662213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980728"/>
            <a:ext cx="8229600" cy="3629000"/>
          </a:xfrm>
        </p:spPr>
        <p:txBody>
          <a:bodyPr>
            <a:normAutofit fontScale="92500"/>
          </a:bodyPr>
          <a:lstStyle/>
          <a:p>
            <a:pPr marL="0" indent="0" algn="just">
              <a:buNone/>
            </a:pPr>
            <a:r>
              <a:rPr lang="ru-RU">
                <a:latin typeface="Times New Roman" pitchFamily="18" charset="0"/>
                <a:cs typeface="Times New Roman" pitchFamily="18" charset="0"/>
              </a:rPr>
              <a:t>	</a:t>
            </a:r>
            <a:r>
              <a:rPr lang="ru-RU" b="1">
                <a:latin typeface="Times New Roman" pitchFamily="18" charset="0"/>
                <a:cs typeface="Times New Roman" pitchFamily="18" charset="0"/>
              </a:rPr>
              <a:t>Компьютерлендірілген ақпараттық </a:t>
            </a:r>
            <a:r>
              <a:rPr lang="ru-RU" b="1" smtClean="0">
                <a:latin typeface="Times New Roman" pitchFamily="18" charset="0"/>
                <a:cs typeface="Times New Roman" pitchFamily="18" charset="0"/>
              </a:rPr>
              <a:t>жүйе </a:t>
            </a:r>
            <a:r>
              <a:rPr lang="ru-RU" smtClean="0">
                <a:latin typeface="Times New Roman" pitchFamily="18" charset="0"/>
                <a:cs typeface="Times New Roman" pitchFamily="18" charset="0"/>
              </a:rPr>
              <a:t>- бұл </a:t>
            </a:r>
            <a:r>
              <a:rPr lang="ru-RU">
                <a:latin typeface="Times New Roman" pitchFamily="18" charset="0"/>
                <a:cs typeface="Times New Roman" pitchFamily="18" charset="0"/>
              </a:rPr>
              <a:t>бағдарламалық жасақтама кешені, оның міндеттері компьютерде дерекқорды сенімді сақтауды, ақпаратты түрлендіруді және тиісті есептеулерді жүргізуді, пайдаланушыларға ыңғайлы және оңай игерілетін интерфейсті қамтамасыз етуді қамтиды. </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i="1" smtClean="0">
                <a:latin typeface="Times New Roman" pitchFamily="18" charset="0"/>
                <a:cs typeface="Times New Roman" pitchFamily="18" charset="0"/>
              </a:rPr>
              <a:t>Дәстүр </a:t>
            </a:r>
            <a:r>
              <a:rPr lang="ru-RU" i="1">
                <a:latin typeface="Times New Roman" pitchFamily="18" charset="0"/>
                <a:cs typeface="Times New Roman" pitchFamily="18" charset="0"/>
              </a:rPr>
              <a:t>бойынша</a:t>
            </a:r>
            <a:r>
              <a:rPr lang="ru-RU">
                <a:latin typeface="Times New Roman" pitchFamily="18" charset="0"/>
                <a:cs typeface="Times New Roman" pitchFamily="18" charset="0"/>
              </a:rPr>
              <a:t>, мұндай жүйелермен жұмыс істеуге тура келетін ақпарат көлемі өте үлкен, ал мәліметтер базасының өзі өте күрделі құрылымға ие. Ақпараттық жүйелердің </a:t>
            </a:r>
            <a:r>
              <a:rPr lang="ru-RU" i="1">
                <a:latin typeface="Times New Roman" pitchFamily="18" charset="0"/>
                <a:cs typeface="Times New Roman" pitchFamily="18" charset="0"/>
              </a:rPr>
              <a:t>мысалдары-теміржол немесе әуе билеттеріне тапсырыс беру жүйелері, банк жүйелері және басқалар.</a:t>
            </a:r>
          </a:p>
          <a:p>
            <a:pPr marL="0" indent="0" algn="just">
              <a:buNone/>
            </a:pPr>
            <a:endParaRPr lang="ru-RU"/>
          </a:p>
        </p:txBody>
      </p:sp>
      <p:pic>
        <p:nvPicPr>
          <p:cNvPr id="5122" name="Picture 2" descr="Создание базы данных в Access 200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44008" y="4581128"/>
            <a:ext cx="3531092" cy="1880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6249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96752"/>
            <a:ext cx="8229600" cy="3052936"/>
          </a:xfrm>
        </p:spPr>
        <p:txBody>
          <a:bodyPr>
            <a:normAutofit fontScale="92500" lnSpcReduction="10000"/>
          </a:bodyPr>
          <a:lstStyle/>
          <a:p>
            <a:pPr marL="0" indent="0" algn="just">
              <a:buNone/>
            </a:pPr>
            <a:r>
              <a:rPr lang="ru-RU" smtClean="0">
                <a:latin typeface="Times New Roman" pitchFamily="18" charset="0"/>
                <a:cs typeface="Times New Roman" pitchFamily="18" charset="0"/>
              </a:rPr>
              <a:t>	</a:t>
            </a:r>
            <a:r>
              <a:rPr lang="ru-RU" b="1" smtClean="0">
                <a:latin typeface="Times New Roman" pitchFamily="18" charset="0"/>
                <a:cs typeface="Times New Roman" pitchFamily="18" charset="0"/>
              </a:rPr>
              <a:t>Мәліметтер </a:t>
            </a:r>
            <a:r>
              <a:rPr lang="ru-RU" b="1">
                <a:latin typeface="Times New Roman" pitchFamily="18" charset="0"/>
                <a:cs typeface="Times New Roman" pitchFamily="18" charset="0"/>
              </a:rPr>
              <a:t>базасының негізгі мақсаты</a:t>
            </a:r>
            <a:r>
              <a:rPr lang="ru-RU">
                <a:latin typeface="Times New Roman" pitchFamily="18" charset="0"/>
                <a:cs typeface="Times New Roman" pitchFamily="18" charset="0"/>
              </a:rPr>
              <a:t>, ең алдымен, ондағы ақпаратты жылдам іздеу болып табылады. Деректер базасының едәуір мөлшерімен қолмен іздеу, сондай-ақ құрамындағы ақпаратты өзгерту көп уақытты алады. </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Дерекқорды </a:t>
            </a:r>
            <a:r>
              <a:rPr lang="ru-RU">
                <a:latin typeface="Times New Roman" pitchFamily="18" charset="0"/>
                <a:cs typeface="Times New Roman" pitchFamily="18" charset="0"/>
              </a:rPr>
              <a:t>өңдеу үшін компьютерді пайдалану ақпаратты іздеу және іріктеу кезінде жоғарыда аталған мәселелерді жояды. Бұл жағдайда оны өзгерту өте тез және тиімді жүзеге асырылады, ал мыңдаған жазбалардан тұратын мәліметтер базасының өзі дискетаға оңай сыяды.</a:t>
            </a:r>
          </a:p>
        </p:txBody>
      </p:sp>
      <p:pic>
        <p:nvPicPr>
          <p:cNvPr id="6146" name="Picture 2" descr="https://geekon.media/wp-content/uploads/2017/05/otkrytie_konstruktora_tablic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27984" y="4030289"/>
            <a:ext cx="3920330" cy="21299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129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b="1" smtClean="0">
                <a:latin typeface="Times New Roman" pitchFamily="18" charset="0"/>
                <a:cs typeface="Times New Roman" pitchFamily="18" charset="0"/>
              </a:rPr>
              <a:t>2.2. Деректерді өңдеу ДҚБЖ-лері.</a:t>
            </a:r>
            <a:endParaRPr lang="ru-RU" sz="3600" b="1">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85000" lnSpcReduction="20000"/>
          </a:bodyPr>
          <a:lstStyle/>
          <a:p>
            <a:pPr marL="0" indent="0" algn="just">
              <a:buNone/>
            </a:pPr>
            <a:r>
              <a:rPr lang="ru-RU" smtClean="0">
                <a:latin typeface="Times New Roman" pitchFamily="18" charset="0"/>
                <a:cs typeface="Times New Roman" pitchFamily="18" charset="0"/>
              </a:rPr>
              <a:t>	Ақпаратты </a:t>
            </a:r>
            <a:r>
              <a:rPr lang="ru-RU">
                <a:latin typeface="Times New Roman" pitchFamily="18" charset="0"/>
                <a:cs typeface="Times New Roman" pitchFamily="18" charset="0"/>
              </a:rPr>
              <a:t>құрылымдауға, оны кестелерге орналастыруға және қол жетімді деректерді басқаруға арналған көптеген бағдарламалар бар - мұндай бағдарламалар ДҚБЖ деп аталады. </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b="1" smtClean="0">
                <a:latin typeface="Times New Roman" pitchFamily="18" charset="0"/>
                <a:cs typeface="Times New Roman" pitchFamily="18" charset="0"/>
              </a:rPr>
              <a:t>ДҚБЖ </a:t>
            </a:r>
            <a:r>
              <a:rPr lang="ru-RU" b="1">
                <a:latin typeface="Times New Roman" pitchFamily="18" charset="0"/>
                <a:cs typeface="Times New Roman" pitchFamily="18" charset="0"/>
              </a:rPr>
              <a:t>– нің басты </a:t>
            </a:r>
            <a:r>
              <a:rPr lang="ru-RU" b="1" smtClean="0">
                <a:latin typeface="Times New Roman" pitchFamily="18" charset="0"/>
                <a:cs typeface="Times New Roman" pitchFamily="18" charset="0"/>
              </a:rPr>
              <a:t>ерекшелігі </a:t>
            </a:r>
            <a:r>
              <a:rPr lang="ru-RU" smtClean="0">
                <a:latin typeface="Times New Roman" pitchFamily="18" charset="0"/>
                <a:cs typeface="Times New Roman" pitchFamily="18" charset="0"/>
              </a:rPr>
              <a:t>-</a:t>
            </a:r>
            <a:r>
              <a:rPr lang="ru-RU">
                <a:latin typeface="Times New Roman" pitchFamily="18" charset="0"/>
                <a:cs typeface="Times New Roman" pitchFamily="18" charset="0"/>
              </a:rPr>
              <a:t>деректерді енгізу және сақтау құралдарының болуы ғана емес, сонымен қатар олардың құрылымын сипаттау. </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Егер </a:t>
            </a:r>
            <a:r>
              <a:rPr lang="ru-RU">
                <a:latin typeface="Times New Roman" pitchFamily="18" charset="0"/>
                <a:cs typeface="Times New Roman" pitchFamily="18" charset="0"/>
              </a:rPr>
              <a:t>толығырақ айтатын болсақ, онда ДҚБЖ функциялары мыналарды қамтиды</a:t>
            </a:r>
            <a:r>
              <a:rPr lang="ru-RU" smtClean="0">
                <a:latin typeface="Times New Roman" pitchFamily="18" charset="0"/>
                <a:cs typeface="Times New Roman" pitchFamily="18" charset="0"/>
              </a:rPr>
              <a:t>:</a:t>
            </a:r>
          </a:p>
          <a:p>
            <a:pPr marL="0" indent="0" algn="just">
              <a:buNone/>
            </a:pPr>
            <a:r>
              <a:rPr lang="ru-RU" i="1" smtClean="0">
                <a:latin typeface="Times New Roman" pitchFamily="18" charset="0"/>
                <a:cs typeface="Times New Roman" pitchFamily="18" charset="0"/>
              </a:rPr>
              <a:t>	• деректер </a:t>
            </a:r>
            <a:r>
              <a:rPr lang="ru-RU" i="1">
                <a:latin typeface="Times New Roman" pitchFamily="18" charset="0"/>
                <a:cs typeface="Times New Roman" pitchFamily="18" charset="0"/>
              </a:rPr>
              <a:t>базасын тікелей басқару-дерекқорға тікелей кіретін деректерді және ДҚБЖ жұмысын қамтамасыз ететін қызметтік ақпаратты сақтауды қамтамасыз ететін функция</a:t>
            </a:r>
            <a:r>
              <a:rPr lang="ru-RU" i="1" smtClean="0">
                <a:latin typeface="Times New Roman" pitchFamily="18" charset="0"/>
                <a:cs typeface="Times New Roman" pitchFamily="18" charset="0"/>
              </a:rPr>
              <a:t>;</a:t>
            </a: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компьютер жадындағы деректерді басқару-бұл ең алдымен ДҚБЖ үлкен ДБ-мен жұмыс жасайтындығына байланысты функция. 	• ДҚБЖ жұмысын жеделдету үшін компьютердің жедел жадындағы деректерді Буферлеу қолданылады. Бұл жағдайда ДҚБЖ пайдаланушысы өзінің нақты міндеті үшін қажетті мәліметтер базасының бір бөлігін ғана пайдаланады және қажет болған жағдайда деректердің жаңа "бөлігін" алады;</a:t>
            </a:r>
            <a:endParaRPr lang="ru-RU" i="1">
              <a:latin typeface="Times New Roman" pitchFamily="18" charset="0"/>
              <a:cs typeface="Times New Roman" pitchFamily="18" charset="0"/>
            </a:endParaRPr>
          </a:p>
        </p:txBody>
      </p:sp>
    </p:spTree>
    <p:extLst>
      <p:ext uri="{BB962C8B-B14F-4D97-AF65-F5344CB8AC3E}">
        <p14:creationId xmlns:p14="http://schemas.microsoft.com/office/powerpoint/2010/main" val="756121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196752"/>
            <a:ext cx="8229600" cy="4392488"/>
          </a:xfrm>
        </p:spPr>
        <p:txBody>
          <a:bodyPr>
            <a:normAutofit fontScale="85000" lnSpcReduction="10000"/>
          </a:bodyPr>
          <a:lstStyle/>
          <a:p>
            <a:pPr marL="0" indent="0" algn="just">
              <a:buNone/>
            </a:pPr>
            <a:r>
              <a:rPr lang="ru-RU" smtClean="0">
                <a:latin typeface="Times New Roman" pitchFamily="18" charset="0"/>
                <a:cs typeface="Times New Roman" pitchFamily="18" charset="0"/>
              </a:rPr>
              <a:t>	</a:t>
            </a:r>
            <a:r>
              <a:rPr lang="ru-RU" i="1" smtClean="0">
                <a:latin typeface="Times New Roman" pitchFamily="18" charset="0"/>
                <a:cs typeface="Times New Roman" pitchFamily="18" charset="0"/>
              </a:rPr>
              <a:t>• транзакцияларды </a:t>
            </a:r>
            <a:r>
              <a:rPr lang="ru-RU" i="1">
                <a:latin typeface="Times New Roman" pitchFamily="18" charset="0"/>
                <a:cs typeface="Times New Roman" pitchFamily="18" charset="0"/>
              </a:rPr>
              <a:t>басқару-ДҚБЖ функциясы, ол мәліметтер базасында бір бүтін сияқты бірқатар операцияларды орындайды. Әдетте, мұндай операциялар компьютердің жадында жасалады. </a:t>
            </a:r>
            <a:endParaRPr lang="ru-RU" i="1" smtClean="0">
              <a:latin typeface="Times New Roman" pitchFamily="18" charset="0"/>
              <a:cs typeface="Times New Roman" pitchFamily="18" charset="0"/>
            </a:endParaRP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Ең </a:t>
            </a:r>
            <a:r>
              <a:rPr lang="ru-RU" i="1">
                <a:latin typeface="Times New Roman" pitchFamily="18" charset="0"/>
                <a:cs typeface="Times New Roman" pitchFamily="18" charset="0"/>
              </a:rPr>
              <a:t>алдымен, көп пайдаланушы жүйелеріндегі мәліметтер базасының логикалық тұтастығын сақтау үшін транзакциялар қажет. </a:t>
            </a:r>
            <a:endParaRPr lang="ru-RU" i="1" smtClean="0">
              <a:latin typeface="Times New Roman" pitchFamily="18" charset="0"/>
              <a:cs typeface="Times New Roman" pitchFamily="18" charset="0"/>
            </a:endParaRP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Егер </a:t>
            </a:r>
            <a:r>
              <a:rPr lang="ru-RU" i="1">
                <a:latin typeface="Times New Roman" pitchFamily="18" charset="0"/>
                <a:cs typeface="Times New Roman" pitchFamily="18" charset="0"/>
              </a:rPr>
              <a:t>транзакция (деректерді басқару) сәтті орындалса, ДҚБЖ дерекқорға тиісті өзгерістер енгізеді. Керісінше жағдайда жасалған өзгерістердің ешқайсысы ДБ күйіне әсер етпейді</a:t>
            </a:r>
            <a:r>
              <a:rPr lang="ru-RU" i="1" smtClean="0">
                <a:latin typeface="Times New Roman" pitchFamily="18" charset="0"/>
                <a:cs typeface="Times New Roman" pitchFamily="18" charset="0"/>
              </a:rPr>
              <a:t>;</a:t>
            </a:r>
          </a:p>
          <a:p>
            <a:pPr marL="0" indent="0" algn="just">
              <a:buNone/>
            </a:pPr>
            <a:r>
              <a:rPr lang="ru-RU" i="1">
                <a:latin typeface="Times New Roman" pitchFamily="18" charset="0"/>
                <a:cs typeface="Times New Roman" pitchFamily="18" charset="0"/>
              </a:rPr>
              <a:t>	</a:t>
            </a:r>
            <a:r>
              <a:rPr lang="ru-RU" i="1" smtClean="0">
                <a:latin typeface="Times New Roman" pitchFamily="18" charset="0"/>
                <a:cs typeface="Times New Roman" pitchFamily="18" charset="0"/>
              </a:rPr>
              <a:t>• ДБ </a:t>
            </a:r>
            <a:r>
              <a:rPr lang="ru-RU" i="1">
                <a:latin typeface="Times New Roman" pitchFamily="18" charset="0"/>
                <a:cs typeface="Times New Roman" pitchFamily="18" charset="0"/>
              </a:rPr>
              <a:t>тілдерін қолдау-мәліметтер базасымен жұмыс істеу үшін Мәліметтер базасы тілдері деп аталатын арнайы тілдер қолданылады. ДҚБЖ - де әдетте барлық қажетті құралдар бар бірыңғай тіл қолданылады-мәліметтер базасын құрудан бастап деректермен жұмыс жасау кезінде пайдаланушы интерфейсін қамтамасыз етуге дейін. Қазіргі уақытта ең көп таралған ДҚБЖ тілі-</a:t>
            </a:r>
            <a:r>
              <a:rPr lang="en-US" i="1">
                <a:latin typeface="Times New Roman" pitchFamily="18" charset="0"/>
                <a:cs typeface="Times New Roman" pitchFamily="18" charset="0"/>
              </a:rPr>
              <a:t>SQL(Structured Query Language) </a:t>
            </a:r>
            <a:r>
              <a:rPr lang="ru-RU" i="1">
                <a:latin typeface="Times New Roman" pitchFamily="18" charset="0"/>
                <a:cs typeface="Times New Roman" pitchFamily="18" charset="0"/>
              </a:rPr>
              <a:t>тілі.</a:t>
            </a:r>
          </a:p>
        </p:txBody>
      </p:sp>
    </p:spTree>
    <p:extLst>
      <p:ext uri="{BB962C8B-B14F-4D97-AF65-F5344CB8AC3E}">
        <p14:creationId xmlns:p14="http://schemas.microsoft.com/office/powerpoint/2010/main" val="1077066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76672"/>
            <a:ext cx="8229600" cy="990600"/>
          </a:xfrm>
        </p:spPr>
        <p:txBody>
          <a:bodyPr>
            <a:normAutofit/>
          </a:bodyPr>
          <a:lstStyle/>
          <a:p>
            <a:r>
              <a:rPr lang="kk-KZ" sz="3600" b="1" smtClean="0">
                <a:latin typeface="Times New Roman" pitchFamily="18" charset="0"/>
                <a:cs typeface="Times New Roman" pitchFamily="18" charset="0"/>
              </a:rPr>
              <a:t>2.3. Деректерді өңдеу. Глосарий.</a:t>
            </a:r>
            <a:endParaRPr lang="ru-RU" sz="3600" b="1">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85000" lnSpcReduction="20000"/>
          </a:bodyPr>
          <a:lstStyle/>
          <a:p>
            <a:pPr marL="0" indent="0" algn="just">
              <a:buNone/>
            </a:pPr>
            <a:r>
              <a:rPr lang="ru-RU" smtClean="0">
                <a:latin typeface="Times New Roman" pitchFamily="18" charset="0"/>
                <a:cs typeface="Times New Roman" pitchFamily="18" charset="0"/>
              </a:rPr>
              <a:t>	Дерекқорды </a:t>
            </a:r>
            <a:r>
              <a:rPr lang="ru-RU">
                <a:latin typeface="Times New Roman" pitchFamily="18" charset="0"/>
                <a:cs typeface="Times New Roman" pitchFamily="18" charset="0"/>
              </a:rPr>
              <a:t>құру және конфигурациялау кезінде қолданылатын басқару элементтері мен объектілер туралы негізгі білімсіз пәндік аймақты конфигурациялаудың принципі мен ерекшеліктерін сәтті түсіну мүмкін емес. </a:t>
            </a:r>
            <a:endParaRPr lang="ru-RU" smtClean="0">
              <a:latin typeface="Times New Roman" pitchFamily="18" charset="0"/>
              <a:cs typeface="Times New Roman" pitchFamily="18" charset="0"/>
            </a:endParaRP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Сондықтан </a:t>
            </a:r>
            <a:r>
              <a:rPr lang="ru-RU">
                <a:latin typeface="Times New Roman" pitchFamily="18" charset="0"/>
                <a:cs typeface="Times New Roman" pitchFamily="18" charset="0"/>
              </a:rPr>
              <a:t>мен қазір барлық маңызды элементтердің мәнін қарапайым тілде түсіндіруге тырысамын. Сонымен, бастайық</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 </a:t>
            </a:r>
            <a:r>
              <a:rPr lang="ru-RU" b="1" i="1" smtClean="0">
                <a:latin typeface="Times New Roman" pitchFamily="18" charset="0"/>
                <a:cs typeface="Times New Roman" pitchFamily="18" charset="0"/>
              </a:rPr>
              <a:t>Пәндік аймақ- </a:t>
            </a:r>
            <a:r>
              <a:rPr lang="ru-RU" smtClean="0">
                <a:latin typeface="Times New Roman" pitchFamily="18" charset="0"/>
                <a:cs typeface="Times New Roman" pitchFamily="18" charset="0"/>
              </a:rPr>
              <a:t>бұл</a:t>
            </a:r>
            <a:r>
              <a:rPr lang="ru-RU" b="1" i="1" smtClean="0">
                <a:latin typeface="Times New Roman" pitchFamily="18" charset="0"/>
                <a:cs typeface="Times New Roman" pitchFamily="18" charset="0"/>
              </a:rPr>
              <a:t> </a:t>
            </a:r>
            <a:r>
              <a:rPr lang="ru-RU">
                <a:latin typeface="Times New Roman" pitchFamily="18" charset="0"/>
                <a:cs typeface="Times New Roman" pitchFamily="18" charset="0"/>
              </a:rPr>
              <a:t>бастапқы және екінші кілттердің көмегімен өзара байланысты мәліметтер базасында жасалған кестелер жиынтығы</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b="1" i="1" smtClean="0">
                <a:latin typeface="Times New Roman" pitchFamily="18" charset="0"/>
                <a:cs typeface="Times New Roman" pitchFamily="18" charset="0"/>
              </a:rPr>
              <a:t>• Нысан- </a:t>
            </a:r>
            <a:r>
              <a:rPr lang="ru-RU" smtClean="0">
                <a:latin typeface="Times New Roman" pitchFamily="18" charset="0"/>
                <a:cs typeface="Times New Roman" pitchFamily="18" charset="0"/>
              </a:rPr>
              <a:t>бұл </a:t>
            </a:r>
            <a:r>
              <a:rPr lang="ru-RU">
                <a:latin typeface="Times New Roman" pitchFamily="18" charset="0"/>
                <a:cs typeface="Times New Roman" pitchFamily="18" charset="0"/>
              </a:rPr>
              <a:t>мәліметтер базасының жеке кестесі</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b="1" i="1" smtClean="0">
                <a:latin typeface="Times New Roman" pitchFamily="18" charset="0"/>
                <a:cs typeface="Times New Roman" pitchFamily="18" charset="0"/>
              </a:rPr>
              <a:t>• Төлсипат- </a:t>
            </a:r>
            <a:r>
              <a:rPr lang="ru-RU" smtClean="0">
                <a:latin typeface="Times New Roman" pitchFamily="18" charset="0"/>
                <a:cs typeface="Times New Roman" pitchFamily="18" charset="0"/>
              </a:rPr>
              <a:t>кестедегі </a:t>
            </a:r>
            <a:r>
              <a:rPr lang="ru-RU">
                <a:latin typeface="Times New Roman" pitchFamily="18" charset="0"/>
                <a:cs typeface="Times New Roman" pitchFamily="18" charset="0"/>
              </a:rPr>
              <a:t>жеке бағанның </a:t>
            </a:r>
            <a:r>
              <a:rPr lang="ru-RU" smtClean="0">
                <a:latin typeface="Times New Roman" pitchFamily="18" charset="0"/>
                <a:cs typeface="Times New Roman" pitchFamily="18" charset="0"/>
              </a:rPr>
              <a:t>тақырыбы.</a:t>
            </a:r>
          </a:p>
          <a:p>
            <a:pPr marL="0" indent="0" algn="just">
              <a:buNone/>
            </a:pPr>
            <a:r>
              <a:rPr lang="ru-RU">
                <a:latin typeface="Times New Roman" pitchFamily="18" charset="0"/>
                <a:cs typeface="Times New Roman" pitchFamily="18" charset="0"/>
              </a:rPr>
              <a:t>	</a:t>
            </a:r>
            <a:r>
              <a:rPr lang="ru-RU" b="1" i="1" smtClean="0">
                <a:latin typeface="Times New Roman" pitchFamily="18" charset="0"/>
                <a:cs typeface="Times New Roman" pitchFamily="18" charset="0"/>
              </a:rPr>
              <a:t>• Кортеж- </a:t>
            </a:r>
            <a:r>
              <a:rPr lang="ru-RU" smtClean="0">
                <a:latin typeface="Times New Roman" pitchFamily="18" charset="0"/>
                <a:cs typeface="Times New Roman" pitchFamily="18" charset="0"/>
              </a:rPr>
              <a:t>бұл </a:t>
            </a:r>
            <a:r>
              <a:rPr lang="ru-RU">
                <a:latin typeface="Times New Roman" pitchFamily="18" charset="0"/>
                <a:cs typeface="Times New Roman" pitchFamily="18" charset="0"/>
              </a:rPr>
              <a:t>барлық атрибуттардың мәнін алатын жол</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b="1" i="1" smtClean="0">
                <a:latin typeface="Times New Roman" pitchFamily="18" charset="0"/>
                <a:cs typeface="Times New Roman" pitchFamily="18" charset="0"/>
              </a:rPr>
              <a:t>• Бастапқы </a:t>
            </a:r>
            <a:r>
              <a:rPr lang="ru-RU" b="1" i="1">
                <a:latin typeface="Times New Roman" pitchFamily="18" charset="0"/>
                <a:cs typeface="Times New Roman" pitchFamily="18" charset="0"/>
              </a:rPr>
              <a:t>кілт-бұл </a:t>
            </a:r>
            <a:r>
              <a:rPr lang="ru-RU">
                <a:latin typeface="Times New Roman" pitchFamily="18" charset="0"/>
                <a:cs typeface="Times New Roman" pitchFamily="18" charset="0"/>
              </a:rPr>
              <a:t>әр түтікке тағайындалған ерекше мән (</a:t>
            </a:r>
            <a:r>
              <a:rPr lang="en-US">
                <a:latin typeface="Times New Roman" pitchFamily="18" charset="0"/>
                <a:cs typeface="Times New Roman" pitchFamily="18" charset="0"/>
              </a:rPr>
              <a:t>id</a:t>
            </a:r>
            <a:r>
              <a:rPr lang="en-US" smtClean="0">
                <a:latin typeface="Times New Roman" pitchFamily="18" charset="0"/>
                <a:cs typeface="Times New Roman" pitchFamily="18" charset="0"/>
              </a:rPr>
              <a:t>).</a:t>
            </a:r>
            <a:endParaRPr lang="kk-KZ" smtClean="0">
              <a:latin typeface="Times New Roman" pitchFamily="18" charset="0"/>
              <a:cs typeface="Times New Roman" pitchFamily="18" charset="0"/>
            </a:endParaRPr>
          </a:p>
          <a:p>
            <a:pPr marL="0" indent="0" algn="just">
              <a:buNone/>
            </a:pPr>
            <a:r>
              <a:rPr lang="kk-KZ">
                <a:latin typeface="Times New Roman" pitchFamily="18" charset="0"/>
                <a:cs typeface="Times New Roman" pitchFamily="18" charset="0"/>
              </a:rPr>
              <a:t>	</a:t>
            </a:r>
            <a:r>
              <a:rPr lang="kk-KZ" smtClean="0">
                <a:latin typeface="Times New Roman" pitchFamily="18" charset="0"/>
                <a:cs typeface="Times New Roman" pitchFamily="18" charset="0"/>
              </a:rPr>
              <a:t>• </a:t>
            </a:r>
            <a:r>
              <a:rPr lang="en-US" smtClean="0">
                <a:latin typeface="Times New Roman" pitchFamily="18" charset="0"/>
                <a:cs typeface="Times New Roman" pitchFamily="18" charset="0"/>
              </a:rPr>
              <a:t>"</a:t>
            </a:r>
            <a:r>
              <a:rPr lang="ru-RU">
                <a:latin typeface="Times New Roman" pitchFamily="18" charset="0"/>
                <a:cs typeface="Times New Roman" pitchFamily="18" charset="0"/>
              </a:rPr>
              <a:t>В" кестесінің екінші кілті – "в" кестесінде қолданылатын "А"кестесінің ерекше мәні</a:t>
            </a:r>
            <a:r>
              <a:rPr lang="ru-RU" smtClean="0">
                <a:latin typeface="Times New Roman" pitchFamily="18" charset="0"/>
                <a:cs typeface="Times New Roman" pitchFamily="18" charset="0"/>
              </a:rPr>
              <a:t>.</a:t>
            </a:r>
          </a:p>
          <a:p>
            <a:pPr marL="0" indent="0" algn="just">
              <a:buNone/>
            </a:pPr>
            <a:r>
              <a:rPr lang="ru-RU">
                <a:latin typeface="Times New Roman" pitchFamily="18" charset="0"/>
                <a:cs typeface="Times New Roman" pitchFamily="18" charset="0"/>
              </a:rPr>
              <a:t>	</a:t>
            </a:r>
            <a:r>
              <a:rPr lang="ru-RU" smtClean="0">
                <a:latin typeface="Times New Roman" pitchFamily="18" charset="0"/>
                <a:cs typeface="Times New Roman" pitchFamily="18" charset="0"/>
              </a:rPr>
              <a:t>• </a:t>
            </a:r>
            <a:r>
              <a:rPr lang="en-US" smtClean="0">
                <a:latin typeface="Times New Roman" pitchFamily="18" charset="0"/>
                <a:cs typeface="Times New Roman" pitchFamily="18" charset="0"/>
              </a:rPr>
              <a:t>SQL </a:t>
            </a:r>
            <a:r>
              <a:rPr lang="ru-RU">
                <a:latin typeface="Times New Roman" pitchFamily="18" charset="0"/>
                <a:cs typeface="Times New Roman" pitchFamily="18" charset="0"/>
              </a:rPr>
              <a:t>сұранысы-бұл мәліметтер базасымен белгілі бір әрекетті орындайтын арнайы өрнек: өрістерді қосу, өңдеу, жою, үлгіні жасау.</a:t>
            </a:r>
          </a:p>
        </p:txBody>
      </p:sp>
    </p:spTree>
    <p:extLst>
      <p:ext uri="{BB962C8B-B14F-4D97-AF65-F5344CB8AC3E}">
        <p14:creationId xmlns:p14="http://schemas.microsoft.com/office/powerpoint/2010/main" val="16410486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сность">
  <a:themeElements>
    <a:clrScheme name="Ясность">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Классическая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Ясность">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60</TotalTime>
  <Words>86</Words>
  <Application>Microsoft Office PowerPoint</Application>
  <PresentationFormat>Экран (4:3)</PresentationFormat>
  <Paragraphs>131</Paragraphs>
  <Slides>22</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22</vt:i4>
      </vt:variant>
    </vt:vector>
  </HeadingPairs>
  <TitlesOfParts>
    <vt:vector size="25" baseType="lpstr">
      <vt:lpstr>Arial</vt:lpstr>
      <vt:lpstr>Times New Roman</vt:lpstr>
      <vt:lpstr>Ясность</vt:lpstr>
      <vt:lpstr>Деректерді өңдеу операциялары және Аccess ДҚБЖ-де қосымшаны құру</vt:lpstr>
      <vt:lpstr>Жоспар:</vt:lpstr>
      <vt:lpstr>1.Кіріспе.</vt:lpstr>
      <vt:lpstr>2. Негізгі бөлім.  2.1. Мәліметтер базасы ж/е компьютерлендірілген ақпараттық жүйе. </vt:lpstr>
      <vt:lpstr>Презентация PowerPoint</vt:lpstr>
      <vt:lpstr>Презентация PowerPoint</vt:lpstr>
      <vt:lpstr>2.2. Деректерді өңдеу ДҚБЖ-лері.</vt:lpstr>
      <vt:lpstr>Презентация PowerPoint</vt:lpstr>
      <vt:lpstr>2.3. Деректерді өңдеу. Глосарий.</vt:lpstr>
      <vt:lpstr>2.4. MS Access-те деректермен жұмыс жасаудың мысалы. - ДБ құру.</vt:lpstr>
      <vt:lpstr>- Кестелерді құру және толтыру.</vt:lpstr>
      <vt:lpstr>- Деректер схемаларын құру және өңдеу.</vt:lpstr>
      <vt:lpstr>Презентация PowerPoint</vt:lpstr>
      <vt:lpstr>Презентация PowerPoint</vt:lpstr>
      <vt:lpstr>Презентация PowerPoint</vt:lpstr>
      <vt:lpstr>Презентация PowerPoint</vt:lpstr>
      <vt:lpstr>2.6. Қадамдар:</vt:lpstr>
      <vt:lpstr>Презентация PowerPoint</vt:lpstr>
      <vt:lpstr>Презентация PowerPoint</vt:lpstr>
      <vt:lpstr>Презентация PowerPoint</vt:lpstr>
      <vt:lpstr>3. Қорытынды.</vt:lpstr>
      <vt:lpstr>4. Пайдаланылған әдебиеттер.</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Деректерді өңдеу операциялары және Аccess ДҚБЖ-де қосымшаны құру</dc:title>
  <dc:creator>777</dc:creator>
  <cp:lastModifiedBy>Данагул</cp:lastModifiedBy>
  <cp:revision>12</cp:revision>
  <dcterms:created xsi:type="dcterms:W3CDTF">2021-12-04T12:03:26Z</dcterms:created>
  <dcterms:modified xsi:type="dcterms:W3CDTF">2025-03-11T05:37:51Z</dcterms:modified>
</cp:coreProperties>
</file>