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sldIdLst>
    <p:sldId id="257" r:id="rId2"/>
    <p:sldId id="262" r:id="rId3"/>
    <p:sldId id="274" r:id="rId4"/>
    <p:sldId id="273" r:id="rId5"/>
    <p:sldId id="271" r:id="rId6"/>
    <p:sldId id="275" r:id="rId7"/>
    <p:sldId id="276" r:id="rId8"/>
    <p:sldId id="269" r:id="rId9"/>
    <p:sldId id="27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86504-7A79-4DCE-9FCC-C0D5ADAF77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3F73-1912-426E-AEFF-4D7ED7AE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737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86504-7A79-4DCE-9FCC-C0D5ADAF77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3F73-1912-426E-AEFF-4D7ED7AE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15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86504-7A79-4DCE-9FCC-C0D5ADAF77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3F73-1912-426E-AEFF-4D7ED7AE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242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86504-7A79-4DCE-9FCC-C0D5ADAF77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3F73-1912-426E-AEFF-4D7ED7AE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438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86504-7A79-4DCE-9FCC-C0D5ADAF77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3F73-1912-426E-AEFF-4D7ED7AE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445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86504-7A79-4DCE-9FCC-C0D5ADAF77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3F73-1912-426E-AEFF-4D7ED7AE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986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86504-7A79-4DCE-9FCC-C0D5ADAF77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3F73-1912-426E-AEFF-4D7ED7AE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082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86504-7A79-4DCE-9FCC-C0D5ADAF77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3F73-1912-426E-AEFF-4D7ED7AE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794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86504-7A79-4DCE-9FCC-C0D5ADAF77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3F73-1912-426E-AEFF-4D7ED7AE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535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86504-7A79-4DCE-9FCC-C0D5ADAF77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3F73-1912-426E-AEFF-4D7ED7AE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415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86504-7A79-4DCE-9FCC-C0D5ADAF77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3F73-1912-426E-AEFF-4D7ED7AE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724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86504-7A79-4DCE-9FCC-C0D5ADAF77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83F73-1912-426E-AEFF-4D7ED7AE7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036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1864" y="2333640"/>
            <a:ext cx="83164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dirty="0" err="1">
                <a:solidFill>
                  <a:srgbClr val="FF0000"/>
                </a:solidFill>
              </a:rPr>
              <a:t>Б</a:t>
            </a:r>
            <a:r>
              <a:rPr lang="ru-RU" sz="6000" dirty="0" err="1" smtClean="0">
                <a:solidFill>
                  <a:srgbClr val="FF0000"/>
                </a:solidFill>
              </a:rPr>
              <a:t>ірөлшемді</a:t>
            </a:r>
            <a:r>
              <a:rPr lang="ru-RU" sz="6000" dirty="0" smtClean="0">
                <a:solidFill>
                  <a:srgbClr val="FF0000"/>
                </a:solidFill>
              </a:rPr>
              <a:t> </a:t>
            </a:r>
            <a:r>
              <a:rPr lang="ru-RU" sz="6000" dirty="0" err="1" smtClean="0">
                <a:solidFill>
                  <a:srgbClr val="FF0000"/>
                </a:solidFill>
              </a:rPr>
              <a:t>және</a:t>
            </a:r>
            <a:r>
              <a:rPr lang="ru-RU" sz="6000" dirty="0" smtClean="0">
                <a:solidFill>
                  <a:srgbClr val="FF0000"/>
                </a:solidFill>
              </a:rPr>
              <a:t> </a:t>
            </a:r>
            <a:r>
              <a:rPr lang="ru-RU" sz="6000" dirty="0" err="1" smtClean="0">
                <a:solidFill>
                  <a:srgbClr val="FF0000"/>
                </a:solidFill>
              </a:rPr>
              <a:t>екіөлшемді</a:t>
            </a:r>
            <a:r>
              <a:rPr lang="ru-RU" sz="6000" dirty="0" smtClean="0">
                <a:solidFill>
                  <a:srgbClr val="FF0000"/>
                </a:solidFill>
              </a:rPr>
              <a:t> </a:t>
            </a:r>
            <a:r>
              <a:rPr lang="ru-RU" sz="6000" dirty="0" err="1" smtClean="0">
                <a:solidFill>
                  <a:srgbClr val="FF0000"/>
                </a:solidFill>
              </a:rPr>
              <a:t>массивтер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89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836712"/>
            <a:ext cx="806489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>
                <a:solidFill>
                  <a:srgbClr val="FF0000"/>
                </a:solidFill>
              </a:rPr>
              <a:t>Жиым</a:t>
            </a:r>
            <a:r>
              <a:rPr lang="ru-RU" sz="2800" dirty="0"/>
              <a:t> </a:t>
            </a:r>
            <a:r>
              <a:rPr lang="ru-RU" sz="2800" dirty="0" smtClean="0"/>
              <a:t>(</a:t>
            </a:r>
            <a:r>
              <a:rPr lang="ru-RU" sz="2800" b="1" dirty="0" smtClean="0"/>
              <a:t>Массив</a:t>
            </a:r>
            <a:r>
              <a:rPr lang="ru-RU" sz="2800" dirty="0" smtClean="0"/>
              <a:t>)– </a:t>
            </a:r>
            <a:r>
              <a:rPr lang="ru-RU" sz="2800" b="1" dirty="0" err="1"/>
              <a:t>бұл</a:t>
            </a:r>
            <a:r>
              <a:rPr lang="ru-RU" sz="2800" b="1" dirty="0"/>
              <a:t> </a:t>
            </a:r>
            <a:r>
              <a:rPr lang="ru-RU" sz="2800" b="1" dirty="0" err="1"/>
              <a:t>бір</a:t>
            </a:r>
            <a:r>
              <a:rPr lang="ru-RU" sz="2800" b="1" dirty="0"/>
              <a:t> </a:t>
            </a:r>
            <a:r>
              <a:rPr lang="ru-RU" sz="2800" b="1" dirty="0" err="1"/>
              <a:t>атаумен</a:t>
            </a:r>
            <a:r>
              <a:rPr lang="ru-RU" sz="2800" b="1" dirty="0"/>
              <a:t> </a:t>
            </a:r>
            <a:r>
              <a:rPr lang="ru-RU" sz="2800" b="1" dirty="0" err="1"/>
              <a:t>белгіленіп</a:t>
            </a:r>
            <a:r>
              <a:rPr lang="ru-RU" sz="2800" b="1" dirty="0"/>
              <a:t> </a:t>
            </a:r>
            <a:r>
              <a:rPr lang="ru-RU" sz="2800" b="1" dirty="0" err="1"/>
              <a:t>біріктірілген</a:t>
            </a:r>
            <a:r>
              <a:rPr lang="ru-RU" sz="2800" b="1" dirty="0"/>
              <a:t> </a:t>
            </a:r>
            <a:r>
              <a:rPr lang="ru-RU" sz="2800" b="1" dirty="0" err="1"/>
              <a:t>элементтер</a:t>
            </a:r>
            <a:r>
              <a:rPr lang="ru-RU" sz="2800" b="1" dirty="0"/>
              <a:t> </a:t>
            </a:r>
            <a:r>
              <a:rPr lang="ru-RU" sz="2800" b="1" dirty="0" err="1"/>
              <a:t>жиыны</a:t>
            </a:r>
            <a:r>
              <a:rPr lang="ru-RU" sz="2800" b="1" dirty="0"/>
              <a:t>.</a:t>
            </a:r>
          </a:p>
          <a:p>
            <a:r>
              <a:rPr lang="ru-RU" sz="2800" b="1" dirty="0"/>
              <a:t>Турбо </a:t>
            </a:r>
            <a:r>
              <a:rPr lang="ru-RU" sz="2800" b="1" dirty="0" err="1"/>
              <a:t>Паскальда</a:t>
            </a:r>
            <a:r>
              <a:rPr lang="ru-RU" sz="2800" b="1" dirty="0"/>
              <a:t> </a:t>
            </a:r>
            <a:r>
              <a:rPr lang="ru-RU" sz="2800" b="1" dirty="0" err="1"/>
              <a:t>жиым</a:t>
            </a:r>
            <a:r>
              <a:rPr lang="ru-RU" sz="2800" b="1" dirty="0"/>
              <a:t> </a:t>
            </a:r>
            <a:r>
              <a:rPr lang="ru-RU" sz="2800" b="1" dirty="0" err="1"/>
              <a:t>өлшеміне</a:t>
            </a:r>
            <a:r>
              <a:rPr lang="ru-RU" sz="2800" b="1" dirty="0"/>
              <a:t> </a:t>
            </a:r>
            <a:r>
              <a:rPr lang="ru-RU" sz="2800" b="1" dirty="0" err="1"/>
              <a:t>шек</a:t>
            </a:r>
            <a:r>
              <a:rPr lang="ru-RU" sz="2800" b="1" dirty="0"/>
              <a:t> </a:t>
            </a:r>
            <a:r>
              <a:rPr lang="ru-RU" sz="2800" b="1" dirty="0" err="1"/>
              <a:t>қойылмаған</a:t>
            </a:r>
            <a:r>
              <a:rPr lang="ru-RU" sz="2800" b="1" dirty="0"/>
              <a:t>, </a:t>
            </a:r>
            <a:r>
              <a:rPr lang="ru-RU" sz="2800" b="1" dirty="0" err="1"/>
              <a:t>іс</a:t>
            </a:r>
            <a:r>
              <a:rPr lang="ru-RU" sz="2800" b="1" dirty="0"/>
              <a:t> </a:t>
            </a:r>
            <a:r>
              <a:rPr lang="ru-RU" sz="2800" b="1" dirty="0" err="1"/>
              <a:t>жүзінде</a:t>
            </a:r>
            <a:r>
              <a:rPr lang="ru-RU" sz="2800" b="1" dirty="0"/>
              <a:t> </a:t>
            </a:r>
            <a:r>
              <a:rPr lang="ru-RU" sz="2800" b="1" dirty="0" err="1"/>
              <a:t>бір</a:t>
            </a:r>
            <a:r>
              <a:rPr lang="ru-RU" sz="2800" b="1" dirty="0"/>
              <a:t> </a:t>
            </a:r>
            <a:r>
              <a:rPr lang="ru-RU" sz="2800" b="1" dirty="0" err="1"/>
              <a:t>және</a:t>
            </a:r>
            <a:r>
              <a:rPr lang="ru-RU" sz="2800" b="1" dirty="0"/>
              <a:t> </a:t>
            </a:r>
            <a:r>
              <a:rPr lang="ru-RU" sz="2800" b="1" dirty="0" err="1"/>
              <a:t>екі</a:t>
            </a:r>
            <a:r>
              <a:rPr lang="ru-RU" sz="2800" b="1" dirty="0"/>
              <a:t> </a:t>
            </a:r>
            <a:r>
              <a:rPr lang="ru-RU" sz="2800" b="1" dirty="0" err="1"/>
              <a:t>өлшемді</a:t>
            </a:r>
            <a:r>
              <a:rPr lang="ru-RU" sz="2800" b="1" dirty="0"/>
              <a:t> </a:t>
            </a:r>
            <a:r>
              <a:rPr lang="ru-RU" sz="2800" b="1" dirty="0" err="1"/>
              <a:t>жиымдар</a:t>
            </a:r>
            <a:r>
              <a:rPr lang="ru-RU" sz="2800" b="1" dirty="0"/>
              <a:t> </a:t>
            </a:r>
            <a:r>
              <a:rPr lang="ru-RU" sz="2800" b="1" dirty="0" err="1"/>
              <a:t>жиі</a:t>
            </a:r>
            <a:r>
              <a:rPr lang="ru-RU" sz="2800" b="1" dirty="0"/>
              <a:t> </a:t>
            </a:r>
            <a:r>
              <a:rPr lang="ru-RU" sz="2800" b="1" dirty="0" err="1"/>
              <a:t>қолданылады</a:t>
            </a:r>
            <a:r>
              <a:rPr lang="ru-RU" sz="2800" b="1" dirty="0"/>
              <a:t>. </a:t>
            </a:r>
            <a:r>
              <a:rPr lang="ru-RU" sz="2800" b="1" dirty="0" err="1"/>
              <a:t>Жалпы</a:t>
            </a:r>
            <a:r>
              <a:rPr lang="ru-RU" sz="2800" b="1" dirty="0"/>
              <a:t> </a:t>
            </a:r>
            <a:r>
              <a:rPr lang="ru-RU" sz="2800" b="1" dirty="0" err="1"/>
              <a:t>бірөлшемді</a:t>
            </a:r>
            <a:r>
              <a:rPr lang="ru-RU" sz="2800" b="1" dirty="0"/>
              <a:t> </a:t>
            </a:r>
            <a:r>
              <a:rPr lang="ru-RU" sz="2800" b="1" dirty="0" err="1"/>
              <a:t>жиым</a:t>
            </a:r>
            <a:r>
              <a:rPr lang="ru-RU" sz="2800" b="1" dirty="0"/>
              <a:t> </a:t>
            </a:r>
            <a:r>
              <a:rPr lang="ru-RU" sz="2800" b="1" dirty="0" err="1"/>
              <a:t>математикада</a:t>
            </a:r>
            <a:r>
              <a:rPr lang="ru-RU" sz="2800" b="1" dirty="0"/>
              <a:t> </a:t>
            </a:r>
            <a:r>
              <a:rPr lang="ru-RU" sz="2800" b="1" u="sng" dirty="0">
                <a:solidFill>
                  <a:srgbClr val="FF0000"/>
                </a:solidFill>
              </a:rPr>
              <a:t>вектор</a:t>
            </a:r>
            <a:r>
              <a:rPr lang="ru-RU" sz="2800" b="1" dirty="0"/>
              <a:t>, ал </a:t>
            </a:r>
            <a:r>
              <a:rPr lang="ru-RU" sz="2800" b="1" dirty="0" err="1"/>
              <a:t>екіөлшемді</a:t>
            </a:r>
            <a:r>
              <a:rPr lang="ru-RU" sz="2800" b="1" dirty="0"/>
              <a:t> </a:t>
            </a:r>
            <a:r>
              <a:rPr lang="ru-RU" sz="2800" b="1" dirty="0" err="1"/>
              <a:t>жиым</a:t>
            </a:r>
            <a:r>
              <a:rPr lang="ru-RU" sz="2800" b="1" dirty="0"/>
              <a:t> </a:t>
            </a:r>
            <a:r>
              <a:rPr lang="ru-RU" sz="2800" b="1" u="sng" dirty="0">
                <a:solidFill>
                  <a:srgbClr val="FF0000"/>
                </a:solidFill>
              </a:rPr>
              <a:t>матрица</a:t>
            </a:r>
            <a:r>
              <a:rPr lang="ru-RU" sz="2800" b="1" dirty="0"/>
              <a:t> </a:t>
            </a:r>
            <a:r>
              <a:rPr lang="ru-RU" sz="2800" b="1" dirty="0" err="1"/>
              <a:t>ұғымдарымен</a:t>
            </a:r>
            <a:r>
              <a:rPr lang="ru-RU" sz="2800" b="1" dirty="0"/>
              <a:t> </a:t>
            </a:r>
            <a:r>
              <a:rPr lang="ru-RU" sz="2800" b="1" dirty="0" err="1"/>
              <a:t>сәйкес</a:t>
            </a:r>
            <a:r>
              <a:rPr lang="ru-RU" sz="2800" b="1" dirty="0"/>
              <a:t> </a:t>
            </a:r>
            <a:r>
              <a:rPr lang="ru-RU" sz="2800" b="1" dirty="0" err="1"/>
              <a:t>келеді</a:t>
            </a:r>
            <a:r>
              <a:rPr lang="ru-RU" sz="2800" b="1" dirty="0"/>
              <a:t>. </a:t>
            </a:r>
            <a:r>
              <a:rPr lang="ru-RU" sz="2800" b="1" dirty="0" err="1"/>
              <a:t>Егер</a:t>
            </a:r>
            <a:r>
              <a:rPr lang="ru-RU" sz="2800" b="1" dirty="0"/>
              <a:t> </a:t>
            </a:r>
            <a:r>
              <a:rPr lang="ru-RU" sz="2800" b="1" dirty="0" err="1"/>
              <a:t>жиым</a:t>
            </a:r>
            <a:r>
              <a:rPr lang="ru-RU" sz="2800" b="1" dirty="0"/>
              <a:t> </a:t>
            </a:r>
            <a:r>
              <a:rPr lang="ru-RU" sz="2800" b="1" dirty="0" err="1"/>
              <a:t>атауында</a:t>
            </a:r>
            <a:r>
              <a:rPr lang="ru-RU" sz="2800" b="1" dirty="0"/>
              <a:t> </a:t>
            </a:r>
            <a:r>
              <a:rPr lang="ru-RU" sz="2800" b="1" dirty="0" err="1"/>
              <a:t>бір</a:t>
            </a:r>
            <a:r>
              <a:rPr lang="ru-RU" sz="2800" b="1" dirty="0"/>
              <a:t> </a:t>
            </a:r>
            <a:r>
              <a:rPr lang="ru-RU" sz="2800" b="1" dirty="0" err="1"/>
              <a:t>ғана</a:t>
            </a:r>
            <a:r>
              <a:rPr lang="ru-RU" sz="2800" b="1" dirty="0"/>
              <a:t> индекс </a:t>
            </a:r>
            <a:r>
              <a:rPr lang="ru-RU" sz="2800" b="1" dirty="0" err="1"/>
              <a:t>болса</a:t>
            </a:r>
            <a:r>
              <a:rPr lang="ru-RU" sz="2800" b="1" dirty="0"/>
              <a:t>, </a:t>
            </a:r>
            <a:r>
              <a:rPr lang="ru-RU" sz="2800" b="1" dirty="0" err="1"/>
              <a:t>онда</a:t>
            </a:r>
            <a:r>
              <a:rPr lang="ru-RU" sz="2800" b="1" dirty="0"/>
              <a:t> </a:t>
            </a:r>
            <a:r>
              <a:rPr lang="ru-RU" sz="2800" b="1" dirty="0" err="1"/>
              <a:t>ол</a:t>
            </a:r>
            <a:r>
              <a:rPr lang="ru-RU" sz="2800" b="1" dirty="0"/>
              <a:t> </a:t>
            </a:r>
            <a:r>
              <a:rPr lang="ru-RU" sz="2800" b="1" dirty="0" err="1"/>
              <a:t>жиымды</a:t>
            </a:r>
            <a:r>
              <a:rPr lang="ru-RU" sz="2800" b="1" dirty="0"/>
              <a:t> </a:t>
            </a:r>
            <a:r>
              <a:rPr lang="ru-RU" sz="2800" b="1" dirty="0" err="1">
                <a:solidFill>
                  <a:srgbClr val="FF0000"/>
                </a:solidFill>
              </a:rPr>
              <a:t>бірөлшемді</a:t>
            </a:r>
            <a:r>
              <a:rPr lang="ru-RU" sz="2800" b="1" dirty="0"/>
              <a:t>, ал </a:t>
            </a:r>
            <a:r>
              <a:rPr lang="ru-RU" sz="2800" b="1" dirty="0" err="1"/>
              <a:t>екі</a:t>
            </a:r>
            <a:r>
              <a:rPr lang="ru-RU" sz="2800" b="1" dirty="0"/>
              <a:t> индекс </a:t>
            </a:r>
            <a:r>
              <a:rPr lang="ru-RU" sz="2800" b="1" dirty="0" err="1"/>
              <a:t>болса</a:t>
            </a:r>
            <a:r>
              <a:rPr lang="ru-RU" sz="2800" b="1" dirty="0"/>
              <a:t> —</a:t>
            </a:r>
            <a:r>
              <a:rPr lang="ru-RU" sz="2800" b="1" dirty="0">
                <a:solidFill>
                  <a:srgbClr val="FF0000"/>
                </a:solidFill>
              </a:rPr>
              <a:t> </a:t>
            </a:r>
            <a:r>
              <a:rPr lang="ru-RU" sz="2800" b="1" dirty="0" err="1">
                <a:solidFill>
                  <a:srgbClr val="FF0000"/>
                </a:solidFill>
              </a:rPr>
              <a:t>екіөлшемді</a:t>
            </a:r>
            <a:r>
              <a:rPr lang="ru-RU" sz="2800" b="1" dirty="0"/>
              <a:t> </a:t>
            </a:r>
            <a:r>
              <a:rPr lang="ru-RU" sz="2800" b="1" dirty="0" err="1"/>
              <a:t>және</a:t>
            </a:r>
            <a:r>
              <a:rPr lang="ru-RU" sz="2800" b="1" dirty="0"/>
              <a:t> </a:t>
            </a:r>
            <a:r>
              <a:rPr lang="ru-RU" sz="2800" b="1" dirty="0" err="1"/>
              <a:t>т.с.с</a:t>
            </a:r>
            <a:r>
              <a:rPr lang="ru-RU" sz="2800" b="1" dirty="0"/>
              <a:t>. </a:t>
            </a:r>
            <a:r>
              <a:rPr lang="en-US" sz="2800" b="1" dirty="0"/>
              <a:t>n </a:t>
            </a:r>
            <a:r>
              <a:rPr lang="ru-RU" sz="2800" b="1" dirty="0"/>
              <a:t>индекс </a:t>
            </a:r>
            <a:r>
              <a:rPr lang="ru-RU" sz="2800" b="1" dirty="0" err="1"/>
              <a:t>болса</a:t>
            </a:r>
            <a:r>
              <a:rPr lang="ru-RU" sz="2800" b="1" dirty="0"/>
              <a:t>, </a:t>
            </a:r>
            <a:r>
              <a:rPr lang="en-US" sz="2800" b="1" dirty="0">
                <a:solidFill>
                  <a:srgbClr val="FF0000"/>
                </a:solidFill>
              </a:rPr>
              <a:t>n-</a:t>
            </a:r>
            <a:r>
              <a:rPr lang="ru-RU" sz="2800" b="1" dirty="0" err="1">
                <a:solidFill>
                  <a:srgbClr val="FF0000"/>
                </a:solidFill>
              </a:rPr>
              <a:t>өлшемді</a:t>
            </a:r>
            <a:r>
              <a:rPr lang="ru-RU" sz="2800" b="1" dirty="0">
                <a:solidFill>
                  <a:srgbClr val="FF0000"/>
                </a:solidFill>
              </a:rPr>
              <a:t> </a:t>
            </a:r>
            <a:r>
              <a:rPr lang="ru-RU" sz="2800" b="1" dirty="0" err="1"/>
              <a:t>жиым</a:t>
            </a:r>
            <a:r>
              <a:rPr lang="ru-RU" sz="2800" b="1" dirty="0"/>
              <a:t> </a:t>
            </a:r>
            <a:r>
              <a:rPr lang="ru-RU" sz="2800" b="1" dirty="0" err="1"/>
              <a:t>дейді</a:t>
            </a:r>
            <a:r>
              <a:rPr lang="ru-RU" sz="28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72973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35320">
              <a:srgbClr val="B6C9EA"/>
            </a:gs>
            <a:gs pos="10000">
              <a:srgbClr val="A2BBE6"/>
            </a:gs>
            <a:gs pos="0">
              <a:schemeClr val="accent1">
                <a:tint val="66000"/>
                <a:satMod val="160000"/>
              </a:schemeClr>
            </a:gs>
            <a:gs pos="88669">
              <a:srgbClr val="DAE3F3"/>
            </a:gs>
            <a:gs pos="74650">
              <a:srgbClr val="D1DCF1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849798"/>
              </p:ext>
            </p:extLst>
          </p:nvPr>
        </p:nvGraphicFramePr>
        <p:xfrm>
          <a:off x="457200" y="1628800"/>
          <a:ext cx="8363272" cy="4267200"/>
        </p:xfrm>
        <a:graphic>
          <a:graphicData uri="http://schemas.openxmlformats.org/drawingml/2006/table">
            <a:tbl>
              <a:tblPr/>
              <a:tblGrid>
                <a:gridCol w="8363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Қарапайым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типтер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қатарына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жататын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стандартты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(І</a:t>
                      </a:r>
                      <a:r>
                        <a:rPr lang="en-US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nt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е</a:t>
                      </a:r>
                      <a:r>
                        <a:rPr lang="en-US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g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е</a:t>
                      </a:r>
                      <a:r>
                        <a:rPr lang="en-US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r, r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еа</a:t>
                      </a:r>
                      <a:r>
                        <a:rPr lang="en-US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l)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және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қолданушылар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(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тізбектелген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тип)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типтерінде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бір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айнымалыны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сақтау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үшін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,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негізінен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компьютер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жадысының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бір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ғана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ұяшығы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қолданылады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.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Бірақ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көптеген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программалау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есептерінің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шешімін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табу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барысында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әрбір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элементтің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деректерін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жеке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айнымалыға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сақтау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орнына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,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оларды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тізбектеп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бір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жерде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сақтау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анағұрлым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тиімді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болып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табылады</a:t>
                      </a:r>
                      <a:r>
                        <a:rPr lang="ru-RU" sz="2800" b="1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57200" y="3040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33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352915"/>
              </p:ext>
            </p:extLst>
          </p:nvPr>
        </p:nvGraphicFramePr>
        <p:xfrm>
          <a:off x="439688" y="404664"/>
          <a:ext cx="8229600" cy="54864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sz="3600" b="1" dirty="0" err="1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Бір</a:t>
                      </a:r>
                      <a:r>
                        <a:rPr lang="ru-RU" sz="3600" b="1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3600" b="1" dirty="0" err="1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өлшемді</a:t>
                      </a:r>
                      <a:r>
                        <a:rPr lang="ru-RU" sz="3600" b="1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3600" b="1" dirty="0" err="1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массивтер</a:t>
                      </a:r>
                      <a:endParaRPr lang="ru-RU" sz="3600" b="1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57200" y="3725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217832"/>
              </p:ext>
            </p:extLst>
          </p:nvPr>
        </p:nvGraphicFramePr>
        <p:xfrm>
          <a:off x="432872" y="1628800"/>
          <a:ext cx="8229600" cy="469392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04456">
                <a:tc>
                  <a:txBody>
                    <a:bodyPr/>
                    <a:lstStyle/>
                    <a:p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Бір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типтес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берілгендерден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құралып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,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барлық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элементтеріне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бір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ортақ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атау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берілген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жиынды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массив 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деп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атаймыз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. Массив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құрылымдық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типтер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қатарына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жатады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. Массив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элементтері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нөмірленеді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.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Массивтің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әрбір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элементіне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индексін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көрсету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арқылы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жұмыс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істеуге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болады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.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Массивке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мысал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ретінде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векторларды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қарастыруға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болады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.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Егер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массивке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кестелік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берілгендер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жазылса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(матрица),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онда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элементтері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екі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индекс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бойынша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нөмірленеді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" y="2903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641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Картинки по запросу бірөлшемді және екіөлшемді массивтер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5440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80104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FF0000"/>
                </a:solidFill>
                <a:effectLst/>
                <a:latin typeface="arial"/>
              </a:rPr>
              <a:t>Ек</a:t>
            </a:r>
            <a:r>
              <a:rPr lang="kk-KZ" sz="3600" b="1" dirty="0" smtClean="0">
                <a:solidFill>
                  <a:srgbClr val="FF0000"/>
                </a:solidFill>
                <a:effectLst/>
                <a:latin typeface="arial"/>
              </a:rPr>
              <a:t>і</a:t>
            </a:r>
            <a:r>
              <a:rPr lang="ru-RU" sz="3600" b="1" dirty="0" smtClean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effectLst/>
                <a:latin typeface="arial"/>
              </a:rPr>
              <a:t>өлшемді</a:t>
            </a:r>
            <a:r>
              <a:rPr lang="ru-RU" sz="3600" b="1" dirty="0" smtClean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effectLst/>
                <a:latin typeface="arial"/>
              </a:rPr>
              <a:t>массивтер</a:t>
            </a:r>
            <a:endParaRPr lang="ru-RU" sz="3600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7504" y="981889"/>
            <a:ext cx="8821488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Кез  келген элементін беру үшін екі индекс талап етілетін жиым </a:t>
            </a: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екі өлшемді </a:t>
            </a:r>
            <a:r>
              <a:rPr kumimoji="0" lang="kk-KZ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жиым деп аталатынын еске саламыз. Әдетте, жиымды қатарлары мен бағандары бар кесте түрінде береді. Сонымен қатар нөмірі-жиымның бірінші индексін, баған нөмірі-жиымның екінші индексін көрсетеді. Екі өлшемді жиым былай сипатталады:</a:t>
            </a:r>
            <a:endParaRPr kumimoji="0" lang="kk-KZ" sz="28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var жиым аты: array[1..қатар саны, 1..баған саны] of типі</a:t>
            </a:r>
            <a:endParaRPr kumimoji="0" lang="kk-KZ" sz="28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Мұнда, Бейсиктегі сияқты қатар мен баған индекстері бір-бірінен үтірмен ажыратылады</a:t>
            </a:r>
            <a:endParaRPr kumimoji="0" lang="kk-KZ" sz="28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57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Картинки по запросу екіөлшемді массивте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3462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712635"/>
              </p:ext>
            </p:extLst>
          </p:nvPr>
        </p:nvGraphicFramePr>
        <p:xfrm>
          <a:off x="251520" y="332656"/>
          <a:ext cx="8229600" cy="4464496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64496">
                <a:tc>
                  <a:txBody>
                    <a:bodyPr/>
                    <a:lstStyle/>
                    <a:p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Массивтің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кез-келген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элементтеріне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арифметикалық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операцияларды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,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салыстыру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және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меншіктеу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операторларын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қолдануға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болады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.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Сонымен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қатар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,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массивтерге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Т</a:t>
                      </a:r>
                      <a:r>
                        <a:rPr lang="en-US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urb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о Ра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са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l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программалау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тіліндегі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айнымалы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типіне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сәйкес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келетін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барлық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стандартты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процедуралар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және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функциялар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қолданылады</a:t>
                      </a:r>
                      <a:r>
                        <a:rPr lang="ru-RU" sz="2400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5720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479978"/>
              </p:ext>
            </p:extLst>
          </p:nvPr>
        </p:nvGraphicFramePr>
        <p:xfrm>
          <a:off x="457200" y="2780928"/>
          <a:ext cx="8229600" cy="3384376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84376">
                <a:tc>
                  <a:txBody>
                    <a:bodyPr/>
                    <a:lstStyle/>
                    <a:p>
                      <a:r>
                        <a:rPr lang="ru-RU" sz="4000" b="1" dirty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Массив </a:t>
                      </a:r>
                      <a:r>
                        <a:rPr lang="ru-RU" sz="4000" b="1" dirty="0" err="1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сипаттамалары</a:t>
                      </a:r>
                      <a:r>
                        <a:rPr lang="ru-RU" sz="4000" b="1" dirty="0">
                          <a:solidFill>
                            <a:srgbClr val="0070C0"/>
                          </a:solidFill>
                          <a:effectLst/>
                          <a:latin typeface="arial"/>
                        </a:rPr>
                        <a:t>:</a:t>
                      </a:r>
                    </a:p>
                    <a:p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•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Типі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– массив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элементтерінің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жалпы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типі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;</a:t>
                      </a:r>
                    </a:p>
                    <a:p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•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Көлемі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– массив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индекстерінің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саны;</a:t>
                      </a:r>
                    </a:p>
                    <a:p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•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Шектелімі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–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әрбір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индекстердің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шектеу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бойынша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сәйкестігі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;</a:t>
                      </a:r>
                    </a:p>
                    <a:p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• </a:t>
                      </a:r>
                      <a:r>
                        <a:rPr lang="ru-RU" sz="2800" b="1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Пішіні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–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көлем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және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шектеулер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жиындары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559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Картинки по запросу Назарларыңызға рақмет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005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206</Words>
  <Application>Microsoft Office PowerPoint</Application>
  <PresentationFormat>Экран (4:3)</PresentationFormat>
  <Paragraphs>17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2013</dc:creator>
  <cp:lastModifiedBy>Данагул</cp:lastModifiedBy>
  <cp:revision>9</cp:revision>
  <dcterms:created xsi:type="dcterms:W3CDTF">2017-02-05T08:34:35Z</dcterms:created>
  <dcterms:modified xsi:type="dcterms:W3CDTF">2025-03-11T05:11:52Z</dcterms:modified>
</cp:coreProperties>
</file>