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1" r:id="rId2"/>
    <p:sldId id="257" r:id="rId3"/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9" r:id="rId19"/>
    <p:sldId id="258" r:id="rId20"/>
    <p:sldId id="286" r:id="rId21"/>
    <p:sldId id="287" r:id="rId22"/>
    <p:sldId id="288" r:id="rId23"/>
    <p:sldId id="289" r:id="rId24"/>
    <p:sldId id="270" r:id="rId25"/>
    <p:sldId id="268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07EED-76A6-4F0E-A9C0-91FB6C2F459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C6D7E-91B3-412C-8D68-5AED18349958}">
      <dgm:prSet phldrT="[Текст]" custT="1"/>
      <dgm:spPr/>
      <dgm:t>
        <a:bodyPr/>
        <a:lstStyle/>
        <a:p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1202 жылдары Жамұқаның арандатуымен керейттер Шыңғыс ханға шабуыл жасады.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E57A27B-148A-4BA6-9E1A-62C79FAC59CB}" type="parTrans" cxnId="{9835DAD5-671D-4F12-8D69-04621DEEB7B8}">
      <dgm:prSet/>
      <dgm:spPr/>
      <dgm:t>
        <a:bodyPr/>
        <a:lstStyle/>
        <a:p>
          <a:endParaRPr lang="ru-RU"/>
        </a:p>
      </dgm:t>
    </dgm:pt>
    <dgm:pt modelId="{53166C3C-4BA9-4C76-A201-7102B4E0F3E9}" type="sibTrans" cxnId="{9835DAD5-671D-4F12-8D69-04621DEEB7B8}">
      <dgm:prSet/>
      <dgm:spPr/>
      <dgm:t>
        <a:bodyPr/>
        <a:lstStyle/>
        <a:p>
          <a:endParaRPr lang="ru-RU"/>
        </a:p>
      </dgm:t>
    </dgm:pt>
    <dgm:pt modelId="{B6975F87-B887-4490-98E0-3A67038B19A2}">
      <dgm:prSet custT="1"/>
      <dgm:spPr/>
      <dgm:t>
        <a:bodyPr/>
        <a:lstStyle/>
        <a:p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1203 жылы Шыңғыс хан бастаған моңғолдар керейттер ұлысын талқандады.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B336A4D-20A0-4B96-8144-34A7119DAB53}" type="parTrans" cxnId="{6C00B39F-CBDE-4E40-9269-29405B73D5F3}">
      <dgm:prSet/>
      <dgm:spPr/>
      <dgm:t>
        <a:bodyPr/>
        <a:lstStyle/>
        <a:p>
          <a:endParaRPr lang="ru-RU"/>
        </a:p>
      </dgm:t>
    </dgm:pt>
    <dgm:pt modelId="{EC377162-1CA6-4CD5-835A-E361B1EE5242}" type="sibTrans" cxnId="{6C00B39F-CBDE-4E40-9269-29405B73D5F3}">
      <dgm:prSet/>
      <dgm:spPr/>
      <dgm:t>
        <a:bodyPr/>
        <a:lstStyle/>
        <a:p>
          <a:endParaRPr lang="ru-RU"/>
        </a:p>
      </dgm:t>
    </dgm:pt>
    <dgm:pt modelId="{F8BA539B-2FBD-41BE-8DC2-E8EEA4161ADF}">
      <dgm:prSet custT="1"/>
      <dgm:spPr/>
      <dgm:t>
        <a:bodyPr/>
        <a:lstStyle/>
        <a:p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Олардың билеушісі Тоғрыл хан наймандар иелігіне қашады . Бірақ шегарада оны найман әскерлері өлтіреді.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5A895A4-C1BA-499C-AE95-C4411F82BD94}" type="parTrans" cxnId="{CEEA37D1-B55A-45D7-9317-1FE9A414DC8F}">
      <dgm:prSet/>
      <dgm:spPr/>
      <dgm:t>
        <a:bodyPr/>
        <a:lstStyle/>
        <a:p>
          <a:endParaRPr lang="ru-RU"/>
        </a:p>
      </dgm:t>
    </dgm:pt>
    <dgm:pt modelId="{2CD165FD-DCEE-4C4A-AFFA-FB8B055EB1C8}" type="sibTrans" cxnId="{CEEA37D1-B55A-45D7-9317-1FE9A414DC8F}">
      <dgm:prSet/>
      <dgm:spPr/>
      <dgm:t>
        <a:bodyPr/>
        <a:lstStyle/>
        <a:p>
          <a:endParaRPr lang="ru-RU"/>
        </a:p>
      </dgm:t>
    </dgm:pt>
    <dgm:pt modelId="{BB47333C-7C4B-453A-9CA8-97EDCABD913D}" type="pres">
      <dgm:prSet presAssocID="{D6B07EED-76A6-4F0E-A9C0-91FB6C2F45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2D777-A239-4223-9F0F-EE766639CD5F}" type="pres">
      <dgm:prSet presAssocID="{716C6D7E-91B3-412C-8D68-5AED183499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FD534-D302-4EE5-A220-9113FF87BE3B}" type="pres">
      <dgm:prSet presAssocID="{53166C3C-4BA9-4C76-A201-7102B4E0F3E9}" presName="sibTrans" presStyleCnt="0"/>
      <dgm:spPr/>
    </dgm:pt>
    <dgm:pt modelId="{23CD461C-926B-42B2-A271-68D03C9461D7}" type="pres">
      <dgm:prSet presAssocID="{B6975F87-B887-4490-98E0-3A67038B19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E0A31-1894-4C31-8B38-73DF2B032F56}" type="pres">
      <dgm:prSet presAssocID="{EC377162-1CA6-4CD5-835A-E361B1EE5242}" presName="sibTrans" presStyleCnt="0"/>
      <dgm:spPr/>
    </dgm:pt>
    <dgm:pt modelId="{CC50BF3A-E9E7-48A6-89CC-77D66785079B}" type="pres">
      <dgm:prSet presAssocID="{F8BA539B-2FBD-41BE-8DC2-E8EEA4161A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00B39F-CBDE-4E40-9269-29405B73D5F3}" srcId="{D6B07EED-76A6-4F0E-A9C0-91FB6C2F4598}" destId="{B6975F87-B887-4490-98E0-3A67038B19A2}" srcOrd="1" destOrd="0" parTransId="{1B336A4D-20A0-4B96-8144-34A7119DAB53}" sibTransId="{EC377162-1CA6-4CD5-835A-E361B1EE5242}"/>
    <dgm:cxn modelId="{FF9BC032-49A6-405F-8A9A-656D5EF859F7}" type="presOf" srcId="{D6B07EED-76A6-4F0E-A9C0-91FB6C2F4598}" destId="{BB47333C-7C4B-453A-9CA8-97EDCABD913D}" srcOrd="0" destOrd="0" presId="urn:microsoft.com/office/officeart/2005/8/layout/hList6"/>
    <dgm:cxn modelId="{97961EAB-04CE-4B8C-9A54-E9E6F349B733}" type="presOf" srcId="{B6975F87-B887-4490-98E0-3A67038B19A2}" destId="{23CD461C-926B-42B2-A271-68D03C9461D7}" srcOrd="0" destOrd="0" presId="urn:microsoft.com/office/officeart/2005/8/layout/hList6"/>
    <dgm:cxn modelId="{9835DAD5-671D-4F12-8D69-04621DEEB7B8}" srcId="{D6B07EED-76A6-4F0E-A9C0-91FB6C2F4598}" destId="{716C6D7E-91B3-412C-8D68-5AED18349958}" srcOrd="0" destOrd="0" parTransId="{CE57A27B-148A-4BA6-9E1A-62C79FAC59CB}" sibTransId="{53166C3C-4BA9-4C76-A201-7102B4E0F3E9}"/>
    <dgm:cxn modelId="{CEEA37D1-B55A-45D7-9317-1FE9A414DC8F}" srcId="{D6B07EED-76A6-4F0E-A9C0-91FB6C2F4598}" destId="{F8BA539B-2FBD-41BE-8DC2-E8EEA4161ADF}" srcOrd="2" destOrd="0" parTransId="{C5A895A4-C1BA-499C-AE95-C4411F82BD94}" sibTransId="{2CD165FD-DCEE-4C4A-AFFA-FB8B055EB1C8}"/>
    <dgm:cxn modelId="{F31F699D-345A-472B-A547-A480004A5662}" type="presOf" srcId="{716C6D7E-91B3-412C-8D68-5AED18349958}" destId="{F112D777-A239-4223-9F0F-EE766639CD5F}" srcOrd="0" destOrd="0" presId="urn:microsoft.com/office/officeart/2005/8/layout/hList6"/>
    <dgm:cxn modelId="{43231951-561F-4921-8142-B39F77A70120}" type="presOf" srcId="{F8BA539B-2FBD-41BE-8DC2-E8EEA4161ADF}" destId="{CC50BF3A-E9E7-48A6-89CC-77D66785079B}" srcOrd="0" destOrd="0" presId="urn:microsoft.com/office/officeart/2005/8/layout/hList6"/>
    <dgm:cxn modelId="{89886A1F-32F9-4863-B554-CCEC1E470423}" type="presParOf" srcId="{BB47333C-7C4B-453A-9CA8-97EDCABD913D}" destId="{F112D777-A239-4223-9F0F-EE766639CD5F}" srcOrd="0" destOrd="0" presId="urn:microsoft.com/office/officeart/2005/8/layout/hList6"/>
    <dgm:cxn modelId="{DA237D4C-DC45-4E47-BDD1-A797B7293D3B}" type="presParOf" srcId="{BB47333C-7C4B-453A-9CA8-97EDCABD913D}" destId="{122FD534-D302-4EE5-A220-9113FF87BE3B}" srcOrd="1" destOrd="0" presId="urn:microsoft.com/office/officeart/2005/8/layout/hList6"/>
    <dgm:cxn modelId="{1C8F5757-AD9A-4583-A441-725A5C1DD04B}" type="presParOf" srcId="{BB47333C-7C4B-453A-9CA8-97EDCABD913D}" destId="{23CD461C-926B-42B2-A271-68D03C9461D7}" srcOrd="2" destOrd="0" presId="urn:microsoft.com/office/officeart/2005/8/layout/hList6"/>
    <dgm:cxn modelId="{0BC0781F-EF39-40EE-B8BA-25FD0D59F2D5}" type="presParOf" srcId="{BB47333C-7C4B-453A-9CA8-97EDCABD913D}" destId="{8EDE0A31-1894-4C31-8B38-73DF2B032F56}" srcOrd="3" destOrd="0" presId="urn:microsoft.com/office/officeart/2005/8/layout/hList6"/>
    <dgm:cxn modelId="{49348D08-8F82-4258-8908-BB5E4FF10F40}" type="presParOf" srcId="{BB47333C-7C4B-453A-9CA8-97EDCABD913D}" destId="{CC50BF3A-E9E7-48A6-89CC-77D66785079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2D777-A239-4223-9F0F-EE766639CD5F}">
      <dsp:nvSpPr>
        <dsp:cNvPr id="0" name=""/>
        <dsp:cNvSpPr/>
      </dsp:nvSpPr>
      <dsp:spPr>
        <a:xfrm rot="16200000">
          <a:off x="-1092934" y="1093876"/>
          <a:ext cx="4636458" cy="244870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1202 жылдары Жамұқаның арандатуымен керейттер Шыңғыс ханға шабуыл жасады.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943" y="927291"/>
        <a:ext cx="2448704" cy="2781874"/>
      </dsp:txXfrm>
    </dsp:sp>
    <dsp:sp modelId="{23CD461C-926B-42B2-A271-68D03C9461D7}">
      <dsp:nvSpPr>
        <dsp:cNvPr id="0" name=""/>
        <dsp:cNvSpPr/>
      </dsp:nvSpPr>
      <dsp:spPr>
        <a:xfrm rot="16200000">
          <a:off x="1539422" y="1093876"/>
          <a:ext cx="4636458" cy="244870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1203 жылы Шыңғыс хан бастаған моңғолдар керейттер ұлысын талқандады.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633299" y="927291"/>
        <a:ext cx="2448704" cy="2781874"/>
      </dsp:txXfrm>
    </dsp:sp>
    <dsp:sp modelId="{CC50BF3A-E9E7-48A6-89CC-77D66785079B}">
      <dsp:nvSpPr>
        <dsp:cNvPr id="0" name=""/>
        <dsp:cNvSpPr/>
      </dsp:nvSpPr>
      <dsp:spPr>
        <a:xfrm rot="16200000">
          <a:off x="4171780" y="1093876"/>
          <a:ext cx="4636458" cy="244870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itchFamily="18" charset="0"/>
              <a:cs typeface="Times New Roman" pitchFamily="18" charset="0"/>
            </a:rPr>
            <a:t>Олардың билеушісі Тоғрыл хан наймандар иелігіне қашады . Бірақ шегарада оны найман әскерлері өлтіреді.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265657" y="927291"/>
        <a:ext cx="2448704" cy="2781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1E94E-DE8D-41D9-8D67-A7590188CD1A}" type="datetimeFigureOut">
              <a:rPr lang="ru-RU" smtClean="0"/>
              <a:t>пн 08.01.24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D164D-F9F5-46B6-B981-D791A1BC7D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9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397" y="1120817"/>
            <a:ext cx="5145207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08.01.24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08.01.24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08.01.24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08.01.24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пн 08.01.24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928694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Ой қозғау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Шыңғысхан және Моңғол империясы | iKaz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Шыңғысхан және Моңғол империясы | iKaz.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Шыңғысхан және Моңғол империясы | iKaz.in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69"/>
            <a:ext cx="2357454" cy="3757245"/>
          </a:xfrm>
          <a:prstGeom prst="rect">
            <a:avLst/>
          </a:prstGeom>
          <a:noFill/>
        </p:spPr>
      </p:pic>
      <p:pic>
        <p:nvPicPr>
          <p:cNvPr id="1032" name="Picture 8" descr=" Моңғол империясының құрылуы 2-сабақ (Қазақстан тарихы, 6 сынып, ІІІ тоқсан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428736"/>
            <a:ext cx="3609042" cy="2309787"/>
          </a:xfrm>
          <a:prstGeom prst="rect">
            <a:avLst/>
          </a:prstGeom>
          <a:noFill/>
        </p:spPr>
      </p:pic>
      <p:pic>
        <p:nvPicPr>
          <p:cNvPr id="1034" name="Picture 10" descr="ШЫҢҒЫС ХАН"/>
          <p:cNvPicPr>
            <a:picLocks noChangeAspect="1" noChangeArrowheads="1"/>
          </p:cNvPicPr>
          <p:nvPr/>
        </p:nvPicPr>
        <p:blipFill>
          <a:blip r:embed="rId4"/>
          <a:srcRect l="9375" r="34375"/>
          <a:stretch>
            <a:fillRect/>
          </a:stretch>
        </p:blipFill>
        <p:spPr bwMode="auto">
          <a:xfrm>
            <a:off x="6429388" y="928670"/>
            <a:ext cx="2500330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57224" y="214290"/>
            <a:ext cx="7783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rgbClr val="1C0288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Керейттер мен найман хандығын талқандауы</a:t>
            </a:r>
            <a:r>
              <a:rPr lang="kk-KZ" sz="2800" dirty="0" smtClean="0">
                <a:solidFill>
                  <a:srgbClr val="1C0288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1C0288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785786" y="1292872"/>
          <a:ext cx="7715304" cy="4636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71604" y="214290"/>
          <a:ext cx="2887639" cy="426720"/>
        </p:xfrm>
        <a:graphic>
          <a:graphicData uri="http://schemas.openxmlformats.org/drawingml/2006/table">
            <a:tbl>
              <a:tblPr/>
              <a:tblGrid>
                <a:gridCol w="2887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kk-KZ" sz="2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Хан көтеру</a:t>
                      </a:r>
                      <a:r>
                        <a:rPr lang="kk-KZ" sz="2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5725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890" name="AutoShape 2" descr="Қазақ ордасының хан сайлау дәстүрі - Деректер|01 Қараша 2016, 09:44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892" name="AutoShape 4" descr="Қазақ ордасының хан сайлау дәстүрі - Деректер|01 Қараша 2016, 09:44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894" name="Picture 6" descr="Қазақ ордасының хан сайлау дәстүрі - Деректер|01 Қараша 2016, 09: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86124"/>
            <a:ext cx="3643338" cy="331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00034" y="1000108"/>
          <a:ext cx="5857916" cy="2194560"/>
        </p:xfrm>
        <a:graphic>
          <a:graphicData uri="http://schemas.openxmlformats.org/drawingml/2006/table">
            <a:tbl>
              <a:tblPr/>
              <a:tblGrid>
                <a:gridCol w="5857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1206 жылы Онон өзені бойында Ұлы құрылтай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жиналды.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Құрылтайда 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Теміршінге Шыңғыс хан деген атақ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беріліп, 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 бүкіл түркі - моңғол халықтарының Ұлы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қағаны, 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билеушісі деп жарияланды.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5725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896" name="Picture 8" descr="https://upload.wikimedia.org/wikipedia/commons/thumb/b/ba/Genghis_Khan%2C_his_four_sons_and_close_people.JPG/200px-Genghis_Khan%2C_his_four_sons_and_close_peo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14290"/>
            <a:ext cx="2290528" cy="3571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2" name="Picture 2" descr="Асылбек Байтанұлы: Шыңғыс хан қазақ десек... | Әдебиет портал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929066"/>
            <a:ext cx="4162423" cy="2714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71472" y="642918"/>
            <a:ext cx="34290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Шыңғысхан өз халқына былай деп мәлiмдедi: </a:t>
            </a: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«Мен өз бетінше жүрген ұсақ билеушілерді, мұқтаждықта және езгiде жүрген адамдарды бағындырдым, мен оларды жинап бiртұтас еттiм».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0116" name="Picture 4" descr="Xалха-моңғолдардың Шыңғыс ханға қатысты 7 өтіріг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875163"/>
            <a:ext cx="4429157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1428728" y="214290"/>
            <a:ext cx="59293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Шыңғыс хан негіздеген моңғол мемлекеті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(ХІІ-ХІVғғ) </a:t>
            </a:r>
          </a:p>
        </p:txBody>
      </p:sp>
      <p:pic>
        <p:nvPicPr>
          <p:cNvPr id="15" name="Рисунок 14" descr="C:\Users\USER\Desktop\1111 001.jpg"/>
          <p:cNvPicPr/>
          <p:nvPr/>
        </p:nvPicPr>
        <p:blipFill>
          <a:blip r:embed="rId3">
            <a:lum bright="-20000" contrast="10000"/>
          </a:blip>
          <a:srcRect l="32965" t="57539" r="5715" b="18680"/>
          <a:stretch>
            <a:fillRect/>
          </a:stretch>
        </p:blipFill>
        <p:spPr bwMode="auto">
          <a:xfrm>
            <a:off x="500034" y="1500174"/>
            <a:ext cx="8358246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785918" y="285728"/>
            <a:ext cx="5449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1C0288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«Яса» («Жасақ») заңы</a:t>
            </a:r>
            <a:endParaRPr lang="ru-RU" sz="3600" b="1" dirty="0">
              <a:solidFill>
                <a:srgbClr val="1C0288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4210" name="Picture 2" descr="Djengiz Khân et les envoyés chinoi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4357718" cy="4322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00035" y="1714488"/>
            <a:ext cx="35004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Шыңғысханның нақыл сөздерiнен, әскери және азаматтық заңдардан тұрды. </a:t>
            </a:r>
          </a:p>
          <a:p>
            <a:endParaRPr lang="kk-KZ" sz="2400" b="1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Оны Шыңғысхан берік ұстады әрі</a:t>
            </a: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«өзi шығарған заңдарға бағынудың» </a:t>
            </a: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үлгiсi болды.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965277" y="285729"/>
            <a:ext cx="5394278" cy="11882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b="1" dirty="0" smtClean="0">
                <a:solidFill>
                  <a:schemeClr val="bg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Ұлы Яса негізгі бес топқа кіретін нормативтік-құқықтық актілерден тұратын.</a:t>
            </a:r>
            <a:endParaRPr lang="ru-RU" b="1" dirty="0" smtClean="0">
              <a:solidFill>
                <a:schemeClr val="bg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0" name="Выгнутая влево стрелка 19"/>
          <p:cNvSpPr/>
          <p:nvPr/>
        </p:nvSpPr>
        <p:spPr>
          <a:xfrm rot="1107120">
            <a:off x="1578404" y="742138"/>
            <a:ext cx="333607" cy="945028"/>
          </a:xfrm>
          <a:prstGeom prst="curv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76318" y="3248167"/>
            <a:ext cx="2852806" cy="11054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Әскери сипаттағы нормаларды</a:t>
            </a:r>
            <a:r>
              <a:rPr lang="ru-RU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қамтитын Жарлықтар;</a:t>
            </a:r>
            <a:endParaRPr lang="ru-RU" sz="20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488" y="4519683"/>
            <a:ext cx="2497551" cy="11054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lang="ru-RU" dirty="0" smtClean="0">
                <a:solidFill>
                  <a:schemeClr val="bg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Қылмыстық істерді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тиятын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заңы 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 </a:t>
            </a:r>
            <a:r>
              <a:rPr lang="ru-RU" sz="2000" dirty="0" err="1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Жарлықтар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bg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bg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94429" y="3318680"/>
            <a:ext cx="2749405" cy="110546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 </a:t>
            </a:r>
            <a:r>
              <a:rPr lang="ru-RU" sz="2000" dirty="0" err="1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құқық ережелерін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қамтитын Жарлықтар;</a:t>
            </a:r>
            <a:endParaRPr lang="ru-RU" dirty="0" smtClean="0">
              <a:solidFill>
                <a:schemeClr val="bg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7158" y="1643050"/>
            <a:ext cx="3214710" cy="133216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lang="kk-KZ" sz="20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Азаматтық тәртіпке қатысты ережелерді қамтитын Жарлық және ішкі басқару;</a:t>
            </a:r>
            <a:endParaRPr lang="ru-RU" sz="1600" dirty="0" smtClean="0">
              <a:solidFill>
                <a:schemeClr val="bg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bg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81183" y="1624086"/>
            <a:ext cx="3677031" cy="137628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lang="ru-RU" dirty="0" smtClean="0">
                <a:solidFill>
                  <a:schemeClr val="bg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Отандық сипаттағы ерекше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ережелерді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дала </a:t>
            </a:r>
            <a:r>
              <a:rPr lang="ru-RU" sz="2000" dirty="0" err="1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салт-дәстүрді қамтитын Жарлықтар</a:t>
            </a: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bg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 rot="20952715">
            <a:off x="1240240" y="2895602"/>
            <a:ext cx="286604" cy="1091821"/>
          </a:xfrm>
          <a:prstGeom prst="curv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>
            <a:off x="2806322" y="4353637"/>
            <a:ext cx="346311" cy="1173707"/>
          </a:xfrm>
          <a:prstGeom prst="curv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 rot="13530389">
            <a:off x="5540860" y="4475226"/>
            <a:ext cx="510731" cy="828013"/>
          </a:xfrm>
          <a:prstGeom prst="curv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 rot="11521533">
            <a:off x="6827833" y="2428266"/>
            <a:ext cx="472928" cy="1105744"/>
          </a:xfrm>
          <a:prstGeom prst="curv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0"/>
          <a:ext cx="3000364" cy="853440"/>
        </p:xfrm>
        <a:graphic>
          <a:graphicData uri="http://schemas.openxmlformats.org/drawingml/2006/table">
            <a:tbl>
              <a:tblPr/>
              <a:tblGrid>
                <a:gridCol w="3000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1C0288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Қоғамдық </a:t>
                      </a:r>
                      <a:r>
                        <a:rPr lang="kk-KZ" sz="2800" b="1" dirty="0" smtClean="0">
                          <a:solidFill>
                            <a:srgbClr val="1C0288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құрылымы</a:t>
                      </a:r>
                      <a:endParaRPr lang="ru-RU" sz="2800" dirty="0">
                        <a:solidFill>
                          <a:srgbClr val="1C0288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5725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Овал 15"/>
          <p:cNvSpPr/>
          <p:nvPr/>
        </p:nvSpPr>
        <p:spPr>
          <a:xfrm>
            <a:off x="3244754" y="214290"/>
            <a:ext cx="3327510" cy="175098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Мемлекет пен тұрғын халық үш әскери әкiмшiлiк аймаққа</a:t>
            </a:r>
            <a:endParaRPr lang="ru-RU" sz="2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16" idx="2"/>
            <a:endCxn id="24" idx="3"/>
          </p:cNvCxnSpPr>
          <p:nvPr/>
        </p:nvCxnSpPr>
        <p:spPr>
          <a:xfrm rot="10800000" flipV="1">
            <a:off x="1785918" y="1089784"/>
            <a:ext cx="1458836" cy="1338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6" idx="4"/>
            <a:endCxn id="25" idx="0"/>
          </p:cNvCxnSpPr>
          <p:nvPr/>
        </p:nvCxnSpPr>
        <p:spPr>
          <a:xfrm rot="5400000">
            <a:off x="4597758" y="2260992"/>
            <a:ext cx="606465" cy="1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6" idx="6"/>
            <a:endCxn id="26" idx="1"/>
          </p:cNvCxnSpPr>
          <p:nvPr/>
        </p:nvCxnSpPr>
        <p:spPr>
          <a:xfrm>
            <a:off x="6572264" y="1089785"/>
            <a:ext cx="1143008" cy="1233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642910" y="2071678"/>
            <a:ext cx="1143008" cy="71244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оң қанат</a:t>
            </a:r>
            <a:endParaRPr lang="ru-RU" sz="2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71934" y="2571744"/>
            <a:ext cx="1643074" cy="98263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орталық</a:t>
            </a:r>
            <a:endParaRPr lang="ru-RU" sz="2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715272" y="2000240"/>
            <a:ext cx="1143008" cy="64605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сол қанат </a:t>
            </a:r>
            <a:endParaRPr lang="ru-RU" sz="2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026692" y="3698544"/>
            <a:ext cx="5259952" cy="60050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Әр аймақ бiрнеше түменнен тұрды. </a:t>
            </a:r>
            <a:endParaRPr lang="ru-RU" sz="20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3" name="Выгнутая влево стрелка 32"/>
          <p:cNvSpPr/>
          <p:nvPr/>
        </p:nvSpPr>
        <p:spPr>
          <a:xfrm>
            <a:off x="1071538" y="3971500"/>
            <a:ext cx="996099" cy="1100574"/>
          </a:xfrm>
          <a:prstGeom prst="curv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928794" y="4500570"/>
            <a:ext cx="1785950" cy="77386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 мың жауынгерден</a:t>
            </a:r>
            <a:endParaRPr lang="ru-RU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3714744" y="4786322"/>
            <a:ext cx="428628" cy="285752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143372" y="4500570"/>
            <a:ext cx="1500198" cy="76747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 жүздiктен</a:t>
            </a:r>
            <a:endParaRPr lang="ru-RU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5643570" y="4786322"/>
            <a:ext cx="571504" cy="214314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43636" y="4500570"/>
            <a:ext cx="1714512" cy="78581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 ондықтан тұрды.</a:t>
            </a:r>
            <a:endParaRPr lang="ru-RU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57159" y="1146412"/>
            <a:ext cx="54292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Үш әскери әкiмшiлiк аймаққа бөлінуі;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әскер темiрдей тәртiпте болуы;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жоғары әскери қабiлеттiлiгiмен;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сол кезге сай әскери техникасы;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жорықтарға мұқият дайындалуы;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әскери бағыт-бағдарды өзгерте бiлу;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барлауды ұйымдастыру;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kk-KZ" sz="2000" b="1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шыққан тегiне қарамастан iстi бiлетiн, батыл адамдарды қолбасшы ету.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8662" y="285728"/>
            <a:ext cx="6403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Шыңғысханның жеңiске жетуіне ықпал еттi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8312" name="Picture 8" descr="Түйенің шудасындағы Құран (Әңгіме)--Мезгіл ақпарат агенттіг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14554"/>
            <a:ext cx="3429024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28926" y="0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1C0288"/>
                </a:solidFill>
                <a:latin typeface="Times New Roman" pitchFamily="18" charset="0"/>
                <a:cs typeface="Times New Roman" pitchFamily="18" charset="0"/>
              </a:rPr>
              <a:t>Моңғол әскері</a:t>
            </a:r>
            <a:endParaRPr lang="ru-RU" sz="3600" b="1" dirty="0">
              <a:solidFill>
                <a:srgbClr val="1C02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К вопросу о татаро-монгольском иге и средневековой металлургии. -  Исторический дискуссионный клуб - медиаплатформа МирТес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071966" cy="5293057"/>
          </a:xfrm>
          <a:prstGeom prst="rect">
            <a:avLst/>
          </a:prstGeom>
          <a:noFill/>
        </p:spPr>
      </p:pic>
      <p:pic>
        <p:nvPicPr>
          <p:cNvPr id="14342" name="Picture 6" descr="Монгольские воины 13 века | Монголия, Картины, Иллюстр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14356"/>
            <a:ext cx="3786214" cy="51435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00100" y="607220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Жаяу әскер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760" y="614364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 әскер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08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Ежелгі дәуірдегі Қазақстан · Тас ғасыры дәуіріндегі Қазақстан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28860" y="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1C0288"/>
                </a:solidFill>
                <a:latin typeface="Times New Roman" pitchFamily="18" charset="0"/>
                <a:cs typeface="Times New Roman" pitchFamily="18" charset="0"/>
              </a:rPr>
              <a:t>Әскери техникасы</a:t>
            </a:r>
            <a:endParaRPr lang="ru-RU" sz="3600" b="1" dirty="0">
              <a:solidFill>
                <a:srgbClr val="1C028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Ашық сабақ тақырыбы: &quot;Моңғол империясының құрылуы&quot; (7 cынып)"/>
          <p:cNvPicPr>
            <a:picLocks noChangeAspect="1" noChangeArrowheads="1"/>
          </p:cNvPicPr>
          <p:nvPr/>
        </p:nvPicPr>
        <p:blipFill>
          <a:blip r:embed="rId2"/>
          <a:srcRect r="40624" b="11458"/>
          <a:stretch>
            <a:fillRect/>
          </a:stretch>
        </p:blipFill>
        <p:spPr bwMode="auto">
          <a:xfrm>
            <a:off x="285720" y="785794"/>
            <a:ext cx="3652793" cy="45720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542926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Тас, от лақтырғыш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Катапуль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785794"/>
            <a:ext cx="4929222" cy="2643206"/>
          </a:xfrm>
          <a:prstGeom prst="rect">
            <a:avLst/>
          </a:prstGeom>
          <a:noFill/>
        </p:spPr>
      </p:pic>
      <p:pic>
        <p:nvPicPr>
          <p:cNvPr id="13318" name="Picture 6" descr="Секретное оружие монголов. Почему Европа устояла перед нашествием армий  Монгольской империи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429000"/>
            <a:ext cx="4929222" cy="278608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286380" y="6143644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Аркбаллиста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5540128" y="214290"/>
            <a:ext cx="3603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 ТАРИХЫ </a:t>
            </a:r>
            <a:endParaRPr lang="kk-KZ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6-СЫНЫП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285720" y="1071546"/>
            <a:ext cx="850112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endParaRPr lang="kk-KZ" sz="3200" b="1" dirty="0">
              <a:solidFill>
                <a:srgbClr val="967D42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kk-KZ" sz="3600" b="1" dirty="0">
                <a:solidFill>
                  <a:srgbClr val="1C0288"/>
                </a:solidFill>
                <a:latin typeface="Times New Roman" pitchFamily="18" charset="0"/>
                <a:cs typeface="Times New Roman" pitchFamily="18" charset="0"/>
              </a:rPr>
              <a:t>Бөлім тақырыбы:</a:t>
            </a:r>
            <a:endParaRPr lang="ru-RU" sz="3600" dirty="0">
              <a:solidFill>
                <a:srgbClr val="1C028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XIII – XV ғасырдың I жартысын дағы Қазақстан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>
                <a:solidFill>
                  <a:srgbClr val="1C0288"/>
                </a:solidFill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3600" b="1" dirty="0" smtClean="0">
                <a:solidFill>
                  <a:srgbClr val="1C0288"/>
                </a:solidFill>
                <a:latin typeface="Times New Roman" pitchFamily="18" charset="0"/>
                <a:cs typeface="Times New Roman" pitchFamily="18" charset="0"/>
              </a:rPr>
              <a:t>тақырыбы:</a:t>
            </a:r>
            <a:endParaRPr lang="kk-KZ" sz="3600" b="1" dirty="0">
              <a:solidFill>
                <a:srgbClr val="1C028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i="1" dirty="0">
                <a:solidFill>
                  <a:srgbClr val="967D42"/>
                </a:solidFill>
                <a:latin typeface="Arial" pitchFamily="34" charset="0"/>
                <a:cs typeface="Tahoma" pitchFamily="34" charset="0"/>
              </a:rPr>
              <a:t> </a:t>
            </a:r>
            <a:r>
              <a:rPr lang="kk-KZ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Моңғол империясының құрылуы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solidFill>
                <a:srgbClr val="967D42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3600" b="1" dirty="0">
              <a:solidFill>
                <a:srgbClr val="967D42"/>
              </a:solidFill>
              <a:latin typeface="Lato Black"/>
              <a:ea typeface="Lato Black"/>
              <a:cs typeface="Lato Black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214290"/>
          <a:ext cx="2428860" cy="426720"/>
        </p:xfrm>
        <a:graphic>
          <a:graphicData uri="http://schemas.openxmlformats.org/drawingml/2006/table">
            <a:tbl>
              <a:tblPr/>
              <a:tblGrid>
                <a:gridCol w="242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1-тапсырма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5725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2143108" y="214290"/>
            <a:ext cx="6786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Берілген мәліметтердің сәйкестігін анықтап белгілеңіз.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71472" y="857232"/>
          <a:ext cx="8215370" cy="4643470"/>
        </p:xfrm>
        <a:graphic>
          <a:graphicData uri="http://schemas.openxmlformats.org/drawingml/2006/table">
            <a:tbl>
              <a:tblPr/>
              <a:tblGrid>
                <a:gridCol w="3808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4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lang="kk-KZ" sz="20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                 </a:t>
                      </a:r>
                      <a:r>
                        <a:rPr lang="kk-KZ" sz="20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жылдар</a:t>
                      </a:r>
                      <a:endParaRPr lang="ru-RU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оқиғалар</a:t>
                      </a:r>
                      <a:endParaRPr lang="ru-RU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1206ж 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1180 ж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1200 ж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1203ж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1155ж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Шыңғыс ханның  дүниеге </a:t>
                      </a:r>
                      <a:r>
                        <a:rPr lang="kk-KZ" sz="2000" b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келуі.</a:t>
                      </a:r>
                      <a:endParaRPr lang="ru-RU" sz="20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Тоғрыл ханмен бірге татарлардың бір бөлігін талқандауға </a:t>
                      </a:r>
                      <a:r>
                        <a:rPr lang="kk-KZ" sz="2000" b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қатысты.</a:t>
                      </a:r>
                      <a:endParaRPr lang="ru-RU" sz="20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Тоғрыл хан мен Шыңғыс хан тайшуыттар мен меркіттерге қарсы </a:t>
                      </a:r>
                      <a:r>
                        <a:rPr lang="kk-KZ" sz="2000" b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аттанды.</a:t>
                      </a:r>
                      <a:endParaRPr lang="ru-RU" sz="20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Шыңғыс </a:t>
                      </a:r>
                      <a:r>
                        <a:rPr lang="kk-KZ" sz="2000" b="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хан бастаған моңғолдар керейттер ұлысын </a:t>
                      </a:r>
                      <a:r>
                        <a:rPr lang="kk-KZ" sz="2000" b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талқандады.</a:t>
                      </a:r>
                      <a:endParaRPr lang="ru-RU" sz="20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8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Құрылтайда Теміршінге </a:t>
                      </a:r>
                      <a:r>
                        <a:rPr lang="kk-KZ" sz="2000" b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“Шыңғыс хан” </a:t>
                      </a:r>
                      <a:r>
                        <a:rPr lang="kk-KZ" sz="2000" b="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деген атақ </a:t>
                      </a:r>
                      <a:r>
                        <a:rPr lang="kk-KZ" sz="2000" b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берілді.</a:t>
                      </a:r>
                      <a:endParaRPr lang="ru-RU" sz="20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42910" y="5786454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оқиғалар мен жылдарды сәйкестендіріңіз;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8" y="214290"/>
          <a:ext cx="1928826" cy="426720"/>
        </p:xfrm>
        <a:graphic>
          <a:graphicData uri="http://schemas.openxmlformats.org/drawingml/2006/table">
            <a:tbl>
              <a:tblPr/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Жауабы: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5725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42908" y="857231"/>
          <a:ext cx="8143933" cy="4974892"/>
        </p:xfrm>
        <a:graphic>
          <a:graphicData uri="http://schemas.openxmlformats.org/drawingml/2006/table">
            <a:tbl>
              <a:tblPr/>
              <a:tblGrid>
                <a:gridCol w="3775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4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6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lang="kk-KZ" sz="200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                 </a:t>
                      </a:r>
                      <a:r>
                        <a:rPr lang="kk-KZ" sz="20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жылдар</a:t>
                      </a:r>
                      <a:endParaRPr lang="ru-RU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оқиғалар</a:t>
                      </a:r>
                      <a:endParaRPr lang="ru-RU" sz="20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1206ж 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1180 ж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1200 ж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1203ж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1155ж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Шыңғыс ханның  дүниеге </a:t>
                      </a:r>
                      <a:r>
                        <a:rPr lang="kk-KZ" sz="2000" b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келуі.</a:t>
                      </a:r>
                      <a:endParaRPr lang="ru-RU" sz="20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Тоғрыл ханмен бірге татарлардың бір бөлігін талқандауға </a:t>
                      </a:r>
                      <a:r>
                        <a:rPr lang="kk-KZ" sz="2000" b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қатысты.</a:t>
                      </a:r>
                      <a:endParaRPr lang="ru-RU" sz="20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Тоғрыл хан мен Шыңғыс хан тайшуыттар мен меркіттерге қарсы </a:t>
                      </a:r>
                      <a:r>
                        <a:rPr lang="kk-KZ" sz="2000" b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аттанды.</a:t>
                      </a:r>
                      <a:endParaRPr lang="ru-RU" sz="20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Шыңғыс </a:t>
                      </a:r>
                      <a:r>
                        <a:rPr lang="kk-KZ" sz="2000" b="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хан бастаған моңғолдар керейттер ұлысын </a:t>
                      </a:r>
                      <a:r>
                        <a:rPr lang="kk-KZ" sz="2000" b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талқандады.</a:t>
                      </a:r>
                      <a:endParaRPr lang="ru-RU" sz="20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5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Құрылтайда Теміршінге </a:t>
                      </a:r>
                      <a:r>
                        <a:rPr lang="kk-KZ" sz="2000" b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“Шыңғыс хан” </a:t>
                      </a:r>
                      <a:r>
                        <a:rPr lang="kk-KZ" sz="2000" b="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деген атақ </a:t>
                      </a:r>
                      <a:r>
                        <a:rPr lang="kk-KZ" sz="2000" b="0" dirty="0" smtClean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берілді.</a:t>
                      </a:r>
                      <a:endParaRPr lang="ru-RU" sz="20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2000" b="1" dirty="0">
                        <a:solidFill>
                          <a:schemeClr val="accent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642910" y="214290"/>
            <a:ext cx="807249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1C0288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2-тапсырма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b="1" dirty="0" smtClean="0">
                <a:solidFill>
                  <a:srgbClr val="1C0288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Төмендегі сұрақтарға жауап беріңіз.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1C0288"/>
              </a:solidFill>
              <a:effectLst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643050"/>
            <a:ext cx="84296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Мемлекет неше әкімшілік аймаққа бөлінді? </a:t>
            </a:r>
          </a:p>
          <a:p>
            <a:pPr marL="514350" indent="-514350">
              <a:buAutoNum type="arabicPeriod"/>
            </a:pPr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Әр түменде неше мың әскер болды?</a:t>
            </a:r>
          </a:p>
          <a:p>
            <a:pPr marL="514350" indent="-514350">
              <a:buAutoNum type="arabicPeriod"/>
            </a:pPr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Моңғолдардың негізгі әскері?</a:t>
            </a:r>
          </a:p>
          <a:p>
            <a:pPr marL="514350" indent="-514350">
              <a:buAutoNum type="arabicPeriod"/>
            </a:pPr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Әскери соғыс техникаларын қай мемлекетті жаулағанда қолға </a:t>
            </a:r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түсірді?</a:t>
            </a:r>
          </a:p>
          <a:p>
            <a:pPr marL="514350" indent="-514350">
              <a:buAutoNum type="arabicPeriod"/>
            </a:pP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Құрылтай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не?</a:t>
            </a:r>
          </a:p>
          <a:p>
            <a:pPr marL="514350" indent="-514350">
              <a:buAutoNum type="arabicPeriod"/>
            </a:pP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Моңғол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территориясында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сүрген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тайпалар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1206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құрылтай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өтті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kk-KZ" sz="3200" dirty="0" smtClean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</a:t>
            </a:r>
          </a:p>
          <a:p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                    </a:t>
            </a:r>
          </a:p>
          <a:p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                                                        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8136904" cy="1926532"/>
          </a:xfrm>
        </p:spPr>
        <p:txBody>
          <a:bodyPr/>
          <a:lstStyle/>
          <a:p>
            <a:r>
              <a:rPr lang="kk-KZ" sz="3600" dirty="0">
                <a:solidFill>
                  <a:srgbClr val="FF0000"/>
                </a:solidFill>
              </a:rPr>
              <a:t>Тапсырма-3. Монғолдар Қазақстанды жаулап алу барысын толтырыңыз.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2800" dirty="0"/>
              <a:t>1-</a:t>
            </a:r>
            <a:br>
              <a:rPr lang="ru-RU" sz="2800" dirty="0"/>
            </a:br>
            <a:r>
              <a:rPr lang="ru-RU" sz="2800" dirty="0"/>
              <a:t>2-</a:t>
            </a:r>
            <a:br>
              <a:rPr lang="ru-RU" sz="2800" dirty="0"/>
            </a:br>
            <a:r>
              <a:rPr lang="ru-RU" sz="2800" dirty="0"/>
              <a:t>3-</a:t>
            </a:r>
            <a:br>
              <a:rPr lang="ru-RU" sz="2800" dirty="0"/>
            </a:br>
            <a:r>
              <a:rPr lang="ru-RU" sz="2800" dirty="0"/>
              <a:t>4-</a:t>
            </a:r>
            <a:br>
              <a:rPr lang="ru-RU" sz="2800" dirty="0"/>
            </a:br>
            <a:r>
              <a:rPr lang="ru-RU" sz="2800" dirty="0"/>
              <a:t>5-</a:t>
            </a:r>
            <a:br>
              <a:rPr lang="ru-RU" sz="2800" dirty="0"/>
            </a:br>
            <a:r>
              <a:rPr lang="ru-RU" sz="2800" dirty="0"/>
              <a:t>6-</a:t>
            </a:r>
            <a:br>
              <a:rPr lang="ru-RU" sz="2800" dirty="0"/>
            </a:br>
            <a:r>
              <a:rPr lang="ru-RU" sz="2800" dirty="0"/>
              <a:t>7-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74322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397" y="100368"/>
            <a:ext cx="8229600" cy="1143000"/>
          </a:xfrm>
        </p:spPr>
        <p:txBody>
          <a:bodyPr>
            <a:normAutofit/>
          </a:bodyPr>
          <a:lstStyle/>
          <a:p>
            <a:r>
              <a:rPr lang="kk-KZ" sz="4000" b="1" dirty="0" smtClean="0">
                <a:solidFill>
                  <a:srgbClr val="1C0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Жауабы: </a:t>
            </a:r>
            <a:endParaRPr lang="ru-RU" sz="4000" b="1" dirty="0">
              <a:solidFill>
                <a:srgbClr val="1C02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72" y="1285860"/>
            <a:ext cx="8215338" cy="314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аймаққа бөлінді. Сол, оң, орталық қанат.</a:t>
            </a:r>
          </a:p>
          <a:p>
            <a:pPr marL="514350" indent="-514350">
              <a:buAutoNum type="arabicPeriod"/>
            </a:pP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түменде 10 мың әскер болды.</a:t>
            </a:r>
          </a:p>
          <a:p>
            <a:pPr marL="514350" indent="-514350">
              <a:buAutoNum type="arabicPeriod"/>
            </a:pP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Моңғолдардың негізгі әскери күші атты әскер.</a:t>
            </a:r>
          </a:p>
          <a:p>
            <a:pPr marL="514350" indent="-514350">
              <a:buAutoNum type="arabicPeriod"/>
            </a:pP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Әскери соғыс техникасы Солтүстік Қытайды бағындырған соң пайда болды.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Видеопрезентация по казахскому языку на тему &quot;Ақылды үй&quot; (4 класс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143356"/>
            <a:ext cx="2944726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43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pPr lvl="0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Көшпелілердің әскери өнеріндегі жетістіктерін анықтадыңыз;</a:t>
            </a:r>
          </a:p>
          <a:p>
            <a:pPr lvl="0"/>
            <a:endParaRPr lang="ru-RU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Шыңғыс ханның билікке келуін оқып білдіңіз; </a:t>
            </a:r>
          </a:p>
          <a:p>
            <a:pPr lvl="0"/>
            <a:endParaRPr lang="ru-RU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0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Біртұтас Моңғол мемлекетін құру     жолындағы күрестер  барысымен таныстыңыз.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285728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1C0288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3600" b="1" dirty="0">
              <a:solidFill>
                <a:srgbClr val="1C028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30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182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dirty="0" smtClean="0">
                <a:solidFill>
                  <a:srgbClr val="1C0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тапсырмасы:</a:t>
            </a:r>
            <a:endParaRPr lang="ru-RU" sz="4800" b="1" dirty="0">
              <a:solidFill>
                <a:srgbClr val="1C02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571744"/>
            <a:ext cx="7072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параграф оқу.</a:t>
            </a:r>
          </a:p>
          <a:p>
            <a:pPr marL="342900" indent="-342900">
              <a:buAutoNum type="arabicPeriod"/>
            </a:pPr>
            <a:endParaRPr lang="kk-KZ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 мектеп тапсырмасын орындау.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02359"/>
            <a:ext cx="88582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 мақсаты:</a:t>
            </a:r>
          </a:p>
          <a:p>
            <a:r>
              <a:rPr lang="kk-KZ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6.2.2.3 – көшпелілердің әскери өнеріндегі жетістіктерін сипаттау;</a:t>
            </a:r>
          </a:p>
          <a:p>
            <a:endParaRPr lang="kk-KZ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endParaRPr lang="kk-KZ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sz="28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Көшпелілердің әскери өнеріндегі жетістіктерін сипаттайды;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k-KZ" sz="28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Шыңғыс ханның билікке келуін оқып біледі;</a:t>
            </a:r>
          </a:p>
          <a:p>
            <a:pPr>
              <a:buFont typeface="Arial" pitchFamily="34" charset="0"/>
              <a:buChar char="•"/>
            </a:pPr>
            <a:r>
              <a:rPr lang="kk-KZ" sz="28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Біртұтас Моңғол мемлекетін құру     жолындағы күресінің барысын анықтайды.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kk-KZ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28596" y="285728"/>
          <a:ext cx="5327978" cy="426720"/>
        </p:xfrm>
        <a:graphic>
          <a:graphicData uri="http://schemas.openxmlformats.org/drawingml/2006/table">
            <a:tbl>
              <a:tblPr/>
              <a:tblGrid>
                <a:gridCol w="5327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1C0288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Шыңғыс ханның шығу тегі</a:t>
                      </a:r>
                      <a:endParaRPr lang="ru-RU" sz="2800" dirty="0">
                        <a:solidFill>
                          <a:srgbClr val="1C0288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5725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42910" y="1071546"/>
            <a:ext cx="47149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Шыңғыс хан ХІІ ғасырдың ортасында (1155ж) дүниеге келген.</a:t>
            </a:r>
          </a:p>
          <a:p>
            <a:pPr algn="ctr"/>
            <a:endParaRPr lang="kk-KZ" sz="2400" dirty="0" smtClean="0">
              <a:solidFill>
                <a:srgbClr val="7030A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Шын есімі-Теміршін.</a:t>
            </a:r>
          </a:p>
          <a:p>
            <a:pPr algn="ctr"/>
            <a:endParaRPr lang="kk-KZ" sz="2400" dirty="0" smtClean="0">
              <a:solidFill>
                <a:srgbClr val="7030A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Әкесі Есугей бахадүр моңғол ұлыстарының  бірінің билеушісі болды. </a:t>
            </a:r>
          </a:p>
          <a:p>
            <a:pPr algn="ctr">
              <a:buFont typeface="Arial" pitchFamily="34" charset="0"/>
              <a:buChar char="•"/>
            </a:pPr>
            <a:endParaRPr lang="kk-KZ" sz="2400" dirty="0" smtClean="0">
              <a:solidFill>
                <a:srgbClr val="7030A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Анасының есімі–Оэлун.</a:t>
            </a:r>
          </a:p>
          <a:p>
            <a:pPr algn="ctr">
              <a:buFont typeface="Arial" pitchFamily="34" charset="0"/>
              <a:buChar char="•"/>
            </a:pPr>
            <a:endParaRPr lang="kk-KZ" sz="2400" dirty="0" smtClean="0">
              <a:solidFill>
                <a:srgbClr val="7030A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Теміршін 9 жасқа келгенде әкесі татарлардың қолынан қаза табады.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6" name="Picture 2" descr="https://cf2.ppt-online.org/files2/slide/h/hbxFvqlZu5oSEaXnkRPTpNM0sO6Q7dUGygY42Bzct/slide-3.jpg"/>
          <p:cNvPicPr>
            <a:picLocks noChangeAspect="1" noChangeArrowheads="1"/>
          </p:cNvPicPr>
          <p:nvPr/>
        </p:nvPicPr>
        <p:blipFill>
          <a:blip r:embed="rId3"/>
          <a:srcRect l="7228" t="9468" r="56243" b="6745"/>
          <a:stretch>
            <a:fillRect/>
          </a:stretch>
        </p:blipFill>
        <p:spPr bwMode="auto">
          <a:xfrm>
            <a:off x="5786446" y="928670"/>
            <a:ext cx="3071834" cy="4566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00034" y="285728"/>
          <a:ext cx="7731151" cy="2194560"/>
        </p:xfrm>
        <a:graphic>
          <a:graphicData uri="http://schemas.openxmlformats.org/drawingml/2006/table">
            <a:tbl>
              <a:tblPr/>
              <a:tblGrid>
                <a:gridCol w="7731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1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Есте </a:t>
                      </a:r>
                      <a:r>
                        <a:rPr lang="kk-KZ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сақта!</a:t>
                      </a:r>
                      <a:r>
                        <a:rPr lang="kk-KZ" sz="2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«Моңғолдың 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құпия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шежіресі» —Шыңғыс 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ханның өмірі мен жаулап алу соғыстары туралы мәлімет беретін маңызды тарихи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дерек. 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Шығарма шамамен 1240 жылы аяқталған. Бұл шығарманың түпнұсқасы сақталмаған. Тек 1382 жылы қытай иероглифтерімен басылған нұсқасы бар.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5725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988" name="Picture 4" descr="Кəмалашұлы Б. Моңғолдың құпия шежіресі (XII - XIII ғ-ғы көшпелілер шежіресі)  [PDF] - Все для студента"/>
          <p:cNvPicPr>
            <a:picLocks noChangeAspect="1" noChangeArrowheads="1"/>
          </p:cNvPicPr>
          <p:nvPr/>
        </p:nvPicPr>
        <p:blipFill>
          <a:blip r:embed="rId3"/>
          <a:srcRect l="22989" r="25709" b="8475"/>
          <a:stretch>
            <a:fillRect/>
          </a:stretch>
        </p:blipFill>
        <p:spPr bwMode="auto">
          <a:xfrm>
            <a:off x="428596" y="2571744"/>
            <a:ext cx="2786082" cy="4072771"/>
          </a:xfrm>
          <a:prstGeom prst="rect">
            <a:avLst/>
          </a:prstGeom>
          <a:noFill/>
        </p:spPr>
      </p:pic>
      <p:pic>
        <p:nvPicPr>
          <p:cNvPr id="41990" name="Picture 6" descr="Моңғолдың құпия шежіресі — У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964777" y="2035959"/>
            <a:ext cx="4000528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14348" y="285728"/>
          <a:ext cx="7528973" cy="1828800"/>
        </p:xfrm>
        <a:graphic>
          <a:graphicData uri="http://schemas.openxmlformats.org/drawingml/2006/table">
            <a:tbl>
              <a:tblPr/>
              <a:tblGrid>
                <a:gridCol w="7528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Бұл </a:t>
                      </a:r>
                      <a:r>
                        <a:rPr lang="kk-KZ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маңызды </a:t>
                      </a:r>
                      <a:r>
                        <a:rPr lang="kk-KZ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!</a:t>
                      </a:r>
                      <a:r>
                        <a:rPr lang="kk-KZ" sz="24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kk-KZ" sz="2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Ортағасырлық парсы тарихшысы Рашид </a:t>
                      </a:r>
                      <a:r>
                        <a:rPr lang="kk-KZ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ад–Диннің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(1247- </a:t>
                      </a:r>
                      <a:r>
                        <a:rPr lang="kk-KZ" sz="2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1318 </a:t>
                      </a:r>
                      <a:r>
                        <a:rPr lang="kk-KZ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жж.) «Джами ат-тауарих» атты </a:t>
                      </a:r>
                      <a:r>
                        <a:rPr lang="kk-KZ" sz="2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еңбегі </a:t>
                      </a:r>
                      <a:r>
                        <a:rPr lang="kk-KZ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бар. Бұл </a:t>
                      </a:r>
                      <a:r>
                        <a:rPr lang="kk-KZ" sz="24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шығармада да Шыңғыс ханның өмірі мен жаулап алу соғыстары толық баяндалған.</a:t>
                      </a:r>
                      <a:endParaRPr lang="ru-RU" sz="24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5725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938" name="AutoShape 2" descr="Nur Otan - Уникальные издания впервые переведены на... | Facebook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40" name="AutoShape 4" descr="Nur Otan - Уникальные издания впервые переведены на... | Facebook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42" name="AutoShape 6" descr="Почему Рашид ад-Дин пишет, что народ... - Кочевники Великой степи | Facebook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9944" name="Picture 8" descr="https://scontent.fhen2-1.fna.fbcdn.net/v/t1.0-9/53417911_1237359796388641_1904032042530635776_o.jpg?_nc_cat=106&amp;ccb=2&amp;_nc_sid=0debeb&amp;_nc_ohc=J74BlmBYQUgAX8wGD-7&amp;_nc_ht=scontent.fhen2-1.fna&amp;oh=33f57b224b7d9be8fff6ffdb46e3482b&amp;oe=5FC3A8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214554"/>
            <a:ext cx="2143140" cy="4223378"/>
          </a:xfrm>
          <a:prstGeom prst="rect">
            <a:avLst/>
          </a:prstGeom>
          <a:noFill/>
        </p:spPr>
      </p:pic>
      <p:pic>
        <p:nvPicPr>
          <p:cNvPr id="39946" name="Picture 10" descr="ЖЫЛНАМАЛАР ЖИНАҒ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428868"/>
            <a:ext cx="4286280" cy="3804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873732" y="4725984"/>
          <a:ext cx="7198729" cy="1280160"/>
        </p:xfrm>
        <a:graphic>
          <a:graphicData uri="http://schemas.openxmlformats.org/drawingml/2006/table">
            <a:tbl>
              <a:tblPr/>
              <a:tblGrid>
                <a:gridCol w="7198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Ол </a:t>
                      </a:r>
                      <a:r>
                        <a:rPr lang="kk-KZ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әкесінің </a:t>
                      </a:r>
                      <a:r>
                        <a:rPr lang="kk-KZ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досы, </a:t>
                      </a:r>
                      <a:r>
                        <a:rPr lang="kk-KZ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керейттердің ханы Тоғрылдың көмегімен әкесінің ұлысын </a:t>
                      </a:r>
                      <a:r>
                        <a:rPr lang="kk-KZ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біріктіріп, </a:t>
                      </a:r>
                      <a:r>
                        <a:rPr lang="kk-KZ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билікті қолға </a:t>
                      </a:r>
                      <a:r>
                        <a:rPr lang="kk-KZ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алады. 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85725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7826" name="Picture 2" descr="Шыңғысхан - Оғыз ханның ұрпағ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357298"/>
            <a:ext cx="3571875" cy="317182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28662" y="214290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800" b="1" dirty="0" smtClean="0">
                <a:solidFill>
                  <a:srgbClr val="59359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Шыңғыс ханның моңғол ұлысын біріктіру</a:t>
            </a:r>
          </a:p>
          <a:p>
            <a:pPr lvl="0" algn="ctr"/>
            <a:r>
              <a:rPr lang="kk-KZ" sz="2800" b="1" dirty="0" smtClean="0">
                <a:solidFill>
                  <a:srgbClr val="59359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жолындағы күресі.</a:t>
            </a:r>
            <a:r>
              <a:rPr lang="kk-KZ" sz="2800" dirty="0" smtClean="0">
                <a:solidFill>
                  <a:srgbClr val="59359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85786" y="214290"/>
            <a:ext cx="7632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1C0288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Даңқты билеушінің бүкіл түркі -моңғол тайпаларын біріктіру жолындағы тарихы</a:t>
            </a:r>
            <a:endParaRPr lang="ru-RU" sz="2800" b="1" dirty="0">
              <a:solidFill>
                <a:srgbClr val="1C0288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1357298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1180 жылдары Тоғрыл ханмен бірге татарлардың бір бөлігін талқандауға қатысты.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143512"/>
            <a:ext cx="4714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1200 жылы Тоғрыл хан мен Шыңғыс хан тайшуыттар мен меркіттерге қарсы аттанды.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38576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1201 жылы бірнеше тайпалар Шыңғыс ханға қарсы одақ құрды.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2685422"/>
            <a:ext cx="4958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1202 жылы Шыңғыс хан моңғолдардың жауы татарларды талқандайды.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81922" name="Picture 2" descr="ШЫҢҒЫС ХАН МАЗАРЫ ТАБЫЛДЫ МА? | Жаңалықта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500174"/>
            <a:ext cx="300039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928670"/>
          <a:ext cx="5643602" cy="4754880"/>
        </p:xfrm>
        <a:graphic>
          <a:graphicData uri="http://schemas.openxmlformats.org/drawingml/2006/table">
            <a:tbl>
              <a:tblPr/>
              <a:tblGrid>
                <a:gridCol w="5643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357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Есте </a:t>
                      </a:r>
                      <a:r>
                        <a:rPr lang="kk-KZ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сақтаңыз !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k-KZ" sz="2000" b="1" dirty="0" smtClean="0">
                        <a:solidFill>
                          <a:schemeClr val="accent1"/>
                        </a:solidFill>
                        <a:latin typeface="Tahoma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Татарлар 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Моңғол үстіртін мекендеген . </a:t>
                      </a:r>
                      <a:endParaRPr lang="kk-KZ" sz="24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k-KZ" sz="24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Шыңғыс 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ханның шапқыншылығынан бұл татарлар толықтай жойылды . </a:t>
                      </a:r>
                      <a:endParaRPr lang="kk-KZ" sz="24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k-KZ" sz="24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Бірақ 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қытай деректерінде Моңғол үстіртін мекендеген тайпаларды жалпы татар деген атаумен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атағандықтан, 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Еуропа зерттеушілерінің еңбектерінде бұл этноним моңғол этнонимінің баламасы ретінде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қолданылды.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5725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3970" name="Picture 2" descr="Видеопрезентация по казахскому языку на тему &quot;Ақылды үй&quot; (4 класс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000240"/>
            <a:ext cx="2944726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543</TotalTime>
  <Words>833</Words>
  <Application>Microsoft Office PowerPoint</Application>
  <PresentationFormat>Экран (4:3)</PresentationFormat>
  <Paragraphs>179</Paragraphs>
  <Slides>26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Lato Black</vt:lpstr>
      <vt:lpstr>Tahoma</vt:lpstr>
      <vt:lpstr>Times New Roman</vt:lpstr>
      <vt:lpstr>Тема Office</vt:lpstr>
      <vt:lpstr>Ой қозғау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Тапсырма-3. Монғолдар Қазақстанды жаулап алу барысын толтырыңыз. 1- 2- 3- 4- 5- 6- 7-</vt:lpstr>
      <vt:lpstr>Жауабы: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Пользователь</cp:lastModifiedBy>
  <cp:revision>24</cp:revision>
  <dcterms:created xsi:type="dcterms:W3CDTF">2020-07-07T00:17:21Z</dcterms:created>
  <dcterms:modified xsi:type="dcterms:W3CDTF">2024-01-08T12:46:47Z</dcterms:modified>
</cp:coreProperties>
</file>