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6" r:id="rId3"/>
  </p:sldMasterIdLst>
  <p:notesMasterIdLst>
    <p:notesMasterId r:id="rId35"/>
  </p:notesMasterIdLst>
  <p:sldIdLst>
    <p:sldId id="293" r:id="rId4"/>
    <p:sldId id="256" r:id="rId5"/>
    <p:sldId id="324" r:id="rId6"/>
    <p:sldId id="333" r:id="rId7"/>
    <p:sldId id="328" r:id="rId8"/>
    <p:sldId id="337" r:id="rId9"/>
    <p:sldId id="329" r:id="rId10"/>
    <p:sldId id="339" r:id="rId11"/>
    <p:sldId id="330" r:id="rId12"/>
    <p:sldId id="325" r:id="rId13"/>
    <p:sldId id="295" r:id="rId14"/>
    <p:sldId id="297" r:id="rId15"/>
    <p:sldId id="299" r:id="rId16"/>
    <p:sldId id="334" r:id="rId17"/>
    <p:sldId id="331" r:id="rId18"/>
    <p:sldId id="335" r:id="rId19"/>
    <p:sldId id="332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23" r:id="rId30"/>
    <p:sldId id="320" r:id="rId31"/>
    <p:sldId id="341" r:id="rId32"/>
    <p:sldId id="340" r:id="rId33"/>
    <p:sldId id="31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3300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2" autoAdjust="0"/>
    <p:restoredTop sz="97133" autoAdjust="0"/>
  </p:normalViewPr>
  <p:slideViewPr>
    <p:cSldViewPr>
      <p:cViewPr>
        <p:scale>
          <a:sx n="79" d="100"/>
          <a:sy n="79" d="100"/>
        </p:scale>
        <p:origin x="-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12-28T17:23:56.914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4 817,'-15'0,"15"14,0 15,15-29,-15 14,14-14,1 29,-1-15,1 14,-1-14,-14 1,0-15,15 14,-1-14,1 28,-1-13,1-1,-1 0,-14 0,29 0,-29-14,15 29,13-15,-28 0,29 1,-29-1,29 0,-29 0,29 15,-29-29,15 14,-15-14,14 14,1-14,-15 14,14-14,-14 15,15-15,-1 0,15 14,-29-14,15 14,-15-14,14 0,-14 0,29 14,-29-14,29 14,-29-14,15 0,14 15,-29-15,14 0,1 0,-1 0,0 0,1 14,-15-14,14 0,-14 0,29 0,-29 0,29 0,-29 0,15 0,14 14,-29-14,14 0,1 0,-1 0,1 0,-1 0,1 0,-15 0,29 0,-29 0,14 0,1 0,-1 0,1 0,-1 0,1 0,14 0,-15 0,0 0,1 0,-1 14,15-14,-14 0,-15 0,29 0,-15 15,1-15,-15 0,29 0,-29 0,14 0,1 14,-1-14,1 0,14 0,-15 0,1 0,-1 0,-14 0,29 14,0-14,-15 0,1 0,-15 0,29 14,0-14,-29 0,14 0,-14 0,15 0,14 0,-15 14,-14-14,15 0,-1 0,1 0,-1 0,-14 0,29 0,-29 15,15-15,-1 0,1 0,-1 0,1 0,-1 0,1 14,14-14,-15 0,15 0,-15 0,-14 0,29 0,-29 0,29 0,-29 0,15 0,14 0,-29 0,14 0,1 0,-1 0,1 0,-15 0,29 0,14 0,-14 0,-14 0,-1 0,1 0,-1 0,1 0,-15 0,28 0,1 0,-29 0,29 0,-29 0,15 0,-1 0,1 0,-1 0,1 0,-1 0,1 0,-15 0,29 0,0 0,-15-14,1 14,-1 0,1 0,-15-15,14 15,1 0,-15 0,14-14,1 14,-1-14,-14 14,14 0,1-14,-1 14,-14-14,15 14,-15 0,14 0,-14-15,15 15,-15-14,0 0,0 0,0 14,0-29,0 29,0-14,0 0,-15 0,15-1,0 1,0 0,0 0,-29-1,29 1,0 0,-14 14,-1-14,1 14,14-14,-29 14,15-15,-1 15,15 0,-29 0,0-14,29 14,-14 0,-1 0,1-14,-1 0,-14-1,15 15,14-14,-15 14,1 0,-1 0,1 0,-1-14,1 14,-1 0,1-14,14 14,-15 0,1-14,14 14,-14 0,-1-15,1 15,14-14,-15 14,1 0,-1-14,15 14,-14-14,-1-1,1 1,14 0,-15 14,15-14,0 0,-14-1,14 1,0 14,0-14,0 0,0-1,-15 15,15-28,0 28,0-14,0 0,0-1,0 1,-14 14,14-14,0 0,0-1,0 15,0-28,0 28,0-14,0 0,-29-1,29 1,0 0,0 0,0-1,-29 1,29 0,0 0,0 0,-15-1,1 1,14 14,-15-28,15 13,-29 1,29 0,-14 0,-1 14,15-14,-14 14,-1-29,1 15,14 0,-14 14,14-15,-15 15,1-14,14 0,-15 14,15 0,-29 0,29-14,-14 14,14 0,-15-14,1 14,-15-15,29 15,-15-14,1 14,-1 0,1 0,14 0,-29 0,29 0,-29 0,29 0,-15 0,1 0,-1 0,1 0,14 14,-15-14,1 15,-1-1,15 0,-28 0,13 0,1-14,-1 15,1-15,14 0,-15 0,1 0,-1 0,-14 0,29 0,-14 0,-1-15,1 15,-1 0,15 0,-29 0,29 0,-14-14,-1 0,15 14,-29 0,15 0,-15-28,29 28,-15 0,-13-15,13 1,15 14,-14 0,-1 0,1 0,14-14,-15 14,1-14,-1-1,-14 15,29-14,-29 0,15 14,-1-14,1 0,-1 14,1-15,14 15,-15 0,1-14,-1 0,15 14,-14-14,-1 14,1 0,14-15,-15 15,1-14,14 0,-15 14,15 0,-14-14,0 14,-1 0,15 0,-14-14,14 14,-29 0,29 0,-29 0,29 0,-15 0,1 0,-1 0,1 0,-1 0,1 0,-1 0,15 0,-29 0,29 0,-14 0,-1 0,1 0,-1 0,1 0,-1 0,1 0,14 0,-29 0,29 0,-29 0,15 14,14-14,-15 0,1 14,14 0,-15 0,15 1,-14-15,-1 14,15-14,0 14,-14 0,14 1,0-15,-15 14,15 0,0 0,-14-14,14 14,0-14,-15 15,15-1,0-14,0 14,0 15,-14-29,14 14,0 0,0 0,-15-14,15 14,0 1,0-1,0-14,0 28,0-13,-14-1,14-14,0 14,0 0,0 0,0 1,0-1,0 0,0 0,0-14,0 29,0-29,0 14,0 0,0-14,0 0,0-14,0 0,0 0,0 14,29-15,-15-13,1 28,-15-29,14 15,1 0,-15 0,14 0,-14 14,15-15,-1 15,-14-14,15 0,-15 0,14 14,1-15,-15 1,0 0,14 14,-14-14,14 14,1-14,-15 14,14 0,15-15,-14 15,-1 0,-14-14,15 14,-15 0,29 0,-29 0,14 0,1 0,-1 0,1 0,-1 0,1 0,-15 0,14 0,-14 0,29 0,-29 0,29 0,-29 0,15 0,-1 0,1 0,-1 0,1 0,-1 0,0 0,-14 0,29 0,-29 0,29 14,-29-14,15 0,-1 0,1 15,-15-15,14 0,1 0,-1 14,1-14,-1 0,1 0,-15 0,14 14,1-14,-15 0,14 0,-14 14,15-14,-1 0,15 0,-29 0,15 0,-1 0,1 0,-15 14,14 1,-14-15,29 14,-15-14,1 14,-1 0,-14-14,0 29,0-29,-14 14,-1-14,-13 0,13 0,-14 0,15 0,-1 0,-14 14,15-14,-15 0,14 0,-14 0,15 0,-15 0,14 0,1 0,-1 0,1 0,-1 0,15 0,-29 0,29 0,-29 0,15 0,0 0,-15 0,0 0,0 0,29 0,-29 0,29 0,-15 0,1 0,-1 0,1 0,-1 0,1 0,-1 0,15 0,-29 0,29 0,-14 0,-1 14,1-14,-15 15,14-15,1 0,-1 0,1 14,14-14,-14 0,14 14,-29 0,29 1,0-15,-15 28,1-14,14 0,0 1,0-1,-29 0,29 0,0 1,0-15,-29 28,29-28,0 14,0 0,0 1,0-1,14-14,-14 0,15 0,-1 0,15 14,-14 0,-15-14,14 0,-14 0,15 0,-1 0,0 0,-14 0,29 0,-29 0,15 0,-1 0,1 0,-1 0,1 0,-1 0,15 0,-14 0,-1 0,15 0,0 0,15-14,-30 0,30 14,-15-14,-15-1,0 15,1 0,-1 0,1 0,-1 0,1-28,-15 28,29 0,-29 0,29 0,0 0,-15 0,1 0,14-14,0 0,-29 14,14 0,1 0,14 0,-29 0,14 0,1 0,-1 0,15 0,-15 0,1 0,-1 0,1 0,-1 0,15 0,-14 0,-1 0,1 0,-15 0,29 0,-29 0,14-15,-14 1,0 0,-14 14,-15-14,14-1,-14 1,15 14,-15 0,14 0,-28-28,29 28,-15 0,29 0,-15 0,1 0,-15 0,14 0,1 0,-1 0,-14 0,0 0,15 0,-1 0,1 0,-1 0,1 0,-1 0,15 0,-29 0,29 0,-14 0,-1 0,-14 0,15 0,0 0,-1 0,1 0,-1 0,1 0,-1 0,15 0,-29 0,29 0,-14 0,-1 14,1-14,14 0,-15 0,1 0,-1 0,1 0,-1 0,1 14,14-14,-29 14,29-14,-29 0,29 15,-15-15,1 0,-1 14,15-14,-14 14,14 0,-15-14,15 15,-14-15,14 28,-14-28,14 14,0-14,0 14,-15 1,1 13,14-28,0 14,0 1,-15-1,15 0,0-14,0 28,0-13,-14-1,14-14,0 14,0 0,0 1,0-1,14 0,1 0,-1 0,-14 1,29-1,-29 0,29-14,-15 0,1 14,-15-14,14 15,1-1,-1-14,-14 0,15 14,-15-14,14 0,-14 0,15 14,-1-14,-14 14,15-14,-15 0,14 15,1-15,-15 0,29 14,-15 0,-14-14,15 0,-1 14,1-14,-1 0,1 15,-1-15,-14 0,29 14,-14-14,-1 14,15-14,-15 14,1-14,-15 14,29 1,-15-15,-14 0,29 14,-29-14,15 0,14 0,-29 14,14-14,15 0,-29 14,29-14,-29 0,29 0,-29 0,15 0,14 0,-29 15,14-15,1 0,-1 0,1 0,13 0,-13 0,-1 0,1 0,-1 0,15 0,-14 0,14 0,-15 0,15 0,-14 0,-1 0,-14 0,29 0,0 0,-29 0,29 0,0 0,0 0,-29 0,29 0,-29 0,14 0,1 0,-1 0,1 0,-1 0,1 0,-1 0,-14 0,29 0,-14 14,-1-14,-14 0,29 0,0 0,-14 14,-1-14,-14 0,29 0,-29 14,15-14,-1 0,15 0,-14 14,-15-14,14 0,0 0,1 0,-1 0,-14 0,29 0,-29 0,15 0,-1 0,1 0,-1 0,1 0,-1 0,1 0,-15 0,29 0,-29 0,29 0,-29 0,14 0,1 0,-1 0,1 0,-1 0,1 0,-1 0,-14 0,29 0,-29 0,15 0,-1 0,0 0,1 0,-1 0,1 0,-1 0,-14 0,29 0,-29 0,29 0,-29 0,15 0,-1 0,1 0,-1 0,-14 0,15 0,-15 0,29 0,-29 0,29 0,-29 0,14 0,-14-14,15 14,-15-14,14 0,1 14,-1 0,-14 0,29 0,-29 0,14-14,-14 14,0-29,0 29,0-14,0 14,-14-14,14-1,-29 15,15 0,-1-14,15 14,-29 0,29 0,-14 0,-1 0,1 0,-1 0,1 0,-1 0,1 0,14 0,-29 0,29 0,-15 0,1 0,-15-14,14 0,15 14,-14 0,-1 0,1-14,14 14,-15-15,15 15,-28-14,28 0,-29 0,14-1,1 15,-1-14,1 0,-1 0,15 14,-14-14,-1-1,15 1,-14 14,14-14,-29 0,29-15,0 29,-29-14,29 0,-29 0,29-1,0 15,-29-28,29 28,0-29,0 29,0-14,0 0,-15-14,15 13,0 15,-14-14,14 0,0 0,0-1,0 15,0-28,0 28,0-14,0 14,-15-29,15 29,0 0,15 0,-1 0,1 29,-1-29,1 28,-15-28,29 14,-15 1,1-1,-1 0,1 0,-15 1,14-1,1 0,-1 0,1 0,-15 1,0-15,0-15,0 1,0 14,-15-14,15 0,-14 0,14 14,-15-29,1 15,-1 0,15 14,-14-29,-1 15,1-14,14 28,-15-15,15 1,0 0,-14 14,14-14,-29-1,29 1,-29 0,29 0,-29 0,29 14,-15-15,15 1,-14 14,14-14,-15 14,1 0,0 0,14-14,-15 14,1 0,-1 0,15-15,-14 1,-1 14,15 0,-29 0,0 0,0 0,0 0,29 0,-29-28,29 28,-29 0,29 0,-14 0,-1 0,1 0,-1 0,1 0,-1 0,1 0,14 0,-29 0,29 0,-29 0,29 0,-14 0,-1 0,1 0,-1 0,1 0,-1 0,1 0,14 0,-29 0,29 0,-15 0,15 0,-14 14,-1-14,15 14,-14-14,-1 14,1 1,14-15,-15 14,15-14,-29 28,29-28,-29 15,29-15,-14 14,-15 14,29-28,-14 0,-15 14,14 1,15-15,-29 14,29-14,-14 14,-1-14,-14 0,15 14,-1-14,1 0,-1 15,15-15,-29 0,-14 28,14-28,14 0,-14 0,0 14,29 0,-28-14,28 0,-29 0,14 0,1 0,-1 0,1 0,14 0,-29 0,29 0,-15 0,1 0,-1 0,1 0,-1 0,1 0,-1 0,1 0,-1 0,-28 0,28 0,1 0,-1 0,15 0,-29 0,29 0,-14 0,0 0,-1 15,15-15,-29 14,15 14,-1-28,15 15,-14-1,14 0,0-14,0 14,0-14,-29 29,29-29,0 14,0 0,0 0,0 1,0-1,0 0,0-14,0 0,14 0,1 0,14 14,-29-14,14 0,15 0,-14 14,-1-14,15 0,-15 0,15 0,-14 0,-1 0,15 0,-14 0,14 0,-15 0,1 0,-1 0,1 0,-1 0,-14 0,29 0,0 0,0 0,0 0,-14 0,-1 0,0 0,-14 15,15-15,-15 0,29 0,-15 28,1-28,-1 0,1 0,-15 0,29 29,-15-29,-14 0,15 0,14 14,-29-14,14 0,15 0,-14 14,-1-14,1 0,14 14,-29-14,14 0,30 14,-16-14,1 29,0-29,0 0,-29 0,29 0,15 28,-30 1,15-29,0 0,-14 0,-1 0,15 0,-14 0,14 0,-15 14,0-14,1 0,14 0,0 14,-29-14,14 0,1 0,-1 0,15 0,-14 0,-1 14,1-14,-1 0,1 0,-15 0,29 0,-29 0,14 0,-14 0,0 0,-14 0,-1 0,1 0,14 0,-29 0,0 0,0 0,14-28,1 28,-1 0,1 0,14 0,-29 0,29 0,-29 0,0 0,-14 0,-15 0,29 0,-15 0,15 0,0 0,0 0,29 0,-14 0,-1 0,1 0,-1 0,15-14,-14 14,-15 0,29 0,-14-14,-1 14,15 0,-14 0,-1 0,1 0,-15-15,29 1,-15 14,1 0,-15 0,29 0,-15-28,1 28,-1 0,1 0,14 0,-15-15,1 15,14 0,-15 0,1 0,-1-14,15 14,-14 0,-1-14,1 14,-1 0,15 0,-29 0,15-14,0 14,-1-14,1 14,14 0,0 0,14 0,1 0,13 0,1 0,15 0,-15 0,0 0,0 14,14-14,-14 0,15 0,-15 0,0 0,0 0,-1 0,16 0,-15 0,-15 0,1 0,-1 0,15 0,0 0,-14 0,14 0,-15 0,1 0,-1 0,1 0,-1 0,-14 0,29 0,0 0,-29 0,29 0,0 0,-29 0,29 0,0 0,0 0,-29 0,29 0,0 0,-29 0,29 14,0-14,-29 0,14 0,1 0,14 0,-15 14,30-14,-16 0,-28 0,29 0,-29 14,15-14,-1 0,1 0,-1 0,-14 0,15 15,-1-15,1 14,-15-14,29 0,-15 14,1-14,-15 0,14 0,1 14,-1 1,-14-15,15 0,-15 0,29 0,-29 14,14-14,-14 0,15 14,-1-14,-14 0,-29 0,15 0,-15 0,29 0,-15 0,15 0,-14-14,14 0,-15 14,-14 0,15 0,-30 0,44 0,-29 0,15 0,-30 0,44 0,-14 0,14 0,-15 0,1 0,0 0,-1 0,1 0,-1-29,1 29,-15 0,14 0,15 0,-14-14,14 14,0-14,14 14,1-15,-1 1,-14 14,15-14,-15 14,29 0,-29-28,14 28,1-15,-15 1,14 0,-14 0,0-1,0 15,0-28,0 28,0-14,14-15,-14 29,0-14,0 0,0 0,0-1,0 1,0 0,0 14,0-28,0 28,0-15,0 1,0 0,0 0,0 14,15 0,-1 0,1 0,-15 0,0 14,14 0,-14 0,15-14,-15 15,14-1,-14 0,15-14,-15 28,0-28,14 29,-14-15,0-14,0 14,0 1,15 13,-15-28,0 14,0-14,-15 0,1 0,-15-14,14 0,15 0,-14-1,14 1,-15-14,15 13,-14 1,14 0,0 0,-29 0,15-1,14 1,-15 14,15-14,0 0,0 14,-29-15,29 1,-14 0,14 0,-15 0,15-1,-14 1,14 0,-15 14,15-29,-14 29,14-14,0 14,-15-14,15 0,0 0,-14 14,-1 0,1 0,-15 0,14 0,1 0,-1 0,15 0,-29 0,29 0,-29 0,29 0,-14 0,-1 0,1 0,-1 0,1 0,0 0,-1 0,15 0,-29-29,29 29,-29 0,15 0,14 0,-15 0,1 0,-1 0,1 0,-1 0,15 0,0 0,0 14,0 1,15-1,14 0,0-14,0 0,-15 14,1-14,-1 14,1-14,-1 0,0 0,-14 0,29 0,-29 0,15 15,-1-15,1 0,-1 0,1 0,-1 14,1-14,-1 0,1 0,14 14,-15-14,1 0,-15 0,29 0,-29 0,14 0,1 0,-1 0,1 0,14 14,-15-14,1 0,-1 15,0-15,1 0,-1 14,1 0,-15 0,14-14,-14 14,0 1,0-1,15 0,-15-14,0 29,0-1,0-28,0 28,0 1,0-29,0 28,0 1,0-29,0 14,0 0,0 0,0 1,0-1,0 0,0-14,-15-14,15 14,-14-14,-1-1,1 1,-1 0,1 0,0 0,14 14,-29-29,14 29,1-14,14 0,-15 14,1 0,-1-15,-14 1,15 14,-15-28,14 28,1 0,-15-29,29 29,-29 0,29 0,-15 0,1-28,-1 28,1 0,-1 0,-14-29,15 29,0-14,-1 14,1 0,-1-14,15 14,-29 0,29 0,-14 0,14 0,-15 0,1 0,-1 0,1 0,-1 0,1 0,-1 0,15 0,0 0,0 14,0 0,0 1,0-1,0 29,15-43,-1 14,1 0,-15 0,29-14,-15 14,1-14,-15 15,29-15,-15 0,-14 14,29-14,-14 14,13 0,-13-14,-1 0,1 15,-15-15,29 14,-29-14,14 14,-14-14,15 14,-1-14,-14 0,15 0,-15 0,29 0,-29 0,29 14,-15 1,-14-15,15 0,-1 0,1 0,-1 0,1 0,-1 0,-14 0,29 0,-29 0,29 0,-29 0,15 0,-1 0,15 14,-15 0,-14-14,29 0,-14 0,-1 0,1 14,-15-14,0 0,0-14,-29 0,29 0,-15 14,15 0,-29 0,15-15,-1 1,1 14,0 0,-15 0,0 0,0-28,0 28,0 0,-15 0,44 0,-14 0,-1 0,-14 0,15 0,-1 0,1 0,-1 0,1 0,-1-14,-14-1,15 15,0 0,-1 0,15 0,-29 0,0 0,29 0,-29 0,29 0,-29 0,0 0,0 0,29 0,-29 0,29 0,-14 0,-15 0,14 0,1 0,-1 0,-14-14,15 0,0 14,-15 0,14 0,1 0,-1 0,1 0,-1 0,15 0,-29 0,29 0,-29 0,29 0,-14 0,-1 0,1 0,14 0,-15 0,1 0,-1 0,1 0,14 0,-29 0,29 0,-15 0,1 0,-1 0,1 0,-1 0,1 0,0 0,14 0,-29 0,29-14,-15 14,15-15,0 1,0 14,0 0,15 0,14 0,-1 0,-13 0,14 0,0 0,29 0,-29 0,29-14,-44 14,1-14,-1 14,-14 0,29 0,0 0,-29 0,29 0,0-14,0 14,-29 0,29 0,0 0,-29 0,29 0,0 0,-29 0,29 0,-29 0,14 0,1 0,-1 0,1 0,-1 0,1-15,-1 15,1 0,-1 0,-14 0,29 0,-29 0,15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3B993-BC78-42D1-85FA-1ADA8EAE34B2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EA621-5C7F-4B70-A0AE-7892B152F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0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9B2C806-0465-4EC9-8BBD-56E800079F0F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70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9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1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7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7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4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9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1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62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77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3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1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53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5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8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45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F145B-7D52-4B2C-9146-D09E016D9B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96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55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23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2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6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3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65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03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41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75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48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6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1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2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7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1B1A-1DD2-4635-A71C-1F0A630B91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476B5-6F0F-4CC5-B305-79188A1905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08.01.2017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1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3;&#1099;&#1083;&#1072;&#1081;%20&#1093;&#1072;&#1085;%201%20&#1042;&#1048;&#1044;&#1045;&#1054;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2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3;&#1099;&#1083;&#1072;&#1081;%20&#1093;&#1072;&#1085;%201%20&#1042;&#1048;&#1044;&#1045;&#1054;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3.mp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2.xml"/><Relationship Id="rId11" Type="http://schemas.openxmlformats.org/officeDocument/2006/relationships/audio" Target="../media/audio1.wav"/><Relationship Id="rId5" Type="http://schemas.openxmlformats.org/officeDocument/2006/relationships/slide" Target="slide21.xml"/><Relationship Id="rId10" Type="http://schemas.openxmlformats.org/officeDocument/2006/relationships/slide" Target="slide26.xml"/><Relationship Id="rId4" Type="http://schemas.openxmlformats.org/officeDocument/2006/relationships/slide" Target="slide20.xml"/><Relationship Id="rId9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3;&#1099;&#1083;&#1072;&#1081;%20&#1093;&#1072;&#1085;%201%20&#1042;&#1048;&#1044;&#1045;&#1054;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1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hyperlink" Target="http://www.google.kz/url?sa=i&amp;rct=j&amp;q=&amp;esrc=s&amp;frm=1&amp;source=images&amp;cd=&amp;cad=rja&amp;uact=8&amp;ved=0ahUKEwijrZXtvqrPAhWJBiwKHT--AxwQjRwIBw&amp;url=http://pngwebicons.com/download/8917&amp;psig=AFQjCNEZsc2ghylCp8oqLL87uYinAkHZBg&amp;ust=1474891952005160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1753480" y="2859930"/>
            <a:ext cx="5767065" cy="850106"/>
          </a:xfrm>
        </p:spPr>
        <p:txBody>
          <a:bodyPr>
            <a:noAutofit/>
          </a:bodyPr>
          <a:lstStyle/>
          <a:p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Сәйкестендір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ttps://upload.wikimedia.org/wikipedia/commons/thumb/1/17/North_Kazakhstan_in_Kazakhstan.svg/330px-North_Kazakhstan_in_Kazakhsta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2592288" cy="15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Karakhan Mausol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592288" cy="1440160"/>
          </a:xfrm>
          <a:prstGeom prst="rect">
            <a:avLst/>
          </a:prstGeom>
          <a:noFill/>
        </p:spPr>
      </p:pic>
      <p:pic>
        <p:nvPicPr>
          <p:cNvPr id="1034" name="Picture 10" descr="http://2.bp.blogspot.com/_iAoZO1mu-wY/SvhS4gdxsoI/AAAAAAAACIg/qiWYObV-mUg/s400/article_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56992"/>
            <a:ext cx="2664296" cy="1368152"/>
          </a:xfrm>
          <a:prstGeom prst="rect">
            <a:avLst/>
          </a:prstGeom>
          <a:noFill/>
        </p:spPr>
      </p:pic>
      <p:pic>
        <p:nvPicPr>
          <p:cNvPr id="1036" name="Picture 12" descr="http://im1.asset.yvimg.kz/userimages/kindarka/s2p3u4dm2JyGhnWTlopwvHEwUjqJ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2051720" cy="1944216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>
            <a:off x="5292080" y="305265"/>
            <a:ext cx="3600400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Ұлы жібек жолы</a:t>
            </a:r>
            <a:endParaRPr lang="ru-R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884585" y="1809981"/>
            <a:ext cx="2808312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Шың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ыс  хан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884585" y="3465004"/>
            <a:ext cx="3096344" cy="1152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Қарахан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5884585" y="5433844"/>
            <a:ext cx="3096344" cy="94312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Қимақ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333375"/>
              <a:ext cx="936625" cy="54610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0037" y="269615"/>
                <a:ext cx="968302" cy="67325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1259632" y="260648"/>
            <a:ext cx="48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65766" y="1844824"/>
            <a:ext cx="37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15185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7747" y="608458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Моңғол\Mongol_Empire_ma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2581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3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rgbClr val="171717"/>
                </a:solidFill>
                <a:latin typeface="Times New Roman" pitchFamily="18" charset="0"/>
              </a:rPr>
              <a:t>Темучин</a:t>
            </a:r>
            <a:r>
              <a:rPr lang="ru-RU" dirty="0" smtClean="0">
                <a:solidFill>
                  <a:srgbClr val="171717"/>
                </a:solidFill>
                <a:latin typeface="Times New Roman" pitchFamily="18" charset="0"/>
              </a:rPr>
              <a:t> (</a:t>
            </a:r>
            <a:r>
              <a:rPr lang="ru-RU" dirty="0" err="1" smtClean="0">
                <a:solidFill>
                  <a:srgbClr val="171717"/>
                </a:solidFill>
                <a:latin typeface="Times New Roman" pitchFamily="18" charset="0"/>
              </a:rPr>
              <a:t>Шыңғысхан</a:t>
            </a:r>
            <a:r>
              <a:rPr lang="ru-RU" dirty="0" smtClean="0">
                <a:solidFill>
                  <a:srgbClr val="171717"/>
                </a:solidFill>
                <a:latin typeface="Times New Roman" pitchFamily="18" charset="0"/>
              </a:rPr>
              <a:t>)    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84784"/>
            <a:ext cx="4895775" cy="4610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1155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жылы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дүниеге келді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</a:rPr>
              <a:t>Әкесі Есугей қият-боржігін тайпасынан, ал шешесі Уәлін-Үжін – меркіт қызы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</a:rPr>
              <a:t>Байкал көлінен Гоби шөліне дейін созылған Моңғол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</a:rPr>
              <a:t>империясының негізін қалаушы;</a:t>
            </a:r>
          </a:p>
          <a:p>
            <a:pPr>
              <a:defRPr/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</a:rPr>
              <a:t>Дарынды қолбасшы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</a:rPr>
              <a:t>;</a:t>
            </a:r>
          </a:p>
          <a:p>
            <a:pPr>
              <a:defRPr/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</a:rPr>
              <a:t>1206 жылы Онон және Керулен өзендерінің бойында өткен құрылтайда ақ киізге көтеріп, Моңғол империясының ханы етіп сайланады</a:t>
            </a:r>
            <a:endParaRPr lang="kk-KZ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2228" name="Picture 4" descr="chingi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196975"/>
            <a:ext cx="3474666" cy="4752975"/>
          </a:xfrm>
          <a:noFill/>
          <a:ln w="25400">
            <a:solidFill>
              <a:srgbClr val="99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686800" cy="936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Моңғол империясының құрылуы, “Мозайка”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870262"/>
              </p:ext>
            </p:extLst>
          </p:nvPr>
        </p:nvGraphicFramePr>
        <p:xfrm>
          <a:off x="755576" y="980728"/>
          <a:ext cx="7992888" cy="576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592288"/>
                <a:gridCol w="2736304"/>
              </a:tblGrid>
              <a:tr h="216024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Онон өзеніндегі</a:t>
                      </a: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біріктіріп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085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тайпаларды</a:t>
                      </a:r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құрылтайда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085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құрды </a:t>
                      </a: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kk-KZ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Мемлекетін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1206 жылы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2042"/>
            <a:ext cx="1292349" cy="171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2506"/>
            <a:ext cx="1944216" cy="132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592288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Шыңғысхан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1206 жылы құрылтайда Онон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өзеніндегі тайпаларды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біріктіріп, </a:t>
            </a:r>
            <a:r>
              <a:rPr lang="kk-KZ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моңғол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мемлекетін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құрды.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04664"/>
            <a:ext cx="428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Мозайка жауабы: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2" y="332656"/>
            <a:ext cx="8625946" cy="6192688"/>
          </a:xfrm>
        </p:spPr>
      </p:pic>
    </p:spTree>
    <p:extLst>
      <p:ext uri="{BB962C8B-B14F-4D97-AF65-F5344CB8AC3E}">
        <p14:creationId xmlns:p14="http://schemas.microsoft.com/office/powerpoint/2010/main" val="5962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008111" cy="58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690" y="548680"/>
            <a:ext cx="248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БЕЙНЕБАЯН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uzhayo.ucoz.net/a18359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71900"/>
            <a:ext cx="5040560" cy="41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0"/>
            <a:ext cx="46754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3501008"/>
            <a:ext cx="46754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341313"/>
            <a:ext cx="6481762" cy="1143000"/>
          </a:xfrm>
          <a:ln w="254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kk-KZ" sz="4000" b="1" dirty="0" smtClean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Атты әскер</a:t>
            </a:r>
            <a:endParaRPr lang="ru-RU" sz="4000" b="1" dirty="0" smtClean="0">
              <a:solidFill>
                <a:schemeClr val="tx2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042988" y="2420938"/>
            <a:ext cx="2374900" cy="576262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alt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795963" y="2420938"/>
            <a:ext cx="2808287" cy="576262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alt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2771775" y="1484313"/>
            <a:ext cx="1223963" cy="936625"/>
          </a:xfrm>
          <a:prstGeom prst="line">
            <a:avLst/>
          </a:prstGeom>
          <a:noFill/>
          <a:ln w="349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5724525" y="1484313"/>
            <a:ext cx="1079500" cy="936625"/>
          </a:xfrm>
          <a:prstGeom prst="line">
            <a:avLst/>
          </a:prstGeom>
          <a:noFill/>
          <a:ln w="349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6327" name="Picture 7" descr="Рисун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27971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Рисунок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29000"/>
            <a:ext cx="251936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4" grpId="0" animBg="1"/>
      <p:bldP spid="56325" grpId="0" animBg="1"/>
      <p:bldP spid="563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008111" cy="58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690" y="548680"/>
            <a:ext cx="248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БЕЙНЕБАЯН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uzhayo.ucoz.net/a18359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71900"/>
            <a:ext cx="5040560" cy="41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0"/>
            <a:ext cx="46754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3501008"/>
            <a:ext cx="46754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images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altLang="ru-RU" dirty="0" smtClean="0"/>
              <a:t>         “Қызықты сегіздік”</a:t>
            </a:r>
            <a:endParaRPr lang="ru-RU" altLang="ru-RU" dirty="0" smtClean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68313" y="1624806"/>
            <a:ext cx="2016125" cy="863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10</a:t>
            </a:r>
            <a:r>
              <a:rPr lang="kk-KZ" sz="4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313" y="2492375"/>
            <a:ext cx="2032000" cy="936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10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313" y="1643063"/>
            <a:ext cx="2071687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20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313" y="2500313"/>
            <a:ext cx="2071687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20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43063"/>
            <a:ext cx="2071688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30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5812" y="2500313"/>
            <a:ext cx="2071688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30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688" y="1643063"/>
            <a:ext cx="2071687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40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688" y="2500313"/>
            <a:ext cx="2071687" cy="928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40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в конец 12">
            <a:hlinkClick r:id="" action="ppaction://noaction" highlightClick="1">
              <a:snd r:embed="rId11" name="push.wav"/>
            </a:hlinkClick>
          </p:cNvPr>
          <p:cNvSpPr/>
          <p:nvPr/>
        </p:nvSpPr>
        <p:spPr>
          <a:xfrm>
            <a:off x="7715250" y="6000750"/>
            <a:ext cx="1428750" cy="8572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58054" y="2500313"/>
            <a:ext cx="2071687" cy="928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20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53553" y="2500313"/>
            <a:ext cx="2071688" cy="928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30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01429" y="2500313"/>
            <a:ext cx="2071687" cy="928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40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5" name="AutoShape 7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196" name="Picture 8" descr="C:\Documents and Settings\Tilektes\Рабочий стол\fon-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FF0000"/>
                </a:solidFill>
              </a:rPr>
              <a:t>10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7300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  <a:defRPr/>
            </a:pP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Моңғол империясын құрған кім?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1740" y="3860304"/>
            <a:ext cx="468052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Шыңғыс хан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7929563" y="5786438"/>
            <a:ext cx="1071562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95" y="692696"/>
            <a:ext cx="82153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endParaRPr lang="kk-KZ" sz="4000" b="1" dirty="0" smtClean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31579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Моңғолдар мемлекеттілік деңгейге қалай жетті?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19" name="AutoShape 7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20" name="Picture 8" descr="C:\Documents and Settings\Tilektes\Рабочий стол\fon-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>
                <a:solidFill>
                  <a:srgbClr val="FF0000"/>
                </a:solidFill>
              </a:rPr>
              <a:t>10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88144" y="1562101"/>
            <a:ext cx="8229600" cy="125730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Шыңғыс хан Моңғол империясын қай жылы құрды?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0238" y="3861048"/>
            <a:ext cx="24128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1206 ж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8081963" y="5938838"/>
            <a:ext cx="1071562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3" name="AutoShape 7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44" name="Picture 8" descr="C:\Documents and Settings\Tilektes\Рабочий стол\fon-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Заголовок 6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77200" cy="914400"/>
          </a:xfrm>
        </p:spPr>
        <p:txBody>
          <a:bodyPr/>
          <a:lstStyle/>
          <a:p>
            <a:pPr eaLnBrk="1" hangingPunct="1"/>
            <a:r>
              <a:rPr lang="kk-KZ" altLang="ru-RU" smtClean="0">
                <a:solidFill>
                  <a:srgbClr val="FF0000"/>
                </a:solidFill>
              </a:rPr>
              <a:t>2</a:t>
            </a:r>
            <a:r>
              <a:rPr lang="en-US" altLang="ru-RU" smtClean="0">
                <a:solidFill>
                  <a:srgbClr val="FF0000"/>
                </a:solidFill>
              </a:rPr>
              <a:t>0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8313" y="1372245"/>
            <a:ext cx="8472488" cy="2692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Есеугей Баһадур деген кім?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9427" y="3211810"/>
            <a:ext cx="773608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Шыңғыс ханның әкесі, моңғол тайпаларының көсемі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7929563" y="5786438"/>
            <a:ext cx="1071562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7" name="AutoShape 7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68" name="Picture 8" descr="C:\Documents and Settings\Tilektes\Рабочий стол\fon-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4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altLang="ru-RU" smtClean="0">
                <a:solidFill>
                  <a:srgbClr val="FF0000"/>
                </a:solidFill>
              </a:rPr>
              <a:t>2</a:t>
            </a:r>
            <a:r>
              <a:rPr lang="en-US" altLang="ru-RU" smtClean="0">
                <a:solidFill>
                  <a:srgbClr val="FF0000"/>
                </a:solidFill>
              </a:rPr>
              <a:t>0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Шыңғыс хан қай рудан шыққан?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315641"/>
            <a:ext cx="386413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Қият-боржігін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7929563" y="5786438"/>
            <a:ext cx="1071562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1" name="AutoShape 7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2" name="Picture 8" descr="C:\Documents and Settings\Tilektes\Рабочий стол\fon-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altLang="ru-RU" smtClean="0">
                <a:solidFill>
                  <a:srgbClr val="FF0000"/>
                </a:solidFill>
              </a:rPr>
              <a:t>3</a:t>
            </a:r>
            <a:r>
              <a:rPr lang="en-US" altLang="ru-RU" smtClean="0">
                <a:solidFill>
                  <a:srgbClr val="FF0000"/>
                </a:solidFill>
              </a:rPr>
              <a:t>0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11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Шыңғыс ханның туған жылы?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005064"/>
            <a:ext cx="529116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1155 ж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7929563" y="5786438"/>
            <a:ext cx="1071562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5" name="AutoShape 7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16" name="Picture 8" descr="C:\Documents and Settings\Tilektes\Рабочий стол\fon-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altLang="ru-RU" smtClean="0">
                <a:solidFill>
                  <a:srgbClr val="FF0000"/>
                </a:solidFill>
              </a:rPr>
              <a:t>3</a:t>
            </a:r>
            <a:r>
              <a:rPr lang="en-US" altLang="ru-RU" smtClean="0">
                <a:solidFill>
                  <a:srgbClr val="FF0000"/>
                </a:solidFill>
              </a:rPr>
              <a:t>0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Моңғолияның орналасқан жері?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789040"/>
            <a:ext cx="760603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Байкал көлінен Гоби шөліне дейін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7929563" y="5786438"/>
            <a:ext cx="1071562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39" name="AutoShape 7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40" name="Picture 8" descr="C:\Documents and Settings\Tilektes\Рабочий стол\fon-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altLang="ru-RU" smtClean="0">
                <a:solidFill>
                  <a:srgbClr val="FF0000"/>
                </a:solidFill>
              </a:rPr>
              <a:t>4</a:t>
            </a:r>
            <a:r>
              <a:rPr lang="en-US" altLang="ru-RU" smtClean="0">
                <a:solidFill>
                  <a:srgbClr val="FF0000"/>
                </a:solidFill>
              </a:rPr>
              <a:t>0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66838"/>
            <a:ext cx="8229600" cy="17573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Моңғолия территориясында өмір сүрген тайпалар?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6540" y="3578156"/>
            <a:ext cx="687092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Татар, меркіт, моңғол,</a:t>
            </a:r>
          </a:p>
          <a:p>
            <a:pPr algn="ctr" eaLnBrk="1" hangingPunct="1">
              <a:defRPr/>
            </a:pP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керей, найман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7929563" y="5786438"/>
            <a:ext cx="1071562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3" name="AutoShape 7" descr="http://hameleons.com/uploads/posts/2011-06/1307543848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5364" name="Picture 8" descr="C:\Documents and Settings\Tilektes\Рабочий стол\fon-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altLang="ru-RU" smtClean="0">
                <a:solidFill>
                  <a:srgbClr val="FF0000"/>
                </a:solidFill>
              </a:rPr>
              <a:t>4</a:t>
            </a:r>
            <a:r>
              <a:rPr lang="en-US" altLang="ru-RU" smtClean="0">
                <a:solidFill>
                  <a:srgbClr val="FF0000"/>
                </a:solidFill>
              </a:rPr>
              <a:t>0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319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1206 жылы құрылтай қай жерде өтті?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052" y="3860870"/>
            <a:ext cx="941796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Онон және Керулен өзенінің бойында</a:t>
            </a:r>
            <a:r>
              <a:rPr lang="kk-K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8072438" y="5929313"/>
            <a:ext cx="1071562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Садақшы</a:t>
            </a:r>
            <a:r>
              <a:rPr lang="ru-RU" sz="4000" b="1" dirty="0" smtClean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solidFill>
                  <a:srgbClr val="FF6600"/>
                </a:solidFill>
              </a:rPr>
              <a:t> 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785938"/>
            <a:ext cx="3524250" cy="249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6480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12022"/>
            <a:ext cx="8640960" cy="552529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46560" y="6237312"/>
          <a:ext cx="768588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960"/>
                <a:gridCol w="2561960"/>
                <a:gridCol w="256196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Нысандар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Іс-әрекет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403648" y="260648"/>
            <a:ext cx="67346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 анализ жасау парағы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7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941329"/>
              </p:ext>
            </p:extLst>
          </p:nvPr>
        </p:nvGraphicFramePr>
        <p:xfrm>
          <a:off x="179512" y="1196752"/>
          <a:ext cx="8856984" cy="4752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7843"/>
                <a:gridCol w="6469141"/>
              </a:tblGrid>
              <a:tr h="19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мақсаты</a:t>
                      </a:r>
                      <a:endParaRPr lang="ru-RU" sz="25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Көшпелілердің әскери өнері жетістіктерін талдау   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– XIII ғғ. мемлекеттерді білу және картаны қолдану арқылы саяси үдерістерді түсіндіру  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Жетістік </a:t>
                      </a:r>
                      <a:r>
                        <a:rPr lang="kk-KZ" sz="25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критерийлері</a:t>
                      </a:r>
                      <a:endParaRPr lang="ru-RU" sz="25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Моңғолдар мемлекеттік деңгейге қалайша жеткендігін біледі;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Әскери жетістіктерін біледі;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бойынша </a:t>
                      </a:r>
                      <a:r>
                        <a:rPr lang="kk-KZ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саяси </a:t>
                      </a:r>
                      <a:r>
                        <a:rPr lang="kk-KZ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үдерістерді түсінеді;</a:t>
                      </a:r>
                      <a:endParaRPr lang="ru-RU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4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1342502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/>
              <a:t/>
            </a:r>
            <a:br>
              <a:rPr lang="kk-KZ" sz="2800" b="1" dirty="0" smtClean="0"/>
            </a:b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немесе бірнеше сөз тіркесін пайдаланып кері байланыс жасаңыздар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989168"/>
          </a:xfrm>
        </p:spPr>
        <p:txBody>
          <a:bodyPr numCol="2"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/>
              <a:t>Бүгін мен білдім…</a:t>
            </a:r>
            <a:endParaRPr lang="ru-RU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/>
              <a:t>Қызықты болды…</a:t>
            </a:r>
            <a:endParaRPr lang="ru-RU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/>
              <a:t>Қиын болды…</a:t>
            </a:r>
            <a:endParaRPr lang="ru-RU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/>
              <a:t>Мен орындадым…</a:t>
            </a:r>
            <a:endParaRPr lang="ru-RU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/>
              <a:t>Енді мен істей аламын…</a:t>
            </a:r>
            <a:endParaRPr lang="ru-RU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/>
              <a:t>Мен үйрендім</a:t>
            </a:r>
            <a:r>
              <a:rPr lang="kk-KZ" b="1" dirty="0" smtClean="0"/>
              <a:t>…</a:t>
            </a:r>
          </a:p>
          <a:p>
            <a:pPr marL="0" indent="0">
              <a:buNone/>
            </a:pPr>
            <a:endParaRPr lang="ru-RU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/>
              <a:t>Мені таңқалдырды…</a:t>
            </a:r>
            <a:endParaRPr lang="ru-RU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/>
              <a:t>Менің ойға түйгенім...</a:t>
            </a:r>
            <a:endParaRPr lang="ru-RU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/>
              <a:t>Есте сақтаймын ...</a:t>
            </a:r>
            <a:endParaRPr lang="ru-RU" b="1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kk-KZ" b="1" dirty="0" smtClean="0"/>
              <a:t>Мен үшін әлі де ...</a:t>
            </a: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28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Tilektes\Рабочий стол\29129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060848"/>
            <a:ext cx="626299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kk-KZ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Назарларыңызға </a:t>
            </a:r>
          </a:p>
          <a:p>
            <a:pPr algn="ctr" eaLnBrk="1" hangingPunct="1">
              <a:defRPr/>
            </a:pPr>
            <a:r>
              <a:rPr lang="kk-KZ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рахмет!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11760" y="260648"/>
            <a:ext cx="38884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Терминдер</a:t>
            </a:r>
            <a:endParaRPr lang="ru-RU" sz="2800" b="1" dirty="0">
              <a:solidFill>
                <a:srgbClr val="66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00808"/>
            <a:ext cx="86409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k-KZ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Құрылтай</a:t>
            </a:r>
            <a:r>
              <a:rPr lang="kk-KZ" sz="2800" b="1" i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sz="2800" b="1" i="1" dirty="0" smtClean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моңғол империясының жоғары </a:t>
            </a:r>
            <a:r>
              <a:rPr lang="kk-KZ" sz="2800" b="1" i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 органы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2088" y="2996952"/>
            <a:ext cx="78488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kk-KZ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Кешіктен </a:t>
            </a:r>
            <a:r>
              <a:rPr lang="kk-KZ" sz="2800" b="1" i="1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Шыңғысханның жеке басын қорғайтын жасауыл</a:t>
            </a:r>
            <a:endParaRPr lang="ru-RU" sz="3600" b="1" i="1" dirty="0">
              <a:solidFill>
                <a:srgbClr val="EEEC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4221088"/>
            <a:ext cx="734481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k-KZ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Жасақ </a:t>
            </a:r>
            <a:r>
              <a:rPr lang="kk-KZ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(Яса</a:t>
            </a:r>
            <a:r>
              <a:rPr lang="kk-KZ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800" b="1" dirty="0" smtClean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Моңғол империясының басты заңы. </a:t>
            </a:r>
          </a:p>
          <a:p>
            <a:pPr algn="just"/>
            <a:r>
              <a:rPr lang="kk-KZ" alt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Заң </a:t>
            </a:r>
            <a:r>
              <a:rPr lang="kk-KZ" alt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бөлімнен тұрады:</a:t>
            </a:r>
          </a:p>
          <a:p>
            <a:pPr algn="just"/>
            <a:r>
              <a:rPr lang="kk-KZ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</a:t>
            </a:r>
            <a:r>
              <a:rPr lang="kk-KZ" alt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– Шыңғысханның нақыл сөздері</a:t>
            </a:r>
          </a:p>
          <a:p>
            <a:pPr algn="just"/>
            <a:r>
              <a:rPr lang="kk-KZ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бөлім - Жазалау </a:t>
            </a:r>
            <a:r>
              <a:rPr lang="kk-KZ" alt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endParaRPr lang="ru-RU" alt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kk-KZ" sz="2800" b="1" i="1" dirty="0">
              <a:solidFill>
                <a:srgbClr val="EEEC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008111" cy="58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690" y="548680"/>
            <a:ext cx="248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БЕЙНЕБАЯН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uzhayo.ucoz.net/a18359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71900"/>
            <a:ext cx="5040560" cy="41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243" y="5445224"/>
            <a:ext cx="79633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Бейнебаянды мұқият тыңдап, сұрақтарға жауап жазыңыз</a:t>
            </a:r>
            <a:endParaRPr lang="ru-RU" sz="23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0"/>
            <a:ext cx="46754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3501008"/>
            <a:ext cx="46754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9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33" y="908720"/>
            <a:ext cx="8229600" cy="532656"/>
          </a:xfrm>
        </p:spPr>
        <p:txBody>
          <a:bodyPr/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kk-KZ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Моңғолия жерінде өмір сүрген тайпалар</a:t>
            </a:r>
            <a:r>
              <a:rPr lang="kk-KZ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?..................................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83907"/>
            <a:ext cx="806489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Symbol"/>
              <a:buChar char=""/>
            </a:pPr>
            <a:r>
              <a:rPr lang="kk-KZ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Көшпелі түркі тайпаларын өз территорияларынан ығыстырған қай мемлекет?.......................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181" y="2708920"/>
            <a:ext cx="849694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Symbol"/>
              <a:buChar char=""/>
            </a:pPr>
            <a:r>
              <a:rPr lang="kk-KZ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Шыңғысхан құрған мемлекет территориясы бұған дейін болған қай қағанаттың шекарасымен бір немесе ұқсас?...............................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180" y="3789040"/>
            <a:ext cx="849694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Symbol"/>
              <a:buChar char=""/>
            </a:pPr>
            <a:r>
              <a:rPr lang="kk-KZ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Қытайлықтар қандай сылтау айтып дала көшпенділеріне жорықтар жасады?...................................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180" y="4797370"/>
            <a:ext cx="835329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Symbol"/>
              <a:buChar char=""/>
            </a:pPr>
            <a:r>
              <a:rPr lang="kk-KZ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Сырдария мен Әмудария аралығындағы жерлер қай мемлекеттің қол астында болды?...........................................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10479"/>
            <a:ext cx="547260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Бейнебаян бойынша сұрақтар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5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964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7" y="189236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МӘТІНМЕН ЖҰМЫС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7" y="4172583"/>
            <a:ext cx="1837796" cy="183779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0"/>
            <a:ext cx="46754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3501008"/>
            <a:ext cx="46754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Картинки по запросу notebook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58" y="4221088"/>
            <a:ext cx="23045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әлихан бөкейханов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C:\Users\abnasyrov_d\Desktop\Новая папка (11)\5.-Orta-asy-rlarda-y-aza-stan-tarihy-.-ZHoldasbaev.-7-sy-ny-p.-O-uly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17658"/>
            <a:ext cx="1428459" cy="19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bnasyrov_d\Desktop\Новая папка (11)\mongolia0809_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7525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616624" cy="562074"/>
          </a:xfrm>
        </p:spPr>
        <p:txBody>
          <a:bodyPr>
            <a:normAutofit fontScale="90000"/>
          </a:bodyPr>
          <a:lstStyle/>
          <a:p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 бойынша сұрақтар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20891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kk-KZ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1211 жылы моңғолдар Қазақстан жеріне не себепті келеді</a:t>
            </a:r>
            <a:r>
              <a:rPr lang="kk-KZ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88840"/>
            <a:ext cx="820891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kk-KZ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Күшлік хан қай мемлекеттің билеушісі болды</a:t>
            </a:r>
            <a:r>
              <a:rPr lang="kk-KZ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852936"/>
            <a:ext cx="820891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kk-KZ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Керейлер билеушісі кім болды</a:t>
            </a:r>
            <a:r>
              <a:rPr lang="kk-KZ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645024"/>
            <a:ext cx="820891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kk-KZ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ХІІІ ғасырда Керей, Найман, Жалайыр тайпалары неліктен Қазақстанға </a:t>
            </a:r>
            <a:r>
              <a:rPr lang="kk-KZ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қоныс </a:t>
            </a:r>
            <a:r>
              <a:rPr lang="kk-KZ" sz="2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аударды</a:t>
            </a:r>
            <a:r>
              <a:rPr lang="kk-KZ" sz="2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07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bnasyrov_d\Desktop\Новая папка (11)\8ywoqWdonX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454</Words>
  <Application>Microsoft Office PowerPoint</Application>
  <PresentationFormat>Экран (4:3)</PresentationFormat>
  <Paragraphs>127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1_Тема Office</vt:lpstr>
      <vt:lpstr>2_Тема Office</vt:lpstr>
      <vt:lpstr>4_Кнопка</vt:lpstr>
      <vt:lpstr>Сәйкестендір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Мәтін бойынша сұрақтар</vt:lpstr>
      <vt:lpstr>Презентация PowerPoint</vt:lpstr>
      <vt:lpstr>Презентация PowerPoint</vt:lpstr>
      <vt:lpstr>Темучин (Шыңғысхан)     </vt:lpstr>
      <vt:lpstr>Моңғол империясының құрылуы, “Мозайка”</vt:lpstr>
      <vt:lpstr>Шыңғысхан 1206 жылы құрылтайда Онон өзеніндегі тайпаларды біріктіріп, моңғол мемлекетін құрды.</vt:lpstr>
      <vt:lpstr>Презентация PowerPoint</vt:lpstr>
      <vt:lpstr>Презентация PowerPoint</vt:lpstr>
      <vt:lpstr>Атты әскер</vt:lpstr>
      <vt:lpstr>Презентация PowerPoint</vt:lpstr>
      <vt:lpstr>         “Қызықты сегіздік”</vt:lpstr>
      <vt:lpstr>10</vt:lpstr>
      <vt:lpstr>10</vt:lpstr>
      <vt:lpstr>20</vt:lpstr>
      <vt:lpstr>20</vt:lpstr>
      <vt:lpstr>30</vt:lpstr>
      <vt:lpstr>30</vt:lpstr>
      <vt:lpstr>40</vt:lpstr>
      <vt:lpstr>40</vt:lpstr>
      <vt:lpstr>Садақшы   </vt:lpstr>
      <vt:lpstr>Презентация PowerPoint</vt:lpstr>
      <vt:lpstr>Презентация PowerPoint</vt:lpstr>
      <vt:lpstr> Бір немесе бірнеше сөз тіркесін пайдаланып кері байланыс жасаңыздар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Данияр Абнасыров</cp:lastModifiedBy>
  <cp:revision>122</cp:revision>
  <dcterms:created xsi:type="dcterms:W3CDTF">2012-02-11T12:03:49Z</dcterms:created>
  <dcterms:modified xsi:type="dcterms:W3CDTF">2017-01-08T13:16:43Z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677572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