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94" r:id="rId4"/>
    <p:sldId id="292" r:id="rId5"/>
    <p:sldId id="291" r:id="rId6"/>
    <p:sldId id="298" r:id="rId7"/>
    <p:sldId id="296" r:id="rId8"/>
    <p:sldId id="297" r:id="rId9"/>
    <p:sldId id="295" r:id="rId10"/>
    <p:sldId id="301" r:id="rId11"/>
    <p:sldId id="293" r:id="rId12"/>
    <p:sldId id="299" r:id="rId13"/>
    <p:sldId id="30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F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E482-CC8C-4A4D-836E-FD4B860E3490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35D5-7C19-4C08-8993-4A17316F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7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E482-CC8C-4A4D-836E-FD4B860E3490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35D5-7C19-4C08-8993-4A17316F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E482-CC8C-4A4D-836E-FD4B860E3490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35D5-7C19-4C08-8993-4A17316F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91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E482-CC8C-4A4D-836E-FD4B860E3490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35D5-7C19-4C08-8993-4A17316F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5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E482-CC8C-4A4D-836E-FD4B860E3490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35D5-7C19-4C08-8993-4A17316F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E482-CC8C-4A4D-836E-FD4B860E3490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35D5-7C19-4C08-8993-4A17316F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E482-CC8C-4A4D-836E-FD4B860E3490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35D5-7C19-4C08-8993-4A17316F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E482-CC8C-4A4D-836E-FD4B860E3490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35D5-7C19-4C08-8993-4A17316F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8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E482-CC8C-4A4D-836E-FD4B860E3490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35D5-7C19-4C08-8993-4A17316F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7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E482-CC8C-4A4D-836E-FD4B860E3490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35D5-7C19-4C08-8993-4A17316F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2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E482-CC8C-4A4D-836E-FD4B860E3490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35D5-7C19-4C08-8993-4A17316F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0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CE482-CC8C-4A4D-836E-FD4B860E3490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135D5-7C19-4C08-8993-4A17316F6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66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classtools.net/random-group-generator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3933" y="504464"/>
            <a:ext cx="11978067" cy="577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4"/>
              </a:lnSpc>
            </a:pPr>
            <a:r>
              <a:rPr lang="kk-KZ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Кірістірілген шарттарды программалау</a:t>
            </a:r>
            <a:endParaRPr lang="en-US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0733" y="5491125"/>
            <a:ext cx="12192000" cy="1384047"/>
          </a:xfrm>
          <a:prstGeom prst="rect">
            <a:avLst/>
          </a:prstGeom>
          <a:solidFill>
            <a:srgbClr val="85A7EA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33169" y="5080829"/>
            <a:ext cx="1146061" cy="153833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319575" y="1081594"/>
            <a:ext cx="376678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kk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сынып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9"/>
          <p:cNvPicPr>
            <a:picLocks noChangeAspect="1"/>
          </p:cNvPicPr>
          <p:nvPr/>
        </p:nvPicPr>
        <p:blipFill>
          <a:blip r:embed="rId3"/>
          <a:srcRect r="30179"/>
          <a:stretch>
            <a:fillRect/>
          </a:stretch>
        </p:blipFill>
        <p:spPr>
          <a:xfrm>
            <a:off x="10218520" y="5491125"/>
            <a:ext cx="1550023" cy="11072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909AA4-8683-6C8A-FA7E-262942ED6E5A}"/>
              </a:ext>
            </a:extLst>
          </p:cNvPr>
          <p:cNvSpPr txBox="1"/>
          <p:nvPr/>
        </p:nvSpPr>
        <p:spPr>
          <a:xfrm>
            <a:off x="682396" y="1435137"/>
            <a:ext cx="108057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7.3.3.2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Python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лау тіліндегі кірістірілген шарттарды қолдану.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57FCCF-CF80-0137-2429-308CD3064FB9}"/>
              </a:ext>
            </a:extLst>
          </p:cNvPr>
          <p:cNvSpPr txBox="1"/>
          <p:nvPr/>
        </p:nvSpPr>
        <p:spPr>
          <a:xfrm>
            <a:off x="897540" y="1932199"/>
            <a:ext cx="11099803" cy="8135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pc="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1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kk-KZ" spc="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kk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Кірістірілген шарт операторларын (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elif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else</a:t>
            </a:r>
            <a:r>
              <a:rPr lang="kk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қолданып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тілінде программалық код  жазады.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Бағалау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критерийлері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kk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Кірістірілген шарт операторларын (if, elif, else) операторларына мысал келтіреді.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Кірістірілген шарт операторларын (if, elif, else) қолданып,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Python тілінде программалық код  жазады.</a:t>
            </a:r>
          </a:p>
          <a:p>
            <a:endParaRPr lang="kk-KZ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kk-KZ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Ерекше білім беруді қажет ететін оқушылар үшін: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Кірістірілген шарт операторын қолданып, Python программалау тілінде есептер шығарады.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ЕББ</a:t>
            </a:r>
            <a:r>
              <a:rPr lang="kk-KZ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 сипатттамасы:  </a:t>
            </a:r>
            <a:r>
              <a:rPr lang="kk-KZ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Көру қабілетінің зақымдалуы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kk-KZ" spc="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Ойлау дағдыларының деңгейі</a:t>
            </a:r>
            <a:r>
              <a:rPr lang="ru-RU" spc="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Білу, Түсіну, Қолдану</a:t>
            </a:r>
            <a:endParaRPr lang="kk-KZ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kk-K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kk-K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sz="1800" b="1" i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kk-K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90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8677" y="5636569"/>
            <a:ext cx="12433281" cy="1221431"/>
          </a:xfrm>
          <a:prstGeom prst="rect">
            <a:avLst/>
          </a:prstGeom>
          <a:solidFill>
            <a:srgbClr val="85A7EA"/>
          </a:solidFill>
        </p:spPr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92711" y="5611707"/>
            <a:ext cx="1475103" cy="1161643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6A9E46BD-9520-C570-E1F0-E491EC67F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13" y="304511"/>
            <a:ext cx="49695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625" algn="l"/>
              </a:tabLst>
            </a:pPr>
            <a:r>
              <a:rPr kumimoji="0" lang="kk-KZ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ЕББҚ</a:t>
            </a:r>
            <a:r>
              <a:rPr kumimoji="0" lang="kk-KZ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тапсырма орындалуы</a:t>
            </a:r>
            <a:endParaRPr kumimoji="0" lang="kk-KZ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00F8C4-6736-593D-32CF-734594A75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04" t="17068" r="50000" b="15521"/>
          <a:stretch/>
        </p:blipFill>
        <p:spPr>
          <a:xfrm>
            <a:off x="472567" y="1434378"/>
            <a:ext cx="6213131" cy="42021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1D6377-222E-B699-199E-EB612048F2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91" t="15521" r="42065" b="33132"/>
          <a:stretch/>
        </p:blipFill>
        <p:spPr>
          <a:xfrm>
            <a:off x="6904381" y="279508"/>
            <a:ext cx="3008505" cy="2259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91D32E4-C7DC-0744-D8B1-7DE2DC975A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13" t="15521" r="43544" b="30812"/>
          <a:stretch/>
        </p:blipFill>
        <p:spPr>
          <a:xfrm>
            <a:off x="9250017" y="1434378"/>
            <a:ext cx="2744652" cy="2586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F788D0E-00BF-9430-1291-FFD1D83422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128" t="13497" r="32652" b="31133"/>
          <a:stretch/>
        </p:blipFill>
        <p:spPr>
          <a:xfrm>
            <a:off x="6902244" y="3075097"/>
            <a:ext cx="3258564" cy="2586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719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827" y="5611708"/>
            <a:ext cx="12433281" cy="709580"/>
          </a:xfrm>
          <a:prstGeom prst="rect">
            <a:avLst/>
          </a:prstGeom>
          <a:solidFill>
            <a:srgbClr val="85A7EA"/>
          </a:solidFill>
        </p:spPr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92711" y="5611707"/>
            <a:ext cx="1475103" cy="1161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74B7AD-85C8-EE00-107A-E0D9FFA8BB65}"/>
              </a:ext>
            </a:extLst>
          </p:cNvPr>
          <p:cNvSpPr txBox="1"/>
          <p:nvPr/>
        </p:nvSpPr>
        <p:spPr>
          <a:xfrm>
            <a:off x="5609868" y="265043"/>
            <a:ext cx="6218509" cy="1664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kk-K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Сабақты бекіту. 4 минут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kk-K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«Миллион кімге бұйырады» ойыны</a:t>
            </a: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https://learningapps.org/display?v=pmnvam51k22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ҚБ: ауызша мадақтау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73CDE-724E-5372-F75C-33D6888F05E6}"/>
              </a:ext>
            </a:extLst>
          </p:cNvPr>
          <p:cNvSpPr txBox="1"/>
          <p:nvPr/>
        </p:nvSpPr>
        <p:spPr>
          <a:xfrm>
            <a:off x="363622" y="430143"/>
            <a:ext cx="4486673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Сергіту сәті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көз және саусақ жаттығуларын орындау.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минут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64C2953-5EAB-1278-3DF9-D5C7E7C48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3" y="1274371"/>
            <a:ext cx="4837795" cy="47315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1A4FAC6-AD17-B413-0D9B-0405F74E13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80" t="16984" r="17000" b="19207"/>
          <a:stretch/>
        </p:blipFill>
        <p:spPr>
          <a:xfrm>
            <a:off x="5609868" y="1979507"/>
            <a:ext cx="6007058" cy="363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1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827" y="5611708"/>
            <a:ext cx="12433281" cy="709580"/>
          </a:xfrm>
          <a:prstGeom prst="rect">
            <a:avLst/>
          </a:prstGeom>
          <a:solidFill>
            <a:srgbClr val="85A7EA"/>
          </a:solidFill>
        </p:spPr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92711" y="5611707"/>
            <a:ext cx="1475103" cy="11616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A40A0D-8F63-7042-E559-B1718C758345}"/>
              </a:ext>
            </a:extLst>
          </p:cNvPr>
          <p:cNvSpPr txBox="1"/>
          <p:nvPr/>
        </p:nvSpPr>
        <p:spPr>
          <a:xfrm>
            <a:off x="6255026" y="185531"/>
            <a:ext cx="5639984" cy="272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Рефлексия: 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«Білім тауы»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Сабақты қысқаша бір шолу: (2 минут)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-Менің бүгінгі сабақтағы жетістігім. Оның себептері...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Менің бүгінгі сабақтағы кемшілігім. Оның себептері...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 соңында білім тауына бүгінгі сабақ бойынша өз ойларын жазып стикер жапсырады.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283E0FE-3E3A-5290-99B7-64037D3AF975}"/>
              </a:ext>
            </a:extLst>
          </p:cNvPr>
          <p:cNvGrpSpPr/>
          <p:nvPr/>
        </p:nvGrpSpPr>
        <p:grpSpPr>
          <a:xfrm rot="5400000">
            <a:off x="1677429" y="2523138"/>
            <a:ext cx="2286000" cy="4661344"/>
            <a:chOff x="3488635" y="808382"/>
            <a:chExt cx="4591878" cy="5829302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2D4B6F9D-458D-72FC-2588-F28FD93EDE99}"/>
                </a:ext>
              </a:extLst>
            </p:cNvPr>
            <p:cNvSpPr/>
            <p:nvPr/>
          </p:nvSpPr>
          <p:spPr>
            <a:xfrm>
              <a:off x="3641035" y="3987249"/>
              <a:ext cx="4439478" cy="265043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A2182C01-DBDC-6E85-75DC-4E5F2C9E2BA2}"/>
                </a:ext>
              </a:extLst>
            </p:cNvPr>
            <p:cNvSpPr/>
            <p:nvPr/>
          </p:nvSpPr>
          <p:spPr>
            <a:xfrm>
              <a:off x="3591340" y="2556014"/>
              <a:ext cx="4439478" cy="245827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FC95179C-3DC2-6CF2-8A8F-5BD9B3CBEEDD}"/>
                </a:ext>
              </a:extLst>
            </p:cNvPr>
            <p:cNvSpPr/>
            <p:nvPr/>
          </p:nvSpPr>
          <p:spPr>
            <a:xfrm>
              <a:off x="3488635" y="808382"/>
              <a:ext cx="4591878" cy="2756453"/>
            </a:xfrm>
            <a:prstGeom prst="ellipse">
              <a:avLst/>
            </a:prstGeom>
            <a:solidFill>
              <a:srgbClr val="4CF62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F3F269D-FB11-4B41-63E6-8391684C8B9E}"/>
              </a:ext>
            </a:extLst>
          </p:cNvPr>
          <p:cNvSpPr txBox="1"/>
          <p:nvPr/>
        </p:nvSpPr>
        <p:spPr>
          <a:xfrm>
            <a:off x="738127" y="329350"/>
            <a:ext cx="4412974" cy="3922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«Досқа көмек»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әдісі  (3 минут)</a:t>
            </a:r>
          </a:p>
          <a:p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Бағалау: 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сабақ барысында жинаған бағдаршам түстерін негізге ала отырып өзін-өзі бағалау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ды ұйымдастыру.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(Сабақ соңында 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жасыл түсті жинаған оқушылар сары түсті жинаған оқушылармен жұмыс жасап көмектеседі. Мұғалім қызыл түсті жинаған оқушымен жеке жұмыс жасайды.)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DA2A29-A7BC-3FDC-9C16-D35E44524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90192"/>
            <a:ext cx="5799010" cy="34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7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8677" y="4834036"/>
            <a:ext cx="12433281" cy="2023964"/>
          </a:xfrm>
          <a:prstGeom prst="rect">
            <a:avLst/>
          </a:prstGeom>
          <a:solidFill>
            <a:srgbClr val="85A7EA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18054" y="3474018"/>
            <a:ext cx="4755892" cy="237200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97474" y="1857029"/>
            <a:ext cx="9597053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6"/>
              </a:lnSpc>
            </a:pPr>
            <a:r>
              <a:rPr lang="en-US" sz="5730">
                <a:solidFill>
                  <a:srgbClr val="241452"/>
                </a:solidFill>
                <a:latin typeface="Lato Bold"/>
              </a:rPr>
              <a:t>Назарларыңызға рақмет!</a:t>
            </a:r>
          </a:p>
        </p:txBody>
      </p:sp>
    </p:spTree>
    <p:extLst>
      <p:ext uri="{BB962C8B-B14F-4D97-AF65-F5344CB8AC3E}">
        <p14:creationId xmlns:p14="http://schemas.microsoft.com/office/powerpoint/2010/main" val="374066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8677" y="5636569"/>
            <a:ext cx="12433281" cy="1221431"/>
          </a:xfrm>
          <a:prstGeom prst="rect">
            <a:avLst/>
          </a:prstGeom>
          <a:solidFill>
            <a:srgbClr val="85A7EA"/>
          </a:solidFill>
        </p:spPr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92711" y="5611707"/>
            <a:ext cx="1475103" cy="11616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0BFF07-5052-730A-3EA1-1ADFF21B082E}"/>
              </a:ext>
            </a:extLst>
          </p:cNvPr>
          <p:cNvSpPr txBox="1"/>
          <p:nvPr/>
        </p:nvSpPr>
        <p:spPr>
          <a:xfrm>
            <a:off x="298174" y="1152939"/>
            <a:ext cx="3438940" cy="950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«Жасырын жылулық»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минут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0AD741-271B-09B1-E7AA-5FF3B45CBE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95" y="447086"/>
            <a:ext cx="1732721" cy="28423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7FAD90-0978-B039-A0D1-5A6E45A63B1C}"/>
              </a:ext>
            </a:extLst>
          </p:cNvPr>
          <p:cNvSpPr txBox="1"/>
          <p:nvPr/>
        </p:nvSpPr>
        <p:spPr>
          <a:xfrm>
            <a:off x="5128591" y="450978"/>
            <a:ext cx="6056244" cy="1156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«Миға шабуыл»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Wordwall платформасы арқылы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үй тапсырмасын, өткенді қайталау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минут)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969E90-1CCE-D622-AB8F-7CC7FAE88A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1962" r="-1333" b="28366"/>
          <a:stretch/>
        </p:blipFill>
        <p:spPr>
          <a:xfrm>
            <a:off x="298173" y="3995601"/>
            <a:ext cx="6056243" cy="227822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3277C55-471B-B0CD-6E1E-22FF795DEBE3}"/>
              </a:ext>
            </a:extLst>
          </p:cNvPr>
          <p:cNvSpPr txBox="1"/>
          <p:nvPr/>
        </p:nvSpPr>
        <p:spPr>
          <a:xfrm>
            <a:off x="503582" y="2947004"/>
            <a:ext cx="4810537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Оқушыларды топқа  </a:t>
            </a:r>
            <a:r>
              <a:rPr lang="kk-KZ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Random Group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сайты арқылы 2 топқа бөлу. (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минут)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3B387A-9829-1414-9EC1-C2F00FCB29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456" t="24118" r="27175" b="15816"/>
          <a:stretch/>
        </p:blipFill>
        <p:spPr>
          <a:xfrm>
            <a:off x="6447182" y="1766881"/>
            <a:ext cx="4996720" cy="46401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768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3C6B49-1708-6731-0A8E-136722C26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5" t="10826" r="36956" b="12228"/>
          <a:stretch/>
        </p:blipFill>
        <p:spPr>
          <a:xfrm>
            <a:off x="8739812" y="3892825"/>
            <a:ext cx="3278444" cy="24251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057A4F-B05A-BD86-06F7-385D05BCD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8" t="9810" r="50652" b="18271"/>
          <a:stretch/>
        </p:blipFill>
        <p:spPr>
          <a:xfrm>
            <a:off x="8739812" y="357808"/>
            <a:ext cx="3278444" cy="3535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DBAC3-603A-A3BD-6721-EDC381B00D55}"/>
              </a:ext>
            </a:extLst>
          </p:cNvPr>
          <p:cNvSpPr txBox="1"/>
          <p:nvPr/>
        </p:nvSpPr>
        <p:spPr>
          <a:xfrm>
            <a:off x="437323" y="278296"/>
            <a:ext cx="793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ңа сабақты теориялық және практикалық көрсетіліммен түсіндіру.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минут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890DE-C3D4-6EA0-608F-0FBE77DAE3B6}"/>
              </a:ext>
            </a:extLst>
          </p:cNvPr>
          <p:cNvSpPr txBox="1"/>
          <p:nvPr/>
        </p:nvSpPr>
        <p:spPr>
          <a:xfrm>
            <a:off x="502635" y="1704271"/>
            <a:ext cx="3624468" cy="2828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1- шарт: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командалар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блогы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Elif 2-  шарт: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–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командалар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блогы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Else: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–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командалар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жиыны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5542AC-119F-7EA8-C983-561CB4A7DE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048" t="24663" r="18876" b="14432"/>
          <a:stretch/>
        </p:blipFill>
        <p:spPr bwMode="auto">
          <a:xfrm>
            <a:off x="4193364" y="647627"/>
            <a:ext cx="4546448" cy="6309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282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8677" y="5636569"/>
            <a:ext cx="12433281" cy="1221431"/>
          </a:xfrm>
          <a:prstGeom prst="rect">
            <a:avLst/>
          </a:prstGeom>
          <a:solidFill>
            <a:srgbClr val="85A7EA"/>
          </a:solidFill>
        </p:spPr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92711" y="5611707"/>
            <a:ext cx="1475103" cy="11616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D45BDD-CD13-799C-0695-B74AA7622997}"/>
              </a:ext>
            </a:extLst>
          </p:cNvPr>
          <p:cNvSpPr txBox="1"/>
          <p:nvPr/>
        </p:nvSpPr>
        <p:spPr>
          <a:xfrm>
            <a:off x="1472780" y="853277"/>
            <a:ext cx="9246439" cy="3439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-тапсырма. </a:t>
            </a:r>
            <a:endParaRPr lang="en-US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Жұптық тапсырма 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«Ойлан, жұптас, бөліс»</a:t>
            </a:r>
            <a:r>
              <a:rPr lang="kk-KZ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(3минут)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Кірістірілген тармақталуды жүзеге асыратын if-elif-else (егер, әйтпесе)  шарттарына күнделікті өмірден мысал келтіріңдер.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if-elif-else шарттарына күнделікті өмірден мысалдар келтіреді.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Шартты операторлардың қызметін түсінеді.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ҚБ: бағдаршам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2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8677" y="5636569"/>
            <a:ext cx="12433281" cy="1221431"/>
          </a:xfrm>
          <a:prstGeom prst="rect">
            <a:avLst/>
          </a:prstGeom>
          <a:solidFill>
            <a:srgbClr val="85A7EA"/>
          </a:solidFill>
        </p:spPr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92711" y="5611707"/>
            <a:ext cx="1475103" cy="11616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0BFF07-5052-730A-3EA1-1ADFF21B082E}"/>
              </a:ext>
            </a:extLst>
          </p:cNvPr>
          <p:cNvSpPr txBox="1"/>
          <p:nvPr/>
        </p:nvSpPr>
        <p:spPr>
          <a:xfrm>
            <a:off x="251791" y="110272"/>
            <a:ext cx="11264347" cy="1874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180340"/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-тапсырма. Практикалық жұмыс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kk-KZ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  жұмыс </a:t>
            </a:r>
            <a:r>
              <a:rPr lang="kk-KZ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Жасап көр»  6 минут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 пайдаланғанда қауіпсіздік ережесін еске түсіру)</a:t>
            </a:r>
            <a:endParaRPr lang="kk-KZ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32330" algn="ctr"/>
              </a:tabLst>
            </a:pPr>
            <a:r>
              <a:rPr lang="kk-KZ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мысал (оқулықта 158 бет) бойынша кірістірілген шартты операторды</a:t>
            </a:r>
            <a:r>
              <a:rPr lang="kk-KZ" sz="1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if-elif-else</a:t>
            </a:r>
            <a:r>
              <a:rPr lang="kk-KZ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құрылымы бойынша орындап, </a:t>
            </a:r>
            <a:r>
              <a:rPr lang="kk-KZ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Python программалау тілінде программа құрыңдар.</a:t>
            </a:r>
            <a:endParaRPr lang="ru-RU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132330" algn="ctr"/>
              </a:tabLst>
            </a:pP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2F92F-A1AE-90E8-7DD9-7685B5655B7F}"/>
              </a:ext>
            </a:extLst>
          </p:cNvPr>
          <p:cNvSpPr txBox="1"/>
          <p:nvPr/>
        </p:nvSpPr>
        <p:spPr>
          <a:xfrm>
            <a:off x="46960" y="3326017"/>
            <a:ext cx="11667961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Тапсырманы орындаған  оқушыны мадақтау,толықтыру жасау, тиімді  кері байланыс орнату.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4A70E-39A8-75AA-B500-1EF64AE9CFEE}"/>
              </a:ext>
            </a:extLst>
          </p:cNvPr>
          <p:cNvSpPr txBox="1"/>
          <p:nvPr/>
        </p:nvSpPr>
        <p:spPr>
          <a:xfrm>
            <a:off x="238539" y="1413357"/>
            <a:ext cx="9925878" cy="1687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kk-KZ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RU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kk-K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if-elif-else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қызметтерін біледі.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бірнеше шартты орындайтын</a:t>
            </a:r>
            <a:r>
              <a:rPr lang="kk-K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elif 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kk-K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логикалық</a:t>
            </a:r>
            <a:r>
              <a:rPr lang="kk-K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операторын пайдалана алады.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Python программалау тілінде программалық код жасай алады</a:t>
            </a:r>
          </a:p>
          <a:p>
            <a:pPr lvl="0" algn="just">
              <a:lnSpc>
                <a:spcPct val="107000"/>
              </a:lnSpc>
            </a:pPr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ҚБ: Бағдаршам.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F7EF71-87B2-D7FA-5B2D-54D4E0D2C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92" t="9484" r="49355" b="22686"/>
          <a:stretch/>
        </p:blipFill>
        <p:spPr>
          <a:xfrm>
            <a:off x="477079" y="3691839"/>
            <a:ext cx="3140764" cy="31661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1E6F01F-7FA7-E9F8-95D8-99366524E5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86" t="10995" r="44349" b="20594"/>
          <a:stretch/>
        </p:blipFill>
        <p:spPr>
          <a:xfrm>
            <a:off x="4845458" y="3691838"/>
            <a:ext cx="3140765" cy="3166161"/>
          </a:xfrm>
          <a:prstGeom prst="rect">
            <a:avLst/>
          </a:prstGeom>
        </p:spPr>
      </p:pic>
      <p:sp>
        <p:nvSpPr>
          <p:cNvPr id="26" name="Стрелка: вправо с вырезом 25">
            <a:extLst>
              <a:ext uri="{FF2B5EF4-FFF2-40B4-BE49-F238E27FC236}">
                <a16:creationId xmlns:a16="http://schemas.microsoft.com/office/drawing/2014/main" id="{FBC054AB-FDA3-5CD3-B73F-1BF066517DEF}"/>
              </a:ext>
            </a:extLst>
          </p:cNvPr>
          <p:cNvSpPr/>
          <p:nvPr/>
        </p:nvSpPr>
        <p:spPr>
          <a:xfrm>
            <a:off x="3742446" y="4345048"/>
            <a:ext cx="978408" cy="9011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23B0A4B-60FF-349D-04EF-A853B684C6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847" t="46165" r="40979" b="28926"/>
          <a:stretch/>
        </p:blipFill>
        <p:spPr>
          <a:xfrm>
            <a:off x="8498850" y="3709121"/>
            <a:ext cx="2703443" cy="122143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DB64DC7-6078-F7EF-2332-63D0049BE3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61" t="39226" r="37826" b="28926"/>
          <a:stretch/>
        </p:blipFill>
        <p:spPr>
          <a:xfrm>
            <a:off x="8498850" y="5078713"/>
            <a:ext cx="2831760" cy="166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9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18067" y="5465934"/>
            <a:ext cx="1475103" cy="11616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D45BDD-CD13-799C-0695-B74AA7622997}"/>
              </a:ext>
            </a:extLst>
          </p:cNvPr>
          <p:cNvSpPr txBox="1"/>
          <p:nvPr/>
        </p:nvSpPr>
        <p:spPr>
          <a:xfrm>
            <a:off x="281874" y="84650"/>
            <a:ext cx="12072730" cy="5272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3-тапсырма. </a:t>
            </a:r>
            <a:r>
              <a:rPr lang="kk-K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Топтық жұмыс  (6 минут )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«Стоп топ!» ойыны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(Топқа </a:t>
            </a:r>
            <a:r>
              <a:rPr lang="kk-KZ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kk-KZ" sz="1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тапсырма және бірнеше минут уақыт беріледі. Тапсырманы  бірінші орындап біткен топ «стоп топ!» деп дауыстайды. Орындаған тапсырманың дұрыс және уақытылы орындалғанына қарай бағаланады.)</a:t>
            </a:r>
            <a:endParaRPr lang="kk-KZ" sz="1600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№1 тапсырма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" indent="-26670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 берілген. Егер берілген сан оң болса, онда санды 5 – ке арттыру керек, ал теріс болса, онда 10-ға кеміту керек. Егер енгізілетін сан 0 – ге тең болатын болса, онда «0 – ден басқа сан енгіз» деген хабарлама шығатын программа құрыңдар.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" indent="-26670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№2 тапсырма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" indent="-26670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 берілген. Егер берілген сан тақ болса, онда санды 5 есе арттыру керек, ал егер жұп болса, онда 2 есе кеміту керек. Егер енгізілетін сан 0 – ге тең болатын болса, онда «0 – ден басқа сан енгіз» деген хабарлама шығатын программа құрыңдар.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if, else операторларын қолданып Python тілінде программалық код  жаза алады.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if, else операторларының қызметін түсінеді.</a:t>
            </a:r>
          </a:p>
          <a:p>
            <a:pPr lvl="0"/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ҚБ: бағдаршам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788FAFE-595F-17CE-A60B-79BF9824C0ED}"/>
              </a:ext>
            </a:extLst>
          </p:cNvPr>
          <p:cNvGrpSpPr/>
          <p:nvPr/>
        </p:nvGrpSpPr>
        <p:grpSpPr>
          <a:xfrm rot="5400000">
            <a:off x="4133312" y="3244841"/>
            <a:ext cx="1470414" cy="4866859"/>
            <a:chOff x="3488635" y="808382"/>
            <a:chExt cx="4591878" cy="5829302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459CE61D-7C75-08DC-F209-8B6C1D67905A}"/>
                </a:ext>
              </a:extLst>
            </p:cNvPr>
            <p:cNvSpPr/>
            <p:nvPr/>
          </p:nvSpPr>
          <p:spPr>
            <a:xfrm>
              <a:off x="3641035" y="3987249"/>
              <a:ext cx="4439478" cy="265043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5B15ED9-4F43-3E1C-D3FE-52E9BAE163C2}"/>
                </a:ext>
              </a:extLst>
            </p:cNvPr>
            <p:cNvSpPr/>
            <p:nvPr/>
          </p:nvSpPr>
          <p:spPr>
            <a:xfrm>
              <a:off x="3591340" y="2556014"/>
              <a:ext cx="4439478" cy="245827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BAD3EDD-144B-05AF-124F-961CE8332CB1}"/>
                </a:ext>
              </a:extLst>
            </p:cNvPr>
            <p:cNvSpPr/>
            <p:nvPr/>
          </p:nvSpPr>
          <p:spPr>
            <a:xfrm>
              <a:off x="3488635" y="808382"/>
              <a:ext cx="4591878" cy="2756453"/>
            </a:xfrm>
            <a:prstGeom prst="ellipse">
              <a:avLst/>
            </a:prstGeom>
            <a:solidFill>
              <a:srgbClr val="4CF62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5725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8677" y="5636569"/>
            <a:ext cx="12433281" cy="1221431"/>
          </a:xfrm>
          <a:prstGeom prst="rect">
            <a:avLst/>
          </a:prstGeom>
          <a:solidFill>
            <a:srgbClr val="85A7EA"/>
          </a:solidFill>
        </p:spPr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92711" y="5611707"/>
            <a:ext cx="1475103" cy="11616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BE145E-4624-92D8-9DC7-CFEF13B87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25" t="9063" r="24892" b="11865"/>
          <a:stretch/>
        </p:blipFill>
        <p:spPr>
          <a:xfrm>
            <a:off x="254668" y="780179"/>
            <a:ext cx="5124216" cy="571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A93747-0F26-C1FA-AFB0-56AA87337E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35" t="8676" r="40000" b="35259"/>
          <a:stretch/>
        </p:blipFill>
        <p:spPr>
          <a:xfrm>
            <a:off x="5623116" y="152655"/>
            <a:ext cx="3373970" cy="2608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D96E47-32F5-1D50-2772-E2EF12184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69" t="8483" r="40326" b="35452"/>
          <a:stretch/>
        </p:blipFill>
        <p:spPr>
          <a:xfrm>
            <a:off x="8822223" y="68005"/>
            <a:ext cx="3016161" cy="2608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05F765-6460-2BFA-2907-AAA14536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890" t="11332" r="17392" b="37049"/>
          <a:stretch/>
        </p:blipFill>
        <p:spPr>
          <a:xfrm>
            <a:off x="5964870" y="2997789"/>
            <a:ext cx="6064432" cy="30493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393655-A09F-0168-1D63-2FC142B1978F}"/>
              </a:ext>
            </a:extLst>
          </p:cNvPr>
          <p:cNvSpPr txBox="1"/>
          <p:nvPr/>
        </p:nvSpPr>
        <p:spPr>
          <a:xfrm>
            <a:off x="552634" y="152655"/>
            <a:ext cx="6215268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Топтық жұмыс №1 тапсырма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8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8677" y="5636569"/>
            <a:ext cx="12433281" cy="1221431"/>
          </a:xfrm>
          <a:prstGeom prst="rect">
            <a:avLst/>
          </a:prstGeom>
          <a:solidFill>
            <a:srgbClr val="85A7EA"/>
          </a:solidFill>
        </p:spPr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92711" y="5611707"/>
            <a:ext cx="1475103" cy="11616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393655-A09F-0168-1D63-2FC142B1978F}"/>
              </a:ext>
            </a:extLst>
          </p:cNvPr>
          <p:cNvSpPr txBox="1"/>
          <p:nvPr/>
        </p:nvSpPr>
        <p:spPr>
          <a:xfrm>
            <a:off x="552634" y="152655"/>
            <a:ext cx="6215268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Топтық жұмыс №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k-K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тапсырма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22D06B-FA08-06C5-9F5A-AE218343B8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39" t="15056" r="35761" b="14379"/>
          <a:stretch/>
        </p:blipFill>
        <p:spPr>
          <a:xfrm>
            <a:off x="552634" y="1010478"/>
            <a:ext cx="5331331" cy="569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2D2022-E451-3686-EB37-2361C3E6CA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53" t="12735" r="46739" b="38738"/>
          <a:stretch/>
        </p:blipFill>
        <p:spPr>
          <a:xfrm>
            <a:off x="6308037" y="430872"/>
            <a:ext cx="3061252" cy="2998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19F532-BBA8-92F7-AACD-1CC5142C8C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17" t="24335" r="46561" b="37965"/>
          <a:stretch/>
        </p:blipFill>
        <p:spPr>
          <a:xfrm>
            <a:off x="9303272" y="430872"/>
            <a:ext cx="2978877" cy="2989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69DEDF-3ACE-55C1-AF1A-EABD969F50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543" t="23175" r="26630" b="36032"/>
          <a:stretch/>
        </p:blipFill>
        <p:spPr>
          <a:xfrm>
            <a:off x="6164407" y="3782030"/>
            <a:ext cx="5830956" cy="2796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078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8677" y="5636569"/>
            <a:ext cx="12433281" cy="1221431"/>
          </a:xfrm>
          <a:prstGeom prst="rect">
            <a:avLst/>
          </a:prstGeom>
          <a:solidFill>
            <a:srgbClr val="85A7EA"/>
          </a:solidFill>
        </p:spPr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92711" y="5611707"/>
            <a:ext cx="1475103" cy="11616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F2F92F-A1AE-90E8-7DD9-7685B5655B7F}"/>
              </a:ext>
            </a:extLst>
          </p:cNvPr>
          <p:cNvSpPr txBox="1"/>
          <p:nvPr/>
        </p:nvSpPr>
        <p:spPr>
          <a:xfrm>
            <a:off x="636102" y="4927336"/>
            <a:ext cx="7394712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Тапсырманы орындаған  оқушыны мадақтау,толықтыру жасау, тиімді  кері байланыс орнату.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A9E46BD-9520-C570-E1F0-E491EC67F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13" y="304511"/>
            <a:ext cx="35492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625" algn="l"/>
              </a:tabLst>
            </a:pPr>
            <a:r>
              <a:rPr kumimoji="0" lang="kk-KZ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ЕББҚ</a:t>
            </a:r>
            <a:r>
              <a:rPr kumimoji="0" lang="kk-KZ" alt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тапсырма</a:t>
            </a:r>
            <a:endParaRPr kumimoji="0" lang="kk-KZ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FFC97-8411-0BA1-9385-1B8974942BA2}"/>
              </a:ext>
            </a:extLst>
          </p:cNvPr>
          <p:cNvSpPr txBox="1"/>
          <p:nvPr/>
        </p:nvSpPr>
        <p:spPr>
          <a:xfrm>
            <a:off x="689112" y="1065566"/>
            <a:ext cx="8945217" cy="186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kk-KZ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 бүтін сан берілген. Сол берілген санның оң және теріс екенін анықтайтын программа құр. Егер берілген сан теріс болса «теріс», оң болса «оң»  0 –ге  тең болса «қайта енгіз» деген хабарлама шығуы керек.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102AB-AE7E-E1B7-AEE8-B617F18F1255}"/>
              </a:ext>
            </a:extLst>
          </p:cNvPr>
          <p:cNvSpPr txBox="1"/>
          <p:nvPr/>
        </p:nvSpPr>
        <p:spPr>
          <a:xfrm>
            <a:off x="540965" y="2598078"/>
            <a:ext cx="9570443" cy="215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kk-KZ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if, elif, else операторларының қызметін түсінеді.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kk-KZ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Кірістірілген шарт операторын қолданып, Python программалау тілінде есептер шығара алады.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D464D6-9F6E-E833-C367-B5CFB264A343}"/>
              </a:ext>
            </a:extLst>
          </p:cNvPr>
          <p:cNvSpPr txBox="1"/>
          <p:nvPr/>
        </p:nvSpPr>
        <p:spPr>
          <a:xfrm>
            <a:off x="1090931" y="4560874"/>
            <a:ext cx="6844747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ҚБ: бағдаршам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08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724</Words>
  <Application>Microsoft Office PowerPoint</Application>
  <PresentationFormat>Широкоэкранный</PresentationFormat>
  <Paragraphs>88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Lato Bold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мектеп</cp:lastModifiedBy>
  <cp:revision>81</cp:revision>
  <dcterms:created xsi:type="dcterms:W3CDTF">2022-05-17T20:57:07Z</dcterms:created>
  <dcterms:modified xsi:type="dcterms:W3CDTF">2022-08-25T20:26:20Z</dcterms:modified>
</cp:coreProperties>
</file>