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notesMasterIdLst>
    <p:notesMasterId r:id="rId16"/>
  </p:notesMasterIdLst>
  <p:sldIdLst>
    <p:sldId id="256" r:id="rId3"/>
    <p:sldId id="257" r:id="rId4"/>
    <p:sldId id="274" r:id="rId5"/>
    <p:sldId id="280" r:id="rId6"/>
    <p:sldId id="277" r:id="rId7"/>
    <p:sldId id="281" r:id="rId8"/>
    <p:sldId id="278" r:id="rId9"/>
    <p:sldId id="282" r:id="rId10"/>
    <p:sldId id="283" r:id="rId11"/>
    <p:sldId id="284" r:id="rId12"/>
    <p:sldId id="285" r:id="rId13"/>
    <p:sldId id="286" r:id="rId14"/>
    <p:sldId id="28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1EAC-8043-4459-B050-47C379182A7C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BA5B9-92BF-4FAD-9EFD-2E4D27205C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493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7019" y="1916832"/>
            <a:ext cx="68407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kumimoji="0" lang="kk-KZ" sz="4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«</a:t>
            </a:r>
            <a:r>
              <a:rPr lang="kk-KZ" sz="4000" b="1" dirty="0">
                <a:latin typeface="Times New Roman" pitchFamily="18" charset="0"/>
                <a:ea typeface="Calibri"/>
                <a:cs typeface="Times New Roman" pitchFamily="18" charset="0"/>
              </a:rPr>
              <a:t>Жай бөлшек.Жай бөлшектерді оқу және жазу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5" y="4509120"/>
            <a:ext cx="5256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Математика</a:t>
            </a:r>
          </a:p>
          <a:p>
            <a:r>
              <a:rPr lang="kk-KZ" sz="32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kk-KZ" sz="3200" b="1" kern="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5</a:t>
            </a:r>
            <a:r>
              <a:rPr lang="kk-KZ" sz="32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kk-KZ" sz="3200" b="1" kern="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сынып</a:t>
            </a:r>
            <a:endParaRPr lang="ru-RU" sz="3200" b="1" kern="0" dirty="0"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5111" y="1485376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108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7643192" cy="4525963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1200" dirty="0">
                    <a:latin typeface="Times New Roman"/>
                    <a:ea typeface="Calibri"/>
                  </a:rPr>
                  <a:t>Белгісіз саның  орнына тиісті санды қойып,берілген натурал санды жай бөлшек </a:t>
                </a:r>
                <a:r>
                  <a:rPr lang="kk-KZ" sz="11200" dirty="0" smtClean="0">
                    <a:latin typeface="Times New Roman"/>
                    <a:ea typeface="Calibri"/>
                  </a:rPr>
                  <a:t>түрінде </a:t>
                </a:r>
                <a:r>
                  <a:rPr lang="kk-KZ" sz="11200" dirty="0">
                    <a:latin typeface="Times New Roman"/>
                    <a:ea typeface="Calibri"/>
                  </a:rPr>
                  <a:t>жаз</a:t>
                </a:r>
                <a:r>
                  <a:rPr lang="kk-KZ" sz="11200" dirty="0">
                    <a:latin typeface="Times New Roman"/>
                    <a:ea typeface="Times New Roman"/>
                  </a:rPr>
                  <a:t> </a:t>
                </a:r>
                <a:r>
                  <a:rPr lang="kk-KZ" sz="11200" dirty="0" smtClean="0">
                    <a:latin typeface="Times New Roman"/>
                    <a:ea typeface="Times New Roman"/>
                  </a:rPr>
                  <a:t>                                                                                          </a:t>
                </a:r>
                <a:r>
                  <a:rPr lang="kk-KZ" sz="11200" dirty="0" smtClean="0"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kk-KZ" sz="11200" dirty="0">
                    <a:latin typeface="Times New Roman"/>
                    <a:ea typeface="Times New Roman"/>
                    <a:cs typeface="Times New Roman"/>
                  </a:rPr>
                  <a:t>)</a:t>
                </a:r>
                <a14:m>
                  <m:oMath xmlns:m="http://schemas.openxmlformats.org/officeDocument/2006/math">
                    <m:r>
                      <a:rPr lang="kk-KZ" sz="11200" i="1">
                        <a:effectLst/>
                        <a:latin typeface="Cambria Math"/>
                        <a:ea typeface="Calibri"/>
                        <a:cs typeface="Times New Roman"/>
                      </a:rPr>
                      <m:t> 2=</m:t>
                    </m:r>
                    <m:f>
                      <m:fPr>
                        <m:ctrlPr>
                          <a:rPr lang="ru-RU" sz="112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112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∎</m:t>
                        </m:r>
                      </m:num>
                      <m:den>
                        <m:r>
                          <a:rPr lang="kk-KZ" sz="112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sz="11200" dirty="0">
                    <a:effectLst/>
                    <a:latin typeface="Times New Roman"/>
                    <a:ea typeface="Times New Roman"/>
                    <a:cs typeface="Times New Roman"/>
                  </a:rPr>
                  <a:t>         </a:t>
                </a:r>
                <a14:m>
                  <m:oMath xmlns:m="http://schemas.openxmlformats.org/officeDocument/2006/math">
                    <m:r>
                      <a:rPr lang="kk-KZ" sz="11200" i="1">
                        <a:effectLst/>
                        <a:latin typeface="Cambria Math"/>
                        <a:ea typeface="Calibri"/>
                        <a:cs typeface="Times New Roman"/>
                      </a:rPr>
                      <m:t>2=</m:t>
                    </m:r>
                    <m:f>
                      <m:fPr>
                        <m:ctrlPr>
                          <a:rPr lang="ru-RU" sz="112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112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14</m:t>
                        </m:r>
                      </m:num>
                      <m:den>
                        <m:r>
                          <a:rPr lang="kk-KZ" sz="112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∎</m:t>
                        </m:r>
                      </m:den>
                    </m:f>
                  </m:oMath>
                </a14:m>
                <a:r>
                  <a:rPr lang="kk-KZ" sz="11200" dirty="0"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                                </a:t>
                </a:r>
                <a:r>
                  <a:rPr lang="kk-KZ" sz="112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1200" dirty="0">
                    <a:effectLst/>
                    <a:latin typeface="Times New Roman"/>
                    <a:ea typeface="Times New Roman"/>
                    <a:cs typeface="Times New Roman"/>
                  </a:rPr>
                  <a:t>2)</a:t>
                </a:r>
                <a14:m>
                  <m:oMath xmlns:m="http://schemas.openxmlformats.org/officeDocument/2006/math">
                    <m:r>
                      <a:rPr lang="kk-KZ" sz="11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8=</m:t>
                    </m:r>
                    <m:f>
                      <m:fPr>
                        <m:ctrlPr>
                          <a:rPr lang="ru-RU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∎</m:t>
                        </m:r>
                      </m:num>
                      <m:den>
                        <m:r>
                          <a:rPr lang="kk-KZ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11200" dirty="0">
                    <a:effectLst/>
                    <a:latin typeface="Times New Roman"/>
                    <a:ea typeface="Times New Roman"/>
                    <a:cs typeface="Times New Roman"/>
                  </a:rPr>
                  <a:t>             </a:t>
                </a:r>
                <a14:m>
                  <m:oMath xmlns:m="http://schemas.openxmlformats.org/officeDocument/2006/math">
                    <m:r>
                      <a:rPr lang="kk-KZ" sz="11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8=</m:t>
                    </m:r>
                    <m:f>
                      <m:fPr>
                        <m:ctrlPr>
                          <a:rPr lang="ru-RU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∎</m:t>
                        </m:r>
                      </m:num>
                      <m:den>
                        <m:r>
                          <a:rPr lang="kk-KZ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</m:oMath>
                </a14:m>
                <a:r>
                  <a:rPr lang="kk-KZ" sz="11200" dirty="0"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                                  </a:t>
                </a:r>
                <a:endParaRPr lang="kk-KZ" sz="11200" dirty="0" smtClean="0">
                  <a:effectLst/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1200" dirty="0">
                    <a:effectLst/>
                    <a:latin typeface="Times New Roman"/>
                    <a:ea typeface="Times New Roman"/>
                    <a:cs typeface="Times New Roman"/>
                  </a:rPr>
                  <a:t>3)</a:t>
                </a:r>
                <a14:m>
                  <m:oMath xmlns:m="http://schemas.openxmlformats.org/officeDocument/2006/math">
                    <m:r>
                      <a:rPr lang="kk-KZ" sz="11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12=</m:t>
                    </m:r>
                    <m:f>
                      <m:fPr>
                        <m:ctrlPr>
                          <a:rPr lang="ru-RU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∎</m:t>
                        </m:r>
                      </m:num>
                      <m:den>
                        <m:r>
                          <a:rPr lang="kk-KZ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den>
                    </m:f>
                  </m:oMath>
                </a14:m>
                <a:r>
                  <a:rPr lang="kk-KZ" sz="11200" dirty="0">
                    <a:effectLst/>
                    <a:latin typeface="Times New Roman"/>
                    <a:ea typeface="Times New Roman"/>
                    <a:cs typeface="Times New Roman"/>
                  </a:rPr>
                  <a:t>             </a:t>
                </a:r>
                <a14:m>
                  <m:oMath xmlns:m="http://schemas.openxmlformats.org/officeDocument/2006/math">
                    <m:r>
                      <a:rPr lang="kk-KZ" sz="11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12=</m:t>
                    </m:r>
                    <m:f>
                      <m:fPr>
                        <m:ctrlPr>
                          <a:rPr lang="ru-RU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96</m:t>
                        </m:r>
                      </m:num>
                      <m:den>
                        <m:r>
                          <a:rPr lang="kk-KZ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∎</m:t>
                        </m:r>
                      </m:den>
                    </m:f>
                  </m:oMath>
                </a14:m>
                <a:endParaRPr lang="ru-RU" sz="11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kk-KZ" sz="11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4)27=</m:t>
                    </m:r>
                    <m:f>
                      <m:fPr>
                        <m:ctrlPr>
                          <a:rPr lang="ru-RU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270</m:t>
                        </m:r>
                      </m:num>
                      <m:den>
                        <m:r>
                          <a:rPr lang="kk-KZ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∎</m:t>
                        </m:r>
                      </m:den>
                    </m:f>
                  </m:oMath>
                </a14:m>
                <a:r>
                  <a:rPr lang="kk-KZ" sz="11200" dirty="0">
                    <a:effectLst/>
                    <a:latin typeface="Times New Roman"/>
                    <a:ea typeface="Times New Roman"/>
                    <a:cs typeface="Times New Roman"/>
                  </a:rPr>
                  <a:t>         27</a:t>
                </a:r>
                <a14:m>
                  <m:oMath xmlns:m="http://schemas.openxmlformats.org/officeDocument/2006/math">
                    <m:r>
                      <a:rPr lang="kk-KZ" sz="11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∎</m:t>
                        </m:r>
                      </m:num>
                      <m:den>
                        <m:r>
                          <a:rPr lang="kk-KZ" sz="11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100</m:t>
                        </m:r>
                      </m:den>
                    </m:f>
                  </m:oMath>
                </a14:m>
                <a:endParaRPr lang="ru-RU" sz="11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kk-KZ" sz="3600" dirty="0" smtClean="0">
                  <a:latin typeface="Times New Roman"/>
                  <a:ea typeface="Times New Roman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7643192" cy="4525963"/>
              </a:xfrm>
              <a:blipFill rotWithShape="1">
                <a:blip r:embed="rId2" cstate="print"/>
                <a:stretch>
                  <a:fillRect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kk-KZ" sz="2400" dirty="0">
                <a:effectLst/>
                <a:latin typeface="Times New Roman"/>
                <a:ea typeface="Calibri"/>
              </a:rPr>
              <a:t>Тапсырма №3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953474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47500" lnSpcReduction="20000"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45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kk-KZ" sz="4500" i="1"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  <m:r>
                      <a:rPr lang="kk-KZ" sz="45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       </m:t>
                    </m:r>
                    <m:r>
                      <a:rPr lang="kk-KZ" sz="4500" i="1">
                        <a:effectLst/>
                        <a:latin typeface="Cambria Math"/>
                        <a:ea typeface="Calibri"/>
                        <a:cs typeface="Times New Roman"/>
                      </a:rPr>
                      <m:t>2=</m:t>
                    </m:r>
                    <m:f>
                      <m:fPr>
                        <m:ctrlPr>
                          <a:rPr lang="ru-RU" sz="45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5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6</m:t>
                        </m:r>
                      </m:num>
                      <m:den>
                        <m:r>
                          <a:rPr lang="kk-KZ" sz="45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sz="45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kk-KZ" sz="4500" i="1">
                        <a:effectLst/>
                        <a:latin typeface="Cambria Math"/>
                        <a:ea typeface="Calibri"/>
                        <a:cs typeface="Times New Roman"/>
                      </a:rPr>
                      <m:t>2=</m:t>
                    </m:r>
                    <m:f>
                      <m:fPr>
                        <m:ctrlPr>
                          <a:rPr lang="ru-RU" sz="45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5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14</m:t>
                        </m:r>
                      </m:num>
                      <m:den>
                        <m:r>
                          <a:rPr lang="kk-KZ" sz="45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7</m:t>
                        </m:r>
                      </m:den>
                    </m:f>
                  </m:oMath>
                </a14:m>
                <a:r>
                  <a:rPr lang="kk-KZ" sz="45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                                                               </a:t>
                </a:r>
                <a:endParaRPr lang="kk-KZ" sz="4500" dirty="0" smtClean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45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2</a:t>
                </a:r>
                <a:r>
                  <a:rPr lang="kk-KZ" sz="45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kk-KZ" sz="4500" b="0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  </m:t>
                    </m:r>
                    <m:r>
                      <a:rPr lang="kk-KZ" sz="45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    </m:t>
                    </m:r>
                    <m:r>
                      <a:rPr lang="kk-KZ" sz="45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8=</m:t>
                    </m:r>
                    <m:f>
                      <m:fPr>
                        <m:ctrlPr>
                          <a:rPr lang="ru-RU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32</m:t>
                        </m:r>
                      </m:num>
                      <m:den>
                        <m:r>
                          <a:rPr lang="kk-KZ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45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kk-KZ" sz="45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8=</m:t>
                    </m:r>
                    <m:f>
                      <m:fPr>
                        <m:ctrlPr>
                          <a:rPr lang="ru-RU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72</m:t>
                        </m:r>
                      </m:num>
                      <m:den>
                        <m:r>
                          <a:rPr lang="kk-KZ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</m:oMath>
                </a14:m>
                <a:r>
                  <a:rPr lang="kk-KZ" sz="45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                                                              </a:t>
                </a:r>
                <a:endParaRPr lang="kk-KZ" sz="4500" dirty="0" smtClean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45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3)</a:t>
                </a:r>
                <a14:m>
                  <m:oMath xmlns:m="http://schemas.openxmlformats.org/officeDocument/2006/math">
                    <m:r>
                      <a:rPr lang="kk-KZ" sz="4500" b="0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      </m:t>
                    </m:r>
                    <m:r>
                      <a:rPr lang="kk-KZ" sz="45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12=</m:t>
                    </m:r>
                    <m:f>
                      <m:fPr>
                        <m:ctrlPr>
                          <a:rPr lang="ru-RU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60</m:t>
                        </m:r>
                      </m:num>
                      <m:den>
                        <m:r>
                          <a:rPr lang="kk-KZ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den>
                    </m:f>
                  </m:oMath>
                </a14:m>
                <a:r>
                  <a:rPr lang="kk-KZ" sz="45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kk-KZ" sz="45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12=</m:t>
                    </m:r>
                    <m:f>
                      <m:fPr>
                        <m:ctrlPr>
                          <a:rPr lang="ru-RU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96</m:t>
                        </m:r>
                      </m:num>
                      <m:den>
                        <m:r>
                          <a:rPr lang="kk-KZ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den>
                    </m:f>
                  </m:oMath>
                </a14:m>
                <a:endParaRPr lang="ru-RU" sz="4500" dirty="0">
                  <a:effectLst/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4500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4</a:t>
                </a:r>
                <a14:m>
                  <m:oMath xmlns:m="http://schemas.openxmlformats.org/officeDocument/2006/math">
                    <m:r>
                      <a:rPr lang="kk-KZ" sz="45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)</m:t>
                    </m:r>
                    <m:r>
                      <a:rPr lang="kk-KZ" sz="45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     </m:t>
                    </m:r>
                    <m:r>
                      <a:rPr lang="kk-KZ" sz="45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27=</m:t>
                    </m:r>
                    <m:f>
                      <m:fPr>
                        <m:ctrlPr>
                          <a:rPr lang="ru-RU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270</m:t>
                        </m:r>
                      </m:num>
                      <m:den>
                        <m:r>
                          <a:rPr lang="kk-KZ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</m:t>
                        </m:r>
                      </m:den>
                    </m:f>
                  </m:oMath>
                </a14:m>
                <a:r>
                  <a:rPr lang="kk-KZ" sz="45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        27</a:t>
                </a:r>
                <a14:m>
                  <m:oMath xmlns:m="http://schemas.openxmlformats.org/officeDocument/2006/math">
                    <m:r>
                      <a:rPr lang="kk-KZ" sz="45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2700</m:t>
                        </m:r>
                      </m:num>
                      <m:den>
                        <m:r>
                          <a:rPr lang="kk-KZ" sz="45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100</m:t>
                        </m:r>
                      </m:den>
                    </m:f>
                  </m:oMath>
                </a14:m>
                <a:endParaRPr lang="ru-RU" sz="4500" dirty="0">
                  <a:effectLst/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  <a:p>
                <a:pPr marL="109728" indent="0">
                  <a:buNone/>
                </a:pPr>
                <a:endParaRPr lang="ru-RU" sz="33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8718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dirty="0">
                    <a:latin typeface="Times New Roman"/>
                    <a:ea typeface="Calibri"/>
                    <a:cs typeface="Times New Roman"/>
                  </a:rPr>
                  <a:t>Айжанда  үш бүтін алма,екі жарты алма және төрт ширек алма бар .Айжанда барлығы неше алма бар?</a:t>
                </a:r>
                <a:endParaRPr lang="ru-RU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109728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kk-KZ" sz="1800" dirty="0">
                    <a:effectLst/>
                    <a:latin typeface="Times New Roman"/>
                    <a:ea typeface="Calibri"/>
                    <a:cs typeface="Times New Roman"/>
                  </a:rPr>
                  <a:t> </a:t>
                </a:r>
                <a:endParaRPr lang="ru-RU" sz="18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800" b="1" dirty="0">
                    <a:effectLst/>
                    <a:latin typeface="Times New Roman"/>
                    <a:ea typeface="Calibri"/>
                    <a:cs typeface="Times New Roman"/>
                  </a:rPr>
                  <a:t>Берілгені: Бүтіні -</a:t>
                </a:r>
                <a:r>
                  <a:rPr lang="kk-KZ" sz="1800" b="1" dirty="0" smtClean="0">
                    <a:effectLst/>
                    <a:latin typeface="Times New Roman"/>
                    <a:ea typeface="Calibri"/>
                    <a:cs typeface="Times New Roman"/>
                  </a:rPr>
                  <a:t>3 алма        </a:t>
                </a:r>
                <a:endParaRPr lang="ru-RU" sz="18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800" b="1" dirty="0">
                    <a:effectLst/>
                    <a:latin typeface="Times New Roman"/>
                    <a:ea typeface="Calibri"/>
                    <a:cs typeface="Times New Roman"/>
                  </a:rPr>
                  <a:t>жарты</a:t>
                </a:r>
                <a14:m>
                  <m:oMath xmlns:m="http://schemas.openxmlformats.org/officeDocument/2006/math">
                    <m:r>
                      <a:rPr lang="kk-KZ" sz="1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  </m:t>
                    </m:r>
                    <m:f>
                      <m:fPr>
                        <m:ctrlPr>
                          <a:rPr lang="ru-RU" sz="28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8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kk-KZ" sz="28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  </m:t>
                        </m:r>
                        <m:r>
                          <a:rPr lang="kk-KZ" sz="28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den>
                    </m:f>
                  </m:oMath>
                </a14:m>
                <a:r>
                  <a:rPr lang="kk-KZ" sz="2800" b="1" dirty="0">
                    <a:effectLst/>
                    <a:latin typeface="Times New Roman"/>
                    <a:ea typeface="Times New Roman"/>
                    <a:cs typeface="Times New Roman"/>
                  </a:rPr>
                  <a:t> -  </a:t>
                </a:r>
                <a:r>
                  <a:rPr lang="kk-KZ" sz="28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2 </a:t>
                </a:r>
                <a:r>
                  <a:rPr lang="kk-KZ" sz="20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алма </a:t>
                </a:r>
                <a:r>
                  <a:rPr lang="kk-KZ" sz="28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    </a:t>
                </a:r>
                <a:endParaRPr lang="ru-RU" sz="18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800" b="1" dirty="0">
                    <a:effectLst/>
                    <a:latin typeface="Times New Roman"/>
                    <a:ea typeface="Times New Roman"/>
                    <a:cs typeface="Times New Roman"/>
                  </a:rPr>
                  <a:t>ширек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8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kk-KZ" sz="28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  </m:t>
                        </m:r>
                        <m:r>
                          <a:rPr lang="kk-KZ" sz="28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𝟒</m:t>
                        </m:r>
                      </m:den>
                    </m:f>
                  </m:oMath>
                </a14:m>
                <a:r>
                  <a:rPr lang="kk-KZ" sz="2800" b="1" dirty="0">
                    <a:effectLst/>
                    <a:latin typeface="Times New Roman"/>
                    <a:ea typeface="Times New Roman"/>
                    <a:cs typeface="Times New Roman"/>
                  </a:rPr>
                  <a:t>  -</a:t>
                </a:r>
                <a:r>
                  <a:rPr lang="kk-KZ" sz="28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4 </a:t>
                </a:r>
                <a:r>
                  <a:rPr lang="kk-KZ" sz="20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алма </a:t>
                </a:r>
                <a:endParaRPr lang="ru-RU" sz="18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800" b="1" dirty="0" smtClean="0">
                    <a:effectLst/>
                    <a:latin typeface="Times New Roman"/>
                    <a:ea typeface="Calibri"/>
                    <a:cs typeface="Times New Roman"/>
                  </a:rPr>
                  <a:t>Барлығы неше алма--?</a:t>
                </a:r>
                <a:endParaRPr lang="ru-RU" sz="18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5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dirty="0">
                <a:effectLst/>
                <a:latin typeface="Times New Roman"/>
                <a:ea typeface="Calibri"/>
              </a:rPr>
              <a:t>Тапсырма №4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047720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337271"/>
                <a:ext cx="8229600" cy="4525963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kk-KZ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  </m:t>
                        </m:r>
                        <m:r>
                          <a:rPr lang="kk-KZ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den>
                    </m:f>
                    <m:r>
                      <a:rPr lang="kk-KZ" sz="40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r>
                  <a:rPr lang="kk-KZ" sz="4000" b="1" dirty="0">
                    <a:effectLst/>
                    <a:latin typeface="Times New Roman"/>
                    <a:ea typeface="Times New Roman"/>
                    <a:cs typeface="Times New Roman"/>
                  </a:rPr>
                  <a:t>  </a:t>
                </a:r>
                <a:r>
                  <a:rPr lang="kk-KZ" sz="2800" b="1" dirty="0">
                    <a:effectLst/>
                    <a:latin typeface="Times New Roman"/>
                    <a:ea typeface="Times New Roman"/>
                    <a:cs typeface="Times New Roman"/>
                  </a:rPr>
                  <a:t>бір алманың жартысы онда екі алманың жартысы бір бүтін болады </a:t>
                </a:r>
                <a:r>
                  <a:rPr lang="kk-KZ" sz="28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:endParaRPr lang="ru-RU" sz="28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800" b="1" dirty="0">
                    <a:effectLst/>
                    <a:latin typeface="Times New Roman"/>
                    <a:ea typeface="Times New Roman"/>
                    <a:cs typeface="Times New Roman"/>
                  </a:rPr>
                  <a:t>ал  төрт алманың ширегі және  бір бүтін алма болады </a:t>
                </a:r>
                <a:endParaRPr lang="ru-RU" sz="28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800" b="1" dirty="0">
                    <a:effectLst/>
                    <a:latin typeface="Times New Roman"/>
                    <a:ea typeface="Times New Roman"/>
                    <a:cs typeface="Times New Roman"/>
                  </a:rPr>
                  <a:t>олай болса 3+1+1</a:t>
                </a:r>
                <a14:m>
                  <m:oMath xmlns:m="http://schemas.openxmlformats.org/officeDocument/2006/math">
                    <m:r>
                      <a:rPr lang="kk-KZ" sz="36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r>
                  <a:rPr lang="kk-KZ" sz="3600" dirty="0">
                    <a:effectLst/>
                    <a:latin typeface="Times New Roman"/>
                    <a:ea typeface="Times New Roman"/>
                    <a:cs typeface="Times New Roman"/>
                  </a:rPr>
                  <a:t> 5 алма </a:t>
                </a:r>
                <a:endParaRPr lang="ru-RU" sz="28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800" dirty="0">
                    <a:latin typeface="Times New Roman"/>
                    <a:ea typeface="Times New Roman"/>
                    <a:cs typeface="Times New Roman"/>
                  </a:rPr>
                  <a:t>жауабы:- Айжанның  5 алмасы бар</a:t>
                </a:r>
                <a:endParaRPr lang="ru-RU" sz="2000" dirty="0"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000" dirty="0">
                    <a:latin typeface="Times New Roman"/>
                    <a:ea typeface="Calibri"/>
                    <a:cs typeface="Times New Roman"/>
                  </a:rPr>
                  <a:t> </a:t>
                </a:r>
                <a:endParaRPr lang="ru-RU" sz="2000" dirty="0">
                  <a:latin typeface="Calibri"/>
                  <a:ea typeface="Calibri"/>
                  <a:cs typeface="Times New Roman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337271"/>
                <a:ext cx="8229600" cy="4525963"/>
              </a:xfr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2800" dirty="0">
                <a:solidFill>
                  <a:prstClr val="black"/>
                </a:solidFill>
                <a:effectLst/>
                <a:latin typeface="Times New Roman"/>
                <a:ea typeface="Calibri"/>
                <a:cs typeface="Times New Roman"/>
              </a:rPr>
              <a:t>шешуі:</a:t>
            </a:r>
            <a:endParaRPr lang="ru-RU" dirty="0"/>
          </a:p>
        </p:txBody>
      </p:sp>
      <p:pic>
        <p:nvPicPr>
          <p:cNvPr id="5" name="Рисунок 4" descr="https://fsd.kopilkaurokov.ru/uploads/user_file_55004b9062e8f/matiematika-uliestier-3-synyp_4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0648"/>
            <a:ext cx="5904656" cy="216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31693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97830" y="1503808"/>
            <a:ext cx="8352928" cy="2861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kern="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Оқу мақсаты</a:t>
            </a:r>
            <a:r>
              <a:rPr lang="kk-KZ" sz="24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5.1.1.9 </a:t>
            </a:r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жай бөлшектер ұғымы менгеру;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5.5.2.1 жай бөлшектерді оқу және </a:t>
            </a:r>
            <a:r>
              <a:rPr lang="kk-KZ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жазу</a:t>
            </a:r>
          </a:p>
          <a:p>
            <a:endParaRPr lang="kk-KZ" sz="2400" kern="0" dirty="0">
              <a:solidFill>
                <a:srgbClr val="002060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endParaRPr lang="kk-KZ" sz="2400" kern="0" dirty="0" smtClean="0">
              <a:solidFill>
                <a:srgbClr val="002060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endParaRPr lang="kk-KZ" sz="2400" kern="0" dirty="0">
              <a:solidFill>
                <a:srgbClr val="002060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endParaRPr lang="ru-RU" sz="2400" kern="0" dirty="0">
              <a:solidFill>
                <a:srgbClr val="002060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94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80920" cy="1293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/>
                <a:ea typeface="Calibri"/>
                <a:cs typeface="Times New Roman"/>
              </a:rPr>
              <a:t>Алдымен ережемен танысып алайық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/>
                <a:ea typeface="Calibri"/>
                <a:cs typeface="Times New Roman"/>
              </a:rPr>
              <a:t>Бүтіннің бірнеше тең бөліктерінің әрқайсысы үлес деп аталады.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r>
              <a:rPr lang="kk-KZ" sz="2000" dirty="0">
                <a:latin typeface="Times New Roman"/>
                <a:ea typeface="Calibri"/>
              </a:rPr>
              <a:t>Мысалы </a:t>
            </a:r>
            <a:endParaRPr lang="ru-RU" dirty="0"/>
          </a:p>
        </p:txBody>
      </p:sp>
      <p:pic>
        <p:nvPicPr>
          <p:cNvPr id="6" name="Рисунок 5" descr="https://fsd.kopilkaurokov.ru/uploads/user_file_55004b9062e8f/matiematika-uliestier-3-synyp_4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46324"/>
            <a:ext cx="7056783" cy="3242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fsd.kopilkaurokov.ru/uploads/user_file_55004b9062e8f/matiematika-uliestier-3-synyp_4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92896"/>
            <a:ext cx="7056783" cy="32429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531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Жай бөлшекті оқылуы </a:t>
            </a:r>
            <a:r>
              <a:rPr lang="kk-KZ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800" dirty="0" smtClean="0">
                    <a:latin typeface="Times New Roman"/>
                    <a:ea typeface="Calibri"/>
                    <a:cs typeface="Times New Roman"/>
                  </a:rPr>
                  <a:t>Жай бөлшекті оқығанда алдымен бөлшек сызығының астынғы сан(бөлімі) шығыс септігінде оөылады.Сонан соң үстіндегі сан(алымы)атау септігінде оқылады .</a:t>
                </a:r>
                <a:endParaRPr lang="ru-RU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800" dirty="0">
                    <a:effectLst/>
                    <a:latin typeface="Times New Roman"/>
                    <a:ea typeface="Calibri"/>
                    <a:cs typeface="Times New Roman"/>
                  </a:rPr>
                  <a:t>мысалы: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kk-KZ" sz="4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4000" dirty="0">
                    <a:effectLst/>
                    <a:latin typeface="Times New Roman"/>
                    <a:ea typeface="Times New Roman"/>
                    <a:cs typeface="Times New Roman"/>
                  </a:rPr>
                  <a:t>   </a:t>
                </a:r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төрттен бір немесе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6</m:t>
                        </m:r>
                      </m:num>
                      <m:den>
                        <m:r>
                          <a:rPr lang="kk-KZ" sz="4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7</m:t>
                        </m:r>
                      </m:den>
                    </m:f>
                  </m:oMath>
                </a14:m>
                <a:r>
                  <a:rPr lang="kk-KZ" sz="4000" dirty="0">
                    <a:effectLst/>
                    <a:latin typeface="Times New Roman"/>
                    <a:ea typeface="Times New Roman"/>
                    <a:cs typeface="Times New Roman"/>
                  </a:rPr>
                  <a:t>   </a:t>
                </a:r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жетіден алты</a:t>
                </a:r>
                <a:endParaRPr lang="ru-RU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kk-KZ" sz="2800" i="1" smtClean="0">
                            <a:effectLst/>
                            <a:latin typeface="Cambria Math"/>
                            <a:cs typeface="Times New Roman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/>
                            <a:latin typeface="Cambria Math"/>
                            <a:cs typeface="Times New Roman"/>
                          </a:rPr>
                          <m:t>𝑚</m:t>
                        </m:r>
                      </m:num>
                      <m:den>
                        <m:r>
                          <a:rPr lang="en-US" sz="2800" b="0" i="1" smtClean="0">
                            <a:effectLst/>
                            <a:latin typeface="Cambria Math"/>
                            <a:cs typeface="Times New Roman"/>
                          </a:rPr>
                          <m:t>𝑛</m:t>
                        </m:r>
                      </m:den>
                    </m:f>
                  </m:oMath>
                </a14:m>
                <a:r>
                  <a:rPr lang="kk-KZ" sz="2800" dirty="0" smtClean="0">
                    <a:effectLst/>
                    <a:latin typeface="Times New Roman"/>
                    <a:ea typeface="Calibri"/>
                    <a:cs typeface="Times New Roman"/>
                  </a:rPr>
                  <a:t>түріндегі </a:t>
                </a:r>
                <a:r>
                  <a:rPr lang="kk-KZ" sz="2800" dirty="0">
                    <a:effectLst/>
                    <a:latin typeface="Times New Roman"/>
                    <a:ea typeface="Calibri"/>
                    <a:cs typeface="Times New Roman"/>
                  </a:rPr>
                  <a:t>санды (</a:t>
                </a:r>
                <a:r>
                  <a:rPr lang="kk-KZ" sz="2800" dirty="0" smtClean="0">
                    <a:effectLst/>
                    <a:latin typeface="Times New Roman"/>
                    <a:ea typeface="Calibri"/>
                    <a:cs typeface="Times New Roman"/>
                  </a:rPr>
                  <a:t>мұндағы   </a:t>
                </a:r>
                <a:r>
                  <a:rPr lang="kk-KZ" sz="2800" i="1" dirty="0" smtClean="0">
                    <a:effectLst/>
                    <a:latin typeface="Times New Roman"/>
                    <a:ea typeface="Calibri"/>
                    <a:cs typeface="Times New Roman"/>
                  </a:rPr>
                  <a:t>m</a:t>
                </a:r>
                <a:r>
                  <a:rPr lang="kk-KZ" sz="2800" dirty="0" smtClean="0"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lang="kk-KZ" sz="2800" dirty="0">
                    <a:effectLst/>
                    <a:latin typeface="Times New Roman"/>
                    <a:ea typeface="Calibri"/>
                    <a:cs typeface="Times New Roman"/>
                  </a:rPr>
                  <a:t>– натурал сан немесе нөл</a:t>
                </a:r>
                <a:r>
                  <a:rPr lang="kk-KZ" sz="2800" dirty="0" smtClean="0">
                    <a:effectLst/>
                    <a:latin typeface="Times New Roman"/>
                    <a:ea typeface="Calibri"/>
                    <a:cs typeface="Times New Roman"/>
                  </a:rPr>
                  <a:t>, </a:t>
                </a:r>
                <a:r>
                  <a:rPr lang="kk-KZ" sz="2800" i="1" dirty="0" smtClean="0">
                    <a:effectLst/>
                    <a:latin typeface="Times New Roman"/>
                    <a:ea typeface="Calibri"/>
                    <a:cs typeface="Times New Roman"/>
                  </a:rPr>
                  <a:t>n</a:t>
                </a:r>
                <a:r>
                  <a:rPr lang="kk-KZ" sz="2800" dirty="0" smtClean="0"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lang="kk-KZ" sz="2800" dirty="0">
                    <a:effectLst/>
                    <a:latin typeface="Times New Roman"/>
                    <a:ea typeface="Calibri"/>
                    <a:cs typeface="Times New Roman"/>
                  </a:rPr>
                  <a:t>- натурал сан) жай бөлшек деп атайды. </a:t>
                </a:r>
                <a:endParaRPr lang="ru-RU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i="1" dirty="0" smtClean="0">
                    <a:effectLst/>
                    <a:latin typeface="Times New Roman"/>
                    <a:ea typeface="Calibri"/>
                    <a:cs typeface="Times New Roman"/>
                  </a:rPr>
                  <a:t>M</a:t>
                </a:r>
                <a:r>
                  <a:rPr lang="kk-KZ" sz="2800" i="1" dirty="0" smtClean="0">
                    <a:effectLst/>
                    <a:latin typeface="Times New Roman"/>
                    <a:ea typeface="Calibri"/>
                    <a:cs typeface="Times New Roman"/>
                  </a:rPr>
                  <a:t>  </a:t>
                </a:r>
                <a:r>
                  <a:rPr lang="kk-KZ" sz="2800" dirty="0" smtClean="0">
                    <a:effectLst/>
                    <a:latin typeface="Times New Roman"/>
                    <a:ea typeface="Calibri"/>
                    <a:cs typeface="Times New Roman"/>
                  </a:rPr>
                  <a:t>саны  </a:t>
                </a:r>
                <a:r>
                  <a:rPr lang="kk-KZ" sz="2800" dirty="0">
                    <a:effectLst/>
                    <a:latin typeface="Times New Roman"/>
                    <a:ea typeface="Calibri"/>
                    <a:cs typeface="Times New Roman"/>
                  </a:rPr>
                  <a:t>бөлшегінің </a:t>
                </a:r>
                <a:r>
                  <a:rPr lang="kk-KZ" sz="2800" i="1" dirty="0">
                    <a:effectLst/>
                    <a:latin typeface="Times New Roman"/>
                    <a:ea typeface="Calibri"/>
                    <a:cs typeface="Times New Roman"/>
                  </a:rPr>
                  <a:t>алымы</a:t>
                </a:r>
                <a:r>
                  <a:rPr lang="kk-KZ" sz="2800" dirty="0">
                    <a:effectLst/>
                    <a:latin typeface="Times New Roman"/>
                    <a:ea typeface="Calibri"/>
                    <a:cs typeface="Times New Roman"/>
                  </a:rPr>
                  <a:t>, ал </a:t>
                </a:r>
                <a:r>
                  <a:rPr lang="kk-KZ" sz="2800" i="1" dirty="0">
                    <a:effectLst/>
                    <a:latin typeface="Times New Roman"/>
                    <a:ea typeface="Calibri"/>
                    <a:cs typeface="Times New Roman"/>
                  </a:rPr>
                  <a:t>n  бөлімі</a:t>
                </a:r>
                <a:r>
                  <a:rPr lang="kk-KZ" sz="2800" dirty="0">
                    <a:effectLst/>
                    <a:latin typeface="Times New Roman"/>
                    <a:ea typeface="Calibri"/>
                    <a:cs typeface="Times New Roman"/>
                  </a:rPr>
                  <a:t> деп аталады.</a:t>
                </a:r>
                <a:endParaRPr lang="ru-RU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800" dirty="0">
                    <a:effectLst/>
                    <a:latin typeface="Times New Roman"/>
                    <a:ea typeface="Calibri"/>
                    <a:cs typeface="Times New Roman"/>
                  </a:rPr>
                  <a:t>       Кез келген  </a:t>
                </a:r>
                <a:r>
                  <a:rPr lang="kk-KZ" sz="2800" i="1" dirty="0">
                    <a:effectLst/>
                    <a:latin typeface="Times New Roman"/>
                    <a:ea typeface="Calibri"/>
                    <a:cs typeface="Times New Roman"/>
                  </a:rPr>
                  <a:t>m</a:t>
                </a:r>
                <a:r>
                  <a:rPr lang="kk-KZ" sz="2800" dirty="0">
                    <a:effectLst/>
                    <a:latin typeface="Times New Roman"/>
                    <a:ea typeface="Calibri"/>
                    <a:cs typeface="Times New Roman"/>
                  </a:rPr>
                  <a:t> және </a:t>
                </a:r>
                <a:r>
                  <a:rPr lang="kk-KZ" sz="2800" i="1" dirty="0">
                    <a:effectLst/>
                    <a:latin typeface="Times New Roman"/>
                    <a:ea typeface="Calibri"/>
                    <a:cs typeface="Times New Roman"/>
                  </a:rPr>
                  <a:t>n</a:t>
                </a:r>
                <a:r>
                  <a:rPr lang="kk-KZ" sz="2800" dirty="0">
                    <a:effectLst/>
                    <a:latin typeface="Times New Roman"/>
                    <a:ea typeface="Calibri"/>
                    <a:cs typeface="Times New Roman"/>
                  </a:rPr>
                  <a:t> натурал сандары үшін  теңдігі орындалады.</a:t>
                </a:r>
                <a:endParaRPr lang="ru-RU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482" r="-1926" b="-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2171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484784"/>
                <a:ext cx="7886700" cy="4464496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b="1" dirty="0">
                    <a:latin typeface="Times New Roman"/>
                    <a:ea typeface="Calibri"/>
                    <a:cs typeface="Times New Roman"/>
                  </a:rPr>
                  <a:t>Екі натурал санның бөліндісін бөлшек түрінде жазғанда бөлшектің алымына бөлінгіш жазылып,бөліміне бөлгіш жазылады.</a:t>
                </a:r>
                <a:endParaRPr lang="ru-RU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dirty="0">
                    <a:effectLst/>
                    <a:latin typeface="Times New Roman"/>
                    <a:ea typeface="Calibri"/>
                    <a:cs typeface="Times New Roman"/>
                  </a:rPr>
                  <a:t> </a:t>
                </a:r>
                <a:endParaRPr lang="ru-RU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dirty="0">
                    <a:effectLst/>
                    <a:latin typeface="Times New Roman"/>
                    <a:ea typeface="Calibri"/>
                    <a:cs typeface="Times New Roman"/>
                  </a:rPr>
                  <a:t>Мысал </a:t>
                </a:r>
                <a:r>
                  <a:rPr lang="kk-KZ" sz="3200" dirty="0">
                    <a:effectLst/>
                    <a:latin typeface="Times New Roman"/>
                    <a:ea typeface="Times New Roman"/>
                    <a:cs typeface="Times New Roman"/>
                  </a:rPr>
                  <a:t>42:63</a:t>
                </a:r>
                <a14:m>
                  <m:oMath xmlns:m="http://schemas.openxmlformats.org/officeDocument/2006/math">
                    <m:r>
                      <a:rPr lang="kk-KZ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32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32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42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63</m:t>
                        </m:r>
                      </m:den>
                    </m:f>
                  </m:oMath>
                </a14:m>
                <a:r>
                  <a:rPr lang="kk-KZ" sz="3200" dirty="0">
                    <a:effectLst/>
                    <a:latin typeface="Times New Roman"/>
                    <a:ea typeface="Times New Roman"/>
                    <a:cs typeface="Times New Roman"/>
                  </a:rPr>
                  <a:t>   ;       60:225 </a:t>
                </a:r>
                <a14:m>
                  <m:oMath xmlns:m="http://schemas.openxmlformats.org/officeDocument/2006/math">
                    <m:r>
                      <a:rPr lang="kk-KZ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r>
                  <a:rPr lang="kk-KZ" sz="3200" dirty="0"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60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225</m:t>
                        </m:r>
                      </m:den>
                    </m:f>
                  </m:oMath>
                </a14:m>
                <a:endParaRPr lang="ru-RU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kk-KZ" sz="2400" dirty="0">
                    <a:effectLst/>
                    <a:latin typeface="Times New Roman"/>
                    <a:ea typeface="Calibri"/>
                    <a:cs typeface="Times New Roman"/>
                  </a:rPr>
                  <a:t>2кез келген натурал санды бөлімі кез келген натурал сан болатын жай бөлшне түрінде жазуға болады.</a:t>
                </a:r>
                <a:endParaRPr lang="ru-RU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 арқылы қысқарту.</a:t>
                </a:r>
                <a:endParaRPr lang="ru-RU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r>
                  <a:rPr lang="kk-KZ" sz="2400" dirty="0">
                    <a:effectLst/>
                    <a:latin typeface="Times New Roman"/>
                    <a:ea typeface="Times New Roman"/>
                  </a:rPr>
                  <a:t>Мысал</a:t>
                </a:r>
                <a:r>
                  <a:rPr lang="kk-KZ" sz="3200" dirty="0">
                    <a:effectLst/>
                    <a:latin typeface="Times New Roman"/>
                    <a:ea typeface="Times New Roman"/>
                  </a:rPr>
                  <a:t>: 3 </a:t>
                </a:r>
                <a14:m>
                  <m:oMath xmlns:m="http://schemas.openxmlformats.org/officeDocument/2006/math">
                    <m:r>
                      <a:rPr lang="kk-KZ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=3:1=</m:t>
                    </m:r>
                    <m:f>
                      <m:fPr>
                        <m:ctrlPr>
                          <a:rPr lang="ru-RU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</m:den>
                    </m:f>
                  </m:oMath>
                </a14:m>
                <a:r>
                  <a:rPr lang="kk-KZ" sz="3200" dirty="0">
                    <a:effectLst/>
                    <a:latin typeface="Times New Roman"/>
                    <a:ea typeface="Times New Roman"/>
                  </a:rPr>
                  <a:t> немесе 3</a:t>
                </a:r>
                <a14:m>
                  <m:oMath xmlns:m="http://schemas.openxmlformats.org/officeDocument/2006/math">
                    <m:r>
                      <a:rPr lang="kk-KZ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</m:den>
                    </m:f>
                  </m:oMath>
                </a14:m>
                <a:r>
                  <a:rPr lang="kk-KZ" sz="3200" dirty="0">
                    <a:effectLst/>
                    <a:latin typeface="Times New Roman"/>
                    <a:ea typeface="Times New Roman"/>
                  </a:rPr>
                  <a:t>;    3</a:t>
                </a:r>
                <a14:m>
                  <m:oMath xmlns:m="http://schemas.openxmlformats.org/officeDocument/2006/math">
                    <m:r>
                      <a:rPr lang="kk-KZ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=12:4=</m:t>
                    </m:r>
                    <m:f>
                      <m:fPr>
                        <m:ctrlPr>
                          <a:rPr lang="ru-RU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12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den>
                    </m:f>
                  </m:oMath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484784"/>
                <a:ext cx="7886700" cy="4464496"/>
              </a:xfrm>
              <a:blipFill rotWithShape="1">
                <a:blip r:embed="rId2" cstate="print"/>
                <a:stretch>
                  <a:fillRect t="-8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119814" cy="836712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Жай бөлшектің жазылуы.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684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Бөлшне түрінде жазыңдар:мына суреттегі фигуралардың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1) қандай бөлігі боялған?                                                                                          2)  қандай бөлігі боялмаған?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dirty="0">
                <a:effectLst/>
                <a:latin typeface="Times New Roman"/>
                <a:ea typeface="Calibri"/>
              </a:rPr>
              <a:t>Тапсырма №1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Тақырыбы: Үлестер мен бөлшектерді қайталау | Международный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212976"/>
            <a:ext cx="7056784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102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1988840"/>
                <a:ext cx="8229600" cy="3171808"/>
              </a:xfrm>
            </p:spPr>
            <p:txBody>
              <a:bodyPr>
                <a:normAutofit fontScale="25000" lnSpcReduction="20000"/>
              </a:bodyPr>
              <a:lstStyle/>
              <a:p>
                <a:pPr marL="109728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endParaRPr lang="kk-KZ" sz="2000" dirty="0" smtClean="0">
                  <a:latin typeface="Times New Roman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8000" dirty="0" smtClean="0">
                    <a:latin typeface="Times New Roman"/>
                    <a:ea typeface="Calibri"/>
                    <a:cs typeface="Times New Roman"/>
                  </a:rPr>
                  <a:t>   1</a:t>
                </a:r>
                <a:r>
                  <a:rPr lang="kk-KZ" sz="8000" dirty="0">
                    <a:latin typeface="Times New Roman"/>
                    <a:ea typeface="Calibri"/>
                    <a:cs typeface="Times New Roman"/>
                  </a:rPr>
                  <a:t>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kk-KZ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8000" dirty="0">
                    <a:effectLst/>
                    <a:latin typeface="Times New Roman"/>
                    <a:ea typeface="Times New Roman"/>
                    <a:cs typeface="Times New Roman"/>
                  </a:rPr>
                  <a:t>  </a:t>
                </a:r>
                <a:r>
                  <a:rPr lang="kk-KZ" sz="8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              </a:t>
                </a:r>
                <a:r>
                  <a:rPr lang="kk-KZ" sz="8000" dirty="0">
                    <a:effectLst/>
                    <a:latin typeface="Times New Roman"/>
                    <a:ea typeface="Times New Roman"/>
                    <a:cs typeface="Times New Roman"/>
                  </a:rPr>
                  <a:t>2)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kk-KZ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16</m:t>
                        </m:r>
                      </m:den>
                    </m:f>
                  </m:oMath>
                </a14:m>
                <a:r>
                  <a:rPr lang="kk-KZ" sz="8000" dirty="0">
                    <a:effectLst/>
                    <a:latin typeface="Times New Roman"/>
                    <a:ea typeface="Times New Roman"/>
                    <a:cs typeface="Times New Roman"/>
                  </a:rPr>
                  <a:t>  </a:t>
                </a:r>
                <a:r>
                  <a:rPr lang="kk-KZ" sz="8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            </a:t>
                </a:r>
                <a:r>
                  <a:rPr lang="kk-KZ" sz="8000" dirty="0">
                    <a:effectLst/>
                    <a:latin typeface="Times New Roman"/>
                    <a:ea typeface="Times New Roman"/>
                    <a:cs typeface="Times New Roman"/>
                  </a:rPr>
                  <a:t>3)</a:t>
                </a:r>
                <a14:m>
                  <m:oMath xmlns:m="http://schemas.openxmlformats.org/officeDocument/2006/math">
                    <m:r>
                      <a:rPr lang="kk-KZ" sz="8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ru-RU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num>
                      <m:den>
                        <m:r>
                          <a:rPr lang="kk-KZ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16</m:t>
                        </m:r>
                      </m:den>
                    </m:f>
                  </m:oMath>
                </a14:m>
                <a:r>
                  <a:rPr lang="kk-KZ" sz="8000" dirty="0">
                    <a:effectLst/>
                    <a:latin typeface="Times New Roman"/>
                    <a:ea typeface="Times New Roman"/>
                    <a:cs typeface="Times New Roman"/>
                  </a:rPr>
                  <a:t>   </a:t>
                </a:r>
                <a:r>
                  <a:rPr lang="kk-KZ" sz="8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                                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kk-KZ" sz="2800" dirty="0"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kk-KZ" sz="2800" dirty="0" smtClean="0">
                  <a:effectLst/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8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4</a:t>
                </a:r>
                <a:r>
                  <a:rPr lang="kk-KZ" sz="8000" dirty="0">
                    <a:effectLst/>
                    <a:latin typeface="Times New Roman"/>
                    <a:ea typeface="Times New Roman"/>
                    <a:cs typeface="Times New Roman"/>
                  </a:rPr>
                  <a:t>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num>
                      <m:den>
                        <m:r>
                          <a:rPr lang="kk-KZ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den>
                    </m:f>
                  </m:oMath>
                </a14:m>
                <a:r>
                  <a:rPr lang="kk-KZ" sz="8000" dirty="0">
                    <a:effectLst/>
                    <a:latin typeface="Times New Roman"/>
                    <a:ea typeface="Times New Roman"/>
                    <a:cs typeface="Times New Roman"/>
                  </a:rPr>
                  <a:t>   </a:t>
                </a:r>
                <a:r>
                  <a:rPr lang="kk-KZ" sz="8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             </a:t>
                </a:r>
                <a:r>
                  <a:rPr lang="kk-KZ" sz="8000" dirty="0">
                    <a:effectLst/>
                    <a:latin typeface="Times New Roman"/>
                    <a:ea typeface="Times New Roman"/>
                    <a:cs typeface="Times New Roman"/>
                  </a:rPr>
                  <a:t>5)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kk-KZ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</m:t>
                        </m:r>
                      </m:den>
                    </m:f>
                  </m:oMath>
                </a14:m>
                <a:r>
                  <a:rPr lang="kk-KZ" sz="8000" dirty="0">
                    <a:effectLst/>
                    <a:latin typeface="Times New Roman"/>
                    <a:ea typeface="Times New Roman"/>
                    <a:cs typeface="Times New Roman"/>
                  </a:rPr>
                  <a:t>  </a:t>
                </a:r>
                <a:r>
                  <a:rPr lang="kk-KZ" sz="8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                </a:t>
                </a:r>
                <a:r>
                  <a:rPr lang="kk-KZ" sz="8000" dirty="0">
                    <a:effectLst/>
                    <a:latin typeface="Times New Roman"/>
                    <a:ea typeface="Times New Roman"/>
                    <a:cs typeface="Times New Roman"/>
                  </a:rPr>
                  <a:t>6)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num>
                      <m:den>
                        <m:r>
                          <a:rPr lang="kk-KZ" sz="8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8000" dirty="0">
                    <a:effectLst/>
                    <a:latin typeface="Times New Roman"/>
                    <a:ea typeface="Calibri"/>
                    <a:cs typeface="Times New Roman"/>
                  </a:rPr>
                  <a:t> </a:t>
                </a:r>
                <a:endParaRPr lang="ru-RU" sz="80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1988840"/>
                <a:ext cx="8229600" cy="3171808"/>
              </a:xfr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050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"/>
            <a:ext cx="8119814" cy="908720"/>
          </a:xfrm>
        </p:spPr>
        <p:txBody>
          <a:bodyPr>
            <a:normAutofit/>
          </a:bodyPr>
          <a:lstStyle/>
          <a:p>
            <a:r>
              <a:rPr lang="kk-KZ" sz="22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Тапсырма </a:t>
            </a:r>
            <a:r>
              <a:rPr lang="kk-KZ" sz="22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№2</a:t>
            </a:r>
            <a:r>
              <a:rPr lang="kk-KZ" sz="22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9"/>
                <a:ext cx="7715200" cy="3603856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kk-KZ" sz="3400" dirty="0" smtClean="0">
                  <a:latin typeface="Times New Roman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5100" dirty="0" smtClean="0">
                    <a:latin typeface="Times New Roman"/>
                    <a:ea typeface="Calibri"/>
                    <a:cs typeface="Times New Roman"/>
                  </a:rPr>
                  <a:t>А)   Бөлшек </a:t>
                </a:r>
                <a:r>
                  <a:rPr lang="kk-KZ" sz="5100" dirty="0">
                    <a:latin typeface="Times New Roman"/>
                    <a:ea typeface="Calibri"/>
                    <a:cs typeface="Times New Roman"/>
                  </a:rPr>
                  <a:t>түрінде жазыңдар :                                                   </a:t>
                </a:r>
                <a:endParaRPr lang="ru-RU" sz="5100" dirty="0"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5100" dirty="0" smtClean="0">
                    <a:latin typeface="Times New Roman"/>
                    <a:ea typeface="Calibri"/>
                    <a:cs typeface="Times New Roman"/>
                  </a:rPr>
                  <a:t>1</a:t>
                </a:r>
                <a:r>
                  <a:rPr lang="kk-KZ" sz="5100" dirty="0">
                    <a:latin typeface="Times New Roman"/>
                    <a:ea typeface="Calibri"/>
                    <a:cs typeface="Times New Roman"/>
                  </a:rPr>
                  <a:t>)    7:12;     </a:t>
                </a:r>
                <a:r>
                  <a:rPr lang="kk-KZ" sz="5100" dirty="0" smtClean="0">
                    <a:latin typeface="Times New Roman"/>
                    <a:ea typeface="Calibri"/>
                    <a:cs typeface="Times New Roman"/>
                  </a:rPr>
                  <a:t>2)  9:11</a:t>
                </a:r>
                <a:r>
                  <a:rPr lang="kk-KZ" sz="5100" dirty="0">
                    <a:latin typeface="Times New Roman"/>
                    <a:ea typeface="Calibri"/>
                    <a:cs typeface="Times New Roman"/>
                  </a:rPr>
                  <a:t>;    </a:t>
                </a:r>
                <a:r>
                  <a:rPr lang="kk-KZ" sz="5100" dirty="0" smtClean="0">
                    <a:latin typeface="Times New Roman"/>
                    <a:ea typeface="Calibri"/>
                    <a:cs typeface="Times New Roman"/>
                  </a:rPr>
                  <a:t>3)   </a:t>
                </a:r>
                <a:r>
                  <a:rPr lang="kk-KZ" sz="5100" dirty="0">
                    <a:latin typeface="Times New Roman"/>
                    <a:ea typeface="Calibri"/>
                    <a:cs typeface="Times New Roman"/>
                  </a:rPr>
                  <a:t>8:7:  </a:t>
                </a:r>
                <a:r>
                  <a:rPr lang="kk-KZ" sz="5100" dirty="0" smtClean="0">
                    <a:latin typeface="Times New Roman"/>
                    <a:ea typeface="Calibri"/>
                    <a:cs typeface="Times New Roman"/>
                  </a:rPr>
                  <a:t>4) </a:t>
                </a:r>
                <a:r>
                  <a:rPr lang="kk-KZ" sz="5100" dirty="0">
                    <a:latin typeface="Times New Roman"/>
                    <a:ea typeface="Calibri"/>
                    <a:cs typeface="Times New Roman"/>
                  </a:rPr>
                  <a:t>14:20;   </a:t>
                </a:r>
                <a:r>
                  <a:rPr lang="kk-KZ" sz="5100" dirty="0" smtClean="0">
                    <a:latin typeface="Times New Roman"/>
                    <a:ea typeface="Calibri"/>
                    <a:cs typeface="Times New Roman"/>
                  </a:rPr>
                  <a:t>5)  30:41</a:t>
                </a:r>
                <a:r>
                  <a:rPr lang="kk-KZ" sz="5100" dirty="0">
                    <a:latin typeface="Times New Roman"/>
                    <a:ea typeface="Calibri"/>
                    <a:cs typeface="Times New Roman"/>
                  </a:rPr>
                  <a:t>;   </a:t>
                </a:r>
                <a:r>
                  <a:rPr lang="kk-KZ" sz="5100" dirty="0" smtClean="0">
                    <a:latin typeface="Times New Roman"/>
                    <a:ea typeface="Calibri"/>
                    <a:cs typeface="Times New Roman"/>
                  </a:rPr>
                  <a:t>6)61:100                                            </a:t>
                </a:r>
                <a:endParaRPr lang="ru-RU" sz="5100" dirty="0">
                  <a:latin typeface="Calibri"/>
                  <a:ea typeface="Calibri"/>
                  <a:cs typeface="Times New Roman"/>
                </a:endParaRPr>
              </a:p>
              <a:p>
                <a:endParaRPr lang="kk-KZ" sz="5100" dirty="0" smtClean="0"/>
              </a:p>
              <a:p>
                <a:endParaRPr lang="kk-KZ" sz="5100" dirty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5100" dirty="0" smtClean="0">
                    <a:latin typeface="Times New Roman"/>
                    <a:ea typeface="Calibri"/>
                    <a:cs typeface="Times New Roman"/>
                  </a:rPr>
                  <a:t>Ә)  </a:t>
                </a:r>
                <a:r>
                  <a:rPr lang="kk-KZ" sz="5100" dirty="0">
                    <a:latin typeface="Times New Roman"/>
                    <a:ea typeface="Calibri"/>
                    <a:cs typeface="Times New Roman"/>
                  </a:rPr>
                  <a:t>Бөлшнкті бөлінді түрінде жазыңдар:</a:t>
                </a:r>
                <a:endParaRPr lang="ru-RU" sz="51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5100" dirty="0">
                    <a:effectLst/>
                    <a:latin typeface="Times New Roman"/>
                    <a:ea typeface="Calibri"/>
                    <a:cs typeface="Times New Roman"/>
                  </a:rPr>
                  <a:t>  1)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num>
                      <m:den>
                        <m:r>
                          <a:rPr lang="kk-KZ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den>
                    </m:f>
                  </m:oMath>
                </a14:m>
                <a:r>
                  <a:rPr lang="kk-KZ" sz="5100" dirty="0">
                    <a:effectLst/>
                    <a:latin typeface="Times New Roman"/>
                    <a:ea typeface="Times New Roman"/>
                    <a:cs typeface="Times New Roman"/>
                  </a:rPr>
                  <a:t>   2)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kk-KZ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12</m:t>
                        </m:r>
                      </m:den>
                    </m:f>
                  </m:oMath>
                </a14:m>
                <a:r>
                  <a:rPr lang="kk-KZ" sz="5100" dirty="0">
                    <a:effectLst/>
                    <a:latin typeface="Times New Roman"/>
                    <a:ea typeface="Times New Roman"/>
                    <a:cs typeface="Times New Roman"/>
                  </a:rPr>
                  <a:t>   3)</a:t>
                </a:r>
                <a14:m>
                  <m:oMath xmlns:m="http://schemas.openxmlformats.org/officeDocument/2006/math">
                    <m:r>
                      <a:rPr lang="kk-KZ" sz="51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ru-RU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num>
                      <m:den>
                        <m:r>
                          <a:rPr lang="kk-KZ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</m:oMath>
                </a14:m>
                <a:r>
                  <a:rPr lang="kk-KZ" sz="5100" dirty="0">
                    <a:effectLst/>
                    <a:latin typeface="Times New Roman"/>
                    <a:ea typeface="Times New Roman"/>
                    <a:cs typeface="Times New Roman"/>
                  </a:rPr>
                  <a:t>   4)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num>
                      <m:den>
                        <m:r>
                          <a:rPr lang="kk-KZ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den>
                    </m:f>
                  </m:oMath>
                </a14:m>
                <a:r>
                  <a:rPr lang="kk-KZ" sz="5100" dirty="0">
                    <a:effectLst/>
                    <a:latin typeface="Times New Roman"/>
                    <a:ea typeface="Times New Roman"/>
                    <a:cs typeface="Times New Roman"/>
                  </a:rPr>
                  <a:t>    5)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kk-KZ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</m:oMath>
                </a14:m>
                <a:r>
                  <a:rPr lang="kk-KZ" sz="5100" dirty="0">
                    <a:effectLst/>
                    <a:latin typeface="Times New Roman"/>
                    <a:ea typeface="Times New Roman"/>
                    <a:cs typeface="Times New Roman"/>
                  </a:rPr>
                  <a:t>   6)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num>
                      <m:den>
                        <m:r>
                          <a:rPr lang="kk-KZ" sz="5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den>
                    </m:f>
                  </m:oMath>
                </a14:m>
                <a:endParaRPr lang="ru-RU" sz="51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109728" indent="0">
                  <a:buNone/>
                </a:pPr>
                <a:endParaRPr lang="ru-RU" sz="5100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9"/>
                <a:ext cx="7715200" cy="3603856"/>
              </a:xfr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76233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kk-KZ" dirty="0" smtClean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dirty="0" smtClean="0"/>
                  <a:t>А).</a:t>
                </a:r>
                <a:r>
                  <a:rPr lang="kk-KZ" sz="2000" dirty="0" smtClean="0">
                    <a:latin typeface="Times New Roman"/>
                    <a:ea typeface="Calibri"/>
                    <a:cs typeface="Times New Roman"/>
                  </a:rPr>
                  <a:t>                                                                                                                     </a:t>
                </a:r>
                <a:r>
                  <a:rPr lang="kk-KZ" sz="2000" dirty="0" smtClean="0">
                    <a:latin typeface="Times New Roman"/>
                    <a:ea typeface="Calibri"/>
                    <a:cs typeface="Times New Roman"/>
                  </a:rPr>
                  <a:t>1</a:t>
                </a:r>
                <a14:m>
                  <m:oMath xmlns:m="http://schemas.openxmlformats.org/officeDocument/2006/math">
                    <m:r>
                      <a:rPr lang="kk-KZ" sz="2800" b="0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)</m:t>
                    </m:r>
                    <m:f>
                      <m:fPr>
                        <m:ctrlPr>
                          <a:rPr lang="ru-RU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num>
                      <m:den>
                        <m:r>
                          <a:rPr lang="kk-KZ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12</m:t>
                        </m:r>
                      </m:den>
                    </m:f>
                  </m:oMath>
                </a14:m>
                <a:r>
                  <a:rPr lang="kk-KZ" sz="2800" dirty="0">
                    <a:effectLst/>
                    <a:latin typeface="Times New Roman"/>
                    <a:ea typeface="Times New Roman"/>
                    <a:cs typeface="Times New Roman"/>
                  </a:rPr>
                  <a:t>   2)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kk-KZ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</m:oMath>
                </a14:m>
                <a:r>
                  <a:rPr lang="kk-KZ" sz="2800" dirty="0">
                    <a:effectLst/>
                    <a:latin typeface="Times New Roman"/>
                    <a:ea typeface="Times New Roman"/>
                    <a:cs typeface="Times New Roman"/>
                  </a:rPr>
                  <a:t>   3)</a:t>
                </a:r>
                <a14:m>
                  <m:oMath xmlns:m="http://schemas.openxmlformats.org/officeDocument/2006/math">
                    <m:r>
                      <a:rPr lang="kk-KZ" sz="28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ru-RU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kk-KZ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den>
                    </m:f>
                  </m:oMath>
                </a14:m>
                <a:r>
                  <a:rPr lang="kk-KZ" sz="2800" dirty="0">
                    <a:effectLst/>
                    <a:latin typeface="Times New Roman"/>
                    <a:ea typeface="Times New Roman"/>
                    <a:cs typeface="Times New Roman"/>
                  </a:rPr>
                  <a:t>   4)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</m:t>
                        </m:r>
                      </m:num>
                      <m:den>
                        <m:r>
                          <a:rPr lang="kk-KZ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20</m:t>
                        </m:r>
                      </m:den>
                    </m:f>
                  </m:oMath>
                </a14:m>
                <a:r>
                  <a:rPr lang="kk-KZ" sz="2800" dirty="0">
                    <a:effectLst/>
                    <a:latin typeface="Times New Roman"/>
                    <a:ea typeface="Times New Roman"/>
                    <a:cs typeface="Times New Roman"/>
                  </a:rPr>
                  <a:t>    5)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30</m:t>
                        </m:r>
                      </m:num>
                      <m:den>
                        <m:r>
                          <a:rPr lang="kk-KZ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41</m:t>
                        </m:r>
                      </m:den>
                    </m:f>
                  </m:oMath>
                </a14:m>
                <a:r>
                  <a:rPr lang="kk-KZ" sz="2800" dirty="0">
                    <a:effectLst/>
                    <a:latin typeface="Times New Roman"/>
                    <a:ea typeface="Times New Roman"/>
                    <a:cs typeface="Times New Roman"/>
                  </a:rPr>
                  <a:t>   6)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61</m:t>
                        </m:r>
                      </m:num>
                      <m:den>
                        <m:r>
                          <a:rPr lang="kk-KZ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100</m:t>
                        </m:r>
                      </m:den>
                    </m:f>
                  </m:oMath>
                </a14:m>
                <a:endParaRPr lang="ru-RU" sz="20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RU" sz="2000" dirty="0" smtClean="0">
                  <a:effectLst/>
                  <a:latin typeface="Times New Roman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2400" dirty="0" smtClean="0">
                    <a:effectLst/>
                    <a:latin typeface="Times New Roman"/>
                    <a:ea typeface="Calibri"/>
                    <a:cs typeface="Times New Roman"/>
                  </a:rPr>
                  <a:t>Ә)</a:t>
                </a:r>
                <a:endParaRPr lang="ru-RU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kk-KZ" dirty="0" smtClean="0"/>
              </a:p>
              <a:p>
                <a:pPr marL="109728" indent="0">
                  <a:buNone/>
                </a:pPr>
                <a:r>
                  <a:rPr lang="kk-KZ" sz="2800" dirty="0">
                    <a:latin typeface="Times New Roman"/>
                    <a:ea typeface="Calibri"/>
                  </a:rPr>
                  <a:t>1)   4:7  2)9:12    3)5:9  4) 2:5  5)8:11  6)7:4</a:t>
                </a:r>
                <a:endParaRPr lang="ru-RU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5383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2621</TotalTime>
  <Words>89</Words>
  <Application>Microsoft Office PowerPoint</Application>
  <PresentationFormat>Экран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Открытая</vt:lpstr>
      <vt:lpstr>Углы</vt:lpstr>
      <vt:lpstr>Слайд 1</vt:lpstr>
      <vt:lpstr>Слайд 2</vt:lpstr>
      <vt:lpstr>Слайд 3</vt:lpstr>
      <vt:lpstr>Жай бөлшекті оқылуы .</vt:lpstr>
      <vt:lpstr>Жай бөлшектің жазылуы.</vt:lpstr>
      <vt:lpstr>Тапсырма №1</vt:lpstr>
      <vt:lpstr>Жауабы.</vt:lpstr>
      <vt:lpstr>Тапсырма №2.</vt:lpstr>
      <vt:lpstr>Жауабы</vt:lpstr>
      <vt:lpstr>Тапсырма №3</vt:lpstr>
      <vt:lpstr>Жауабы.</vt:lpstr>
      <vt:lpstr>Тапсырма №4</vt:lpstr>
      <vt:lpstr>шешуі: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45</cp:revision>
  <dcterms:created xsi:type="dcterms:W3CDTF">2020-07-06T11:16:20Z</dcterms:created>
  <dcterms:modified xsi:type="dcterms:W3CDTF">2020-07-21T06:34:01Z</dcterms:modified>
</cp:coreProperties>
</file>