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07" r:id="rId2"/>
    <p:sldId id="306" r:id="rId3"/>
    <p:sldId id="305" r:id="rId4"/>
    <p:sldId id="299" r:id="rId5"/>
    <p:sldId id="298" r:id="rId6"/>
    <p:sldId id="277" r:id="rId7"/>
    <p:sldId id="256"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7" r:id="rId25"/>
    <p:sldId id="294" r:id="rId26"/>
    <p:sldId id="303" r:id="rId27"/>
    <p:sldId id="30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660"/>
  </p:normalViewPr>
  <p:slideViewPr>
    <p:cSldViewPr>
      <p:cViewPr varScale="1">
        <p:scale>
          <a:sx n="82" d="100"/>
          <a:sy n="82" d="100"/>
        </p:scale>
        <p:origin x="1406"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87D85-9E72-44F1-88C1-CF37438E568A}" type="datetimeFigureOut">
              <a:rPr lang="ru-RU" smtClean="0"/>
              <a:t>04.03.2025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7397D-DA8F-41B9-BAE3-259C44626BCA}" type="slidenum">
              <a:rPr lang="ru-RU" smtClean="0"/>
              <a:t>‹#›</a:t>
            </a:fld>
            <a:endParaRPr lang="ru-RU"/>
          </a:p>
        </p:txBody>
      </p:sp>
    </p:spTree>
    <p:extLst>
      <p:ext uri="{BB962C8B-B14F-4D97-AF65-F5344CB8AC3E}">
        <p14:creationId xmlns:p14="http://schemas.microsoft.com/office/powerpoint/2010/main" val="69290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F7397D-DA8F-41B9-BAE3-259C44626BCA}" type="slidenum">
              <a:rPr lang="ru-RU" smtClean="0"/>
              <a:t>19</a:t>
            </a:fld>
            <a:endParaRPr lang="ru-RU"/>
          </a:p>
        </p:txBody>
      </p:sp>
    </p:spTree>
    <p:extLst>
      <p:ext uri="{BB962C8B-B14F-4D97-AF65-F5344CB8AC3E}">
        <p14:creationId xmlns:p14="http://schemas.microsoft.com/office/powerpoint/2010/main" val="1800838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2904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4957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57297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907140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73542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29180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293303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907502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0161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576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55642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1233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2982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3680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0243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34934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04.03.2025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53816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106E36-FD25-4E2D-B0AA-010F637433A0}" type="datetimeFigureOut">
              <a:rPr lang="ru-RU" smtClean="0"/>
              <a:pPr/>
              <a:t>04.03.2025</a:t>
            </a:fld>
            <a:endParaRPr lang="ru-R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15517866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kk.wikipedia.org/wiki/Microsoft"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s://kk.wikipedia.org/w/index.php?title=Windows_Live&amp;action=edit&amp;redlink=1" TargetMode="External"/><Relationship Id="rId4" Type="http://schemas.openxmlformats.org/officeDocument/2006/relationships/hyperlink" Target="https://kk.wikipedia.org/wiki/%D0%91%D2%B1%D0%BB%D1%82%D1%82%D1%8B%D2%9B_%D0%B5%D1%81%D0%B5%D0%BF%D1%82%D0%B5%D1%8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s://web.archive.org/web/20110624045725/http:/bugtraq.ru/rsn/archive/2011/06/13.html" TargetMode="External"/><Relationship Id="rId13" Type="http://schemas.openxmlformats.org/officeDocument/2006/relationships/hyperlink" Target="https://web.archive.org/web/20171116023026/https:/rg.ru/2017/06/20/lichnye-dannye-pochti-200-millionov-izbiratelej-ssha-popali-v-internet.html" TargetMode="External"/><Relationship Id="rId18" Type="http://schemas.openxmlformats.org/officeDocument/2006/relationships/hyperlink" Target="http://www.businessinsider.com/amazon-lost-data-2011-4" TargetMode="External"/><Relationship Id="rId3" Type="http://schemas.openxmlformats.org/officeDocument/2006/relationships/hyperlink" Target="https://blog.dropbox.com/?p=821" TargetMode="External"/><Relationship Id="rId7" Type="http://schemas.openxmlformats.org/officeDocument/2006/relationships/hyperlink" Target="http://bugtraq.ru/rsn/archive/2011/06/13.html" TargetMode="External"/><Relationship Id="rId12" Type="http://schemas.openxmlformats.org/officeDocument/2006/relationships/hyperlink" Target="https://rg.ru/2017/06/20/lichnye-dannye-pochti-200-millionov-izbiratelej-ssha-popali-v-internet.html" TargetMode="External"/><Relationship Id="rId17" Type="http://schemas.openxmlformats.org/officeDocument/2006/relationships/hyperlink" Target="https://ru.wikipedia.org/wiki/%D0%9E%D0%B1%D0%BB%D0%B0%D1%87%D0%BD%D0%B0%D1%8F_%D1%81%D0%B8%D1%81%D1%82%D0%B5%D0%BC%D0%B0_%D1%85%D1%80%D0%B0%D0%BD%D0%B5%D0%BD%D0%B8%D1%8F#cite_ref-6" TargetMode="External"/><Relationship Id="rId2" Type="http://schemas.openxmlformats.org/officeDocument/2006/relationships/image" Target="../media/image2.jpeg"/><Relationship Id="rId16" Type="http://schemas.openxmlformats.org/officeDocument/2006/relationships/hyperlink" Target="https://web.archive.org/web/20171116095257/http:/money.cnn.com/2017/07/12/technology/verizon-data-leaked-online/index.html" TargetMode="External"/><Relationship Id="rId1" Type="http://schemas.openxmlformats.org/officeDocument/2006/relationships/slideLayout" Target="../slideLayouts/slideLayout7.xml"/><Relationship Id="rId6" Type="http://schemas.openxmlformats.org/officeDocument/2006/relationships/hyperlink" Target="https://ru.wikipedia.org/wiki/%D0%9E%D0%B1%D0%BB%D0%B0%D1%87%D0%BD%D0%B0%D1%8F_%D1%81%D0%B8%D1%81%D1%82%D0%B5%D0%BC%D0%B0_%D1%85%D1%80%D0%B0%D0%BD%D0%B5%D0%BD%D0%B8%D1%8F#cite_ref-2" TargetMode="External"/><Relationship Id="rId11" Type="http://schemas.openxmlformats.org/officeDocument/2006/relationships/hyperlink" Target="https://ru.wikipedia.org/wiki/%D0%9E%D0%B1%D0%BB%D0%B0%D1%87%D0%BD%D0%B0%D1%8F_%D1%81%D0%B8%D1%81%D1%82%D0%B5%D0%BC%D0%B0_%D1%85%D1%80%D0%B0%D0%BD%D0%B5%D0%BD%D0%B8%D1%8F#cite_ref-4" TargetMode="External"/><Relationship Id="rId5" Type="http://schemas.openxmlformats.org/officeDocument/2006/relationships/hyperlink" Target="https://ru.wikipedia.org/wiki/Wayback_Machine" TargetMode="External"/><Relationship Id="rId15" Type="http://schemas.openxmlformats.org/officeDocument/2006/relationships/hyperlink" Target="http://money.cnn.com/2017/07/12/technology/verizon-data-leaked-online/index.html" TargetMode="External"/><Relationship Id="rId10" Type="http://schemas.openxmlformats.org/officeDocument/2006/relationships/hyperlink" Target="https://ru.wikipedia.org/wiki/%D0%9E%D0%B1%D0%BB%D0%B0%D1%87%D0%BD%D0%B0%D1%8F_%D1%81%D0%B8%D1%81%D1%82%D0%B5%D0%BC%D0%B0_%D1%85%D1%80%D0%B0%D0%BD%D0%B5%D0%BD%D0%B8%D1%8F#CITEREFChip_%E2%84%9682011" TargetMode="External"/><Relationship Id="rId19" Type="http://schemas.openxmlformats.org/officeDocument/2006/relationships/hyperlink" Target="https://web.archive.org/web/20171024164541/http:/www.businessinsider.com/amazon-lost-data-2011-4" TargetMode="External"/><Relationship Id="rId4" Type="http://schemas.openxmlformats.org/officeDocument/2006/relationships/hyperlink" Target="https://web.archive.org/web/20110623034155/http:/blog.dropbox.com/?p=821" TargetMode="External"/><Relationship Id="rId9" Type="http://schemas.openxmlformats.org/officeDocument/2006/relationships/hyperlink" Target="https://ru.wikipedia.org/wiki/%D0%9E%D0%B1%D0%BB%D0%B0%D1%87%D0%BD%D0%B0%D1%8F_%D1%81%D0%B8%D1%81%D1%82%D0%B5%D0%BC%D0%B0_%D1%85%D1%80%D0%B0%D0%BD%D0%B5%D0%BD%D0%B8%D1%8F#cite_ref-_065364f8de95b5b3_3-0" TargetMode="External"/><Relationship Id="rId14" Type="http://schemas.openxmlformats.org/officeDocument/2006/relationships/hyperlink" Target="https://ru.wikipedia.org/wiki/%D0%9E%D0%B1%D0%BB%D0%B0%D1%87%D0%BD%D0%B0%D1%8F_%D1%81%D0%B8%D1%81%D1%82%D0%B5%D0%BC%D0%B0_%D1%85%D1%80%D0%B0%D0%BD%D0%B5%D0%BD%D0%B8%D1%8F#cite_ref-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4" name="Подзаголовок 2">
            <a:extLst/>
          </p:cNvPr>
          <p:cNvSpPr txBox="1">
            <a:spLocks/>
          </p:cNvSpPr>
          <p:nvPr/>
        </p:nvSpPr>
        <p:spPr>
          <a:xfrm>
            <a:off x="395536" y="629330"/>
            <a:ext cx="8588697" cy="5832648"/>
          </a:xfrm>
          <a:prstGeom prst="rect">
            <a:avLst/>
          </a:prstGeom>
        </p:spPr>
        <p:txBody>
          <a:bodyPr>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80000"/>
              </a:lnSpc>
              <a:defRPr/>
            </a:pPr>
            <a:endParaRPr lang="kk-KZ" sz="3400" b="1" dirty="0" smtClean="0">
              <a:effectLst>
                <a:outerShdw blurRad="38100" dist="38100" dir="2700000" algn="tl">
                  <a:srgbClr val="04617B"/>
                </a:outerShdw>
              </a:effectLst>
              <a:latin typeface="Times New Roman" pitchFamily="18" charset="0"/>
              <a:cs typeface="Times New Roman" pitchFamily="18" charset="0"/>
            </a:endParaRPr>
          </a:p>
          <a:p>
            <a:pPr marL="0" indent="0">
              <a:lnSpc>
                <a:spcPct val="80000"/>
              </a:lnSpc>
              <a:buNone/>
              <a:defRPr/>
            </a:pPr>
            <a:endParaRPr lang="kk-KZ" sz="3400" b="1" dirty="0" smtClean="0">
              <a:solidFill>
                <a:schemeClr val="bg1"/>
              </a:solidFill>
              <a:effectLst>
                <a:outerShdw blurRad="38100" dist="38100" dir="2700000" algn="tl">
                  <a:srgbClr val="04617B"/>
                </a:outerShdw>
              </a:effectLst>
              <a:latin typeface="Times New Roman" pitchFamily="18" charset="0"/>
              <a:cs typeface="Times New Roman" pitchFamily="18" charset="0"/>
            </a:endParaRPr>
          </a:p>
          <a:p>
            <a:pPr marL="0" indent="0" algn="ctr">
              <a:lnSpc>
                <a:spcPct val="80000"/>
              </a:lnSpc>
              <a:buNone/>
              <a:defRPr/>
            </a:pPr>
            <a:r>
              <a:rPr lang="kk-KZ" sz="3400" b="1" dirty="0" smtClean="0">
                <a:solidFill>
                  <a:schemeClr val="bg1"/>
                </a:solidFill>
                <a:latin typeface="Times New Roman" pitchFamily="18" charset="0"/>
                <a:cs typeface="Times New Roman" pitchFamily="18" charset="0"/>
              </a:rPr>
              <a:t>ПРЕЗЕНТАЦИЯ</a:t>
            </a:r>
          </a:p>
          <a:p>
            <a:pPr marL="0" indent="0" algn="ctr">
              <a:lnSpc>
                <a:spcPct val="80000"/>
              </a:lnSpc>
              <a:buNone/>
              <a:defRPr/>
            </a:pPr>
            <a:r>
              <a:rPr lang="kk-KZ" sz="3400" b="1" dirty="0" smtClean="0">
                <a:solidFill>
                  <a:schemeClr val="bg1"/>
                </a:solidFill>
                <a:latin typeface="Times New Roman" pitchFamily="18" charset="0"/>
                <a:cs typeface="Times New Roman" pitchFamily="18" charset="0"/>
              </a:rPr>
              <a:t>Тақырып:</a:t>
            </a:r>
          </a:p>
          <a:p>
            <a:pPr marL="0" indent="0" algn="ctr">
              <a:lnSpc>
                <a:spcPct val="80000"/>
              </a:lnSpc>
              <a:buNone/>
              <a:defRPr/>
            </a:pPr>
            <a:r>
              <a:rPr lang="kk-KZ" sz="3500" b="1" dirty="0" smtClean="0">
                <a:solidFill>
                  <a:schemeClr val="bg1"/>
                </a:solidFill>
                <a:latin typeface="Times New Roman" panose="02020603050405020304" pitchFamily="18" charset="0"/>
                <a:cs typeface="Times New Roman" panose="02020603050405020304" pitchFamily="18" charset="0"/>
              </a:rPr>
              <a:t>Бұлтты деректер базасы: артықшылықтар мен қолдану жағдайлары</a:t>
            </a:r>
          </a:p>
          <a:p>
            <a:pPr marL="0" indent="0">
              <a:lnSpc>
                <a:spcPct val="80000"/>
              </a:lnSpc>
              <a:buNone/>
              <a:defRPr/>
            </a:pPr>
            <a:endParaRPr lang="kk-KZ" sz="35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nSpc>
                <a:spcPct val="80000"/>
              </a:lnSpc>
              <a:buNone/>
              <a:defRPr/>
            </a:pPr>
            <a:endParaRPr lang="kk-KZ" sz="2800" dirty="0" smtClean="0">
              <a:solidFill>
                <a:schemeClr val="bg1"/>
              </a:solidFill>
              <a:latin typeface="Times New Roman" panose="02020603050405020304" pitchFamily="18" charset="0"/>
              <a:cs typeface="Times New Roman" panose="02020603050405020304" pitchFamily="18" charset="0"/>
            </a:endParaRPr>
          </a:p>
          <a:p>
            <a:pPr marL="0" indent="0">
              <a:lnSpc>
                <a:spcPct val="80000"/>
              </a:lnSpc>
              <a:buNone/>
              <a:defRPr/>
            </a:pPr>
            <a:r>
              <a:rPr lang="kk-KZ" sz="1900" b="1" dirty="0" smtClean="0">
                <a:solidFill>
                  <a:schemeClr val="bg1"/>
                </a:solidFill>
                <a:latin typeface="Times New Roman" pitchFamily="18" charset="0"/>
                <a:cs typeface="Times New Roman" pitchFamily="18" charset="0"/>
              </a:rPr>
              <a:t>              </a:t>
            </a:r>
            <a:endParaRPr lang="ru-RU" b="1"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2235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321571" y="548680"/>
            <a:ext cx="650085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just"/>
            <a:r>
              <a:rPr lang="kk-KZ" sz="2400" dirty="0" smtClean="0">
                <a:solidFill>
                  <a:srgbClr val="002060"/>
                </a:solidFill>
                <a:latin typeface="Times New Roman" panose="02020603050405020304" pitchFamily="18" charset="0"/>
                <a:cs typeface="Times New Roman" panose="02020603050405020304" pitchFamily="18" charset="0"/>
              </a:rPr>
              <a:t>Бұлттық сақтау орындарын құру және оның қызметін ұсыну жөніндегі идеяны Карл Ликлайдерден кейін  2006 жылы Google-дың бұрынғы басшысы Эрик Шмидт жалғастырған болатын. </a:t>
            </a:r>
          </a:p>
          <a:p>
            <a:pPr indent="355600" algn="just"/>
            <a:r>
              <a:rPr lang="kk-KZ" sz="2400" dirty="0" smtClean="0">
                <a:solidFill>
                  <a:srgbClr val="002060"/>
                </a:solidFill>
                <a:latin typeface="Times New Roman" panose="02020603050405020304" pitchFamily="18" charset="0"/>
                <a:cs typeface="Times New Roman" panose="02020603050405020304" pitchFamily="18" charset="0"/>
              </a:rPr>
              <a:t>Сол жылдан бастап ол ұсынған модель қарқынды түрде даму түсті. </a:t>
            </a:r>
          </a:p>
          <a:p>
            <a:pPr indent="355600" algn="just"/>
            <a:r>
              <a:rPr lang="kk-KZ" sz="2400" dirty="0" smtClean="0">
                <a:solidFill>
                  <a:srgbClr val="002060"/>
                </a:solidFill>
                <a:latin typeface="Times New Roman" panose="02020603050405020304" pitchFamily="18" charset="0"/>
                <a:cs typeface="Times New Roman" panose="02020603050405020304" pitchFamily="18" charset="0"/>
              </a:rPr>
              <a:t>Қазіргі таңда виртуалдандыру құралдары ақпараттық ресурстарды кез-келген үйлесімде жекелеген пайдаланушыларға бөлуге мүмкіндік береді. </a:t>
            </a:r>
          </a:p>
          <a:p>
            <a:pPr indent="355600" algn="just"/>
            <a:r>
              <a:rPr lang="kk-KZ" sz="2400" dirty="0" smtClean="0">
                <a:solidFill>
                  <a:srgbClr val="002060"/>
                </a:solidFill>
                <a:latin typeface="Times New Roman" panose="02020603050405020304" pitchFamily="18" charset="0"/>
                <a:cs typeface="Times New Roman" panose="02020603050405020304" pitchFamily="18" charset="0"/>
              </a:rPr>
              <a:t>Соның арқасында пайдаланушы web-сервис арқылы алыстағы есептеу ресурстарына қол жеткізді.</a:t>
            </a:r>
            <a:endParaRPr lang="ru-RU"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357290" y="1340768"/>
            <a:ext cx="642942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just"/>
            <a:r>
              <a:rPr lang="kk-KZ" sz="2800" dirty="0" smtClean="0">
                <a:solidFill>
                  <a:srgbClr val="002060"/>
                </a:solidFill>
                <a:latin typeface="Times New Roman" panose="02020603050405020304" pitchFamily="18" charset="0"/>
                <a:cs typeface="Times New Roman" panose="02020603050405020304" pitchFamily="18" charset="0"/>
              </a:rPr>
              <a:t>Кейбір қарапайым және көпшілікке танымал бұлттық сақтау орындарын қарастырайық. </a:t>
            </a:r>
          </a:p>
          <a:p>
            <a:pPr indent="355600" algn="just"/>
            <a:endParaRPr lang="kk-KZ" sz="2800" b="1"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800" b="1" dirty="0" smtClean="0">
                <a:solidFill>
                  <a:srgbClr val="002060"/>
                </a:solidFill>
                <a:latin typeface="Times New Roman" panose="02020603050405020304" pitchFamily="18" charset="0"/>
                <a:cs typeface="Times New Roman" panose="02020603050405020304" pitchFamily="18" charset="0"/>
              </a:rPr>
              <a:t>Ескеретін жайт: </a:t>
            </a:r>
            <a:r>
              <a:rPr lang="kk-KZ" sz="2800" dirty="0" smtClean="0">
                <a:solidFill>
                  <a:srgbClr val="002060"/>
                </a:solidFill>
                <a:latin typeface="Times New Roman" panose="02020603050405020304" pitchFamily="18" charset="0"/>
                <a:cs typeface="Times New Roman" panose="02020603050405020304" pitchFamily="18" charset="0"/>
              </a:rPr>
              <a:t>барлық бұлттық сақтау қоймаларында белгілі бір көлемге дейін тегін пайдалануға орын бөлінеді, одан асқан жағдайда орынды пайдалану ақылы негізде жүргізіледі.</a:t>
            </a:r>
            <a:endParaRPr lang="ru-RU"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285852" y="1844824"/>
            <a:ext cx="657229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ctr"/>
            <a:r>
              <a:rPr lang="kk-KZ" sz="2100" b="1" dirty="0" smtClean="0">
                <a:solidFill>
                  <a:srgbClr val="002060"/>
                </a:solidFill>
                <a:latin typeface="Times New Roman" panose="02020603050405020304" pitchFamily="18" charset="0"/>
                <a:cs typeface="Times New Roman" panose="02020603050405020304" pitchFamily="18" charset="0"/>
              </a:rPr>
              <a:t>Облако Mail.Ru</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Облако Mail.Ru бұлттық сақтау орнын «Mail бұлты» деп те атайды.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Ол mail.ru пошталық қызметімен және «Мой мир» әлеуметтік желісімен бір тізбекте жұмыс жасайды.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«Mail бұлтында» 25 ГБ орын тегін ұсынылады.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«Mail бұлты» ең алдымен бізге тек дисктік кеңістікті қана емес, сонымен қатар құжаттарды браузер терезесінде редакциялауға мүмкіндік беретін Docs қосымшаларының пакетін ұсынады.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Сонымен қатар, бұлтта скриншоттарды жылдам жасау және сақтау құралы бар.</a:t>
            </a:r>
            <a:endParaRPr lang="ru-RU" sz="21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178282"/>
            <a:ext cx="2843808" cy="14882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285852" y="1700808"/>
            <a:ext cx="6572296"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ctr"/>
            <a:r>
              <a:rPr lang="kk-KZ" sz="2100" b="1" dirty="0" smtClean="0">
                <a:solidFill>
                  <a:srgbClr val="002060"/>
                </a:solidFill>
                <a:latin typeface="Times New Roman" panose="02020603050405020304" pitchFamily="18" charset="0"/>
                <a:cs typeface="Times New Roman" panose="02020603050405020304" pitchFamily="18" charset="0"/>
              </a:rPr>
              <a:t>Google Drive</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Ол Gmail пошта қызметімен және Google+ желісімен бір тізбекте жұмыс жасайды.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Google Drive, Gmail және Google+  барлығы 15 ГБ тегін орын ұсынады. </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Google Drive Android платформасын пайдаланушылар үшін ең белгілі нұсқалардың бірі.</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 Өйткені Google Drive бастапқыда Google ОЖ базасындағы смартфондар мен планшеттерде орнатылған. Тегін сақтау қоймасының көлемі аз болғандықтан бұл қызмет басқа құрылғыларды пайдаланушылар үшін тиімді болмады.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Тағы бір кемшілігі – браузердің интерфейсі күрделі. </a:t>
            </a:r>
            <a:endParaRPr lang="ru-RU" sz="21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406" y="128514"/>
            <a:ext cx="2795188" cy="157229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250133" y="1916832"/>
            <a:ext cx="664373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ctr"/>
            <a:r>
              <a:rPr lang="kk-KZ" sz="2100" b="1" dirty="0" smtClean="0">
                <a:solidFill>
                  <a:srgbClr val="002060"/>
                </a:solidFill>
                <a:latin typeface="Times New Roman" panose="02020603050405020304" pitchFamily="18" charset="0"/>
                <a:cs typeface="Times New Roman" panose="02020603050405020304" pitchFamily="18" charset="0"/>
              </a:rPr>
              <a:t>Dropbox</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Аталған бұлттық сақтау орыны дербес файлдарға              2 ГБ диск кеңістігін тегін ұсынады.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Dropbox-ты пайдаланушы интернет желісіне қосылғанда автоматты түрде бұлттық сервермен синхрондалатын (бірлесе жұмыс жасайтын) арнайы бума жасалады.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Бұл жүйенің ерекшелігі – соңғы 30 күн ішіндегі барлық өзгерістердің тарихы сақталатындығы, ол файлды бастапқы жағдайына келтіруге немесе өшірілген файлды қайта қалпына келтіруге мүмкіндік береді</a:t>
            </a:r>
            <a:r>
              <a:rPr lang="kk-KZ" sz="2100" dirty="0" smtClean="0">
                <a:solidFill>
                  <a:srgbClr val="002060"/>
                </a:solidFill>
              </a:rPr>
              <a:t>.</a:t>
            </a:r>
            <a:endParaRPr lang="ru-RU" sz="2100" dirty="0">
              <a:solidFill>
                <a:srgbClr val="002060"/>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0096" y="210547"/>
            <a:ext cx="2843808" cy="17062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178" y="0"/>
            <a:ext cx="9144000" cy="6858000"/>
          </a:xfrm>
          <a:prstGeom prst="rect">
            <a:avLst/>
          </a:prstGeom>
        </p:spPr>
      </p:pic>
      <p:sp>
        <p:nvSpPr>
          <p:cNvPr id="5" name="Rectangle 1"/>
          <p:cNvSpPr>
            <a:spLocks noChangeArrowheads="1"/>
          </p:cNvSpPr>
          <p:nvPr/>
        </p:nvSpPr>
        <p:spPr bwMode="auto">
          <a:xfrm>
            <a:off x="1035997" y="1844824"/>
            <a:ext cx="707236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ctr"/>
            <a:r>
              <a:rPr lang="kk-KZ" sz="2100" b="1" dirty="0" smtClean="0">
                <a:solidFill>
                  <a:srgbClr val="002060"/>
                </a:solidFill>
                <a:latin typeface="Times New Roman" panose="02020603050405020304" pitchFamily="18" charset="0"/>
                <a:cs typeface="Times New Roman" panose="02020603050405020304" pitchFamily="18" charset="0"/>
              </a:rPr>
              <a:t>Яндекс.Диск (Yandex.Disk)</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Яндекс.Диск 10 ГБ диск кеңістігін тегін ұсынады, ал одан кейінгі келесі 10 ГБ ақылы түрде болады.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Яндекс пошта қызметімен бірлесе жұмыс жасайды.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Яндекстің бұлты тез және тұрақты жұмыс істейді және көрсетілетін қызметтің жылдамдығы жоғары. </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Браузерлік интерфейсі қолдануға ыңғайлы, өте күрделі емес. Сондай-ақ, Яндекс.Диск-те сервистік компаниялардың серіктестік қызметтері есебінен кеңістікті кеңейтудің өте жақсы мүмкіндіктері бар. </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Яндекс. Диск қызметін пайдалану үшін yandex.ru сайтын ашып, жеке поштаға өту керек.</a:t>
            </a:r>
            <a:endParaRPr lang="ru-RU" sz="21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154893"/>
            <a:ext cx="2827023" cy="168993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928662" y="1556792"/>
            <a:ext cx="7286676"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ctr"/>
            <a:r>
              <a:rPr lang="kk-KZ" sz="2100" b="1" dirty="0" smtClean="0">
                <a:solidFill>
                  <a:srgbClr val="002060"/>
                </a:solidFill>
                <a:latin typeface="Times New Roman" panose="02020603050405020304" pitchFamily="18" charset="0"/>
                <a:cs typeface="Times New Roman" panose="02020603050405020304" pitchFamily="18" charset="0"/>
              </a:rPr>
              <a:t>Microsoft OneDrive</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Microsoft OneDrive қысқаша OneDrive деп айтылады. 2007 жылы тамызда </a:t>
            </a:r>
            <a:r>
              <a:rPr lang="kk-KZ" sz="2100" dirty="0" smtClean="0">
                <a:solidFill>
                  <a:srgbClr val="002060"/>
                </a:solidFill>
                <a:latin typeface="Times New Roman" panose="02020603050405020304" pitchFamily="18" charset="0"/>
                <a:cs typeface="Times New Roman" panose="02020603050405020304" pitchFamily="18" charset="0"/>
                <a:hlinkClick r:id="rId3" tooltip="Microsoft"/>
              </a:rPr>
              <a:t>Microsoft</a:t>
            </a:r>
            <a:r>
              <a:rPr lang="ru-RU" sz="2100" dirty="0" smtClean="0">
                <a:solidFill>
                  <a:srgbClr val="002060"/>
                </a:solidFill>
                <a:latin typeface="Times New Roman" panose="02020603050405020304" pitchFamily="18" charset="0"/>
                <a:cs typeface="Times New Roman" panose="02020603050405020304" pitchFamily="18" charset="0"/>
              </a:rPr>
              <a:t> </a:t>
            </a:r>
            <a:r>
              <a:rPr lang="kk-KZ" sz="2100" dirty="0" smtClean="0">
                <a:solidFill>
                  <a:srgbClr val="002060"/>
                </a:solidFill>
                <a:latin typeface="Times New Roman" panose="02020603050405020304" pitchFamily="18" charset="0"/>
                <a:cs typeface="Times New Roman" panose="02020603050405020304" pitchFamily="18" charset="0"/>
              </a:rPr>
              <a:t>компаниясы шығарған. Алғашында Windows Live Folders, одан кейін Windows Live SkyDrive, кейіннен SkyDrive негізінде құрылған және  Windows 10 операциялық жүйесінде пайдалануға арнап жасалған.  </a:t>
            </a:r>
            <a:r>
              <a:rPr lang="kk-KZ" sz="2100" dirty="0" smtClean="0">
                <a:solidFill>
                  <a:srgbClr val="002060"/>
                </a:solidFill>
                <a:latin typeface="Times New Roman" panose="02020603050405020304" pitchFamily="18" charset="0"/>
                <a:cs typeface="Times New Roman" panose="02020603050405020304" pitchFamily="18" charset="0"/>
                <a:hlinkClick r:id="rId4" tooltip="Бұлттық есептеу"/>
              </a:rPr>
              <a:t>Бұлттық ақпарат сақтауға</a:t>
            </a:r>
            <a:r>
              <a:rPr lang="kk-KZ" sz="2100" dirty="0" smtClean="0">
                <a:solidFill>
                  <a:srgbClr val="002060"/>
                </a:solidFill>
                <a:latin typeface="Times New Roman" panose="02020603050405020304" pitchFamily="18" charset="0"/>
                <a:cs typeface="Times New Roman" panose="02020603050405020304" pitchFamily="18" charset="0"/>
              </a:rPr>
              <a:t> арналған интернет-сервис. </a:t>
            </a:r>
            <a:r>
              <a:rPr lang="kk-KZ" sz="2100" dirty="0" smtClean="0">
                <a:solidFill>
                  <a:srgbClr val="002060"/>
                </a:solidFill>
                <a:latin typeface="Times New Roman" panose="02020603050405020304" pitchFamily="18" charset="0"/>
                <a:cs typeface="Times New Roman" panose="02020603050405020304" pitchFamily="18" charset="0"/>
                <a:hlinkClick r:id="rId5" tooltip="Windows Live (мұндай бет жоқ)"/>
              </a:rPr>
              <a:t>Windows Live</a:t>
            </a:r>
            <a:r>
              <a:rPr lang="kk-KZ" sz="2100" dirty="0" smtClean="0">
                <a:solidFill>
                  <a:srgbClr val="002060"/>
                </a:solidFill>
                <a:latin typeface="Times New Roman" panose="02020603050405020304" pitchFamily="18" charset="0"/>
                <a:cs typeface="Times New Roman" panose="02020603050405020304" pitchFamily="18" charset="0"/>
              </a:rPr>
              <a:t> қызметінің бір бөлігі болып табылады.</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OneDrive сервисінде 7 ГБ-қа дейін мәлімет сақтауға болады. Мүмкіндіктерін кеңейту арқылы 25 ГБ-қа дейін көбейтуге болады. OneDrive сервисі арқылы суреттерді, құжаттарды, музыка т.б. заттарды сақтауға болады. </a:t>
            </a:r>
          </a:p>
          <a:p>
            <a:pPr indent="355600" algn="just"/>
            <a:r>
              <a:rPr lang="ru-RU" sz="2100" dirty="0" err="1" smtClean="0">
                <a:solidFill>
                  <a:srgbClr val="002060"/>
                </a:solidFill>
                <a:latin typeface="Times New Roman" panose="02020603050405020304" pitchFamily="18" charset="0"/>
                <a:cs typeface="Times New Roman" panose="02020603050405020304" pitchFamily="18" charset="0"/>
              </a:rPr>
              <a:t>Әр</a:t>
            </a:r>
            <a:r>
              <a:rPr lang="ru-RU" sz="2100" dirty="0" smtClean="0">
                <a:solidFill>
                  <a:srgbClr val="002060"/>
                </a:solidFill>
                <a:latin typeface="Times New Roman" panose="02020603050405020304" pitchFamily="18" charset="0"/>
                <a:cs typeface="Times New Roman" panose="02020603050405020304" pitchFamily="18" charset="0"/>
              </a:rPr>
              <a:t> ай </a:t>
            </a:r>
            <a:r>
              <a:rPr lang="ru-RU" sz="2100" dirty="0" err="1" smtClean="0">
                <a:solidFill>
                  <a:srgbClr val="002060"/>
                </a:solidFill>
                <a:latin typeface="Times New Roman" panose="02020603050405020304" pitchFamily="18" charset="0"/>
                <a:cs typeface="Times New Roman" panose="02020603050405020304" pitchFamily="18" charset="0"/>
              </a:rPr>
              <a:t>сайын</a:t>
            </a:r>
            <a:r>
              <a:rPr lang="ru-RU" sz="2100" dirty="0" smtClean="0">
                <a:solidFill>
                  <a:srgbClr val="002060"/>
                </a:solidFill>
                <a:latin typeface="Times New Roman" panose="02020603050405020304" pitchFamily="18" charset="0"/>
                <a:cs typeface="Times New Roman" panose="02020603050405020304" pitchFamily="18" charset="0"/>
              </a:rPr>
              <a:t> </a:t>
            </a:r>
            <a:r>
              <a:rPr lang="kk-KZ" sz="2100" dirty="0" smtClean="0">
                <a:solidFill>
                  <a:srgbClr val="002060"/>
                </a:solidFill>
                <a:latin typeface="Times New Roman" panose="02020603050405020304" pitchFamily="18" charset="0"/>
                <a:cs typeface="Times New Roman" panose="02020603050405020304" pitchFamily="18" charset="0"/>
              </a:rPr>
              <a:t>20</a:t>
            </a:r>
            <a:r>
              <a:rPr lang="ru-RU" sz="2100" dirty="0" smtClean="0">
                <a:solidFill>
                  <a:srgbClr val="002060"/>
                </a:solidFill>
                <a:latin typeface="Times New Roman" panose="02020603050405020304" pitchFamily="18" charset="0"/>
                <a:cs typeface="Times New Roman" panose="02020603050405020304" pitchFamily="18" charset="0"/>
              </a:rPr>
              <a:t> </a:t>
            </a:r>
            <a:r>
              <a:rPr lang="ru-RU" sz="2100" dirty="0" err="1" smtClean="0">
                <a:solidFill>
                  <a:srgbClr val="002060"/>
                </a:solidFill>
                <a:latin typeface="Times New Roman" panose="02020603050405020304" pitchFamily="18" charset="0"/>
                <a:cs typeface="Times New Roman" panose="02020603050405020304" pitchFamily="18" charset="0"/>
              </a:rPr>
              <a:t>миллионға</a:t>
            </a:r>
            <a:r>
              <a:rPr lang="ru-RU" sz="2100" dirty="0" smtClean="0">
                <a:solidFill>
                  <a:srgbClr val="002060"/>
                </a:solidFill>
                <a:latin typeface="Times New Roman" panose="02020603050405020304" pitchFamily="18" charset="0"/>
                <a:cs typeface="Times New Roman" panose="02020603050405020304" pitchFamily="18" charset="0"/>
              </a:rPr>
              <a:t> </a:t>
            </a:r>
            <a:r>
              <a:rPr lang="ru-RU" sz="2100" dirty="0" err="1" smtClean="0">
                <a:solidFill>
                  <a:srgbClr val="002060"/>
                </a:solidFill>
                <a:latin typeface="Times New Roman" panose="02020603050405020304" pitchFamily="18" charset="0"/>
                <a:cs typeface="Times New Roman" panose="02020603050405020304" pitchFamily="18" charset="0"/>
              </a:rPr>
              <a:t>жуық</a:t>
            </a:r>
            <a:r>
              <a:rPr lang="ru-RU" sz="2100" dirty="0" smtClean="0">
                <a:solidFill>
                  <a:srgbClr val="002060"/>
                </a:solidFill>
                <a:latin typeface="Times New Roman" panose="02020603050405020304" pitchFamily="18" charset="0"/>
                <a:cs typeface="Times New Roman" panose="02020603050405020304" pitchFamily="18" charset="0"/>
              </a:rPr>
              <a:t> </a:t>
            </a:r>
            <a:r>
              <a:rPr lang="ru-RU" sz="2100" dirty="0" err="1" smtClean="0">
                <a:solidFill>
                  <a:srgbClr val="002060"/>
                </a:solidFill>
                <a:latin typeface="Times New Roman" panose="02020603050405020304" pitchFamily="18" charset="0"/>
                <a:cs typeface="Times New Roman" panose="02020603050405020304" pitchFamily="18" charset="0"/>
              </a:rPr>
              <a:t>пайдаланушылар</a:t>
            </a:r>
            <a:r>
              <a:rPr lang="ru-RU" sz="2100" dirty="0" smtClean="0">
                <a:solidFill>
                  <a:srgbClr val="002060"/>
                </a:solidFill>
                <a:latin typeface="Times New Roman" panose="02020603050405020304" pitchFamily="18" charset="0"/>
                <a:cs typeface="Times New Roman" panose="02020603050405020304" pitchFamily="18" charset="0"/>
              </a:rPr>
              <a:t> </a:t>
            </a:r>
            <a:r>
              <a:rPr lang="kk-KZ" sz="2100" dirty="0" smtClean="0">
                <a:solidFill>
                  <a:srgbClr val="002060"/>
                </a:solidFill>
                <a:latin typeface="Times New Roman" panose="02020603050405020304" pitchFamily="18" charset="0"/>
                <a:cs typeface="Times New Roman" panose="02020603050405020304" pitchFamily="18" charset="0"/>
              </a:rPr>
              <a:t>қолданады</a:t>
            </a:r>
            <a:r>
              <a:rPr lang="ru-RU" sz="2100" dirty="0" smtClean="0">
                <a:solidFill>
                  <a:srgbClr val="002060"/>
                </a:solidFill>
                <a:latin typeface="Times New Roman" panose="02020603050405020304" pitchFamily="18" charset="0"/>
                <a:cs typeface="Times New Roman" panose="02020603050405020304" pitchFamily="18" charset="0"/>
              </a:rPr>
              <a:t>.</a:t>
            </a:r>
            <a:endParaRPr lang="ru-RU" sz="21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7864" y="-4722"/>
            <a:ext cx="2776024" cy="156151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259632" y="1429439"/>
            <a:ext cx="7000924" cy="36471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ctr"/>
            <a:r>
              <a:rPr lang="kk-KZ" sz="2100" b="1" dirty="0" smtClean="0">
                <a:solidFill>
                  <a:srgbClr val="002060"/>
                </a:solidFill>
                <a:latin typeface="Times New Roman" panose="02020603050405020304" pitchFamily="18" charset="0"/>
                <a:cs typeface="Times New Roman" panose="02020603050405020304" pitchFamily="18" charset="0"/>
              </a:rPr>
              <a:t>SpiderOak</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Ағылшын тілді платформа. 5 ГБ тегін орын беріледі.</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Сақталатын мәліметтердің ең жоғары қауіпсіздігін қамтамасыз ете алмайтындықтан, көп қолданыла бермейді. </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endParaRPr lang="kk-KZ" sz="2100" b="1" dirty="0" smtClean="0">
              <a:solidFill>
                <a:srgbClr val="002060"/>
              </a:solidFill>
              <a:latin typeface="Times New Roman" panose="02020603050405020304" pitchFamily="18" charset="0"/>
              <a:cs typeface="Times New Roman" panose="02020603050405020304" pitchFamily="18" charset="0"/>
            </a:endParaRPr>
          </a:p>
          <a:p>
            <a:pPr indent="355600" algn="ctr"/>
            <a:r>
              <a:rPr lang="kk-KZ" sz="2100" b="1" dirty="0" smtClean="0">
                <a:solidFill>
                  <a:srgbClr val="002060"/>
                </a:solidFill>
                <a:latin typeface="Times New Roman" panose="02020603050405020304" pitchFamily="18" charset="0"/>
                <a:cs typeface="Times New Roman" panose="02020603050405020304" pitchFamily="18" charset="0"/>
              </a:rPr>
              <a:t>iCloud</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Бұл iPhone-дағы фотосуреттердің резервтік көшірмесін жасаудың ең тиімді құралы. Мұнда 5 ГБ тегін кеңістік беріледі.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Бұл қызмет барлық MacBook жұмыс үстелі - MacOS-дегі Finder бағдарламасымен үйлесімде жұмыс жасайды. </a:t>
            </a:r>
            <a:endParaRPr lang="ru-RU" sz="21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3602" y="5241012"/>
            <a:ext cx="2324107" cy="1452567"/>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3602" y="128888"/>
            <a:ext cx="2292983" cy="130055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250133" y="2420888"/>
            <a:ext cx="664373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ctr"/>
            <a:r>
              <a:rPr lang="kk-KZ" sz="2100" b="1" dirty="0" smtClean="0">
                <a:solidFill>
                  <a:srgbClr val="002060"/>
                </a:solidFill>
                <a:latin typeface="Times New Roman" panose="02020603050405020304" pitchFamily="18" charset="0"/>
                <a:cs typeface="Times New Roman" panose="02020603050405020304" pitchFamily="18" charset="0"/>
              </a:rPr>
              <a:t>Mega</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Файлдарды тасымалдауды қолдайтын жылдам тегін тарифі және интерфейсі бар қызмет түрі.</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50 ГБ-қа дейін тегін орын беріледі.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Mega-да файлдарды жүктеу үшін ыңғайлы мобильді қосымша қолданылады.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Мұнда барлық мәліметтер серверлерде сақталмас бұрын алдымен шифрланады. </a:t>
            </a:r>
            <a:endParaRPr lang="ru-RU" sz="21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980" y="-387424"/>
            <a:ext cx="4932040" cy="34869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3"/>
          <a:stretch>
            <a:fillRect/>
          </a:stretch>
        </p:blipFill>
        <p:spPr>
          <a:xfrm>
            <a:off x="0" y="0"/>
            <a:ext cx="9144000" cy="6858000"/>
          </a:xfrm>
          <a:prstGeom prst="rect">
            <a:avLst/>
          </a:prstGeom>
        </p:spPr>
      </p:pic>
      <p:sp>
        <p:nvSpPr>
          <p:cNvPr id="5" name="Rectangle 1"/>
          <p:cNvSpPr>
            <a:spLocks noChangeArrowheads="1"/>
          </p:cNvSpPr>
          <p:nvPr/>
        </p:nvSpPr>
        <p:spPr bwMode="auto">
          <a:xfrm>
            <a:off x="1475656" y="260648"/>
            <a:ext cx="7072362"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ctr"/>
            <a:r>
              <a:rPr lang="kk-KZ" sz="2100" b="1" dirty="0" smtClean="0">
                <a:solidFill>
                  <a:srgbClr val="002060"/>
                </a:solidFill>
                <a:latin typeface="Times New Roman" panose="02020603050405020304" pitchFamily="18" charset="0"/>
                <a:cs typeface="Times New Roman" panose="02020603050405020304" pitchFamily="18" charset="0"/>
              </a:rPr>
              <a:t>Box</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Бұл бұлттық сақтау қызметі «Google құжаттары» және Office 365 сияқты қызмет түрлерімен жұмыс жасауға ыңғайлы болуымен жылдам танымал болды.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10 ГБ-қа дейін орынды пайдалану тегін.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Box тек файлдарды сақтауды ғана емес, сондай-ақ өңдеуге мүмкіндік береді.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Box-тың тарифтік жоспары бірлескен жұмыс пен бұлттағы шексіз кеңістікке қол жеткізуге мүмкіндік береді.</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endParaRPr lang="kk-KZ" sz="2100" b="1" dirty="0" smtClean="0">
              <a:solidFill>
                <a:srgbClr val="002060"/>
              </a:solidFill>
              <a:latin typeface="Times New Roman" panose="02020603050405020304" pitchFamily="18" charset="0"/>
              <a:cs typeface="Times New Roman" panose="02020603050405020304" pitchFamily="18" charset="0"/>
            </a:endParaRPr>
          </a:p>
          <a:p>
            <a:pPr indent="355600" algn="ctr"/>
            <a:r>
              <a:rPr lang="kk-KZ" sz="2100" b="1" dirty="0" smtClean="0">
                <a:solidFill>
                  <a:srgbClr val="002060"/>
                </a:solidFill>
                <a:latin typeface="Times New Roman" panose="02020603050405020304" pitchFamily="18" charset="0"/>
                <a:cs typeface="Times New Roman" panose="02020603050405020304" pitchFamily="18" charset="0"/>
              </a:rPr>
              <a:t>Nextcloud</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Бұл сақтау қорының басты артықшылығы – жылдамдығы жоғары.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5 ГБ орын беріледі</a:t>
            </a:r>
            <a:r>
              <a:rPr lang="kk-KZ" sz="2100" dirty="0" smtClean="0">
                <a:solidFill>
                  <a:srgbClr val="002060"/>
                </a:solidFill>
              </a:rPr>
              <a:t>.</a:t>
            </a:r>
            <a:endParaRPr lang="ru-RU" sz="2100" dirty="0">
              <a:solidFill>
                <a:srgbClr val="002060"/>
              </a:solidFill>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877296"/>
            <a:ext cx="2426167" cy="1652760"/>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4752567"/>
            <a:ext cx="1741784" cy="17417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187624" y="940079"/>
            <a:ext cx="692948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just"/>
            <a:r>
              <a:rPr lang="kk-KZ" sz="2400" b="1" dirty="0" smtClean="0">
                <a:solidFill>
                  <a:srgbClr val="002060"/>
                </a:solidFill>
                <a:latin typeface="Times New Roman" panose="02020603050405020304" pitchFamily="18" charset="0"/>
                <a:cs typeface="Times New Roman" panose="02020603050405020304" pitchFamily="18" charset="0"/>
              </a:rPr>
              <a:t>Жоспар:</a:t>
            </a:r>
          </a:p>
          <a:p>
            <a:pPr indent="355600" algn="just"/>
            <a:endParaRPr lang="kk-KZ" sz="2400" b="1" dirty="0" smtClean="0">
              <a:solidFill>
                <a:srgbClr val="002060"/>
              </a:solidFill>
              <a:latin typeface="Times New Roman" panose="02020603050405020304" pitchFamily="18" charset="0"/>
              <a:cs typeface="Times New Roman" panose="02020603050405020304" pitchFamily="18" charset="0"/>
            </a:endParaRPr>
          </a:p>
          <a:p>
            <a:pPr marL="365760" indent="-283464">
              <a:buFont typeface="Wingdings 2"/>
              <a:buChar char=""/>
              <a:defRPr/>
            </a:pPr>
            <a:r>
              <a:rPr lang="ru-RU" sz="2400" dirty="0" err="1">
                <a:solidFill>
                  <a:schemeClr val="bg1"/>
                </a:solidFill>
                <a:latin typeface="Times New Roman" pitchFamily="18" charset="0"/>
                <a:cs typeface="Times New Roman" pitchFamily="18" charset="0"/>
              </a:rPr>
              <a:t>Кіріспе</a:t>
            </a:r>
            <a:r>
              <a:rPr lang="ru-RU" sz="2400" dirty="0">
                <a:solidFill>
                  <a:schemeClr val="bg1"/>
                </a:solidFill>
                <a:latin typeface="Times New Roman" pitchFamily="18" charset="0"/>
                <a:cs typeface="Times New Roman" pitchFamily="18" charset="0"/>
              </a:rPr>
              <a:t> </a:t>
            </a:r>
          </a:p>
          <a:p>
            <a:pPr marL="365760" indent="-283464">
              <a:buFont typeface="Wingdings 2"/>
              <a:buChar char=""/>
              <a:defRPr/>
            </a:pPr>
            <a:r>
              <a:rPr lang="ru-RU" sz="2400" dirty="0" err="1">
                <a:solidFill>
                  <a:schemeClr val="bg1"/>
                </a:solidFill>
                <a:latin typeface="Times New Roman" pitchFamily="18" charset="0"/>
                <a:cs typeface="Times New Roman" pitchFamily="18" charset="0"/>
              </a:rPr>
              <a:t>Негізгі</a:t>
            </a:r>
            <a:r>
              <a:rPr lang="ru-RU" sz="2400" dirty="0">
                <a:solidFill>
                  <a:schemeClr val="bg1"/>
                </a:solidFill>
                <a:latin typeface="Times New Roman" pitchFamily="18" charset="0"/>
                <a:cs typeface="Times New Roman" pitchFamily="18" charset="0"/>
              </a:rPr>
              <a:t> </a:t>
            </a:r>
            <a:r>
              <a:rPr lang="ru-RU" sz="2400" dirty="0" err="1">
                <a:solidFill>
                  <a:schemeClr val="bg1"/>
                </a:solidFill>
                <a:latin typeface="Times New Roman" pitchFamily="18" charset="0"/>
                <a:cs typeface="Times New Roman" pitchFamily="18" charset="0"/>
              </a:rPr>
              <a:t>бөлім</a:t>
            </a:r>
            <a:r>
              <a:rPr lang="ru-RU" sz="2400" dirty="0">
                <a:solidFill>
                  <a:schemeClr val="bg1"/>
                </a:solidFill>
                <a:latin typeface="Times New Roman" pitchFamily="18" charset="0"/>
                <a:cs typeface="Times New Roman" pitchFamily="18" charset="0"/>
              </a:rPr>
              <a:t> </a:t>
            </a:r>
          </a:p>
          <a:p>
            <a:pPr marL="425196" indent="-342900">
              <a:buFont typeface="Wingdings" panose="05000000000000000000" pitchFamily="2" charset="2"/>
              <a:buChar char="v"/>
              <a:defRPr/>
            </a:pPr>
            <a:r>
              <a:rPr lang="kk-KZ" sz="2400" b="1" i="1" dirty="0">
                <a:solidFill>
                  <a:schemeClr val="bg1"/>
                </a:solidFill>
                <a:latin typeface="Times New Roman" pitchFamily="18" charset="0"/>
                <a:cs typeface="Times New Roman" pitchFamily="18" charset="0"/>
              </a:rPr>
              <a:t> </a:t>
            </a:r>
            <a:r>
              <a:rPr lang="kk-KZ" sz="2400" b="1" i="1" dirty="0" smtClean="0">
                <a:solidFill>
                  <a:schemeClr val="bg1"/>
                </a:solidFill>
                <a:latin typeface="Times New Roman" pitchFamily="18" charset="0"/>
                <a:cs typeface="Times New Roman" pitchFamily="18" charset="0"/>
              </a:rPr>
              <a:t>     </a:t>
            </a:r>
            <a:r>
              <a:rPr lang="kk-KZ" sz="2400" dirty="0">
                <a:solidFill>
                  <a:schemeClr val="bg1"/>
                </a:solidFill>
                <a:latin typeface="Times New Roman" panose="02020603050405020304" pitchFamily="18" charset="0"/>
                <a:cs typeface="Times New Roman" panose="02020603050405020304" pitchFamily="18" charset="0"/>
              </a:rPr>
              <a:t>Бұлттық технологиялар ұғымы</a:t>
            </a:r>
            <a:endParaRPr lang="ru-RU" sz="2400" i="1" dirty="0">
              <a:solidFill>
                <a:schemeClr val="bg1"/>
              </a:solidFill>
              <a:latin typeface="Times New Roman" pitchFamily="18" charset="0"/>
              <a:cs typeface="Times New Roman" pitchFamily="18" charset="0"/>
            </a:endParaRPr>
          </a:p>
          <a:p>
            <a:pPr marL="857250" indent="-857250">
              <a:buFont typeface="Wingdings" pitchFamily="2" charset="2"/>
              <a:buChar char="v"/>
              <a:defRPr/>
            </a:pPr>
            <a:r>
              <a:rPr lang="kk-KZ" sz="2400" dirty="0">
                <a:solidFill>
                  <a:schemeClr val="bg1"/>
                </a:solidFill>
                <a:latin typeface="Times New Roman" panose="02020603050405020304" pitchFamily="18" charset="0"/>
                <a:cs typeface="Times New Roman" panose="02020603050405020304" pitchFamily="18" charset="0"/>
              </a:rPr>
              <a:t>Бұлттық сақтау қорлары </a:t>
            </a:r>
            <a:endParaRPr lang="kk-KZ" sz="2400" dirty="0" smtClean="0">
              <a:solidFill>
                <a:schemeClr val="bg1"/>
              </a:solidFill>
              <a:latin typeface="Times New Roman" panose="02020603050405020304" pitchFamily="18" charset="0"/>
              <a:cs typeface="Times New Roman" panose="02020603050405020304" pitchFamily="18" charset="0"/>
            </a:endParaRPr>
          </a:p>
          <a:p>
            <a:pPr marL="857250" indent="-857250">
              <a:buFont typeface="Wingdings" pitchFamily="2" charset="2"/>
              <a:buChar char="v"/>
              <a:defRPr/>
            </a:pPr>
            <a:r>
              <a:rPr lang="kk-KZ" sz="2400" dirty="0" smtClean="0">
                <a:solidFill>
                  <a:schemeClr val="bg1"/>
                </a:solidFill>
                <a:latin typeface="Times New Roman" panose="02020603050405020304" pitchFamily="18" charset="0"/>
                <a:cs typeface="Times New Roman" panose="02020603050405020304" pitchFamily="18" charset="0"/>
              </a:rPr>
              <a:t>Бұлттық </a:t>
            </a:r>
            <a:r>
              <a:rPr lang="kk-KZ" sz="2400" dirty="0">
                <a:solidFill>
                  <a:schemeClr val="bg1"/>
                </a:solidFill>
                <a:latin typeface="Times New Roman" panose="02020603050405020304" pitchFamily="18" charset="0"/>
                <a:cs typeface="Times New Roman" panose="02020603050405020304" pitchFamily="18" charset="0"/>
              </a:rPr>
              <a:t>сақтау қорларының артықшылықтары </a:t>
            </a:r>
            <a:endParaRPr lang="kk-KZ" sz="2400" dirty="0" smtClean="0">
              <a:solidFill>
                <a:schemeClr val="bg1"/>
              </a:solidFill>
              <a:latin typeface="Times New Roman" panose="02020603050405020304" pitchFamily="18" charset="0"/>
              <a:cs typeface="Times New Roman" panose="02020603050405020304" pitchFamily="18" charset="0"/>
            </a:endParaRPr>
          </a:p>
          <a:p>
            <a:pPr marL="857250" indent="-857250">
              <a:buFont typeface="Wingdings" pitchFamily="2" charset="2"/>
              <a:buChar char="v"/>
              <a:defRPr/>
            </a:pPr>
            <a:r>
              <a:rPr lang="kk-KZ" sz="2400" dirty="0">
                <a:solidFill>
                  <a:schemeClr val="bg1"/>
                </a:solidFill>
                <a:latin typeface="Times New Roman" panose="02020603050405020304" pitchFamily="18" charset="0"/>
                <a:cs typeface="Times New Roman" panose="02020603050405020304" pitchFamily="18" charset="0"/>
              </a:rPr>
              <a:t>Бұлттық сақтау қорларының </a:t>
            </a:r>
            <a:r>
              <a:rPr lang="kk-KZ" sz="2400" dirty="0" smtClean="0">
                <a:solidFill>
                  <a:schemeClr val="bg1"/>
                </a:solidFill>
                <a:latin typeface="Times New Roman" panose="02020603050405020304" pitchFamily="18" charset="0"/>
                <a:cs typeface="Times New Roman" panose="02020603050405020304" pitchFamily="18" charset="0"/>
              </a:rPr>
              <a:t>кемшіліктері </a:t>
            </a:r>
          </a:p>
          <a:p>
            <a:pPr marL="857250" indent="-857250">
              <a:buFont typeface="Wingdings" pitchFamily="2" charset="2"/>
              <a:buChar char="v"/>
              <a:defRPr/>
            </a:pPr>
            <a:r>
              <a:rPr lang="ru-RU" sz="2400" dirty="0" err="1" smtClean="0">
                <a:solidFill>
                  <a:schemeClr val="bg1"/>
                </a:solidFill>
                <a:latin typeface="Times New Roman" pitchFamily="18" charset="0"/>
                <a:cs typeface="Times New Roman" pitchFamily="18" charset="0"/>
              </a:rPr>
              <a:t>Қорытынды</a:t>
            </a:r>
            <a:r>
              <a:rPr lang="ru-RU" sz="2400" dirty="0" smtClean="0">
                <a:solidFill>
                  <a:schemeClr val="bg1"/>
                </a:solidFill>
                <a:latin typeface="Times New Roman" pitchFamily="18" charset="0"/>
                <a:cs typeface="Times New Roman" pitchFamily="18" charset="0"/>
              </a:rPr>
              <a:t> </a:t>
            </a:r>
            <a:endParaRPr lang="ru-RU" sz="2400" dirty="0">
              <a:solidFill>
                <a:schemeClr val="bg1"/>
              </a:solidFill>
              <a:latin typeface="Times New Roman" pitchFamily="18" charset="0"/>
              <a:cs typeface="Times New Roman" pitchFamily="18" charset="0"/>
            </a:endParaRPr>
          </a:p>
          <a:p>
            <a:pPr marL="365760" indent="-283464">
              <a:buFont typeface="Wingdings 2"/>
              <a:buChar char=""/>
              <a:defRPr/>
            </a:pPr>
            <a:r>
              <a:rPr lang="ru-RU" sz="2400" dirty="0" err="1">
                <a:solidFill>
                  <a:schemeClr val="bg1"/>
                </a:solidFill>
                <a:latin typeface="Times New Roman" pitchFamily="18" charset="0"/>
                <a:cs typeface="Times New Roman" pitchFamily="18" charset="0"/>
              </a:rPr>
              <a:t>Қолданылған</a:t>
            </a:r>
            <a:r>
              <a:rPr lang="ru-RU" sz="2400" dirty="0">
                <a:solidFill>
                  <a:schemeClr val="bg1"/>
                </a:solidFill>
                <a:latin typeface="Times New Roman" pitchFamily="18" charset="0"/>
                <a:cs typeface="Times New Roman" pitchFamily="18" charset="0"/>
              </a:rPr>
              <a:t> </a:t>
            </a:r>
            <a:r>
              <a:rPr lang="ru-RU" sz="2400" dirty="0" err="1">
                <a:solidFill>
                  <a:schemeClr val="bg1"/>
                </a:solidFill>
                <a:latin typeface="Times New Roman" pitchFamily="18" charset="0"/>
                <a:cs typeface="Times New Roman" pitchFamily="18" charset="0"/>
              </a:rPr>
              <a:t>әдебиеттер</a:t>
            </a:r>
            <a:r>
              <a:rPr lang="ru-RU" sz="2400" dirty="0">
                <a:solidFill>
                  <a:schemeClr val="bg1"/>
                </a:solidFill>
                <a:latin typeface="Times New Roman" pitchFamily="18" charset="0"/>
                <a:cs typeface="Times New Roman" pitchFamily="18" charset="0"/>
              </a:rPr>
              <a:t> </a:t>
            </a:r>
            <a:r>
              <a:rPr lang="ru-RU" sz="2400" dirty="0" err="1">
                <a:solidFill>
                  <a:schemeClr val="bg1"/>
                </a:solidFill>
                <a:latin typeface="Times New Roman" pitchFamily="18" charset="0"/>
                <a:cs typeface="Times New Roman" pitchFamily="18" charset="0"/>
              </a:rPr>
              <a:t>тізімі</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2257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214414" y="1772816"/>
            <a:ext cx="671517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ctr"/>
            <a:r>
              <a:rPr lang="kk-KZ" sz="2100" b="1" dirty="0" smtClean="0">
                <a:solidFill>
                  <a:srgbClr val="002060"/>
                </a:solidFill>
                <a:latin typeface="Times New Roman" panose="02020603050405020304" pitchFamily="18" charset="0"/>
                <a:cs typeface="Times New Roman" panose="02020603050405020304" pitchFamily="18" charset="0"/>
              </a:rPr>
              <a:t>IDrive</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Аталған бұлттық сақтау қоры  желілік дискілерде сақталған барлық файлдарды тұрақты синхрондауды қамтамасыз етеді.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10 ГБ орын.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Веб-интерфейсі мәліметтерді электрондық пошта, Facebook және Twitter арқылы бөлісуге мүмкіндік береді.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IDrive артықшылығы – бұлттан алынған файлдар автоматты түрде жоғалмайды.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Яғни, IDrive Express сервисі</a:t>
            </a:r>
            <a:br>
              <a:rPr lang="kk-KZ" sz="2100" dirty="0" smtClean="0">
                <a:solidFill>
                  <a:srgbClr val="002060"/>
                </a:solidFill>
                <a:latin typeface="Times New Roman" panose="02020603050405020304" pitchFamily="18" charset="0"/>
                <a:cs typeface="Times New Roman" panose="02020603050405020304" pitchFamily="18" charset="0"/>
              </a:rPr>
            </a:br>
            <a:r>
              <a:rPr lang="kk-KZ" sz="2100" dirty="0" smtClean="0">
                <a:solidFill>
                  <a:srgbClr val="002060"/>
                </a:solidFill>
                <a:latin typeface="Times New Roman" panose="02020603050405020304" pitchFamily="18" charset="0"/>
                <a:cs typeface="Times New Roman" panose="02020603050405020304" pitchFamily="18" charset="0"/>
              </a:rPr>
              <a:t>арқылы жоғалған барлық мәліметтерді жылдам қалпына келтіруге болады. </a:t>
            </a:r>
            <a:endParaRPr lang="ru-RU" sz="21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2418" y="154974"/>
            <a:ext cx="2579164" cy="146286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250133" y="1988840"/>
            <a:ext cx="6643734"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ctr"/>
            <a:r>
              <a:rPr lang="kk-KZ" sz="2100" b="1" dirty="0" smtClean="0">
                <a:solidFill>
                  <a:srgbClr val="002060"/>
                </a:solidFill>
                <a:latin typeface="Times New Roman" panose="02020603050405020304" pitchFamily="18" charset="0"/>
                <a:cs typeface="Times New Roman" panose="02020603050405020304" pitchFamily="18" charset="0"/>
              </a:rPr>
              <a:t>pCloud</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Сервисте файлдарды жүктеу жылдамдығы бойынша жай жұмыс жасайды, бірақ олардың көлемі бойынша ешқандай шек қойылмайды.</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Бұл сақтау қоймасын кез келген платформадан – қосымша немесе сайт арқылы пайдалануға болады.</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Компания Швейцарияда тіркелген. құпиялылық тұрғысынан алғанда қатаң заңдармен бекітілген.</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Қаражат төлеу арқылы  pcloud Crypto қызметін жеке файлдарды шифрлау үшін пайдалануға болады.</a:t>
            </a:r>
            <a:endParaRPr lang="ru-RU" sz="21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322849"/>
            <a:ext cx="2664296" cy="149866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971600" y="1484784"/>
            <a:ext cx="6858048"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ctr"/>
            <a:r>
              <a:rPr lang="kk-KZ" sz="2100" b="1" dirty="0" smtClean="0">
                <a:solidFill>
                  <a:srgbClr val="002060"/>
                </a:solidFill>
                <a:latin typeface="Times New Roman" panose="02020603050405020304" pitchFamily="18" charset="0"/>
                <a:cs typeface="Times New Roman" panose="02020603050405020304" pitchFamily="18" charset="0"/>
              </a:rPr>
              <a:t>Yunpan 360 (Юнпан 360)</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Бұлтты деректерді сақтау тізіміндегі көшбасшы – қытайлық Yunpan 360 жобасы.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Бұлт жеке деректерді сақтау үшін 36 ТБ (терабайт) бос орынды қамтамасыз етеді.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Порталдың жалғыз кемшілігі – интерфейсі қытай тілінде. Орыс тіліне аудару әдісін қолдану үшін yunpan.ru веб-сайтына кіру керек.</a:t>
            </a:r>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ru-RU" sz="2100" dirty="0" smtClean="0">
                <a:solidFill>
                  <a:srgbClr val="002060"/>
                </a:solidFill>
                <a:latin typeface="Times New Roman" panose="02020603050405020304" pitchFamily="18" charset="0"/>
                <a:cs typeface="Times New Roman" panose="02020603050405020304" pitchFamily="18" charset="0"/>
              </a:rPr>
              <a:t>36 ТБ </a:t>
            </a:r>
            <a:r>
              <a:rPr lang="ru-RU" sz="2100" dirty="0" err="1" smtClean="0">
                <a:solidFill>
                  <a:srgbClr val="002060"/>
                </a:solidFill>
                <a:latin typeface="Times New Roman" panose="02020603050405020304" pitchFamily="18" charset="0"/>
                <a:cs typeface="Times New Roman" panose="02020603050405020304" pitchFamily="18" charset="0"/>
              </a:rPr>
              <a:t>алу</a:t>
            </a:r>
            <a:r>
              <a:rPr lang="ru-RU" sz="2100" dirty="0" smtClean="0">
                <a:solidFill>
                  <a:srgbClr val="002060"/>
                </a:solidFill>
                <a:latin typeface="Times New Roman" panose="02020603050405020304" pitchFamily="18" charset="0"/>
                <a:cs typeface="Times New Roman" panose="02020603050405020304" pitchFamily="18" charset="0"/>
              </a:rPr>
              <a:t> </a:t>
            </a:r>
            <a:r>
              <a:rPr lang="ru-RU" sz="2100" dirty="0" err="1" smtClean="0">
                <a:solidFill>
                  <a:srgbClr val="002060"/>
                </a:solidFill>
                <a:latin typeface="Times New Roman" panose="02020603050405020304" pitchFamily="18" charset="0"/>
                <a:cs typeface="Times New Roman" panose="02020603050405020304" pitchFamily="18" charset="0"/>
              </a:rPr>
              <a:t>механизмі</a:t>
            </a:r>
            <a:r>
              <a:rPr lang="ru-RU" sz="2100" dirty="0" smtClean="0">
                <a:solidFill>
                  <a:srgbClr val="002060"/>
                </a:solidFill>
                <a:latin typeface="Times New Roman" panose="02020603050405020304" pitchFamily="18" charset="0"/>
                <a:cs typeface="Times New Roman" panose="02020603050405020304" pitchFamily="18" charset="0"/>
              </a:rPr>
              <a:t> </a:t>
            </a:r>
            <a:r>
              <a:rPr lang="ru-RU" sz="2100" dirty="0" err="1" smtClean="0">
                <a:solidFill>
                  <a:srgbClr val="002060"/>
                </a:solidFill>
                <a:latin typeface="Times New Roman" panose="02020603050405020304" pitchFamily="18" charset="0"/>
                <a:cs typeface="Times New Roman" panose="02020603050405020304" pitchFamily="18" charset="0"/>
              </a:rPr>
              <a:t>келесідей</a:t>
            </a:r>
            <a:r>
              <a:rPr lang="ru-RU" sz="2100" dirty="0" smtClean="0">
                <a:solidFill>
                  <a:srgbClr val="002060"/>
                </a:solidFill>
                <a:latin typeface="Times New Roman" panose="02020603050405020304" pitchFamily="18" charset="0"/>
                <a:cs typeface="Times New Roman" panose="02020603050405020304" pitchFamily="18" charset="0"/>
              </a:rPr>
              <a:t>:</a:t>
            </a:r>
          </a:p>
          <a:p>
            <a:pPr lvl="0" indent="355600" algn="just"/>
            <a:r>
              <a:rPr lang="ru-RU" sz="2100" dirty="0" smtClean="0">
                <a:solidFill>
                  <a:srgbClr val="002060"/>
                </a:solidFill>
                <a:latin typeface="Times New Roman" panose="02020603050405020304" pitchFamily="18" charset="0"/>
                <a:cs typeface="Times New Roman" panose="02020603050405020304" pitchFamily="18" charset="0"/>
              </a:rPr>
              <a:t>1. </a:t>
            </a:r>
            <a:r>
              <a:rPr lang="ru-RU" sz="2100" dirty="0" err="1" smtClean="0">
                <a:solidFill>
                  <a:srgbClr val="002060"/>
                </a:solidFill>
                <a:latin typeface="Times New Roman" panose="02020603050405020304" pitchFamily="18" charset="0"/>
                <a:cs typeface="Times New Roman" panose="02020603050405020304" pitchFamily="18" charset="0"/>
              </a:rPr>
              <a:t>Сайтта</a:t>
            </a:r>
            <a:r>
              <a:rPr lang="ru-RU" sz="2100" dirty="0" smtClean="0">
                <a:solidFill>
                  <a:srgbClr val="002060"/>
                </a:solidFill>
                <a:latin typeface="Times New Roman" panose="02020603050405020304" pitchFamily="18" charset="0"/>
                <a:cs typeface="Times New Roman" panose="02020603050405020304" pitchFamily="18" charset="0"/>
              </a:rPr>
              <a:t> </a:t>
            </a:r>
            <a:r>
              <a:rPr lang="ru-RU" sz="2100" dirty="0" err="1" smtClean="0">
                <a:solidFill>
                  <a:srgbClr val="002060"/>
                </a:solidFill>
                <a:latin typeface="Times New Roman" panose="02020603050405020304" pitchFamily="18" charset="0"/>
                <a:cs typeface="Times New Roman" panose="02020603050405020304" pitchFamily="18" charset="0"/>
              </a:rPr>
              <a:t>тіркелу</a:t>
            </a:r>
            <a:r>
              <a:rPr lang="ru-RU" sz="2100" dirty="0" smtClean="0">
                <a:solidFill>
                  <a:srgbClr val="002060"/>
                </a:solidFill>
                <a:latin typeface="Times New Roman" panose="02020603050405020304" pitchFamily="18" charset="0"/>
                <a:cs typeface="Times New Roman" panose="02020603050405020304" pitchFamily="18" charset="0"/>
              </a:rPr>
              <a:t> </a:t>
            </a:r>
            <a:r>
              <a:rPr lang="ru-RU" sz="2100" dirty="0" err="1" smtClean="0">
                <a:solidFill>
                  <a:srgbClr val="002060"/>
                </a:solidFill>
                <a:latin typeface="Times New Roman" panose="02020603050405020304" pitchFamily="18" charset="0"/>
                <a:cs typeface="Times New Roman" panose="02020603050405020304" pitchFamily="18" charset="0"/>
              </a:rPr>
              <a:t>және</a:t>
            </a:r>
            <a:r>
              <a:rPr lang="ru-RU" sz="2100" dirty="0" smtClean="0">
                <a:solidFill>
                  <a:srgbClr val="002060"/>
                </a:solidFill>
                <a:latin typeface="Times New Roman" panose="02020603050405020304" pitchFamily="18" charset="0"/>
                <a:cs typeface="Times New Roman" panose="02020603050405020304" pitchFamily="18" charset="0"/>
              </a:rPr>
              <a:t> </a:t>
            </a:r>
            <a:r>
              <a:rPr lang="kk-KZ" sz="2100" dirty="0" smtClean="0">
                <a:solidFill>
                  <a:srgbClr val="002060"/>
                </a:solidFill>
                <a:latin typeface="Times New Roman" panose="02020603050405020304" pitchFamily="18" charset="0"/>
                <a:cs typeface="Times New Roman" panose="02020603050405020304" pitchFamily="18" charset="0"/>
              </a:rPr>
              <a:t>тұтынушы параметрлерін </a:t>
            </a:r>
            <a:r>
              <a:rPr lang="ru-RU" sz="2100" dirty="0" err="1" smtClean="0">
                <a:solidFill>
                  <a:srgbClr val="002060"/>
                </a:solidFill>
                <a:latin typeface="Times New Roman" panose="02020603050405020304" pitchFamily="18" charset="0"/>
                <a:cs typeface="Times New Roman" panose="02020603050405020304" pitchFamily="18" charset="0"/>
              </a:rPr>
              <a:t>Windows</a:t>
            </a:r>
            <a:r>
              <a:rPr lang="kk-KZ" sz="2100" dirty="0" smtClean="0">
                <a:solidFill>
                  <a:srgbClr val="002060"/>
                </a:solidFill>
                <a:latin typeface="Times New Roman" panose="02020603050405020304" pitchFamily="18" charset="0"/>
                <a:cs typeface="Times New Roman" panose="02020603050405020304" pitchFamily="18" charset="0"/>
              </a:rPr>
              <a:t>-ға </a:t>
            </a:r>
            <a:r>
              <a:rPr lang="ru-RU" sz="2100" dirty="0" err="1" smtClean="0">
                <a:solidFill>
                  <a:srgbClr val="002060"/>
                </a:solidFill>
                <a:latin typeface="Times New Roman" panose="02020603050405020304" pitchFamily="18" charset="0"/>
                <a:cs typeface="Times New Roman" panose="02020603050405020304" pitchFamily="18" charset="0"/>
              </a:rPr>
              <a:t>орнатқаннан</a:t>
            </a:r>
            <a:r>
              <a:rPr lang="ru-RU" sz="2100" dirty="0" smtClean="0">
                <a:solidFill>
                  <a:srgbClr val="002060"/>
                </a:solidFill>
                <a:latin typeface="Times New Roman" panose="02020603050405020304" pitchFamily="18" charset="0"/>
                <a:cs typeface="Times New Roman" panose="02020603050405020304" pitchFamily="18" charset="0"/>
              </a:rPr>
              <a:t> </a:t>
            </a:r>
            <a:r>
              <a:rPr lang="ru-RU" sz="2100" dirty="0" err="1" smtClean="0">
                <a:solidFill>
                  <a:srgbClr val="002060"/>
                </a:solidFill>
                <a:latin typeface="Times New Roman" panose="02020603050405020304" pitchFamily="18" charset="0"/>
                <a:cs typeface="Times New Roman" panose="02020603050405020304" pitchFamily="18" charset="0"/>
              </a:rPr>
              <a:t>кейін</a:t>
            </a:r>
            <a:r>
              <a:rPr lang="ru-RU" sz="2100" dirty="0" smtClean="0">
                <a:solidFill>
                  <a:srgbClr val="002060"/>
                </a:solidFill>
                <a:latin typeface="Times New Roman" panose="02020603050405020304" pitchFamily="18" charset="0"/>
                <a:cs typeface="Times New Roman" panose="02020603050405020304" pitchFamily="18" charset="0"/>
              </a:rPr>
              <a:t> 10 ТБ </a:t>
            </a:r>
            <a:r>
              <a:rPr lang="ru-RU" sz="2100" dirty="0" err="1" smtClean="0">
                <a:solidFill>
                  <a:srgbClr val="002060"/>
                </a:solidFill>
                <a:latin typeface="Times New Roman" panose="02020603050405020304" pitchFamily="18" charset="0"/>
                <a:cs typeface="Times New Roman" panose="02020603050405020304" pitchFamily="18" charset="0"/>
              </a:rPr>
              <a:t>алу</a:t>
            </a:r>
            <a:r>
              <a:rPr lang="ru-RU" sz="2100" dirty="0" smtClean="0">
                <a:solidFill>
                  <a:srgbClr val="002060"/>
                </a:solidFill>
                <a:latin typeface="Times New Roman" panose="02020603050405020304" pitchFamily="18" charset="0"/>
                <a:cs typeface="Times New Roman" panose="02020603050405020304" pitchFamily="18" charset="0"/>
              </a:rPr>
              <a:t>.</a:t>
            </a:r>
          </a:p>
          <a:p>
            <a:pPr lvl="0" indent="355600" algn="just"/>
            <a:r>
              <a:rPr lang="kk-KZ" sz="2100" dirty="0" smtClean="0">
                <a:solidFill>
                  <a:srgbClr val="002060"/>
                </a:solidFill>
                <a:latin typeface="Times New Roman" panose="02020603050405020304" pitchFamily="18" charset="0"/>
                <a:cs typeface="Times New Roman" panose="02020603050405020304" pitchFamily="18" charset="0"/>
              </a:rPr>
              <a:t>2. Тұтынушы параметрін</a:t>
            </a:r>
            <a:r>
              <a:rPr lang="ru-RU" sz="2100" dirty="0" smtClean="0">
                <a:solidFill>
                  <a:srgbClr val="002060"/>
                </a:solidFill>
                <a:latin typeface="Times New Roman" panose="02020603050405020304" pitchFamily="18" charset="0"/>
                <a:cs typeface="Times New Roman" panose="02020603050405020304" pitchFamily="18" charset="0"/>
              </a:rPr>
              <a:t> </a:t>
            </a:r>
            <a:r>
              <a:rPr lang="ru-RU" sz="2100" dirty="0" err="1" smtClean="0">
                <a:solidFill>
                  <a:srgbClr val="002060"/>
                </a:solidFill>
                <a:latin typeface="Times New Roman" panose="02020603050405020304" pitchFamily="18" charset="0"/>
                <a:cs typeface="Times New Roman" panose="02020603050405020304" pitchFamily="18" charset="0"/>
              </a:rPr>
              <a:t>Android</a:t>
            </a:r>
            <a:r>
              <a:rPr lang="ru-RU" sz="2100" dirty="0" smtClean="0">
                <a:solidFill>
                  <a:srgbClr val="002060"/>
                </a:solidFill>
                <a:latin typeface="Times New Roman" panose="02020603050405020304" pitchFamily="18" charset="0"/>
                <a:cs typeface="Times New Roman" panose="02020603050405020304" pitchFamily="18" charset="0"/>
              </a:rPr>
              <a:t> </a:t>
            </a:r>
            <a:r>
              <a:rPr lang="ru-RU" sz="2100" dirty="0" err="1" smtClean="0">
                <a:solidFill>
                  <a:srgbClr val="002060"/>
                </a:solidFill>
                <a:latin typeface="Times New Roman" panose="02020603050405020304" pitchFamily="18" charset="0"/>
                <a:cs typeface="Times New Roman" panose="02020603050405020304" pitchFamily="18" charset="0"/>
              </a:rPr>
              <a:t>жүйесіне</a:t>
            </a:r>
            <a:r>
              <a:rPr lang="ru-RU" sz="2100" dirty="0" smtClean="0">
                <a:solidFill>
                  <a:srgbClr val="002060"/>
                </a:solidFill>
                <a:latin typeface="Times New Roman" panose="02020603050405020304" pitchFamily="18" charset="0"/>
                <a:cs typeface="Times New Roman" panose="02020603050405020304" pitchFamily="18" charset="0"/>
              </a:rPr>
              <a:t> </a:t>
            </a:r>
            <a:r>
              <a:rPr lang="ru-RU" sz="2100" dirty="0" err="1" smtClean="0">
                <a:solidFill>
                  <a:srgbClr val="002060"/>
                </a:solidFill>
                <a:latin typeface="Times New Roman" panose="02020603050405020304" pitchFamily="18" charset="0"/>
                <a:cs typeface="Times New Roman" panose="02020603050405020304" pitchFamily="18" charset="0"/>
              </a:rPr>
              <a:t>орнатқаннан</a:t>
            </a:r>
            <a:r>
              <a:rPr lang="ru-RU" sz="2100" dirty="0" smtClean="0">
                <a:solidFill>
                  <a:srgbClr val="002060"/>
                </a:solidFill>
                <a:latin typeface="Times New Roman" panose="02020603050405020304" pitchFamily="18" charset="0"/>
                <a:cs typeface="Times New Roman" panose="02020603050405020304" pitchFamily="18" charset="0"/>
              </a:rPr>
              <a:t> </a:t>
            </a:r>
            <a:r>
              <a:rPr lang="ru-RU" sz="2100" dirty="0" err="1" smtClean="0">
                <a:solidFill>
                  <a:srgbClr val="002060"/>
                </a:solidFill>
                <a:latin typeface="Times New Roman" panose="02020603050405020304" pitchFamily="18" charset="0"/>
                <a:cs typeface="Times New Roman" panose="02020603050405020304" pitchFamily="18" charset="0"/>
              </a:rPr>
              <a:t>кейін</a:t>
            </a:r>
            <a:r>
              <a:rPr lang="ru-RU" sz="2100" dirty="0" smtClean="0">
                <a:solidFill>
                  <a:srgbClr val="002060"/>
                </a:solidFill>
                <a:latin typeface="Times New Roman" panose="02020603050405020304" pitchFamily="18" charset="0"/>
                <a:cs typeface="Times New Roman" panose="02020603050405020304" pitchFamily="18" charset="0"/>
              </a:rPr>
              <a:t> 26 ТБ </a:t>
            </a:r>
            <a:r>
              <a:rPr lang="kk-KZ" sz="2100" dirty="0" smtClean="0">
                <a:solidFill>
                  <a:srgbClr val="002060"/>
                </a:solidFill>
                <a:latin typeface="Times New Roman" panose="02020603050405020304" pitchFamily="18" charset="0"/>
                <a:cs typeface="Times New Roman" panose="02020603050405020304" pitchFamily="18" charset="0"/>
              </a:rPr>
              <a:t>алу</a:t>
            </a:r>
            <a:r>
              <a:rPr lang="ru-RU" sz="2100" dirty="0" smtClean="0">
                <a:solidFill>
                  <a:srgbClr val="002060"/>
                </a:solidFill>
              </a:rPr>
              <a:t>.</a:t>
            </a:r>
            <a:endParaRPr lang="ru-RU" sz="2100"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9878" y="211646"/>
            <a:ext cx="1134170" cy="11341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835696" y="692696"/>
            <a:ext cx="642942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just"/>
            <a:r>
              <a:rPr lang="kk-KZ" sz="3200" dirty="0" smtClean="0">
                <a:solidFill>
                  <a:srgbClr val="002060"/>
                </a:solidFill>
                <a:latin typeface="Times New Roman" panose="02020603050405020304" pitchFamily="18" charset="0"/>
                <a:cs typeface="Times New Roman" panose="02020603050405020304" pitchFamily="18" charset="0"/>
              </a:rPr>
              <a:t>Жоғарыда аталған бұлттық сақтау қоймаларының </a:t>
            </a:r>
            <a:r>
              <a:rPr lang="kk-KZ" sz="3200" b="1" dirty="0" smtClean="0">
                <a:solidFill>
                  <a:srgbClr val="002060"/>
                </a:solidFill>
                <a:latin typeface="Times New Roman" panose="02020603050405020304" pitchFamily="18" charset="0"/>
                <a:cs typeface="Times New Roman" panose="02020603050405020304" pitchFamily="18" charset="0"/>
              </a:rPr>
              <a:t>Microsoft Azure, Amazon Web Servise, Copy, Selectel, MediaFire, Cubby</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Кубби</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Sugar</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Sync</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Alexa</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err="1" smtClean="0">
                <a:solidFill>
                  <a:srgbClr val="002060"/>
                </a:solidFill>
                <a:latin typeface="Times New Roman" panose="02020603050405020304" pitchFamily="18" charset="0"/>
                <a:cs typeface="Times New Roman" panose="02020603050405020304" pitchFamily="18" charset="0"/>
              </a:rPr>
              <a:t>Hubic</a:t>
            </a: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dirty="0" smtClean="0">
                <a:solidFill>
                  <a:srgbClr val="002060"/>
                </a:solidFill>
                <a:latin typeface="Times New Roman" panose="02020603050405020304" pitchFamily="18" charset="0"/>
                <a:cs typeface="Times New Roman" panose="02020603050405020304" pitchFamily="18" charset="0"/>
              </a:rPr>
              <a:t>т.б. </a:t>
            </a:r>
            <a:r>
              <a:rPr lang="ru-RU" sz="3200" dirty="0" err="1" smtClean="0">
                <a:solidFill>
                  <a:srgbClr val="002060"/>
                </a:solidFill>
                <a:latin typeface="Times New Roman" panose="02020603050405020304" pitchFamily="18" charset="0"/>
                <a:cs typeface="Times New Roman" panose="02020603050405020304" pitchFamily="18" charset="0"/>
              </a:rPr>
              <a:t>түрлері</a:t>
            </a:r>
            <a:r>
              <a:rPr lang="ru-RU" sz="3200" dirty="0" smtClean="0">
                <a:solidFill>
                  <a:srgbClr val="002060"/>
                </a:solidFill>
                <a:latin typeface="Times New Roman" panose="02020603050405020304" pitchFamily="18" charset="0"/>
                <a:cs typeface="Times New Roman" panose="02020603050405020304" pitchFamily="18" charset="0"/>
              </a:rPr>
              <a:t> бар.</a:t>
            </a:r>
            <a:endParaRPr lang="ru-RU" sz="3200"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descr="Описание: http://zkoipk.kz/images/stories/conf/u9.jpg"/>
          <p:cNvPicPr/>
          <p:nvPr/>
        </p:nvPicPr>
        <p:blipFill>
          <a:blip r:embed="rId3"/>
          <a:srcRect/>
          <a:stretch>
            <a:fillRect/>
          </a:stretch>
        </p:blipFill>
        <p:spPr bwMode="auto">
          <a:xfrm>
            <a:off x="2771800" y="4005064"/>
            <a:ext cx="3865062" cy="236315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147039" y="515360"/>
            <a:ext cx="692948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ctr"/>
            <a:r>
              <a:rPr lang="kk-KZ" sz="2400" b="1" dirty="0" smtClean="0">
                <a:solidFill>
                  <a:srgbClr val="002060"/>
                </a:solidFill>
                <a:latin typeface="Times New Roman" panose="02020603050405020304" pitchFamily="18" charset="0"/>
                <a:cs typeface="Times New Roman" panose="02020603050405020304" pitchFamily="18" charset="0"/>
              </a:rPr>
              <a:t>Бұлттық сақтау қорларының артықшылықтары:</a:t>
            </a:r>
            <a:endParaRPr lang="ru-RU" sz="2400" b="1" dirty="0" smtClean="0">
              <a:solidFill>
                <a:srgbClr val="002060"/>
              </a:solidFill>
              <a:latin typeface="Times New Roman" panose="02020603050405020304" pitchFamily="18" charset="0"/>
              <a:cs typeface="Times New Roman" panose="02020603050405020304" pitchFamily="18" charset="0"/>
            </a:endParaRPr>
          </a:p>
          <a:p>
            <a:pPr lvl="0" indent="355600" algn="just"/>
            <a:r>
              <a:rPr lang="kk-KZ" sz="2400" dirty="0" smtClean="0">
                <a:solidFill>
                  <a:srgbClr val="002060"/>
                </a:solidFill>
                <a:latin typeface="Times New Roman" panose="02020603050405020304" pitchFamily="18" charset="0"/>
                <a:cs typeface="Times New Roman" panose="02020603050405020304" pitchFamily="18" charset="0"/>
              </a:rPr>
              <a:t>- интернет бар жерде әлемнің кез келген жеріндегі деректерге қол жеткізуге болады;</a:t>
            </a:r>
            <a:endParaRPr lang="ru-RU" sz="2400" dirty="0" smtClean="0">
              <a:solidFill>
                <a:srgbClr val="002060"/>
              </a:solidFill>
              <a:latin typeface="Times New Roman" panose="02020603050405020304" pitchFamily="18" charset="0"/>
              <a:cs typeface="Times New Roman" panose="02020603050405020304" pitchFamily="18" charset="0"/>
            </a:endParaRPr>
          </a:p>
          <a:p>
            <a:pPr lvl="0" indent="355600" algn="just"/>
            <a:r>
              <a:rPr lang="kk-KZ" sz="2400" dirty="0" smtClean="0">
                <a:solidFill>
                  <a:srgbClr val="002060"/>
                </a:solidFill>
                <a:latin typeface="Times New Roman" panose="02020603050405020304" pitchFamily="18" charset="0"/>
                <a:cs typeface="Times New Roman" panose="02020603050405020304" pitchFamily="18" charset="0"/>
              </a:rPr>
              <a:t> - көптеген қызметтер белгілі бір жады көлемінде тегін ұсынады;</a:t>
            </a:r>
            <a:endParaRPr lang="ru-RU" sz="2400" dirty="0" smtClean="0">
              <a:solidFill>
                <a:srgbClr val="002060"/>
              </a:solidFill>
              <a:latin typeface="Times New Roman" panose="02020603050405020304" pitchFamily="18" charset="0"/>
              <a:cs typeface="Times New Roman" panose="02020603050405020304" pitchFamily="18" charset="0"/>
            </a:endParaRPr>
          </a:p>
          <a:p>
            <a:pPr lvl="0" indent="355600" algn="just"/>
            <a:r>
              <a:rPr lang="kk-KZ" sz="2400" dirty="0" smtClean="0">
                <a:solidFill>
                  <a:srgbClr val="002060"/>
                </a:solidFill>
                <a:latin typeface="Times New Roman" panose="02020603050405020304" pitchFamily="18" charset="0"/>
                <a:cs typeface="Times New Roman" panose="02020603050405020304" pitchFamily="18" charset="0"/>
              </a:rPr>
              <a:t> - тұтынушы тек қана пайдаланатын сақтау орны үшін ғана төлейді;</a:t>
            </a:r>
            <a:endParaRPr lang="ru-RU" sz="2400" dirty="0" smtClean="0">
              <a:solidFill>
                <a:srgbClr val="002060"/>
              </a:solidFill>
              <a:latin typeface="Times New Roman" panose="02020603050405020304" pitchFamily="18" charset="0"/>
              <a:cs typeface="Times New Roman" panose="02020603050405020304" pitchFamily="18" charset="0"/>
            </a:endParaRPr>
          </a:p>
          <a:p>
            <a:pPr lvl="0" indent="355600" algn="just"/>
            <a:r>
              <a:rPr lang="kk-KZ" sz="2400" dirty="0" smtClean="0">
                <a:solidFill>
                  <a:srgbClr val="002060"/>
                </a:solidFill>
                <a:latin typeface="Times New Roman" panose="02020603050405020304" pitchFamily="18" charset="0"/>
                <a:cs typeface="Times New Roman" panose="02020603050405020304" pitchFamily="18" charset="0"/>
              </a:rPr>
              <a:t> - мәліметтердің тұтастығын сақтау мен резервтеу бойынша барлық процедураларын бұлтты орталық провайдері жүзеге асырады;</a:t>
            </a:r>
            <a:endParaRPr lang="ru-RU" sz="2400" dirty="0" smtClean="0">
              <a:solidFill>
                <a:srgbClr val="002060"/>
              </a:solidFill>
              <a:latin typeface="Times New Roman" panose="02020603050405020304" pitchFamily="18" charset="0"/>
              <a:cs typeface="Times New Roman" panose="02020603050405020304" pitchFamily="18" charset="0"/>
            </a:endParaRPr>
          </a:p>
          <a:p>
            <a:pPr lvl="0" indent="355600" algn="just"/>
            <a:r>
              <a:rPr lang="kk-KZ" sz="2400" dirty="0" smtClean="0">
                <a:solidFill>
                  <a:srgbClr val="002060"/>
                </a:solidFill>
                <a:latin typeface="Times New Roman" panose="02020603050405020304" pitchFamily="18" charset="0"/>
                <a:cs typeface="Times New Roman" panose="02020603050405020304" pitchFamily="18" charset="0"/>
              </a:rPr>
              <a:t> - мұндай қызметтерді ұсынатын компаниялар өздерінің деректер қорының резервтік көшірмелерін үнемі және бірнеше рет жасайды.</a:t>
            </a:r>
            <a:endParaRPr lang="ru-RU"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107257" y="1556792"/>
            <a:ext cx="6929486" cy="41088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just"/>
            <a:r>
              <a:rPr lang="kk-KZ" sz="2400" b="1" dirty="0" smtClean="0">
                <a:solidFill>
                  <a:srgbClr val="002060"/>
                </a:solidFill>
                <a:latin typeface="Times New Roman" panose="02020603050405020304" pitchFamily="18" charset="0"/>
                <a:cs typeface="Times New Roman" panose="02020603050405020304" pitchFamily="18" charset="0"/>
              </a:rPr>
              <a:t>Кемшіліктеріне мыналар жатады:</a:t>
            </a:r>
            <a:endParaRPr lang="ru-RU" sz="2400" b="1" dirty="0" smtClean="0">
              <a:solidFill>
                <a:srgbClr val="002060"/>
              </a:solidFill>
              <a:latin typeface="Times New Roman" panose="02020603050405020304" pitchFamily="18" charset="0"/>
              <a:cs typeface="Times New Roman" panose="02020603050405020304" pitchFamily="18" charset="0"/>
            </a:endParaRPr>
          </a:p>
          <a:p>
            <a:pPr lvl="0" indent="355600" algn="just"/>
            <a:r>
              <a:rPr lang="kk-KZ" sz="2400" dirty="0" smtClean="0">
                <a:solidFill>
                  <a:srgbClr val="002060"/>
                </a:solidFill>
                <a:latin typeface="Times New Roman" panose="02020603050405020304" pitchFamily="18" charset="0"/>
                <a:cs typeface="Times New Roman" panose="02020603050405020304" pitchFamily="18" charset="0"/>
              </a:rPr>
              <a:t>- интернеттің қол жетімділігіне және провайдер ұсынатын қызмет сапасына тәуелділік;</a:t>
            </a:r>
            <a:endParaRPr lang="ru-RU" sz="2400" dirty="0" smtClean="0">
              <a:solidFill>
                <a:srgbClr val="002060"/>
              </a:solidFill>
              <a:latin typeface="Times New Roman" panose="02020603050405020304" pitchFamily="18" charset="0"/>
              <a:cs typeface="Times New Roman" panose="02020603050405020304" pitchFamily="18" charset="0"/>
            </a:endParaRPr>
          </a:p>
          <a:p>
            <a:pPr lvl="0" indent="355600" algn="just"/>
            <a:r>
              <a:rPr lang="kk-KZ" sz="2400" dirty="0" smtClean="0">
                <a:solidFill>
                  <a:srgbClr val="002060"/>
                </a:solidFill>
                <a:latin typeface="Times New Roman" panose="02020603050405020304" pitchFamily="18" charset="0"/>
                <a:cs typeface="Times New Roman" panose="02020603050405020304" pitchFamily="18" charset="0"/>
              </a:rPr>
              <a:t>- деректерді шифрлау барлық сервистерде мүмкін бола бермейді.</a:t>
            </a:r>
            <a:endParaRPr lang="ru-RU" sz="2400" dirty="0" smtClean="0">
              <a:solidFill>
                <a:srgbClr val="002060"/>
              </a:solidFill>
              <a:latin typeface="Times New Roman" panose="02020603050405020304" pitchFamily="18" charset="0"/>
              <a:cs typeface="Times New Roman" panose="02020603050405020304" pitchFamily="18" charset="0"/>
            </a:endParaRPr>
          </a:p>
          <a:p>
            <a:pPr indent="355600" algn="just"/>
            <a:endParaRPr lang="kk-KZ" sz="24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400" dirty="0" smtClean="0">
                <a:solidFill>
                  <a:srgbClr val="002060"/>
                </a:solidFill>
                <a:latin typeface="Times New Roman" panose="02020603050405020304" pitchFamily="18" charset="0"/>
                <a:cs typeface="Times New Roman" panose="02020603050405020304" pitchFamily="18" charset="0"/>
              </a:rPr>
              <a:t>Бұлтты сақтау қорлары қарапайым ақпаратты сақтаудан бастап, күрделі қауіпсіз ІТ-инфрақұрылымдарды ұсынуға дейін қызмет көрсетеді.</a:t>
            </a:r>
            <a:endParaRPr lang="ru-RU" sz="2400" dirty="0" smtClean="0">
              <a:solidFill>
                <a:srgbClr val="002060"/>
              </a:solidFill>
              <a:latin typeface="Times New Roman" panose="02020603050405020304" pitchFamily="18" charset="0"/>
              <a:cs typeface="Times New Roman" panose="02020603050405020304" pitchFamily="18" charset="0"/>
            </a:endParaRPr>
          </a:p>
          <a:p>
            <a:pPr indent="355600" algn="just"/>
            <a:endParaRPr lang="ru-RU" sz="2100" dirty="0">
              <a:solidFill>
                <a:srgbClr val="00206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107257" y="1718376"/>
            <a:ext cx="692948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just"/>
            <a:r>
              <a:rPr lang="kk-KZ" sz="2400" b="1" dirty="0" smtClean="0">
                <a:solidFill>
                  <a:srgbClr val="002060"/>
                </a:solidFill>
                <a:latin typeface="Times New Roman" panose="02020603050405020304" pitchFamily="18" charset="0"/>
                <a:cs typeface="Times New Roman" panose="02020603050405020304" pitchFamily="18" charset="0"/>
              </a:rPr>
              <a:t>Қорытынды:</a:t>
            </a:r>
          </a:p>
          <a:p>
            <a:pPr indent="355600" algn="just"/>
            <a:endParaRPr lang="ru-RU" sz="2400" b="1" dirty="0" smtClean="0">
              <a:solidFill>
                <a:srgbClr val="002060"/>
              </a:solidFill>
              <a:latin typeface="Times New Roman" panose="02020603050405020304" pitchFamily="18" charset="0"/>
              <a:cs typeface="Times New Roman" panose="02020603050405020304" pitchFamily="18" charset="0"/>
            </a:endParaRPr>
          </a:p>
          <a:p>
            <a:pPr lvl="0" indent="355600"/>
            <a:r>
              <a:rPr lang="ru-RU" sz="2400" dirty="0" err="1" smtClean="0">
                <a:solidFill>
                  <a:schemeClr val="bg1"/>
                </a:solidFill>
                <a:latin typeface="Times New Roman" panose="02020603050405020304" pitchFamily="18" charset="0"/>
                <a:cs typeface="Times New Roman" panose="02020603050405020304" pitchFamily="18" charset="0"/>
              </a:rPr>
              <a:t>Бұлтты</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smtClean="0">
                <a:solidFill>
                  <a:schemeClr val="bg1"/>
                </a:solidFill>
                <a:latin typeface="Times New Roman" panose="02020603050405020304" pitchFamily="18" charset="0"/>
                <a:cs typeface="Times New Roman" panose="02020603050405020304" pitchFamily="18" charset="0"/>
              </a:rPr>
              <a:t>деректер</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smtClean="0">
                <a:solidFill>
                  <a:schemeClr val="bg1"/>
                </a:solidFill>
                <a:latin typeface="Times New Roman" panose="02020603050405020304" pitchFamily="18" charset="0"/>
                <a:cs typeface="Times New Roman" panose="02020603050405020304" pitchFamily="18" charset="0"/>
              </a:rPr>
              <a:t>қоймасы</a:t>
            </a:r>
            <a:r>
              <a:rPr lang="ru-RU" sz="2400" dirty="0">
                <a:solidFill>
                  <a:schemeClr val="bg1"/>
                </a:solidFill>
                <a:latin typeface="Times New Roman" panose="02020603050405020304" pitchFamily="18" charset="0"/>
                <a:cs typeface="Times New Roman" panose="02020603050405020304" pitchFamily="18" charset="0"/>
              </a:rPr>
              <a:t> (облачное хранилище данных) – </a:t>
            </a:r>
            <a:r>
              <a:rPr lang="ru-RU" sz="2400" dirty="0" err="1">
                <a:solidFill>
                  <a:schemeClr val="bg1"/>
                </a:solidFill>
                <a:latin typeface="Times New Roman" panose="02020603050405020304" pitchFamily="18" charset="0"/>
                <a:cs typeface="Times New Roman" panose="02020603050405020304" pitchFamily="18" charset="0"/>
              </a:rPr>
              <a:t>файлдарды</a:t>
            </a:r>
            <a:r>
              <a:rPr lang="ru-RU" sz="2400" dirty="0">
                <a:solidFill>
                  <a:schemeClr val="bg1"/>
                </a:solidFill>
                <a:latin typeface="Times New Roman" panose="02020603050405020304" pitchFamily="18" charset="0"/>
                <a:cs typeface="Times New Roman" panose="02020603050405020304" pitchFamily="18" charset="0"/>
              </a:rPr>
              <a:t> интернет </a:t>
            </a:r>
            <a:r>
              <a:rPr lang="ru-RU" sz="2400" dirty="0" err="1">
                <a:solidFill>
                  <a:schemeClr val="bg1"/>
                </a:solidFill>
                <a:latin typeface="Times New Roman" panose="02020603050405020304" pitchFamily="18" charset="0"/>
                <a:cs typeface="Times New Roman" panose="02020603050405020304" pitchFamily="18" charset="0"/>
              </a:rPr>
              <a:t>желісінде</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сақтауға</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мүмкіндік</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береді</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яғни</a:t>
            </a:r>
            <a:r>
              <a:rPr lang="ru-RU" sz="2400" dirty="0">
                <a:solidFill>
                  <a:schemeClr val="bg1"/>
                </a:solidFill>
                <a:latin typeface="Times New Roman" panose="02020603050405020304" pitchFamily="18" charset="0"/>
                <a:cs typeface="Times New Roman" panose="02020603050405020304" pitchFamily="18" charset="0"/>
              </a:rPr>
              <a:t> интернет </a:t>
            </a:r>
            <a:r>
              <a:rPr lang="ru-RU" sz="2400" dirty="0" err="1">
                <a:solidFill>
                  <a:schemeClr val="bg1"/>
                </a:solidFill>
                <a:latin typeface="Times New Roman" panose="02020603050405020304" pitchFamily="18" charset="0"/>
                <a:cs typeface="Times New Roman" panose="02020603050405020304" pitchFamily="18" charset="0"/>
              </a:rPr>
              <a:t>дерек</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қоймасы</a:t>
            </a:r>
            <a:r>
              <a:rPr lang="ru-RU" sz="2400" dirty="0">
                <a:solidFill>
                  <a:schemeClr val="bg1"/>
                </a:solidFill>
                <a:latin typeface="Times New Roman" panose="02020603050405020304" pitchFamily="18" charset="0"/>
                <a:cs typeface="Times New Roman" panose="02020603050405020304" pitchFamily="18" charset="0"/>
              </a:rPr>
              <a:t>. Студент </a:t>
            </a:r>
            <a:r>
              <a:rPr lang="ru-RU" sz="2400" dirty="0" err="1">
                <a:solidFill>
                  <a:schemeClr val="bg1"/>
                </a:solidFill>
                <a:latin typeface="Times New Roman" panose="02020603050405020304" pitchFamily="18" charset="0"/>
                <a:cs typeface="Times New Roman" panose="02020603050405020304" pitchFamily="18" charset="0"/>
              </a:rPr>
              <a:t>болғанда</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көптеген</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документтер</a:t>
            </a:r>
            <a:r>
              <a:rPr lang="ru-RU" sz="2400"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PDF </a:t>
            </a:r>
            <a:r>
              <a:rPr lang="ru-RU" sz="2400" dirty="0" err="1">
                <a:solidFill>
                  <a:schemeClr val="bg1"/>
                </a:solidFill>
                <a:latin typeface="Times New Roman" panose="02020603050405020304" pitchFamily="18" charset="0"/>
                <a:cs typeface="Times New Roman" panose="02020603050405020304" pitchFamily="18" charset="0"/>
              </a:rPr>
              <a:t>файлдар</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презентациялар</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жинақталады</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Соның</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барлығын</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бір</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жерден</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екінші</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жерге</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тасымалдау</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үшін</a:t>
            </a:r>
            <a:r>
              <a:rPr lang="ru-RU" sz="2400" dirty="0">
                <a:solidFill>
                  <a:schemeClr val="bg1"/>
                </a:solidFill>
                <a:latin typeface="Times New Roman" panose="02020603050405020304" pitchFamily="18" charset="0"/>
                <a:cs typeface="Times New Roman" panose="02020603050405020304" pitchFamily="18" charset="0"/>
              </a:rPr>
              <a:t>, осы </a:t>
            </a:r>
            <a:r>
              <a:rPr lang="ru-RU" sz="2400" dirty="0" err="1">
                <a:solidFill>
                  <a:schemeClr val="bg1"/>
                </a:solidFill>
                <a:latin typeface="Times New Roman" panose="02020603050405020304" pitchFamily="18" charset="0"/>
                <a:cs typeface="Times New Roman" panose="02020603050405020304" pitchFamily="18" charset="0"/>
              </a:rPr>
              <a:t>бұлтты</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қойманы</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пайдаланған</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өте</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тиімді</a:t>
            </a:r>
            <a:r>
              <a:rPr lang="ru-RU" sz="2400" dirty="0">
                <a:solidFill>
                  <a:schemeClr val="bg1"/>
                </a:solidFill>
                <a:latin typeface="Times New Roman" panose="02020603050405020304" pitchFamily="18" charset="0"/>
                <a:cs typeface="Times New Roman" panose="02020603050405020304" pitchFamily="18" charset="0"/>
              </a:rPr>
              <a:t>.</a:t>
            </a:r>
            <a:endParaRPr lang="ru-RU"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981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259632" y="902524"/>
            <a:ext cx="6929486" cy="59554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just"/>
            <a:r>
              <a:rPr lang="kk-KZ" sz="2400" b="1" dirty="0" smtClean="0">
                <a:solidFill>
                  <a:srgbClr val="002060"/>
                </a:solidFill>
                <a:latin typeface="Times New Roman" panose="02020603050405020304" pitchFamily="18" charset="0"/>
                <a:cs typeface="Times New Roman" panose="02020603050405020304" pitchFamily="18" charset="0"/>
              </a:rPr>
              <a:t>Пайдаланылған әдебиеттер:</a:t>
            </a:r>
          </a:p>
          <a:p>
            <a:pPr lvl="0" eaLnBrk="0" fontAlgn="base" hangingPunct="0">
              <a:spcBef>
                <a:spcPct val="0"/>
              </a:spcBef>
              <a:spcAft>
                <a:spcPct val="0"/>
              </a:spcAft>
              <a:buFontTx/>
              <a:buAutoNum type="arabicPeriod"/>
            </a:pPr>
            <a:r>
              <a:rPr lang="ru-RU" altLang="ru-RU" dirty="0" err="1">
                <a:solidFill>
                  <a:schemeClr val="bg1"/>
                </a:solidFill>
                <a:latin typeface="Times New Roman" panose="02020603050405020304" pitchFamily="18" charset="0"/>
                <a:cs typeface="Times New Roman" panose="02020603050405020304" pitchFamily="18" charset="0"/>
                <a:hlinkClick r:id="rId3"/>
              </a:rPr>
              <a:t>Yesterday’s</a:t>
            </a:r>
            <a:r>
              <a:rPr lang="ru-RU" altLang="ru-RU" dirty="0">
                <a:solidFill>
                  <a:schemeClr val="bg1"/>
                </a:solidFill>
                <a:latin typeface="Times New Roman" panose="02020603050405020304" pitchFamily="18" charset="0"/>
                <a:cs typeface="Times New Roman" panose="02020603050405020304" pitchFamily="18" charset="0"/>
                <a:hlinkClick r:id="rId3"/>
              </a:rPr>
              <a:t> </a:t>
            </a:r>
            <a:r>
              <a:rPr lang="ru-RU" altLang="ru-RU" dirty="0" err="1">
                <a:solidFill>
                  <a:schemeClr val="bg1"/>
                </a:solidFill>
                <a:latin typeface="Times New Roman" panose="02020603050405020304" pitchFamily="18" charset="0"/>
                <a:cs typeface="Times New Roman" panose="02020603050405020304" pitchFamily="18" charset="0"/>
                <a:hlinkClick r:id="rId3"/>
              </a:rPr>
              <a:t>Authentication</a:t>
            </a:r>
            <a:r>
              <a:rPr lang="ru-RU" altLang="ru-RU" dirty="0">
                <a:solidFill>
                  <a:schemeClr val="bg1"/>
                </a:solidFill>
                <a:latin typeface="Times New Roman" panose="02020603050405020304" pitchFamily="18" charset="0"/>
                <a:cs typeface="Times New Roman" panose="02020603050405020304" pitchFamily="18" charset="0"/>
                <a:hlinkClick r:id="rId3"/>
              </a:rPr>
              <a:t> </a:t>
            </a:r>
            <a:r>
              <a:rPr lang="ru-RU" altLang="ru-RU" dirty="0" err="1">
                <a:solidFill>
                  <a:schemeClr val="bg1"/>
                </a:solidFill>
                <a:latin typeface="Times New Roman" panose="02020603050405020304" pitchFamily="18" charset="0"/>
                <a:cs typeface="Times New Roman" panose="02020603050405020304" pitchFamily="18" charset="0"/>
                <a:hlinkClick r:id="rId3"/>
              </a:rPr>
              <a:t>Bug</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a:solidFill>
                  <a:schemeClr val="bg1"/>
                </a:solidFill>
                <a:latin typeface="Times New Roman" panose="02020603050405020304" pitchFamily="18" charset="0"/>
                <a:cs typeface="Times New Roman" panose="02020603050405020304" pitchFamily="18" charset="0"/>
                <a:hlinkClick r:id="rId4"/>
              </a:rPr>
              <a:t>Архивная копия</a:t>
            </a:r>
            <a:r>
              <a:rPr lang="ru-RU" altLang="ru-RU" dirty="0">
                <a:solidFill>
                  <a:schemeClr val="bg1"/>
                </a:solidFill>
                <a:latin typeface="Times New Roman" panose="02020603050405020304" pitchFamily="18" charset="0"/>
                <a:cs typeface="Times New Roman" panose="02020603050405020304" pitchFamily="18" charset="0"/>
              </a:rPr>
              <a:t> от 23 июня 2011 на </a:t>
            </a:r>
            <a:r>
              <a:rPr lang="ru-RU" altLang="ru-RU" dirty="0" err="1">
                <a:solidFill>
                  <a:schemeClr val="bg1"/>
                </a:solidFill>
                <a:latin typeface="Times New Roman" panose="02020603050405020304" pitchFamily="18" charset="0"/>
                <a:cs typeface="Times New Roman" panose="02020603050405020304" pitchFamily="18" charset="0"/>
                <a:hlinkClick r:id="rId5" tooltip="Wayback Machine"/>
              </a:rPr>
              <a:t>Wayback</a:t>
            </a:r>
            <a:r>
              <a:rPr lang="ru-RU" altLang="ru-RU" dirty="0">
                <a:solidFill>
                  <a:schemeClr val="bg1"/>
                </a:solidFill>
                <a:latin typeface="Times New Roman" panose="02020603050405020304" pitchFamily="18" charset="0"/>
                <a:cs typeface="Times New Roman" panose="02020603050405020304" pitchFamily="18" charset="0"/>
                <a:hlinkClick r:id="rId5" tooltip="Wayback Machine"/>
              </a:rPr>
              <a:t> </a:t>
            </a:r>
            <a:r>
              <a:rPr lang="ru-RU" altLang="ru-RU" dirty="0" err="1">
                <a:solidFill>
                  <a:schemeClr val="bg1"/>
                </a:solidFill>
                <a:latin typeface="Times New Roman" panose="02020603050405020304" pitchFamily="18" charset="0"/>
                <a:cs typeface="Times New Roman" panose="02020603050405020304" pitchFamily="18" charset="0"/>
                <a:hlinkClick r:id="rId5" tooltip="Wayback Machine"/>
              </a:rPr>
              <a:t>Machine</a:t>
            </a:r>
            <a:r>
              <a:rPr lang="ru-RU" altLang="ru-RU" dirty="0">
                <a:solidFill>
                  <a:schemeClr val="bg1"/>
                </a:solidFill>
                <a:latin typeface="Times New Roman" panose="02020603050405020304" pitchFamily="18" charset="0"/>
                <a:cs typeface="Times New Roman" panose="02020603050405020304" pitchFamily="18" charset="0"/>
              </a:rPr>
              <a:t> // </a:t>
            </a:r>
            <a:r>
              <a:rPr lang="ru-RU" altLang="ru-RU" dirty="0" err="1">
                <a:solidFill>
                  <a:schemeClr val="bg1"/>
                </a:solidFill>
                <a:latin typeface="Times New Roman" panose="02020603050405020304" pitchFamily="18" charset="0"/>
                <a:cs typeface="Times New Roman" panose="02020603050405020304" pitchFamily="18" charset="0"/>
              </a:rPr>
              <a:t>The</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Dropbox</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Blog</a:t>
            </a:r>
            <a:r>
              <a:rPr lang="ru-RU" altLang="ru-RU" dirty="0">
                <a:solidFill>
                  <a:schemeClr val="bg1"/>
                </a:solidFill>
                <a:latin typeface="Times New Roman" panose="02020603050405020304" pitchFamily="18" charset="0"/>
                <a:cs typeface="Times New Roman" panose="02020603050405020304" pitchFamily="18" charset="0"/>
              </a:rPr>
              <a:t>, 20.06.2011.</a:t>
            </a:r>
          </a:p>
          <a:p>
            <a:pPr lvl="0" eaLnBrk="0" fontAlgn="base" hangingPunct="0">
              <a:spcBef>
                <a:spcPct val="0"/>
              </a:spcBef>
              <a:spcAft>
                <a:spcPct val="0"/>
              </a:spcAft>
              <a:buFontTx/>
              <a:buAutoNum type="arabicPeriod" startAt="2"/>
            </a:pPr>
            <a:r>
              <a:rPr lang="ru-RU" altLang="ru-RU" dirty="0">
                <a:solidFill>
                  <a:schemeClr val="bg1"/>
                </a:solidFill>
                <a:latin typeface="Times New Roman" panose="02020603050405020304" pitchFamily="18" charset="0"/>
                <a:cs typeface="Times New Roman" panose="02020603050405020304" pitchFamily="18" charset="0"/>
                <a:hlinkClick r:id="rId6" tooltip="Обратно к тексту"/>
              </a:rPr>
              <a:t>↑</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hlinkClick r:id="rId7"/>
              </a:rPr>
              <a:t>Dropbox</a:t>
            </a:r>
            <a:r>
              <a:rPr lang="ru-RU" altLang="ru-RU" dirty="0">
                <a:solidFill>
                  <a:schemeClr val="bg1"/>
                </a:solidFill>
                <a:latin typeface="Times New Roman" panose="02020603050405020304" pitchFamily="18" charset="0"/>
                <a:cs typeface="Times New Roman" panose="02020603050405020304" pitchFamily="18" charset="0"/>
                <a:hlinkClick r:id="rId7"/>
              </a:rPr>
              <a:t> устроил день открытых дверей</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a:solidFill>
                  <a:schemeClr val="bg1"/>
                </a:solidFill>
                <a:latin typeface="Times New Roman" panose="02020603050405020304" pitchFamily="18" charset="0"/>
                <a:cs typeface="Times New Roman" panose="02020603050405020304" pitchFamily="18" charset="0"/>
                <a:hlinkClick r:id="rId8"/>
              </a:rPr>
              <a:t>Архивная копия</a:t>
            </a:r>
            <a:r>
              <a:rPr lang="ru-RU" altLang="ru-RU" dirty="0">
                <a:solidFill>
                  <a:schemeClr val="bg1"/>
                </a:solidFill>
                <a:latin typeface="Times New Roman" panose="02020603050405020304" pitchFamily="18" charset="0"/>
                <a:cs typeface="Times New Roman" panose="02020603050405020304" pitchFamily="18" charset="0"/>
              </a:rPr>
              <a:t> от 24 июня 2011 на </a:t>
            </a:r>
            <a:r>
              <a:rPr lang="ru-RU" altLang="ru-RU" dirty="0" err="1">
                <a:solidFill>
                  <a:schemeClr val="bg1"/>
                </a:solidFill>
                <a:latin typeface="Times New Roman" panose="02020603050405020304" pitchFamily="18" charset="0"/>
                <a:cs typeface="Times New Roman" panose="02020603050405020304" pitchFamily="18" charset="0"/>
                <a:hlinkClick r:id="rId5" tooltip="Wayback Machine"/>
              </a:rPr>
              <a:t>Wayback</a:t>
            </a:r>
            <a:r>
              <a:rPr lang="ru-RU" altLang="ru-RU" dirty="0">
                <a:solidFill>
                  <a:schemeClr val="bg1"/>
                </a:solidFill>
                <a:latin typeface="Times New Roman" panose="02020603050405020304" pitchFamily="18" charset="0"/>
                <a:cs typeface="Times New Roman" panose="02020603050405020304" pitchFamily="18" charset="0"/>
                <a:hlinkClick r:id="rId5" tooltip="Wayback Machine"/>
              </a:rPr>
              <a:t> </a:t>
            </a:r>
            <a:r>
              <a:rPr lang="ru-RU" altLang="ru-RU" dirty="0" err="1">
                <a:solidFill>
                  <a:schemeClr val="bg1"/>
                </a:solidFill>
                <a:latin typeface="Times New Roman" panose="02020603050405020304" pitchFamily="18" charset="0"/>
                <a:cs typeface="Times New Roman" panose="02020603050405020304" pitchFamily="18" charset="0"/>
                <a:hlinkClick r:id="rId5" tooltip="Wayback Machine"/>
              </a:rPr>
              <a:t>Machine</a:t>
            </a:r>
            <a:r>
              <a:rPr lang="ru-RU" altLang="ru-RU" dirty="0">
                <a:solidFill>
                  <a:schemeClr val="bg1"/>
                </a:solidFill>
                <a:latin typeface="Times New Roman" panose="02020603050405020304" pitchFamily="18" charset="0"/>
                <a:cs typeface="Times New Roman" panose="02020603050405020304" pitchFamily="18" charset="0"/>
              </a:rPr>
              <a:t> // </a:t>
            </a:r>
            <a:r>
              <a:rPr lang="ru-RU" altLang="ru-RU" dirty="0" err="1">
                <a:solidFill>
                  <a:schemeClr val="bg1"/>
                </a:solidFill>
                <a:latin typeface="Times New Roman" panose="02020603050405020304" pitchFamily="18" charset="0"/>
                <a:cs typeface="Times New Roman" panose="02020603050405020304" pitchFamily="18" charset="0"/>
              </a:rPr>
              <a:t>BugTraq.Ru</a:t>
            </a:r>
            <a:r>
              <a:rPr lang="ru-RU" altLang="ru-RU" dirty="0">
                <a:solidFill>
                  <a:schemeClr val="bg1"/>
                </a:solidFill>
                <a:latin typeface="Times New Roman" panose="02020603050405020304" pitchFamily="18" charset="0"/>
                <a:cs typeface="Times New Roman" panose="02020603050405020304" pitchFamily="18" charset="0"/>
              </a:rPr>
              <a:t>, 21.06.2011.</a:t>
            </a:r>
          </a:p>
          <a:p>
            <a:pPr lvl="0" eaLnBrk="0" fontAlgn="base" hangingPunct="0">
              <a:spcBef>
                <a:spcPct val="0"/>
              </a:spcBef>
              <a:spcAft>
                <a:spcPct val="0"/>
              </a:spcAft>
              <a:buFontTx/>
              <a:buAutoNum type="arabicPeriod" startAt="3"/>
            </a:pPr>
            <a:r>
              <a:rPr lang="ru-RU" altLang="ru-RU" dirty="0">
                <a:solidFill>
                  <a:schemeClr val="bg1"/>
                </a:solidFill>
                <a:latin typeface="Times New Roman" panose="02020603050405020304" pitchFamily="18" charset="0"/>
                <a:cs typeface="Times New Roman" panose="02020603050405020304" pitchFamily="18" charset="0"/>
                <a:hlinkClick r:id="rId9" tooltip="Обратно к тексту"/>
              </a:rPr>
              <a:t>↑</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hlinkClick r:id="rId10"/>
              </a:rPr>
              <a:t>Chip</a:t>
            </a:r>
            <a:r>
              <a:rPr lang="ru-RU" altLang="ru-RU" dirty="0">
                <a:solidFill>
                  <a:schemeClr val="bg1"/>
                </a:solidFill>
                <a:latin typeface="Times New Roman" panose="02020603050405020304" pitchFamily="18" charset="0"/>
                <a:cs typeface="Times New Roman" panose="02020603050405020304" pitchFamily="18" charset="0"/>
                <a:hlinkClick r:id="rId10"/>
              </a:rPr>
              <a:t> №8, 2011</a:t>
            </a:r>
            <a:r>
              <a:rPr lang="ru-RU" altLang="ru-RU" dirty="0">
                <a:solidFill>
                  <a:schemeClr val="bg1"/>
                </a:solidFill>
                <a:latin typeface="Times New Roman" panose="02020603050405020304" pitchFamily="18" charset="0"/>
                <a:cs typeface="Times New Roman" panose="02020603050405020304" pitchFamily="18" charset="0"/>
              </a:rPr>
              <a:t>, с. 20.</a:t>
            </a:r>
          </a:p>
          <a:p>
            <a:pPr lvl="0" eaLnBrk="0" fontAlgn="base" hangingPunct="0">
              <a:spcBef>
                <a:spcPct val="0"/>
              </a:spcBef>
              <a:spcAft>
                <a:spcPct val="0"/>
              </a:spcAft>
              <a:buFontTx/>
              <a:buAutoNum type="arabicPeriod" startAt="4"/>
            </a:pPr>
            <a:r>
              <a:rPr lang="ru-RU" altLang="ru-RU" dirty="0">
                <a:solidFill>
                  <a:schemeClr val="bg1"/>
                </a:solidFill>
                <a:latin typeface="Times New Roman" panose="02020603050405020304" pitchFamily="18" charset="0"/>
                <a:cs typeface="Times New Roman" panose="02020603050405020304" pitchFamily="18" charset="0"/>
                <a:hlinkClick r:id="rId11" tooltip="Обратно к тексту"/>
              </a:rPr>
              <a:t>↑</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a:solidFill>
                  <a:schemeClr val="bg1"/>
                </a:solidFill>
                <a:latin typeface="Times New Roman" panose="02020603050405020304" pitchFamily="18" charset="0"/>
                <a:cs typeface="Times New Roman" panose="02020603050405020304" pitchFamily="18" charset="0"/>
                <a:hlinkClick r:id="rId12"/>
              </a:rPr>
              <a:t>"Личные данные почти 200 миллионов избирателей США попали в интернет"</a:t>
            </a:r>
            <a:r>
              <a:rPr lang="ru-RU" altLang="ru-RU" dirty="0">
                <a:solidFill>
                  <a:schemeClr val="bg1"/>
                </a:solidFill>
                <a:latin typeface="Times New Roman" panose="02020603050405020304" pitchFamily="18" charset="0"/>
                <a:cs typeface="Times New Roman" panose="02020603050405020304" pitchFamily="18" charset="0"/>
              </a:rPr>
              <a:t>. Российская Газета. 2017-06-20. </a:t>
            </a:r>
            <a:r>
              <a:rPr lang="ru-RU" altLang="ru-RU" dirty="0">
                <a:solidFill>
                  <a:schemeClr val="bg1"/>
                </a:solidFill>
                <a:latin typeface="Times New Roman" panose="02020603050405020304" pitchFamily="18" charset="0"/>
                <a:cs typeface="Times New Roman" panose="02020603050405020304" pitchFamily="18" charset="0"/>
                <a:hlinkClick r:id="rId13"/>
              </a:rPr>
              <a:t>Архивировано</a:t>
            </a:r>
            <a:r>
              <a:rPr lang="ru-RU" altLang="ru-RU" dirty="0">
                <a:solidFill>
                  <a:schemeClr val="bg1"/>
                </a:solidFill>
                <a:latin typeface="Times New Roman" panose="02020603050405020304" pitchFamily="18" charset="0"/>
                <a:cs typeface="Times New Roman" panose="02020603050405020304" pitchFamily="18" charset="0"/>
              </a:rPr>
              <a:t> из оригинала 16 ноября 2017. Дата обращения: 15 ноября 2017.</a:t>
            </a:r>
          </a:p>
          <a:p>
            <a:pPr lvl="0" eaLnBrk="0" fontAlgn="base" hangingPunct="0">
              <a:spcBef>
                <a:spcPct val="0"/>
              </a:spcBef>
              <a:spcAft>
                <a:spcPct val="0"/>
              </a:spcAft>
              <a:buFontTx/>
              <a:buAutoNum type="arabicPeriod" startAt="5"/>
            </a:pPr>
            <a:r>
              <a:rPr lang="ru-RU" altLang="ru-RU" dirty="0">
                <a:solidFill>
                  <a:schemeClr val="bg1"/>
                </a:solidFill>
                <a:latin typeface="Times New Roman" panose="02020603050405020304" pitchFamily="18" charset="0"/>
                <a:cs typeface="Times New Roman" panose="02020603050405020304" pitchFamily="18" charset="0"/>
                <a:hlinkClick r:id="rId14" tooltip="Обратно к тексту"/>
              </a:rPr>
              <a:t>↑</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Selena</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Larson</a:t>
            </a:r>
            <a:r>
              <a:rPr lang="ru-RU" altLang="ru-RU" dirty="0">
                <a:solidFill>
                  <a:schemeClr val="bg1"/>
                </a:solidFill>
                <a:latin typeface="Times New Roman" panose="02020603050405020304" pitchFamily="18" charset="0"/>
                <a:cs typeface="Times New Roman" panose="02020603050405020304" pitchFamily="18" charset="0"/>
              </a:rPr>
              <a:t> (2017-07-12). </a:t>
            </a:r>
            <a:r>
              <a:rPr lang="ru-RU" altLang="ru-RU" dirty="0">
                <a:solidFill>
                  <a:schemeClr val="bg1"/>
                </a:solidFill>
                <a:latin typeface="Times New Roman" panose="02020603050405020304" pitchFamily="18" charset="0"/>
                <a:cs typeface="Times New Roman" panose="02020603050405020304" pitchFamily="18" charset="0"/>
                <a:hlinkClick r:id="rId15"/>
              </a:rPr>
              <a:t>"</a:t>
            </a:r>
            <a:r>
              <a:rPr lang="ru-RU" altLang="ru-RU" dirty="0" err="1">
                <a:solidFill>
                  <a:schemeClr val="bg1"/>
                </a:solidFill>
                <a:latin typeface="Times New Roman" panose="02020603050405020304" pitchFamily="18" charset="0"/>
                <a:cs typeface="Times New Roman" panose="02020603050405020304" pitchFamily="18" charset="0"/>
                <a:hlinkClick r:id="rId15"/>
              </a:rPr>
              <a:t>Verizon</a:t>
            </a:r>
            <a:r>
              <a:rPr lang="ru-RU" altLang="ru-RU" dirty="0">
                <a:solidFill>
                  <a:schemeClr val="bg1"/>
                </a:solidFill>
                <a:latin typeface="Times New Roman" panose="02020603050405020304" pitchFamily="18" charset="0"/>
                <a:cs typeface="Times New Roman" panose="02020603050405020304" pitchFamily="18" charset="0"/>
                <a:hlinkClick r:id="rId15"/>
              </a:rPr>
              <a:t> </a:t>
            </a:r>
            <a:r>
              <a:rPr lang="ru-RU" altLang="ru-RU" dirty="0" err="1">
                <a:solidFill>
                  <a:schemeClr val="bg1"/>
                </a:solidFill>
                <a:latin typeface="Times New Roman" panose="02020603050405020304" pitchFamily="18" charset="0"/>
                <a:cs typeface="Times New Roman" panose="02020603050405020304" pitchFamily="18" charset="0"/>
                <a:hlinkClick r:id="rId15"/>
              </a:rPr>
              <a:t>data</a:t>
            </a:r>
            <a:r>
              <a:rPr lang="ru-RU" altLang="ru-RU" dirty="0">
                <a:solidFill>
                  <a:schemeClr val="bg1"/>
                </a:solidFill>
                <a:latin typeface="Times New Roman" panose="02020603050405020304" pitchFamily="18" charset="0"/>
                <a:cs typeface="Times New Roman" panose="02020603050405020304" pitchFamily="18" charset="0"/>
                <a:hlinkClick r:id="rId15"/>
              </a:rPr>
              <a:t> </a:t>
            </a:r>
            <a:r>
              <a:rPr lang="ru-RU" altLang="ru-RU" dirty="0" err="1">
                <a:solidFill>
                  <a:schemeClr val="bg1"/>
                </a:solidFill>
                <a:latin typeface="Times New Roman" panose="02020603050405020304" pitchFamily="18" charset="0"/>
                <a:cs typeface="Times New Roman" panose="02020603050405020304" pitchFamily="18" charset="0"/>
                <a:hlinkClick r:id="rId15"/>
              </a:rPr>
              <a:t>of</a:t>
            </a:r>
            <a:r>
              <a:rPr lang="ru-RU" altLang="ru-RU" dirty="0">
                <a:solidFill>
                  <a:schemeClr val="bg1"/>
                </a:solidFill>
                <a:latin typeface="Times New Roman" panose="02020603050405020304" pitchFamily="18" charset="0"/>
                <a:cs typeface="Times New Roman" panose="02020603050405020304" pitchFamily="18" charset="0"/>
                <a:hlinkClick r:id="rId15"/>
              </a:rPr>
              <a:t> 6 </a:t>
            </a:r>
            <a:r>
              <a:rPr lang="ru-RU" altLang="ru-RU" dirty="0" err="1">
                <a:solidFill>
                  <a:schemeClr val="bg1"/>
                </a:solidFill>
                <a:latin typeface="Times New Roman" panose="02020603050405020304" pitchFamily="18" charset="0"/>
                <a:cs typeface="Times New Roman" panose="02020603050405020304" pitchFamily="18" charset="0"/>
                <a:hlinkClick r:id="rId15"/>
              </a:rPr>
              <a:t>million</a:t>
            </a:r>
            <a:r>
              <a:rPr lang="ru-RU" altLang="ru-RU" dirty="0">
                <a:solidFill>
                  <a:schemeClr val="bg1"/>
                </a:solidFill>
                <a:latin typeface="Times New Roman" panose="02020603050405020304" pitchFamily="18" charset="0"/>
                <a:cs typeface="Times New Roman" panose="02020603050405020304" pitchFamily="18" charset="0"/>
                <a:hlinkClick r:id="rId15"/>
              </a:rPr>
              <a:t> </a:t>
            </a:r>
            <a:r>
              <a:rPr lang="ru-RU" altLang="ru-RU" dirty="0" err="1">
                <a:solidFill>
                  <a:schemeClr val="bg1"/>
                </a:solidFill>
                <a:latin typeface="Times New Roman" panose="02020603050405020304" pitchFamily="18" charset="0"/>
                <a:cs typeface="Times New Roman" panose="02020603050405020304" pitchFamily="18" charset="0"/>
                <a:hlinkClick r:id="rId15"/>
              </a:rPr>
              <a:t>users</a:t>
            </a:r>
            <a:r>
              <a:rPr lang="ru-RU" altLang="ru-RU" dirty="0">
                <a:solidFill>
                  <a:schemeClr val="bg1"/>
                </a:solidFill>
                <a:latin typeface="Times New Roman" panose="02020603050405020304" pitchFamily="18" charset="0"/>
                <a:cs typeface="Times New Roman" panose="02020603050405020304" pitchFamily="18" charset="0"/>
                <a:hlinkClick r:id="rId15"/>
              </a:rPr>
              <a:t> </a:t>
            </a:r>
            <a:r>
              <a:rPr lang="ru-RU" altLang="ru-RU" dirty="0" err="1">
                <a:solidFill>
                  <a:schemeClr val="bg1"/>
                </a:solidFill>
                <a:latin typeface="Times New Roman" panose="02020603050405020304" pitchFamily="18" charset="0"/>
                <a:cs typeface="Times New Roman" panose="02020603050405020304" pitchFamily="18" charset="0"/>
                <a:hlinkClick r:id="rId15"/>
              </a:rPr>
              <a:t>leaked</a:t>
            </a:r>
            <a:r>
              <a:rPr lang="ru-RU" altLang="ru-RU" dirty="0">
                <a:solidFill>
                  <a:schemeClr val="bg1"/>
                </a:solidFill>
                <a:latin typeface="Times New Roman" panose="02020603050405020304" pitchFamily="18" charset="0"/>
                <a:cs typeface="Times New Roman" panose="02020603050405020304" pitchFamily="18" charset="0"/>
                <a:hlinkClick r:id="rId15"/>
              </a:rPr>
              <a:t> </a:t>
            </a:r>
            <a:r>
              <a:rPr lang="ru-RU" altLang="ru-RU" dirty="0" err="1">
                <a:solidFill>
                  <a:schemeClr val="bg1"/>
                </a:solidFill>
                <a:latin typeface="Times New Roman" panose="02020603050405020304" pitchFamily="18" charset="0"/>
                <a:cs typeface="Times New Roman" panose="02020603050405020304" pitchFamily="18" charset="0"/>
                <a:hlinkClick r:id="rId15"/>
              </a:rPr>
              <a:t>online</a:t>
            </a:r>
            <a:r>
              <a:rPr lang="ru-RU" altLang="ru-RU" dirty="0">
                <a:solidFill>
                  <a:schemeClr val="bg1"/>
                </a:solidFill>
                <a:latin typeface="Times New Roman" panose="02020603050405020304" pitchFamily="18" charset="0"/>
                <a:cs typeface="Times New Roman" panose="02020603050405020304" pitchFamily="18" charset="0"/>
                <a:hlinkClick r:id="rId15"/>
              </a:rPr>
              <a:t>"</a:t>
            </a:r>
            <a:r>
              <a:rPr lang="ru-RU" altLang="ru-RU" dirty="0">
                <a:solidFill>
                  <a:schemeClr val="bg1"/>
                </a:solidFill>
                <a:latin typeface="Times New Roman" panose="02020603050405020304" pitchFamily="18" charset="0"/>
                <a:cs typeface="Times New Roman" panose="02020603050405020304" pitchFamily="18" charset="0"/>
              </a:rPr>
              <a:t> (англ.). CNN </a:t>
            </a:r>
            <a:r>
              <a:rPr lang="ru-RU" altLang="ru-RU" dirty="0" err="1">
                <a:solidFill>
                  <a:schemeClr val="bg1"/>
                </a:solidFill>
                <a:latin typeface="Times New Roman" panose="02020603050405020304" pitchFamily="18" charset="0"/>
                <a:cs typeface="Times New Roman" panose="02020603050405020304" pitchFamily="18" charset="0"/>
              </a:rPr>
              <a:t>Tech</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a:solidFill>
                  <a:schemeClr val="bg1"/>
                </a:solidFill>
                <a:latin typeface="Times New Roman" panose="02020603050405020304" pitchFamily="18" charset="0"/>
                <a:cs typeface="Times New Roman" panose="02020603050405020304" pitchFamily="18" charset="0"/>
                <a:hlinkClick r:id="rId16"/>
              </a:rPr>
              <a:t>Архивировано</a:t>
            </a:r>
            <a:r>
              <a:rPr lang="ru-RU" altLang="ru-RU" dirty="0">
                <a:solidFill>
                  <a:schemeClr val="bg1"/>
                </a:solidFill>
                <a:latin typeface="Times New Roman" panose="02020603050405020304" pitchFamily="18" charset="0"/>
                <a:cs typeface="Times New Roman" panose="02020603050405020304" pitchFamily="18" charset="0"/>
              </a:rPr>
              <a:t> из оригинала 16 ноября 2017. Дата обращения: 15 ноября 2017.</a:t>
            </a:r>
          </a:p>
          <a:p>
            <a:pPr lvl="0" eaLnBrk="0" fontAlgn="base" hangingPunct="0">
              <a:spcBef>
                <a:spcPct val="0"/>
              </a:spcBef>
              <a:spcAft>
                <a:spcPct val="0"/>
              </a:spcAft>
              <a:buFontTx/>
              <a:buAutoNum type="arabicPeriod" startAt="6"/>
            </a:pPr>
            <a:r>
              <a:rPr lang="ru-RU" altLang="ru-RU" dirty="0">
                <a:solidFill>
                  <a:schemeClr val="bg1"/>
                </a:solidFill>
                <a:latin typeface="Times New Roman" panose="02020603050405020304" pitchFamily="18" charset="0"/>
                <a:cs typeface="Times New Roman" panose="02020603050405020304" pitchFamily="18" charset="0"/>
                <a:hlinkClick r:id="rId17" tooltip="Обратно к тексту"/>
              </a:rPr>
              <a:t>↑</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Henry</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Blodget</a:t>
            </a:r>
            <a:r>
              <a:rPr lang="ru-RU" altLang="ru-RU" dirty="0">
                <a:solidFill>
                  <a:schemeClr val="bg1"/>
                </a:solidFill>
                <a:latin typeface="Times New Roman" panose="02020603050405020304" pitchFamily="18" charset="0"/>
                <a:cs typeface="Times New Roman" panose="02020603050405020304" pitchFamily="18" charset="0"/>
              </a:rPr>
              <a:t> (2011-04-28). </a:t>
            </a:r>
            <a:r>
              <a:rPr lang="ru-RU" altLang="ru-RU" dirty="0">
                <a:solidFill>
                  <a:schemeClr val="bg1"/>
                </a:solidFill>
                <a:latin typeface="Times New Roman" panose="02020603050405020304" pitchFamily="18" charset="0"/>
                <a:cs typeface="Times New Roman" panose="02020603050405020304" pitchFamily="18" charset="0"/>
                <a:hlinkClick r:id="rId18"/>
              </a:rPr>
              <a:t>"</a:t>
            </a:r>
            <a:r>
              <a:rPr lang="ru-RU" altLang="ru-RU" dirty="0" err="1">
                <a:solidFill>
                  <a:schemeClr val="bg1"/>
                </a:solidFill>
                <a:latin typeface="Times New Roman" panose="02020603050405020304" pitchFamily="18" charset="0"/>
                <a:cs typeface="Times New Roman" panose="02020603050405020304" pitchFamily="18" charset="0"/>
                <a:hlinkClick r:id="rId18"/>
              </a:rPr>
              <a:t>Amazon's</a:t>
            </a:r>
            <a:r>
              <a:rPr lang="ru-RU" altLang="ru-RU" dirty="0">
                <a:solidFill>
                  <a:schemeClr val="bg1"/>
                </a:solidFill>
                <a:latin typeface="Times New Roman" panose="02020603050405020304" pitchFamily="18" charset="0"/>
                <a:cs typeface="Times New Roman" panose="02020603050405020304" pitchFamily="18" charset="0"/>
                <a:hlinkClick r:id="rId18"/>
              </a:rPr>
              <a:t> </a:t>
            </a:r>
            <a:r>
              <a:rPr lang="ru-RU" altLang="ru-RU" dirty="0" err="1">
                <a:solidFill>
                  <a:schemeClr val="bg1"/>
                </a:solidFill>
                <a:latin typeface="Times New Roman" panose="02020603050405020304" pitchFamily="18" charset="0"/>
                <a:cs typeface="Times New Roman" panose="02020603050405020304" pitchFamily="18" charset="0"/>
                <a:hlinkClick r:id="rId18"/>
              </a:rPr>
              <a:t>Cloud</a:t>
            </a:r>
            <a:r>
              <a:rPr lang="ru-RU" altLang="ru-RU" dirty="0">
                <a:solidFill>
                  <a:schemeClr val="bg1"/>
                </a:solidFill>
                <a:latin typeface="Times New Roman" panose="02020603050405020304" pitchFamily="18" charset="0"/>
                <a:cs typeface="Times New Roman" panose="02020603050405020304" pitchFamily="18" charset="0"/>
                <a:hlinkClick r:id="rId18"/>
              </a:rPr>
              <a:t> </a:t>
            </a:r>
            <a:r>
              <a:rPr lang="ru-RU" altLang="ru-RU" dirty="0" err="1">
                <a:solidFill>
                  <a:schemeClr val="bg1"/>
                </a:solidFill>
                <a:latin typeface="Times New Roman" panose="02020603050405020304" pitchFamily="18" charset="0"/>
                <a:cs typeface="Times New Roman" panose="02020603050405020304" pitchFamily="18" charset="0"/>
                <a:hlinkClick r:id="rId18"/>
              </a:rPr>
              <a:t>Crash</a:t>
            </a:r>
            <a:r>
              <a:rPr lang="ru-RU" altLang="ru-RU" dirty="0">
                <a:solidFill>
                  <a:schemeClr val="bg1"/>
                </a:solidFill>
                <a:latin typeface="Times New Roman" panose="02020603050405020304" pitchFamily="18" charset="0"/>
                <a:cs typeface="Times New Roman" panose="02020603050405020304" pitchFamily="18" charset="0"/>
                <a:hlinkClick r:id="rId18"/>
              </a:rPr>
              <a:t> </a:t>
            </a:r>
            <a:r>
              <a:rPr lang="ru-RU" altLang="ru-RU" dirty="0" err="1">
                <a:solidFill>
                  <a:schemeClr val="bg1"/>
                </a:solidFill>
                <a:latin typeface="Times New Roman" panose="02020603050405020304" pitchFamily="18" charset="0"/>
                <a:cs typeface="Times New Roman" panose="02020603050405020304" pitchFamily="18" charset="0"/>
                <a:hlinkClick r:id="rId18"/>
              </a:rPr>
              <a:t>Disaster</a:t>
            </a:r>
            <a:r>
              <a:rPr lang="ru-RU" altLang="ru-RU" dirty="0">
                <a:solidFill>
                  <a:schemeClr val="bg1"/>
                </a:solidFill>
                <a:latin typeface="Times New Roman" panose="02020603050405020304" pitchFamily="18" charset="0"/>
                <a:cs typeface="Times New Roman" panose="02020603050405020304" pitchFamily="18" charset="0"/>
                <a:hlinkClick r:id="rId18"/>
              </a:rPr>
              <a:t> </a:t>
            </a:r>
            <a:r>
              <a:rPr lang="ru-RU" altLang="ru-RU" dirty="0" err="1">
                <a:solidFill>
                  <a:schemeClr val="bg1"/>
                </a:solidFill>
                <a:latin typeface="Times New Roman" panose="02020603050405020304" pitchFamily="18" charset="0"/>
                <a:cs typeface="Times New Roman" panose="02020603050405020304" pitchFamily="18" charset="0"/>
                <a:hlinkClick r:id="rId18"/>
              </a:rPr>
              <a:t>Permanently</a:t>
            </a:r>
            <a:r>
              <a:rPr lang="ru-RU" altLang="ru-RU" dirty="0">
                <a:solidFill>
                  <a:schemeClr val="bg1"/>
                </a:solidFill>
                <a:latin typeface="Times New Roman" panose="02020603050405020304" pitchFamily="18" charset="0"/>
                <a:cs typeface="Times New Roman" panose="02020603050405020304" pitchFamily="18" charset="0"/>
                <a:hlinkClick r:id="rId18"/>
              </a:rPr>
              <a:t> </a:t>
            </a:r>
            <a:r>
              <a:rPr lang="ru-RU" altLang="ru-RU" dirty="0" err="1">
                <a:solidFill>
                  <a:schemeClr val="bg1"/>
                </a:solidFill>
                <a:latin typeface="Times New Roman" panose="02020603050405020304" pitchFamily="18" charset="0"/>
                <a:cs typeface="Times New Roman" panose="02020603050405020304" pitchFamily="18" charset="0"/>
                <a:hlinkClick r:id="rId18"/>
              </a:rPr>
              <a:t>Destroyed</a:t>
            </a:r>
            <a:r>
              <a:rPr lang="ru-RU" altLang="ru-RU" dirty="0">
                <a:solidFill>
                  <a:schemeClr val="bg1"/>
                </a:solidFill>
                <a:latin typeface="Times New Roman" panose="02020603050405020304" pitchFamily="18" charset="0"/>
                <a:cs typeface="Times New Roman" panose="02020603050405020304" pitchFamily="18" charset="0"/>
                <a:hlinkClick r:id="rId18"/>
              </a:rPr>
              <a:t> </a:t>
            </a:r>
            <a:r>
              <a:rPr lang="ru-RU" altLang="ru-RU" dirty="0" err="1">
                <a:solidFill>
                  <a:schemeClr val="bg1"/>
                </a:solidFill>
                <a:latin typeface="Times New Roman" panose="02020603050405020304" pitchFamily="18" charset="0"/>
                <a:cs typeface="Times New Roman" panose="02020603050405020304" pitchFamily="18" charset="0"/>
                <a:hlinkClick r:id="rId18"/>
              </a:rPr>
              <a:t>Many</a:t>
            </a:r>
            <a:r>
              <a:rPr lang="ru-RU" altLang="ru-RU" dirty="0">
                <a:solidFill>
                  <a:schemeClr val="bg1"/>
                </a:solidFill>
                <a:latin typeface="Times New Roman" panose="02020603050405020304" pitchFamily="18" charset="0"/>
                <a:cs typeface="Times New Roman" panose="02020603050405020304" pitchFamily="18" charset="0"/>
                <a:hlinkClick r:id="rId18"/>
              </a:rPr>
              <a:t> </a:t>
            </a:r>
            <a:r>
              <a:rPr lang="ru-RU" altLang="ru-RU" dirty="0" err="1">
                <a:solidFill>
                  <a:schemeClr val="bg1"/>
                </a:solidFill>
                <a:latin typeface="Times New Roman" panose="02020603050405020304" pitchFamily="18" charset="0"/>
                <a:cs typeface="Times New Roman" panose="02020603050405020304" pitchFamily="18" charset="0"/>
                <a:hlinkClick r:id="rId18"/>
              </a:rPr>
              <a:t>Customers</a:t>
            </a:r>
            <a:r>
              <a:rPr lang="ru-RU" altLang="ru-RU" dirty="0">
                <a:solidFill>
                  <a:schemeClr val="bg1"/>
                </a:solidFill>
                <a:latin typeface="Times New Roman" panose="02020603050405020304" pitchFamily="18" charset="0"/>
                <a:cs typeface="Times New Roman" panose="02020603050405020304" pitchFamily="18" charset="0"/>
                <a:hlinkClick r:id="rId18"/>
              </a:rPr>
              <a:t>' </a:t>
            </a:r>
            <a:r>
              <a:rPr lang="ru-RU" altLang="ru-RU" dirty="0" err="1">
                <a:solidFill>
                  <a:schemeClr val="bg1"/>
                </a:solidFill>
                <a:latin typeface="Times New Roman" panose="02020603050405020304" pitchFamily="18" charset="0"/>
                <a:cs typeface="Times New Roman" panose="02020603050405020304" pitchFamily="18" charset="0"/>
                <a:hlinkClick r:id="rId18"/>
              </a:rPr>
              <a:t>Data</a:t>
            </a:r>
            <a:r>
              <a:rPr lang="ru-RU" altLang="ru-RU" dirty="0">
                <a:solidFill>
                  <a:schemeClr val="bg1"/>
                </a:solidFill>
                <a:latin typeface="Times New Roman" panose="02020603050405020304" pitchFamily="18" charset="0"/>
                <a:cs typeface="Times New Roman" panose="02020603050405020304" pitchFamily="18" charset="0"/>
                <a:hlinkClick r:id="rId18"/>
              </a:rPr>
              <a:t>"</a:t>
            </a:r>
            <a:r>
              <a:rPr lang="ru-RU" altLang="ru-RU" dirty="0">
                <a:solidFill>
                  <a:schemeClr val="bg1"/>
                </a:solidFill>
                <a:latin typeface="Times New Roman" panose="02020603050405020304" pitchFamily="18" charset="0"/>
                <a:cs typeface="Times New Roman" panose="02020603050405020304" pitchFamily="18" charset="0"/>
              </a:rPr>
              <a:t> (англ.). </a:t>
            </a:r>
            <a:r>
              <a:rPr lang="ru-RU" altLang="ru-RU" dirty="0" err="1">
                <a:solidFill>
                  <a:schemeClr val="bg1"/>
                </a:solidFill>
                <a:latin typeface="Times New Roman" panose="02020603050405020304" pitchFamily="18" charset="0"/>
                <a:cs typeface="Times New Roman" panose="02020603050405020304" pitchFamily="18" charset="0"/>
              </a:rPr>
              <a:t>Business</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cs typeface="Times New Roman" panose="02020603050405020304" pitchFamily="18" charset="0"/>
              </a:rPr>
              <a:t>Insider</a:t>
            </a:r>
            <a:r>
              <a:rPr lang="ru-RU" altLang="ru-RU" dirty="0">
                <a:solidFill>
                  <a:schemeClr val="bg1"/>
                </a:solidFill>
                <a:latin typeface="Times New Roman" panose="02020603050405020304" pitchFamily="18" charset="0"/>
                <a:cs typeface="Times New Roman" panose="02020603050405020304" pitchFamily="18" charset="0"/>
              </a:rPr>
              <a:t>. </a:t>
            </a:r>
            <a:r>
              <a:rPr lang="ru-RU" altLang="ru-RU" dirty="0">
                <a:solidFill>
                  <a:schemeClr val="bg1"/>
                </a:solidFill>
                <a:latin typeface="Times New Roman" panose="02020603050405020304" pitchFamily="18" charset="0"/>
                <a:cs typeface="Times New Roman" panose="02020603050405020304" pitchFamily="18" charset="0"/>
                <a:hlinkClick r:id="rId19"/>
              </a:rPr>
              <a:t>Архивировано</a:t>
            </a:r>
            <a:r>
              <a:rPr lang="ru-RU" altLang="ru-RU" dirty="0">
                <a:solidFill>
                  <a:schemeClr val="bg1"/>
                </a:solidFill>
                <a:latin typeface="Times New Roman" panose="02020603050405020304" pitchFamily="18" charset="0"/>
                <a:cs typeface="Times New Roman" panose="02020603050405020304" pitchFamily="18" charset="0"/>
              </a:rPr>
              <a:t> из оригинала 24 октября 2017. Дата обращения: 15 ноября 2017.</a:t>
            </a:r>
          </a:p>
          <a:p>
            <a:pPr indent="355600" algn="just"/>
            <a:endParaRPr lang="kk-KZ" sz="2400" b="1" dirty="0">
              <a:solidFill>
                <a:srgbClr val="002060"/>
              </a:solidFill>
              <a:latin typeface="Times New Roman" panose="02020603050405020304" pitchFamily="18" charset="0"/>
              <a:cs typeface="Times New Roman" panose="02020603050405020304" pitchFamily="18" charset="0"/>
            </a:endParaRPr>
          </a:p>
          <a:p>
            <a:pPr indent="355600" algn="just"/>
            <a:endParaRPr lang="kk-KZ" sz="2400" b="1" dirty="0" smtClean="0">
              <a:solidFill>
                <a:srgbClr val="002060"/>
              </a:solidFill>
              <a:latin typeface="Times New Roman" panose="02020603050405020304" pitchFamily="18" charset="0"/>
              <a:cs typeface="Times New Roman" panose="02020603050405020304" pitchFamily="18" charset="0"/>
            </a:endParaRPr>
          </a:p>
          <a:p>
            <a:pPr indent="355600" algn="just"/>
            <a:endParaRPr lang="ru-RU" sz="2100" dirty="0">
              <a:solidFill>
                <a:srgbClr val="002060"/>
              </a:solidFill>
            </a:endParaRPr>
          </a:p>
        </p:txBody>
      </p:sp>
      <p:sp>
        <p:nvSpPr>
          <p:cNvPr id="4" name="Rectangle 3"/>
          <p:cNvSpPr>
            <a:spLocks noChangeArrowheads="1"/>
          </p:cNvSpPr>
          <p:nvPr/>
        </p:nvSpPr>
        <p:spPr bwMode="auto">
          <a:xfrm>
            <a:off x="0" y="-207749"/>
            <a:ext cx="641040"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0784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9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3665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187624" y="1124744"/>
            <a:ext cx="692948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just"/>
            <a:r>
              <a:rPr lang="kk-KZ" sz="2400" b="1" dirty="0" smtClean="0">
                <a:solidFill>
                  <a:srgbClr val="002060"/>
                </a:solidFill>
                <a:latin typeface="Times New Roman" panose="02020603050405020304" pitchFamily="18" charset="0"/>
                <a:cs typeface="Times New Roman" panose="02020603050405020304" pitchFamily="18" charset="0"/>
              </a:rPr>
              <a:t>Кіріспе:</a:t>
            </a:r>
          </a:p>
          <a:p>
            <a:pPr indent="355600" algn="just"/>
            <a:endParaRPr lang="ru-RU" sz="2400" b="1" dirty="0" smtClean="0">
              <a:solidFill>
                <a:srgbClr val="002060"/>
              </a:solidFill>
              <a:latin typeface="Times New Roman" panose="02020603050405020304" pitchFamily="18" charset="0"/>
              <a:cs typeface="Times New Roman" panose="02020603050405020304" pitchFamily="18" charset="0"/>
            </a:endParaRPr>
          </a:p>
          <a:p>
            <a:pPr lvl="0" indent="355600" algn="just"/>
            <a:r>
              <a:rPr lang="kk-KZ"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Бұлтты сақтау</a:t>
            </a:r>
            <a:r>
              <a:rPr lang="kk-KZ" sz="2400" dirty="0">
                <a:solidFill>
                  <a:srgbClr val="002060"/>
                </a:solidFill>
                <a:latin typeface="Times New Roman" panose="02020603050405020304" pitchFamily="18" charset="0"/>
                <a:cs typeface="Times New Roman" panose="02020603050405020304" pitchFamily="18" charset="0"/>
              </a:rPr>
              <a:t>-бұл Жалпыға Ортақ Интернет немесе жеке желі қосылымы арқылы қосылатын бұлтты есептеу провайдерінің қызметтерін пайдалану арқылы деректер мен файлдарды желіде сақтауға мүмкіндік беретін бұлтты есептеу үлгісі. Жеткізуші сақтау, инфрақұрылым және желі серверлерін қауіпсіз сақтауды және оларға қызмет көрсетуді және басқаруды қамтамасыз етеді.</a:t>
            </a:r>
            <a:endParaRPr lang="ru-RU" sz="2100" dirty="0">
              <a:solidFill>
                <a:srgbClr val="002060"/>
              </a:solidFill>
            </a:endParaRPr>
          </a:p>
        </p:txBody>
      </p:sp>
    </p:spTree>
    <p:extLst>
      <p:ext uri="{BB962C8B-B14F-4D97-AF65-F5344CB8AC3E}">
        <p14:creationId xmlns:p14="http://schemas.microsoft.com/office/powerpoint/2010/main" val="93506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pic>
        <p:nvPicPr>
          <p:cNvPr id="3" name="Рисунок 1" descr="Описание: http://zkoipk.kz/images/stories/conf/u8.jpg"/>
          <p:cNvPicPr>
            <a:picLocks noChangeAspect="1" noChangeArrowheads="1"/>
          </p:cNvPicPr>
          <p:nvPr/>
        </p:nvPicPr>
        <p:blipFill>
          <a:blip r:embed="rId3"/>
          <a:srcRect/>
          <a:stretch>
            <a:fillRect/>
          </a:stretch>
        </p:blipFill>
        <p:spPr bwMode="auto">
          <a:xfrm>
            <a:off x="5148064" y="5229200"/>
            <a:ext cx="3857620" cy="1500174"/>
          </a:xfrm>
          <a:prstGeom prst="rect">
            <a:avLst/>
          </a:prstGeom>
          <a:noFill/>
          <a:ln w="9525">
            <a:noFill/>
            <a:miter lim="800000"/>
            <a:headEnd/>
            <a:tailEnd/>
          </a:ln>
        </p:spPr>
      </p:pic>
      <p:sp>
        <p:nvSpPr>
          <p:cNvPr id="4" name="Rectangle 1"/>
          <p:cNvSpPr>
            <a:spLocks noChangeArrowheads="1"/>
          </p:cNvSpPr>
          <p:nvPr/>
        </p:nvSpPr>
        <p:spPr bwMode="auto">
          <a:xfrm>
            <a:off x="1357290" y="571480"/>
            <a:ext cx="685804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just"/>
            <a:r>
              <a:rPr lang="kk-KZ" sz="2000" b="1" dirty="0" smtClean="0">
                <a:solidFill>
                  <a:srgbClr val="002060"/>
                </a:solidFill>
                <a:latin typeface="Times New Roman" panose="02020603050405020304" pitchFamily="18" charset="0"/>
                <a:cs typeface="Times New Roman" panose="02020603050405020304" pitchFamily="18" charset="0"/>
              </a:rPr>
              <a:t>Бұлттық технологиялар </a:t>
            </a:r>
            <a:r>
              <a:rPr lang="kk-KZ" sz="2000" dirty="0" smtClean="0">
                <a:solidFill>
                  <a:srgbClr val="002060"/>
                </a:solidFill>
                <a:latin typeface="Times New Roman" panose="02020603050405020304" pitchFamily="18" charset="0"/>
                <a:cs typeface="Times New Roman" panose="02020603050405020304" pitchFamily="18" charset="0"/>
              </a:rPr>
              <a:t>ұғымын </a:t>
            </a:r>
            <a:r>
              <a:rPr lang="kk-KZ" sz="2000" b="1" dirty="0" smtClean="0">
                <a:solidFill>
                  <a:srgbClr val="002060"/>
                </a:solidFill>
                <a:latin typeface="Times New Roman" panose="02020603050405020304" pitchFamily="18" charset="0"/>
                <a:cs typeface="Times New Roman" panose="02020603050405020304" pitchFamily="18" charset="0"/>
              </a:rPr>
              <a:t>бұлттық сервистер </a:t>
            </a:r>
            <a:r>
              <a:rPr lang="kk-KZ" sz="2000" dirty="0" smtClean="0">
                <a:solidFill>
                  <a:srgbClr val="002060"/>
                </a:solidFill>
                <a:latin typeface="Times New Roman" panose="02020603050405020304" pitchFamily="18" charset="0"/>
                <a:cs typeface="Times New Roman" panose="02020603050405020304" pitchFamily="18" charset="0"/>
              </a:rPr>
              <a:t>мен </a:t>
            </a:r>
            <a:r>
              <a:rPr lang="kk-KZ" sz="2000" b="1" dirty="0" smtClean="0">
                <a:solidFill>
                  <a:srgbClr val="002060"/>
                </a:solidFill>
                <a:latin typeface="Times New Roman" panose="02020603050405020304" pitchFamily="18" charset="0"/>
                <a:cs typeface="Times New Roman" panose="02020603050405020304" pitchFamily="18" charset="0"/>
              </a:rPr>
              <a:t>бұлттық есептеулер </a:t>
            </a:r>
            <a:r>
              <a:rPr lang="kk-KZ" sz="2000" dirty="0" smtClean="0">
                <a:solidFill>
                  <a:srgbClr val="002060"/>
                </a:solidFill>
                <a:latin typeface="Times New Roman" panose="02020603050405020304" pitchFamily="18" charset="0"/>
                <a:cs typeface="Times New Roman" panose="02020603050405020304" pitchFamily="18" charset="0"/>
              </a:rPr>
              <a:t>ұғымдары құрайды. </a:t>
            </a:r>
            <a:endParaRPr lang="ru-RU" sz="20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000" b="1" dirty="0" smtClean="0">
                <a:solidFill>
                  <a:srgbClr val="002060"/>
                </a:solidFill>
                <a:latin typeface="Times New Roman" panose="02020603050405020304" pitchFamily="18" charset="0"/>
                <a:cs typeface="Times New Roman" panose="02020603050405020304" pitchFamily="18" charset="0"/>
              </a:rPr>
              <a:t>Бұлттық сервистер</a:t>
            </a:r>
            <a:r>
              <a:rPr lang="kk-KZ" sz="2000" dirty="0" smtClean="0">
                <a:solidFill>
                  <a:srgbClr val="002060"/>
                </a:solidFill>
                <a:latin typeface="Times New Roman" panose="02020603050405020304" pitchFamily="18" charset="0"/>
                <a:cs typeface="Times New Roman" panose="02020603050405020304" pitchFamily="18" charset="0"/>
              </a:rPr>
              <a:t> деп интернет желісі орнатылған кез-келген жерден браузер көмегімен алыста орналасқан серверлерге қол жеткізуді қамтамасыз ететін қызметтер жиынтығын айтамыз.</a:t>
            </a:r>
            <a:endParaRPr lang="ru-RU" sz="20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000" dirty="0" smtClean="0">
                <a:solidFill>
                  <a:srgbClr val="002060"/>
                </a:solidFill>
                <a:latin typeface="Times New Roman" panose="02020603050405020304" pitchFamily="18" charset="0"/>
                <a:cs typeface="Times New Roman" panose="02020603050405020304" pitchFamily="18" charset="0"/>
              </a:rPr>
              <a:t>Бұлттық жүйенің, бұлттық құрылымның нақты мекен-жайы белгісіз немесе жасырын болғандықтан пайдаланушыдан бұлттық сервистерді басқару және қолдану үшін арнайы білім талап етілмейді.</a:t>
            </a:r>
            <a:endParaRPr lang="ru-RU" sz="20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000" b="1" dirty="0" smtClean="0">
                <a:solidFill>
                  <a:srgbClr val="002060"/>
                </a:solidFill>
                <a:latin typeface="Times New Roman" panose="02020603050405020304" pitchFamily="18" charset="0"/>
                <a:cs typeface="Times New Roman" panose="02020603050405020304" pitchFamily="18" charset="0"/>
              </a:rPr>
              <a:t>Бұлттық есептеулер</a:t>
            </a:r>
            <a:r>
              <a:rPr lang="kk-KZ" sz="2000" dirty="0" smtClean="0">
                <a:solidFill>
                  <a:srgbClr val="002060"/>
                </a:solidFill>
                <a:latin typeface="Times New Roman" panose="02020603050405020304" pitchFamily="18" charset="0"/>
                <a:cs typeface="Times New Roman" panose="02020603050405020304" pitchFamily="18" charset="0"/>
              </a:rPr>
              <a:t> – бұл интернет арқылы есептеу, мәлімет өңдеу ресурстарына қол жетімділікті қамтамасыз ету.</a:t>
            </a:r>
            <a:endParaRPr lang="ru-RU" sz="20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000" dirty="0" smtClean="0">
                <a:solidFill>
                  <a:srgbClr val="002060"/>
                </a:solidFill>
                <a:latin typeface="Times New Roman" panose="02020603050405020304" pitchFamily="18" charset="0"/>
                <a:cs typeface="Times New Roman" panose="02020603050405020304" pitchFamily="18" charset="0"/>
              </a:rPr>
              <a:t>Бұл анықтамалар бір-бірімен өзара тығыз байланысты, себебі барлық бұлттық сервистерді іске асыру үшін есептеулер қажет.</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28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428728" y="2886369"/>
            <a:ext cx="6572296"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just"/>
            <a:endParaRPr lang="ru-RU" sz="2100" dirty="0">
              <a:solidFill>
                <a:srgbClr val="002060"/>
              </a:solidFill>
            </a:endParaRPr>
          </a:p>
        </p:txBody>
      </p:sp>
      <p:sp>
        <p:nvSpPr>
          <p:cNvPr id="3" name="Прямоугольник 2"/>
          <p:cNvSpPr/>
          <p:nvPr/>
        </p:nvSpPr>
        <p:spPr>
          <a:xfrm>
            <a:off x="1043608" y="889844"/>
            <a:ext cx="7128792" cy="4832092"/>
          </a:xfrm>
          <a:prstGeom prst="rect">
            <a:avLst/>
          </a:prstGeom>
        </p:spPr>
        <p:txBody>
          <a:bodyPr wrap="square">
            <a:spAutoFit/>
          </a:bodyPr>
          <a:lstStyle/>
          <a:p>
            <a:pPr indent="355600" algn="just"/>
            <a:r>
              <a:rPr lang="kk-KZ" sz="2200" dirty="0">
                <a:solidFill>
                  <a:schemeClr val="bg1"/>
                </a:solidFill>
                <a:latin typeface="Times New Roman" panose="02020603050405020304" pitchFamily="18" charset="0"/>
                <a:cs typeface="Times New Roman" panose="02020603050405020304" pitchFamily="18" charset="0"/>
              </a:rPr>
              <a:t>«Бұлттық есептеулер» идеясын алғаш рет 1960 жылы, есептеу техникасының маманы, өзінің жасанды интеллект теориясымен әйгілі болған ғалым Джон Мак-Карти ұсынған.</a:t>
            </a:r>
          </a:p>
          <a:p>
            <a:pPr indent="355600" algn="just"/>
            <a:r>
              <a:rPr lang="kk-KZ" sz="2200" dirty="0">
                <a:solidFill>
                  <a:schemeClr val="bg1"/>
                </a:solidFill>
                <a:latin typeface="Times New Roman" panose="02020603050405020304" pitchFamily="18" charset="0"/>
                <a:cs typeface="Times New Roman" panose="02020603050405020304" pitchFamily="18" charset="0"/>
              </a:rPr>
              <a:t>Ол бұлттық есептеулер болашақта коммуналдық қызмет секілді ақылы түрде ұсынылады деп болжаған.</a:t>
            </a:r>
            <a:endParaRPr lang="ru-RU" sz="2200" dirty="0">
              <a:solidFill>
                <a:schemeClr val="bg1"/>
              </a:solidFill>
              <a:latin typeface="Times New Roman" panose="02020603050405020304" pitchFamily="18" charset="0"/>
              <a:cs typeface="Times New Roman" panose="02020603050405020304" pitchFamily="18" charset="0"/>
            </a:endParaRPr>
          </a:p>
          <a:p>
            <a:pPr indent="355600" algn="just"/>
            <a:r>
              <a:rPr lang="kk-KZ" sz="2200" dirty="0">
                <a:solidFill>
                  <a:schemeClr val="bg1"/>
                </a:solidFill>
                <a:latin typeface="Times New Roman" panose="02020603050405020304" pitchFamily="18" charset="0"/>
                <a:cs typeface="Times New Roman" panose="02020603050405020304" pitchFamily="18" charset="0"/>
              </a:rPr>
              <a:t>«Бұлт» термині 1990 жылы Интернет сөзінің баламасы ретінде қолданылса, 1993 жылы бұл термин алғаш рет коммерциялық мақсаттағы үлкен ірі желілерді сипаттау үшін қолданылды. </a:t>
            </a:r>
          </a:p>
          <a:p>
            <a:pPr indent="355600" algn="just"/>
            <a:r>
              <a:rPr lang="kk-KZ" sz="2200" dirty="0">
                <a:solidFill>
                  <a:schemeClr val="bg1"/>
                </a:solidFill>
                <a:latin typeface="Times New Roman" panose="02020603050405020304" pitchFamily="18" charset="0"/>
                <a:cs typeface="Times New Roman" panose="02020603050405020304" pitchFamily="18" charset="0"/>
              </a:rPr>
              <a:t>Ол бойынша, «бұлт – бір мезетте трафик арқылы қызметтің барлық түрін ұсына алатын, жылдамдығы  аса жоғары желіде өзара байланысқа түсетін каналдар жиынтығы» деп </a:t>
            </a:r>
            <a:r>
              <a:rPr lang="kk-KZ" sz="2200" dirty="0" smtClean="0">
                <a:solidFill>
                  <a:schemeClr val="bg1"/>
                </a:solidFill>
                <a:latin typeface="Times New Roman" panose="02020603050405020304" pitchFamily="18" charset="0"/>
                <a:cs typeface="Times New Roman" panose="02020603050405020304" pitchFamily="18" charset="0"/>
              </a:rPr>
              <a:t>сипатталды</a:t>
            </a:r>
            <a:endParaRPr lang="ru-RU" sz="2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67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4" name="Rectangle 1"/>
          <p:cNvSpPr>
            <a:spLocks noChangeArrowheads="1"/>
          </p:cNvSpPr>
          <p:nvPr/>
        </p:nvSpPr>
        <p:spPr bwMode="auto">
          <a:xfrm>
            <a:off x="2051720" y="916598"/>
            <a:ext cx="5328592"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kk-KZ" sz="2800" b="1" dirty="0" smtClean="0">
                <a:solidFill>
                  <a:srgbClr val="FF0000"/>
                </a:solidFill>
                <a:latin typeface="Times New Roman" panose="02020603050405020304" pitchFamily="18" charset="0"/>
                <a:cs typeface="Times New Roman" panose="02020603050405020304" pitchFamily="18" charset="0"/>
              </a:rPr>
              <a:t>Бұлттық сақтау қорлары </a:t>
            </a:r>
            <a:r>
              <a:rPr lang="kk-KZ" sz="2100" b="1" dirty="0" smtClean="0">
                <a:solidFill>
                  <a:srgbClr val="FF0000"/>
                </a:solidFill>
              </a:rPr>
              <a:t> </a:t>
            </a:r>
            <a:endParaRPr lang="ru-RU" sz="2100" b="1" dirty="0" smtClean="0">
              <a:solidFill>
                <a:srgbClr val="FF0000"/>
              </a:solidFill>
            </a:endParaRPr>
          </a:p>
          <a:p>
            <a:pPr lvl="0" indent="355600" algn="just" eaLnBrk="0" fontAlgn="base" hangingPunct="0">
              <a:spcBef>
                <a:spcPct val="0"/>
              </a:spcBef>
              <a:spcAft>
                <a:spcPct val="0"/>
              </a:spcAft>
            </a:pPr>
            <a:r>
              <a:rPr kumimoji="0" lang="kk-KZ"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kk-KZ" sz="2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p:txBody>
      </p:sp>
      <p:pic>
        <p:nvPicPr>
          <p:cNvPr id="6" name="Рисунок 5" descr="Описание: http://zkoipk.kz/images/stories/conf/u9.jpg"/>
          <p:cNvPicPr/>
          <p:nvPr/>
        </p:nvPicPr>
        <p:blipFill>
          <a:blip r:embed="rId3"/>
          <a:srcRect/>
          <a:stretch>
            <a:fillRect/>
          </a:stretch>
        </p:blipFill>
        <p:spPr bwMode="auto">
          <a:xfrm>
            <a:off x="1643042" y="1785926"/>
            <a:ext cx="6429420" cy="423833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428728" y="785794"/>
            <a:ext cx="6572296"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just"/>
            <a:r>
              <a:rPr lang="kk-KZ" sz="2100" b="1" dirty="0" smtClean="0">
                <a:solidFill>
                  <a:srgbClr val="002060"/>
                </a:solidFill>
                <a:latin typeface="Times New Roman" panose="02020603050405020304" pitchFamily="18" charset="0"/>
                <a:cs typeface="Times New Roman" panose="02020603050405020304" pitchFamily="18" charset="0"/>
              </a:rPr>
              <a:t>Бұлттық сақтау қорлары (орындары) </a:t>
            </a:r>
            <a:r>
              <a:rPr lang="kk-KZ" sz="2100" dirty="0" smtClean="0">
                <a:solidFill>
                  <a:srgbClr val="002060"/>
                </a:solidFill>
                <a:latin typeface="Times New Roman" panose="02020603050405020304" pitchFamily="18" charset="0"/>
                <a:cs typeface="Times New Roman" panose="02020603050405020304" pitchFamily="18" charset="0"/>
              </a:rPr>
              <a:t>(ағылш. </a:t>
            </a:r>
            <a:r>
              <a:rPr lang="kk-KZ" sz="2100" b="1" dirty="0" smtClean="0">
                <a:solidFill>
                  <a:srgbClr val="002060"/>
                </a:solidFill>
                <a:latin typeface="Times New Roman" panose="02020603050405020304" pitchFamily="18" charset="0"/>
                <a:cs typeface="Times New Roman" panose="02020603050405020304" pitchFamily="18" charset="0"/>
              </a:rPr>
              <a:t>cloud storage</a:t>
            </a:r>
            <a:r>
              <a:rPr lang="kk-KZ" sz="2100" dirty="0" smtClean="0">
                <a:solidFill>
                  <a:srgbClr val="002060"/>
                </a:solidFill>
                <a:latin typeface="Times New Roman" panose="02020603050405020304" pitchFamily="18" charset="0"/>
                <a:cs typeface="Times New Roman" panose="02020603050405020304" pitchFamily="18" charset="0"/>
              </a:rPr>
              <a:t>) дегеніміз тұтынушылардың мәліметтерін бұлттық провайдерлердің өз қорларында сақтау мақсатында ұсынатын қызмет түрі. Яғни, бұл мәліметтерді арнайы бөлінген серверлерде онлайн-сақтаудың моделі болып табылады. </a:t>
            </a:r>
          </a:p>
          <a:p>
            <a:pPr indent="355600" algn="just"/>
            <a:endParaRPr lang="ru-RU" sz="21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Тұтынушыға серверлердің көлемі және қандай да бір ішкі құрылымы көрінбейді. Тұтынушыға үлкен бір виртуалдық сервер ретінде ғана көрінетін бұлтта мәліметтер сақталады. </a:t>
            </a:r>
          </a:p>
          <a:p>
            <a:pPr indent="355600" algn="just"/>
            <a:r>
              <a:rPr lang="kk-KZ" sz="2100" dirty="0" smtClean="0">
                <a:solidFill>
                  <a:srgbClr val="002060"/>
                </a:solidFill>
                <a:latin typeface="Times New Roman" panose="02020603050405020304" pitchFamily="18" charset="0"/>
                <a:cs typeface="Times New Roman" panose="02020603050405020304" pitchFamily="18" charset="0"/>
              </a:rPr>
              <a:t>Мұндай сервистер географиялық тұрғыдан алғанда бір-бірінен алшақ орналасуы</a:t>
            </a:r>
            <a:r>
              <a:rPr lang="kk-KZ" sz="2100" dirty="0" smtClean="0">
                <a:solidFill>
                  <a:srgbClr val="002060"/>
                </a:solidFill>
              </a:rPr>
              <a:t>,</a:t>
            </a:r>
            <a:r>
              <a:rPr lang="kk-KZ" sz="2100" dirty="0" smtClean="0">
                <a:solidFill>
                  <a:srgbClr val="002060"/>
                </a:solidFill>
                <a:latin typeface="Times New Roman" panose="02020603050405020304" pitchFamily="18" charset="0"/>
                <a:cs typeface="Times New Roman" panose="02020603050405020304" pitchFamily="18" charset="0"/>
              </a:rPr>
              <a:t> тіпті әр түрлі құрлықтарда болуы мүмкін.</a:t>
            </a:r>
            <a:endParaRPr lang="ru-RU" sz="21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3" name="Rectangle 1"/>
          <p:cNvSpPr>
            <a:spLocks noChangeArrowheads="1"/>
          </p:cNvSpPr>
          <p:nvPr/>
        </p:nvSpPr>
        <p:spPr bwMode="auto">
          <a:xfrm>
            <a:off x="1331640" y="476672"/>
            <a:ext cx="6667047"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just"/>
            <a:r>
              <a:rPr lang="kk-KZ" sz="2800" dirty="0" smtClean="0">
                <a:solidFill>
                  <a:srgbClr val="002060"/>
                </a:solidFill>
                <a:latin typeface="Times New Roman" panose="02020603050405020304" pitchFamily="18" charset="0"/>
                <a:cs typeface="Times New Roman" panose="02020603050405020304" pitchFamily="18" charset="0"/>
              </a:rPr>
              <a:t>Бұлттық сақтау қызметін ұзақ мерзімді сақтауды қажет ететін және жиі қолданылмайтын мәліметтерді архивтеу үшін де пайдалануға болады. </a:t>
            </a:r>
          </a:p>
          <a:p>
            <a:pPr indent="355600" algn="just"/>
            <a:endParaRPr lang="ru-RU" sz="2800" dirty="0" smtClean="0">
              <a:solidFill>
                <a:srgbClr val="002060"/>
              </a:solidFill>
              <a:latin typeface="Times New Roman" panose="02020603050405020304" pitchFamily="18" charset="0"/>
              <a:cs typeface="Times New Roman" panose="02020603050405020304" pitchFamily="18" charset="0"/>
            </a:endParaRPr>
          </a:p>
          <a:p>
            <a:pPr indent="355600" algn="just"/>
            <a:r>
              <a:rPr lang="kk-KZ" sz="2800" dirty="0" smtClean="0">
                <a:solidFill>
                  <a:srgbClr val="002060"/>
                </a:solidFill>
                <a:latin typeface="Times New Roman" panose="02020603050405020304" pitchFamily="18" charset="0"/>
                <a:cs typeface="Times New Roman" panose="02020603050405020304" pitchFamily="18" charset="0"/>
              </a:rPr>
              <a:t>Бұлттық сақтауда тұтынушының мәліметтері көп жағдайда бірнеше серверде сақталады, сондықтан тұтынушылар бір сервер жұмыс істемей қалса немесе мәліметтер жоғалса, басқа сервердегі  мәліметтеріне қол жеткізе алады. </a:t>
            </a:r>
            <a:endParaRPr lang="ru-RU"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bstract-violet-frame.jpg"/>
          <p:cNvPicPr>
            <a:picLocks noChangeAspect="1"/>
          </p:cNvPicPr>
          <p:nvPr/>
        </p:nvPicPr>
        <p:blipFill>
          <a:blip r:embed="rId2"/>
          <a:stretch>
            <a:fillRect/>
          </a:stretch>
        </p:blipFill>
        <p:spPr>
          <a:xfrm>
            <a:off x="0" y="0"/>
            <a:ext cx="9144000" cy="6858000"/>
          </a:xfrm>
          <a:prstGeom prst="rect">
            <a:avLst/>
          </a:prstGeom>
        </p:spPr>
      </p:pic>
      <p:sp>
        <p:nvSpPr>
          <p:cNvPr id="5" name="Rectangle 1"/>
          <p:cNvSpPr>
            <a:spLocks noChangeArrowheads="1"/>
          </p:cNvSpPr>
          <p:nvPr/>
        </p:nvSpPr>
        <p:spPr bwMode="auto">
          <a:xfrm>
            <a:off x="1214414" y="349401"/>
            <a:ext cx="692948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gn="just"/>
            <a:r>
              <a:rPr lang="kk-KZ" sz="2400" dirty="0" smtClean="0">
                <a:solidFill>
                  <a:srgbClr val="002060"/>
                </a:solidFill>
                <a:latin typeface="Times New Roman" panose="02020603050405020304" pitchFamily="18" charset="0"/>
                <a:cs typeface="Times New Roman" panose="02020603050405020304" pitchFamily="18" charset="0"/>
              </a:rPr>
              <a:t>Бұлттық сақтауға байланысты идеяны алғаш рет ІТ саласы бойынша ғалым Карл Робнетт Ликлайдер 1960 жылдары айтқан. </a:t>
            </a:r>
          </a:p>
          <a:p>
            <a:pPr indent="355600" algn="just"/>
            <a:r>
              <a:rPr lang="kk-KZ" sz="2400" dirty="0" smtClean="0">
                <a:solidFill>
                  <a:srgbClr val="002060"/>
                </a:solidFill>
                <a:latin typeface="Times New Roman" panose="02020603050405020304" pitchFamily="18" charset="0"/>
                <a:cs typeface="Times New Roman" panose="02020603050405020304" pitchFamily="18" charset="0"/>
              </a:rPr>
              <a:t>Шамамен 20 жылдан кейін CompuServe компаниясы өз тұтынушыларына олардың кейбір файлдарын сақтау үшін аз көлемдегі дискілік кеңістікті ұсына бастады. </a:t>
            </a:r>
          </a:p>
          <a:p>
            <a:pPr indent="355600" algn="just"/>
            <a:r>
              <a:rPr lang="kk-KZ" sz="2400" dirty="0" smtClean="0">
                <a:solidFill>
                  <a:srgbClr val="002060"/>
                </a:solidFill>
                <a:latin typeface="Times New Roman" panose="02020603050405020304" pitchFamily="18" charset="0"/>
                <a:cs typeface="Times New Roman" panose="02020603050405020304" pitchFamily="18" charset="0"/>
              </a:rPr>
              <a:t>1990 жылдардың ортасында AT&amp;T компаниясы жеке және іскерлік қарым-қатынасқа арналған алғашқы веб-сақтау қызметін іске қосты. </a:t>
            </a:r>
          </a:p>
          <a:p>
            <a:pPr indent="355600" algn="just"/>
            <a:r>
              <a:rPr lang="kk-KZ" sz="2400" dirty="0" smtClean="0">
                <a:solidFill>
                  <a:srgbClr val="002060"/>
                </a:solidFill>
                <a:latin typeface="Times New Roman" panose="02020603050405020304" pitchFamily="18" charset="0"/>
                <a:cs typeface="Times New Roman" panose="02020603050405020304" pitchFamily="18" charset="0"/>
              </a:rPr>
              <a:t>Содан бері бұл қызмет ауқымы кең қолданысқа енгізіліп келеді. </a:t>
            </a:r>
          </a:p>
          <a:p>
            <a:pPr indent="355600" algn="just"/>
            <a:r>
              <a:rPr lang="kk-KZ" sz="2400" dirty="0" smtClean="0">
                <a:solidFill>
                  <a:srgbClr val="002060"/>
                </a:solidFill>
                <a:latin typeface="Times New Roman" panose="02020603050405020304" pitchFamily="18" charset="0"/>
                <a:cs typeface="Times New Roman" panose="02020603050405020304" pitchFamily="18" charset="0"/>
              </a:rPr>
              <a:t>Бұлтты сақтаудың ең танымал провайдерлерінің бірі – Apple (iCloud), Amazon ( Amazon Web Services ), Dropbox және Google, т.б.</a:t>
            </a:r>
            <a:endParaRPr lang="ru-RU"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447</TotalTime>
  <Words>1294</Words>
  <Application>Microsoft Office PowerPoint</Application>
  <PresentationFormat>Экран (4:3)</PresentationFormat>
  <Paragraphs>142</Paragraphs>
  <Slides>27</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27</vt:i4>
      </vt:variant>
    </vt:vector>
  </HeadingPairs>
  <TitlesOfParts>
    <vt:vector size="35" baseType="lpstr">
      <vt:lpstr>Arial</vt:lpstr>
      <vt:lpstr>Calibri</vt:lpstr>
      <vt:lpstr>Century Gothic</vt:lpstr>
      <vt:lpstr>Times New Roman</vt:lpstr>
      <vt:lpstr>Wingdings</vt:lpstr>
      <vt:lpstr>Wingdings 2</vt:lpstr>
      <vt:lpstr>Wingdings 3</vt: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QWERTY</dc:creator>
  <cp:lastModifiedBy>Данагул</cp:lastModifiedBy>
  <cp:revision>47</cp:revision>
  <dcterms:created xsi:type="dcterms:W3CDTF">2020-11-13T13:23:40Z</dcterms:created>
  <dcterms:modified xsi:type="dcterms:W3CDTF">2025-03-04T16:52:42Z</dcterms:modified>
</cp:coreProperties>
</file>