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handoutMasterIdLst>
    <p:handoutMasterId r:id="rId15"/>
  </p:handoutMasterIdLst>
  <p:sldIdLst>
    <p:sldId id="317" r:id="rId5"/>
    <p:sldId id="308" r:id="rId6"/>
    <p:sldId id="278" r:id="rId7"/>
    <p:sldId id="309" r:id="rId8"/>
    <p:sldId id="263" r:id="rId9"/>
    <p:sldId id="312" r:id="rId10"/>
    <p:sldId id="318" r:id="rId11"/>
    <p:sldId id="319" r:id="rId12"/>
    <p:sldId id="30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5405" autoAdjust="0"/>
  </p:normalViewPr>
  <p:slideViewPr>
    <p:cSldViewPr snapToGrid="0">
      <p:cViewPr varScale="1">
        <p:scale>
          <a:sx n="82" d="100"/>
          <a:sy n="82" d="100"/>
        </p:scale>
        <p:origin x="715" y="77"/>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3/4/2025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3/4/2025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4</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2308133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6</a:t>
            </a:fld>
            <a:endParaRPr lang="en-US" noProof="0" dirty="0"/>
          </a:p>
        </p:txBody>
      </p:sp>
    </p:spTree>
    <p:extLst>
      <p:ext uri="{BB962C8B-B14F-4D97-AF65-F5344CB8AC3E}">
        <p14:creationId xmlns:p14="http://schemas.microsoft.com/office/powerpoint/2010/main" val="3472499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9</a:t>
            </a:fld>
            <a:endParaRPr lang="en-US" noProof="0" dirty="0"/>
          </a:p>
        </p:txBody>
      </p:sp>
    </p:spTree>
    <p:extLst>
      <p:ext uri="{BB962C8B-B14F-4D97-AF65-F5344CB8AC3E}">
        <p14:creationId xmlns:p14="http://schemas.microsoft.com/office/powerpoint/2010/main" val="41055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xmlns=""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xmlns=""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xmlns=""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xmlns=""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xmlns=""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xmlns=""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xmlns=""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xmlns=""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ru-RU"/>
              <a:t>Образец заголовка</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xmlns=""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xmlns=""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xmlns=""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xmlns=""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ru-RU"/>
              <a:t>Вставка таблицы</a:t>
            </a:r>
            <a:endParaRPr lang="en-US"/>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xmlns=""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xmlns=""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xmlns=""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Пустой слайд">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xmlns=""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xmlns=""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xmlns=""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xmlns=""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xmlns=""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xmlns=""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xmlns=""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xmlns=""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xmlns=""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xmlns=""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xmlns=""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xmlns=""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xmlns=""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ru-RU"/>
              <a:t>Вставка рисунка</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xmlns=""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xmlns=""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xmlns=""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xmlns=""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xmlns=""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xmlns=""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xmlns=""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xmlns=""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xmlns="" val="1"/>
              </a:ext>
            </a:extLst>
          </p:cNvPr>
          <p:cNvPicPr>
            <a:picLocks noChangeAspect="1"/>
          </p:cNvPicPr>
          <p:nvPr userDrawn="1"/>
        </p:nvPicPr>
        <p:blipFill>
          <a:blip r:embed="rId2">
            <a:alphaModFix/>
            <a:extLst>
              <a:ext uri="{96DAC541-7B7A-43D3-8B79-37D633B846F1}">
                <asvg:svgBlip xmlns:asvg="http://schemas.microsoft.com/office/drawing/2016/SVG/main" xmlns=""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xmlns=""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xmlns=""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xmlns=""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xmlns=""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xmlns=""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xmlns=""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ru-RU"/>
              <a:t>Образец заголовка</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ru-RU"/>
              <a:t>Вставка рисунка</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ru-RU"/>
              <a:t>Образец заголовка</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dirty="0" err="1"/>
              <a:t>Blokchain</a:t>
            </a:r>
            <a:endParaRPr lang="en-US" dirty="0"/>
          </a:p>
        </p:txBody>
      </p:sp>
    </p:spTree>
    <p:extLst>
      <p:ext uri="{BB962C8B-B14F-4D97-AF65-F5344CB8AC3E}">
        <p14:creationId xmlns:p14="http://schemas.microsoft.com/office/powerpoint/2010/main" val="133816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0" y="-1"/>
            <a:ext cx="12192000" cy="6956385"/>
          </a:xfrm>
        </p:spPr>
        <p:txBody>
          <a:bodyPr/>
          <a:lstStyle/>
          <a:p>
            <a:r>
              <a:rPr lang="ru-RU" sz="2800" dirty="0" err="1">
                <a:latin typeface="Cambria" panose="02040503050406030204" pitchFamily="18" charset="0"/>
                <a:ea typeface="Cambria" panose="02040503050406030204" pitchFamily="18" charset="0"/>
              </a:rPr>
              <a:t>Блокчейн</a:t>
            </a:r>
            <a:r>
              <a:rPr lang="ru-RU" sz="2800" dirty="0">
                <a:latin typeface="Cambria" panose="02040503050406030204" pitchFamily="18" charset="0"/>
                <a:ea typeface="Cambria" panose="02040503050406030204" pitchFamily="18" charset="0"/>
              </a:rPr>
              <a:t> – </a:t>
            </a:r>
            <a:r>
              <a:rPr lang="ru-RU" sz="2800" dirty="0" err="1">
                <a:latin typeface="Cambria" panose="02040503050406030204" pitchFamily="18" charset="0"/>
                <a:ea typeface="Cambria" panose="02040503050406030204" pitchFamily="18" charset="0"/>
              </a:rPr>
              <a:t>ақпаратты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желіде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сақтау</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және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жазу</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үшін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пайдаланылатын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таратылған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дерекқор</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Блокчейннің</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дәстүрлі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дерекқорлардан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айырмашылығы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деректер</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блоктарда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сақталады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олардың</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әрқайсысында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көптеген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транзакциялар</a:t>
            </a:r>
            <a:r>
              <a:rPr lang="ru-RU" sz="2800" dirty="0">
                <a:latin typeface="Cambria" panose="02040503050406030204" pitchFamily="18" charset="0"/>
                <a:ea typeface="Cambria" panose="02040503050406030204" pitchFamily="18" charset="0"/>
              </a:rPr>
              <a:t> мен </a:t>
            </a:r>
            <a:r>
              <a:rPr lang="ru-RU" sz="2800" dirty="0" err="1">
                <a:latin typeface="Cambria" panose="02040503050406030204" pitchFamily="18" charset="0"/>
                <a:ea typeface="Cambria" panose="02040503050406030204" pitchFamily="18" charset="0"/>
              </a:rPr>
              <a:t>алдыңғы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блокқа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сілтемелер</a:t>
            </a:r>
            <a:r>
              <a:rPr lang="ru-RU" sz="2800" dirty="0">
                <a:latin typeface="Cambria" panose="02040503050406030204" pitchFamily="18" charset="0"/>
                <a:ea typeface="Cambria" panose="02040503050406030204" pitchFamily="18" charset="0"/>
              </a:rPr>
              <a:t> бар. </a:t>
            </a:r>
            <a:r>
              <a:rPr lang="ru-RU" sz="2800" dirty="0" err="1">
                <a:latin typeface="Cambria" panose="02040503050406030204" pitchFamily="18" charset="0"/>
                <a:ea typeface="Cambria" panose="02040503050406030204" pitchFamily="18" charset="0"/>
              </a:rPr>
              <a:t>Бұл</a:t>
            </a:r>
            <a:r>
              <a:rPr lang="ru-RU" sz="2800" dirty="0">
                <a:latin typeface="Cambria" panose="02040503050406030204" pitchFamily="18" charset="0"/>
                <a:ea typeface="Cambria" panose="02040503050406030204" pitchFamily="18" charset="0"/>
              </a:rPr>
              <a:t> деректердің </a:t>
            </a:r>
            <a:r>
              <a:rPr lang="ru-RU" sz="2800" dirty="0" err="1">
                <a:latin typeface="Cambria" panose="02040503050406030204" pitchFamily="18" charset="0"/>
                <a:ea typeface="Cambria" panose="02040503050406030204" pitchFamily="18" charset="0"/>
              </a:rPr>
              <a:t>тұтастығы</a:t>
            </a:r>
            <a:r>
              <a:rPr lang="ru-RU" sz="2800" dirty="0">
                <a:latin typeface="Cambria" panose="02040503050406030204" pitchFamily="18" charset="0"/>
                <a:ea typeface="Cambria" panose="02040503050406030204" pitchFamily="18" charset="0"/>
              </a:rPr>
              <a:t> мен </a:t>
            </a:r>
            <a:r>
              <a:rPr lang="ru-RU" sz="2800" dirty="0" err="1">
                <a:latin typeface="Cambria" panose="02040503050406030204" pitchFamily="18" charset="0"/>
                <a:ea typeface="Cambria" panose="02040503050406030204" pitchFamily="18" charset="0"/>
              </a:rPr>
              <a:t>қауіпсіздігін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қамтамасыз</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етеді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өйткені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бір</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блоктағы</a:t>
            </a:r>
            <a:r>
              <a:rPr lang="ru-RU" sz="2800" dirty="0">
                <a:latin typeface="Cambria" panose="02040503050406030204" pitchFamily="18" charset="0"/>
                <a:ea typeface="Cambria" panose="02040503050406030204" pitchFamily="18" charset="0"/>
              </a:rPr>
              <a:t> деректердің </a:t>
            </a:r>
            <a:r>
              <a:rPr lang="ru-RU" sz="2800" dirty="0" err="1">
                <a:latin typeface="Cambria" panose="02040503050406030204" pitchFamily="18" charset="0"/>
                <a:ea typeface="Cambria" panose="02040503050406030204" pitchFamily="18" charset="0"/>
              </a:rPr>
              <a:t>өзгеруі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міндетті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түрде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тізбектегі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барлық</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келесі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блоктарға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әсер</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етеді.Блокчейн</a:t>
            </a:r>
            <a:r>
              <a:rPr lang="ru-RU" sz="2800" dirty="0">
                <a:latin typeface="Cambria" panose="02040503050406030204" pitchFamily="18" charset="0"/>
                <a:ea typeface="Cambria" panose="02040503050406030204" pitchFamily="18" charset="0"/>
              </a:rPr>
              <a:t> консенсус </a:t>
            </a:r>
            <a:r>
              <a:rPr lang="ru-RU" sz="2800" dirty="0" err="1">
                <a:latin typeface="Cambria" panose="02040503050406030204" pitchFamily="18" charset="0"/>
                <a:ea typeface="Cambria" panose="02040503050406030204" pitchFamily="18" charset="0"/>
              </a:rPr>
              <a:t>тұжырымдамасына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негізделген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жұмыс</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істейді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Жаңа</a:t>
            </a:r>
            <a:r>
              <a:rPr lang="ru-RU" sz="2800" dirty="0">
                <a:latin typeface="Cambria" panose="02040503050406030204" pitchFamily="18" charset="0"/>
                <a:ea typeface="Cambria" panose="02040503050406030204" pitchFamily="18" charset="0"/>
              </a:rPr>
              <a:t> транзакция </a:t>
            </a:r>
            <a:r>
              <a:rPr lang="ru-RU" sz="2800" dirty="0" err="1">
                <a:latin typeface="Cambria" panose="02040503050406030204" pitchFamily="18" charset="0"/>
                <a:ea typeface="Cambria" panose="02040503050406030204" pitchFamily="18" charset="0"/>
              </a:rPr>
              <a:t>блокчейнге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енген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кезде</a:t>
            </a:r>
            <a:r>
              <a:rPr lang="ru-RU" sz="2800" dirty="0">
                <a:latin typeface="Cambria" panose="02040503050406030204" pitchFamily="18" charset="0"/>
                <a:ea typeface="Cambria" panose="02040503050406030204" pitchFamily="18" charset="0"/>
              </a:rPr>
              <a:t> оны </a:t>
            </a:r>
            <a:r>
              <a:rPr lang="ru-RU" sz="2800" dirty="0" err="1">
                <a:latin typeface="Cambria" panose="02040503050406030204" pitchFamily="18" charset="0"/>
                <a:ea typeface="Cambria" panose="02040503050406030204" pitchFamily="18" charset="0"/>
              </a:rPr>
              <a:t>бірнеше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желі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түйіндері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тексереді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және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растайды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Түйіндердің</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белгілі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бір</a:t>
            </a:r>
            <a:r>
              <a:rPr lang="ru-RU" sz="2800" dirty="0">
                <a:latin typeface="Cambria" panose="02040503050406030204" pitchFamily="18" charset="0"/>
                <a:ea typeface="Cambria" panose="02040503050406030204" pitchFamily="18" charset="0"/>
              </a:rPr>
              <a:t> саны </a:t>
            </a:r>
            <a:r>
              <a:rPr lang="ru-RU" sz="2800" dirty="0" err="1">
                <a:latin typeface="Cambria" panose="02040503050406030204" pitchFamily="18" charset="0"/>
                <a:ea typeface="Cambria" panose="02040503050406030204" pitchFamily="18" charset="0"/>
              </a:rPr>
              <a:t>транзакцияның</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жарамдылығын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растағаннан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кейін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ол</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келесі</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блокқа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қосылады</a:t>
            </a:r>
            <a:r>
              <a:rPr lang="ru-RU" sz="2800" dirty="0">
                <a:latin typeface="Cambria" panose="02040503050406030204" pitchFamily="18" charset="0"/>
                <a:ea typeface="Cambria" panose="02040503050406030204" pitchFamily="18" charset="0"/>
              </a:rPr>
              <a:t>. Блок </a:t>
            </a:r>
            <a:r>
              <a:rPr lang="ru-RU" sz="2800" dirty="0" err="1">
                <a:latin typeface="Cambria" panose="02040503050406030204" pitchFamily="18" charset="0"/>
                <a:ea typeface="Cambria" panose="02040503050406030204" pitchFamily="18" charset="0"/>
              </a:rPr>
              <a:t>толған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кезде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ол</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жабылады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және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ол</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үшін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криптографиялық</a:t>
            </a:r>
            <a:r>
              <a:rPr lang="ru-RU" sz="2800" dirty="0">
                <a:latin typeface="Cambria" panose="02040503050406030204" pitchFamily="18" charset="0"/>
                <a:ea typeface="Cambria" panose="02040503050406030204" pitchFamily="18" charset="0"/>
              </a:rPr>
              <a:t> хэш </a:t>
            </a:r>
            <a:r>
              <a:rPr lang="ru-RU" sz="2800" dirty="0" err="1">
                <a:latin typeface="Cambria" panose="02040503050406030204" pitchFamily="18" charset="0"/>
                <a:ea typeface="Cambria" panose="02040503050406030204" pitchFamily="18" charset="0"/>
              </a:rPr>
              <a:t>жасалады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Жаңа</a:t>
            </a:r>
            <a:r>
              <a:rPr lang="ru-RU" sz="2800" dirty="0">
                <a:latin typeface="Cambria" panose="02040503050406030204" pitchFamily="18" charset="0"/>
                <a:ea typeface="Cambria" panose="02040503050406030204" pitchFamily="18" charset="0"/>
              </a:rPr>
              <a:t> блок </a:t>
            </a:r>
            <a:r>
              <a:rPr lang="ru-RU" sz="2800" dirty="0" err="1">
                <a:latin typeface="Cambria" panose="02040503050406030204" pitchFamily="18" charset="0"/>
                <a:ea typeface="Cambria" panose="02040503050406030204" pitchFamily="18" charset="0"/>
              </a:rPr>
              <a:t>алдыңғы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блокқа</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оның</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криптографиялық</a:t>
            </a:r>
            <a:r>
              <a:rPr lang="ru-RU" sz="2800" dirty="0">
                <a:latin typeface="Cambria" panose="02040503050406030204" pitchFamily="18" charset="0"/>
                <a:ea typeface="Cambria" panose="02040503050406030204" pitchFamily="18" charset="0"/>
              </a:rPr>
              <a:t> хэш </a:t>
            </a:r>
            <a:r>
              <a:rPr lang="ru-RU" sz="2800" dirty="0" err="1">
                <a:latin typeface="Cambria" panose="02040503050406030204" pitchFamily="18" charset="0"/>
                <a:ea typeface="Cambria" panose="02040503050406030204" pitchFamily="18" charset="0"/>
              </a:rPr>
              <a:t>арқылы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сілтеме</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жасайды</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блоктар</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тізбегін</a:t>
            </a:r>
            <a:r>
              <a:rPr lang="ru-RU" sz="2800" dirty="0">
                <a:latin typeface="Cambria" panose="02040503050406030204" pitchFamily="18" charset="0"/>
                <a:ea typeface="Cambria" panose="02040503050406030204" pitchFamily="18" charset="0"/>
              </a:rPr>
              <a:t> </a:t>
            </a:r>
            <a:r>
              <a:rPr lang="ru-RU" sz="2800" dirty="0" err="1">
                <a:latin typeface="Cambria" panose="02040503050406030204" pitchFamily="18" charset="0"/>
                <a:ea typeface="Cambria" panose="02040503050406030204" pitchFamily="18" charset="0"/>
              </a:rPr>
              <a:t>жасайды</a:t>
            </a:r>
            <a:r>
              <a:rPr lang="ru-RU" sz="800" dirty="0">
                <a:latin typeface="Cambria" panose="02040503050406030204" pitchFamily="18" charset="0"/>
                <a:ea typeface="Cambria" panose="02040503050406030204" pitchFamily="18" charset="0"/>
              </a:rPr>
              <a:t>.</a:t>
            </a:r>
            <a:endParaRPr lang="en-US" sz="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2232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5827205" y="92597"/>
            <a:ext cx="5449824" cy="6076709"/>
          </a:xfrm>
        </p:spPr>
        <p:txBody>
          <a:bodyPr anchor="b"/>
          <a:lstStyle/>
          <a:p>
            <a:r>
              <a:rPr lang="ru-RU" sz="2400" dirty="0" err="1">
                <a:latin typeface="Cambria" panose="02040503050406030204" pitchFamily="18" charset="0"/>
                <a:ea typeface="Cambria" panose="02040503050406030204" pitchFamily="18" charset="0"/>
              </a:rPr>
              <a:t>Жылжымайтын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мүлікБлокчейн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баяу</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транзакциялар</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әкімшілік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шағымдар</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және</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сатып</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алушылар</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сатушылар</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және</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делдалдар</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арасындағы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сенімсіздік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сияқты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мәселелерден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зардап</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шеккен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жылжымайтын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мүлік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саласындағы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қызмет</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көрсету</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деңгейін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жақсартады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Жылжымайтын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мүлік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индустриясында</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блокчейн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жүйелерінің</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пайда</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болуы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күнделікті</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тапсырмалар</a:t>
            </a:r>
            <a:r>
              <a:rPr lang="ru-RU" sz="2400" dirty="0">
                <a:latin typeface="Cambria" panose="02040503050406030204" pitchFamily="18" charset="0"/>
                <a:ea typeface="Cambria" panose="02040503050406030204" pitchFamily="18" charset="0"/>
              </a:rPr>
              <a:t> мен </a:t>
            </a:r>
            <a:r>
              <a:rPr lang="ru-RU" sz="2400" dirty="0" err="1">
                <a:latin typeface="Cambria" panose="02040503050406030204" pitchFamily="18" charset="0"/>
                <a:ea typeface="Cambria" panose="02040503050406030204" pitchFamily="18" charset="0"/>
              </a:rPr>
              <a:t>келісімдерді</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автоматтандыруға</a:t>
            </a:r>
            <a:r>
              <a:rPr lang="ru-RU" sz="2400" dirty="0">
                <a:latin typeface="Cambria" panose="02040503050406030204" pitchFamily="18" charset="0"/>
                <a:ea typeface="Cambria" panose="02040503050406030204" pitchFamily="18" charset="0"/>
              </a:rPr>
              <a:t>, листинг пен </a:t>
            </a:r>
            <a:r>
              <a:rPr lang="ru-RU" sz="2400" dirty="0" err="1">
                <a:latin typeface="Cambria" panose="02040503050406030204" pitchFamily="18" charset="0"/>
                <a:ea typeface="Cambria" panose="02040503050406030204" pitchFamily="18" charset="0"/>
              </a:rPr>
              <a:t>деректерді</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қадағалаудың</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ашықтығын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қамтамасыз</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етуге</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және</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шығындарды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азайтуға</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мүмкіндік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береді.Қызмет</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көрсетудің</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жоғары</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сапасынан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басқа</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блокчейн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жылжымайтын</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мүлік</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нарығына</a:t>
            </a:r>
            <a:r>
              <a:rPr lang="ru-RU" sz="2400" dirty="0">
                <a:latin typeface="Cambria" panose="02040503050406030204" pitchFamily="18" charset="0"/>
                <a:ea typeface="Cambria" panose="02040503050406030204" pitchFamily="18" charset="0"/>
              </a:rPr>
              <a:t> </a:t>
            </a:r>
            <a:r>
              <a:rPr lang="ru-RU" sz="2400" dirty="0" err="1">
                <a:latin typeface="Cambria" panose="02040503050406030204" pitchFamily="18" charset="0"/>
                <a:ea typeface="Cambria" panose="02040503050406030204" pitchFamily="18" charset="0"/>
              </a:rPr>
              <a:t>арналған</a:t>
            </a:r>
            <a:r>
              <a:rPr lang="ru-RU" sz="2400" dirty="0">
                <a:latin typeface="Cambria" panose="02040503050406030204" pitchFamily="18" charset="0"/>
                <a:ea typeface="Cambria" panose="02040503050406030204" pitchFamily="18" charset="0"/>
              </a:rPr>
              <a:t> </a:t>
            </a:r>
            <a:r>
              <a:rPr lang="ru-RU" sz="1000" dirty="0" err="1"/>
              <a:t>инновациялық</a:t>
            </a:r>
            <a:r>
              <a:rPr lang="ru-RU" sz="1000" dirty="0"/>
              <a:t> бизнес </a:t>
            </a:r>
            <a:r>
              <a:rPr lang="ru-RU" sz="1000" dirty="0" err="1"/>
              <a:t>үлгілерін</a:t>
            </a:r>
            <a:r>
              <a:rPr lang="ru-RU" sz="1000" dirty="0"/>
              <a:t> де </a:t>
            </a:r>
            <a:r>
              <a:rPr lang="ru-RU" sz="1000" dirty="0" err="1"/>
              <a:t>білдіреді</a:t>
            </a:r>
            <a:r>
              <a:rPr lang="ru-RU" sz="1000" dirty="0"/>
              <a:t>. </a:t>
            </a:r>
            <a:r>
              <a:rPr lang="ru-RU" sz="1000" dirty="0" err="1"/>
              <a:t>Мысалы</a:t>
            </a:r>
            <a:r>
              <a:rPr lang="ru-RU" sz="1000" dirty="0"/>
              <a:t>, </a:t>
            </a:r>
            <a:r>
              <a:rPr lang="ru-RU" sz="1000" dirty="0" err="1"/>
              <a:t>активтерге</a:t>
            </a:r>
            <a:r>
              <a:rPr lang="ru-RU" sz="1000" dirty="0"/>
              <a:t> </a:t>
            </a:r>
            <a:r>
              <a:rPr lang="ru-RU" sz="1000" dirty="0" err="1"/>
              <a:t>ортақ</a:t>
            </a:r>
            <a:r>
              <a:rPr lang="ru-RU" sz="1000" dirty="0"/>
              <a:t> </a:t>
            </a:r>
            <a:r>
              <a:rPr lang="ru-RU" sz="1000" dirty="0" err="1"/>
              <a:t>меншік</a:t>
            </a:r>
            <a:r>
              <a:rPr lang="ru-RU" sz="1000" dirty="0"/>
              <a:t> (</a:t>
            </a:r>
            <a:r>
              <a:rPr lang="ru-RU" sz="1000" dirty="0" err="1"/>
              <a:t>оларды</a:t>
            </a:r>
            <a:r>
              <a:rPr lang="ru-RU" sz="1000" dirty="0"/>
              <a:t> </a:t>
            </a:r>
            <a:r>
              <a:rPr lang="ru-RU" sz="1000" dirty="0" err="1"/>
              <a:t>бөлу</a:t>
            </a:r>
            <a:r>
              <a:rPr lang="ru-RU" sz="1000" dirty="0"/>
              <a:t> </a:t>
            </a:r>
            <a:r>
              <a:rPr lang="ru-RU" sz="1000" dirty="0" err="1"/>
              <a:t>өте</a:t>
            </a:r>
            <a:r>
              <a:rPr lang="ru-RU" sz="1000" dirty="0"/>
              <a:t> </a:t>
            </a:r>
            <a:r>
              <a:rPr lang="ru-RU" sz="1000" dirty="0" err="1"/>
              <a:t>қиын</a:t>
            </a:r>
            <a:r>
              <a:rPr lang="ru-RU" sz="1000" dirty="0"/>
              <a:t>), </a:t>
            </a:r>
            <a:r>
              <a:rPr lang="ru-RU" sz="1000" dirty="0" err="1"/>
              <a:t>транзакцияларды</a:t>
            </a:r>
            <a:r>
              <a:rPr lang="ru-RU" sz="1000" dirty="0"/>
              <a:t> </a:t>
            </a:r>
            <a:r>
              <a:rPr lang="ru-RU" sz="1000" dirty="0" err="1"/>
              <a:t>жылдамдату</a:t>
            </a:r>
            <a:r>
              <a:rPr lang="ru-RU" sz="1000" dirty="0"/>
              <a:t> </a:t>
            </a:r>
            <a:r>
              <a:rPr lang="ru-RU" sz="1000" dirty="0" err="1"/>
              <a:t>үшін</a:t>
            </a:r>
            <a:r>
              <a:rPr lang="ru-RU" sz="1000" dirty="0"/>
              <a:t> </a:t>
            </a:r>
            <a:r>
              <a:rPr lang="ru-RU" sz="1000" dirty="0" err="1"/>
              <a:t>цифрлық</a:t>
            </a:r>
            <a:r>
              <a:rPr lang="ru-RU" sz="1000" dirty="0"/>
              <a:t> </a:t>
            </a:r>
            <a:r>
              <a:rPr lang="ru-RU" sz="1000" dirty="0" err="1"/>
              <a:t>келісімшарттар</a:t>
            </a:r>
            <a:endParaRPr lang="en-US" sz="1000" dirty="0"/>
          </a:p>
        </p:txBody>
      </p:sp>
      <p:pic>
        <p:nvPicPr>
          <p:cNvPr id="4" name="Picture Placeholder 3" descr="A person holding a plant">
            <a:extLst>
              <a:ext uri="{FF2B5EF4-FFF2-40B4-BE49-F238E27FC236}">
                <a16:creationId xmlns:a16="http://schemas.microsoft.com/office/drawing/2014/main" id="{0DEBEDD0-2C97-CD36-23CF-99F082806824}"/>
              </a:ext>
            </a:extLst>
          </p:cNvPr>
          <p:cNvPicPr>
            <a:picLocks noGrp="1" noChangeAspect="1"/>
          </p:cNvPicPr>
          <p:nvPr>
            <p:ph type="pic" sz="quarter" idx="11"/>
          </p:nvPr>
        </p:nvPicPr>
        <p:blipFill rotWithShape="1">
          <a:blip r:embed="rId3"/>
          <a:srcRect l="24497" r="24497"/>
          <a:stretch/>
        </p:blipFill>
        <p:spPr>
          <a:xfrm>
            <a:off x="-1" y="261780"/>
            <a:ext cx="5046134" cy="6596220"/>
          </a:xfrm>
          <a:solidFill>
            <a:schemeClr val="tx1"/>
          </a:solidFill>
        </p:spPr>
      </p:pic>
      <p:sp>
        <p:nvSpPr>
          <p:cNvPr id="11" name="Content Placeholder 10">
            <a:extLst>
              <a:ext uri="{FF2B5EF4-FFF2-40B4-BE49-F238E27FC236}">
                <a16:creationId xmlns:a16="http://schemas.microsoft.com/office/drawing/2014/main" id="{000EBDF4-3413-FCF9-2E25-9A254A61F23E}"/>
              </a:ext>
            </a:extLst>
          </p:cNvPr>
          <p:cNvSpPr>
            <a:spLocks noGrp="1"/>
          </p:cNvSpPr>
          <p:nvPr>
            <p:ph idx="10"/>
          </p:nvPr>
        </p:nvSpPr>
        <p:spPr>
          <a:xfrm>
            <a:off x="5827204" y="4681728"/>
            <a:ext cx="5449824" cy="1280160"/>
          </a:xfrm>
        </p:spPr>
        <p:txBody>
          <a:bodyPr/>
          <a:lstStyle/>
          <a:p>
            <a:endParaRPr lang="en-US" dirty="0"/>
          </a:p>
        </p:txBody>
      </p:sp>
    </p:spTree>
    <p:extLst>
      <p:ext uri="{BB962C8B-B14F-4D97-AF65-F5344CB8AC3E}">
        <p14:creationId xmlns:p14="http://schemas.microsoft.com/office/powerpoint/2010/main" val="52000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a:xfrm>
            <a:off x="1377387" y="833377"/>
            <a:ext cx="7534656" cy="914400"/>
          </a:xfrm>
        </p:spPr>
        <p:txBody>
          <a:bodyPr/>
          <a:lstStyle/>
          <a:p>
            <a:r>
              <a:rPr lang="ru-RU" dirty="0" err="1"/>
              <a:t>сактандыру</a:t>
            </a:r>
            <a:endParaRPr lang="en-US" dirty="0"/>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914400" y="2039112"/>
            <a:ext cx="7150608" cy="3356576"/>
          </a:xfrm>
        </p:spPr>
        <p:txBody>
          <a:bodyPr>
            <a:normAutofit fontScale="92500" lnSpcReduction="10000"/>
          </a:bodyPr>
          <a:lstStyle/>
          <a:p>
            <a:r>
              <a:rPr lang="ru-RU" dirty="0" err="1"/>
              <a:t>Сақтандыру</a:t>
            </a:r>
            <a:r>
              <a:rPr lang="ru-RU" dirty="0"/>
              <a:t> </a:t>
            </a:r>
            <a:r>
              <a:rPr lang="ru-RU" dirty="0" err="1"/>
              <a:t>саласы</a:t>
            </a:r>
            <a:r>
              <a:rPr lang="ru-RU" dirty="0"/>
              <a:t> </a:t>
            </a:r>
            <a:r>
              <a:rPr lang="ru-RU" dirty="0" err="1"/>
              <a:t>алаяқтыққа</a:t>
            </a:r>
            <a:r>
              <a:rPr lang="ru-RU" dirty="0"/>
              <a:t> </a:t>
            </a:r>
            <a:r>
              <a:rPr lang="ru-RU" dirty="0" err="1"/>
              <a:t>өте</a:t>
            </a:r>
            <a:r>
              <a:rPr lang="ru-RU" dirty="0"/>
              <a:t> </a:t>
            </a:r>
            <a:r>
              <a:rPr lang="ru-RU" dirty="0" err="1"/>
              <a:t>осал</a:t>
            </a:r>
            <a:r>
              <a:rPr lang="ru-RU" dirty="0"/>
              <a:t>. </a:t>
            </a:r>
            <a:r>
              <a:rPr lang="ru-RU" dirty="0" err="1"/>
              <a:t>Мұндағы</a:t>
            </a:r>
            <a:r>
              <a:rPr lang="ru-RU" dirty="0"/>
              <a:t> </a:t>
            </a:r>
            <a:r>
              <a:rPr lang="ru-RU" dirty="0" err="1"/>
              <a:t>құжат</a:t>
            </a:r>
            <a:r>
              <a:rPr lang="ru-RU" dirty="0"/>
              <a:t> </a:t>
            </a:r>
            <a:r>
              <a:rPr lang="ru-RU" dirty="0" err="1"/>
              <a:t>айналымы</a:t>
            </a:r>
            <a:r>
              <a:rPr lang="ru-RU" dirty="0"/>
              <a:t> </a:t>
            </a:r>
            <a:r>
              <a:rPr lang="ru-RU" dirty="0" err="1"/>
              <a:t>өте</a:t>
            </a:r>
            <a:r>
              <a:rPr lang="ru-RU" dirty="0"/>
              <a:t> </a:t>
            </a:r>
            <a:r>
              <a:rPr lang="ru-RU" dirty="0" err="1"/>
              <a:t>үлкен</a:t>
            </a:r>
            <a:r>
              <a:rPr lang="ru-RU" dirty="0"/>
              <a:t>, </a:t>
            </a:r>
            <a:r>
              <a:rPr lang="ru-RU" dirty="0" err="1"/>
              <a:t>сондықтан</a:t>
            </a:r>
            <a:r>
              <a:rPr lang="ru-RU" dirty="0"/>
              <a:t> </a:t>
            </a:r>
            <a:r>
              <a:rPr lang="ru-RU" dirty="0" err="1"/>
              <a:t>блокчейн</a:t>
            </a:r>
            <a:r>
              <a:rPr lang="ru-RU" dirty="0"/>
              <a:t> </a:t>
            </a:r>
            <a:r>
              <a:rPr lang="ru-RU" dirty="0" err="1"/>
              <a:t>сақтандыру</a:t>
            </a:r>
            <a:r>
              <a:rPr lang="ru-RU" dirty="0"/>
              <a:t> </a:t>
            </a:r>
            <a:r>
              <a:rPr lang="ru-RU" dirty="0" err="1"/>
              <a:t>саласына</a:t>
            </a:r>
            <a:r>
              <a:rPr lang="ru-RU" dirty="0"/>
              <a:t> </a:t>
            </a:r>
            <a:r>
              <a:rPr lang="ru-RU" dirty="0" err="1"/>
              <a:t>көптеген</a:t>
            </a:r>
            <a:r>
              <a:rPr lang="ru-RU" dirty="0"/>
              <a:t> </a:t>
            </a:r>
            <a:r>
              <a:rPr lang="ru-RU" dirty="0" err="1"/>
              <a:t>артықшылықтар</a:t>
            </a:r>
            <a:r>
              <a:rPr lang="ru-RU" dirty="0"/>
              <a:t> </a:t>
            </a:r>
            <a:r>
              <a:rPr lang="ru-RU" dirty="0" err="1"/>
              <a:t>әкелді</a:t>
            </a:r>
            <a:r>
              <a:rPr lang="ru-RU" dirty="0"/>
              <a:t>, </a:t>
            </a:r>
            <a:r>
              <a:rPr lang="ru-RU" dirty="0" err="1"/>
              <a:t>соның</a:t>
            </a:r>
            <a:r>
              <a:rPr lang="ru-RU" dirty="0"/>
              <a:t> </a:t>
            </a:r>
            <a:r>
              <a:rPr lang="ru-RU" dirty="0" err="1"/>
              <a:t>ішінде</a:t>
            </a:r>
            <a:r>
              <a:rPr lang="ru-RU" dirty="0"/>
              <a:t> </a:t>
            </a:r>
            <a:r>
              <a:rPr lang="ru-RU" dirty="0" err="1"/>
              <a:t>алаяқтықпен</a:t>
            </a:r>
            <a:r>
              <a:rPr lang="ru-RU" dirty="0"/>
              <a:t> </a:t>
            </a:r>
            <a:r>
              <a:rPr lang="ru-RU" dirty="0" err="1"/>
              <a:t>күресті</a:t>
            </a:r>
            <a:r>
              <a:rPr lang="ru-RU" dirty="0"/>
              <a:t> </a:t>
            </a:r>
            <a:r>
              <a:rPr lang="ru-RU" dirty="0" err="1"/>
              <a:t>күшейту</a:t>
            </a:r>
            <a:r>
              <a:rPr lang="ru-RU" dirty="0"/>
              <a:t>, </a:t>
            </a:r>
            <a:r>
              <a:rPr lang="ru-RU" dirty="0" err="1"/>
              <a:t>жеңілдетілген</a:t>
            </a:r>
            <a:r>
              <a:rPr lang="ru-RU" dirty="0"/>
              <a:t> </a:t>
            </a:r>
            <a:r>
              <a:rPr lang="ru-RU" dirty="0" err="1"/>
              <a:t>құжат</a:t>
            </a:r>
            <a:r>
              <a:rPr lang="ru-RU" dirty="0"/>
              <a:t> </a:t>
            </a:r>
            <a:r>
              <a:rPr lang="ru-RU" dirty="0" err="1"/>
              <a:t>айналымы</a:t>
            </a:r>
            <a:r>
              <a:rPr lang="ru-RU" dirty="0"/>
              <a:t> </a:t>
            </a:r>
            <a:r>
              <a:rPr lang="ru-RU" dirty="0" err="1"/>
              <a:t>және</a:t>
            </a:r>
            <a:r>
              <a:rPr lang="ru-RU" dirty="0"/>
              <a:t> </a:t>
            </a:r>
            <a:r>
              <a:rPr lang="ru-RU" dirty="0" err="1"/>
              <a:t>қайта</a:t>
            </a:r>
            <a:r>
              <a:rPr lang="ru-RU" dirty="0"/>
              <a:t> </a:t>
            </a:r>
            <a:r>
              <a:rPr lang="ru-RU" dirty="0" err="1"/>
              <a:t>сақтандыру</a:t>
            </a:r>
            <a:r>
              <a:rPr lang="ru-RU" dirty="0"/>
              <a:t> (</a:t>
            </a:r>
            <a:r>
              <a:rPr lang="ru-RU" dirty="0" err="1"/>
              <a:t>сақтандырылған</a:t>
            </a:r>
            <a:r>
              <a:rPr lang="ru-RU" dirty="0"/>
              <a:t> </a:t>
            </a:r>
            <a:r>
              <a:rPr lang="ru-RU" dirty="0" err="1"/>
              <a:t>тарапты</a:t>
            </a:r>
            <a:r>
              <a:rPr lang="ru-RU" dirty="0"/>
              <a:t> </a:t>
            </a:r>
            <a:r>
              <a:rPr lang="ru-RU" dirty="0" err="1"/>
              <a:t>сақтандыру</a:t>
            </a:r>
            <a:r>
              <a:rPr lang="ru-RU" dirty="0"/>
              <a:t>). </a:t>
            </a:r>
            <a:r>
              <a:rPr lang="ru-RU" dirty="0" err="1"/>
              <a:t>Блокчейн</a:t>
            </a:r>
            <a:r>
              <a:rPr lang="ru-RU" dirty="0"/>
              <a:t> </a:t>
            </a:r>
            <a:r>
              <a:rPr lang="ru-RU" dirty="0" err="1"/>
              <a:t>сонымен</a:t>
            </a:r>
            <a:r>
              <a:rPr lang="ru-RU" dirty="0"/>
              <a:t> </a:t>
            </a:r>
            <a:r>
              <a:rPr lang="ru-RU" dirty="0" err="1"/>
              <a:t>қатар</a:t>
            </a:r>
            <a:r>
              <a:rPr lang="ru-RU" dirty="0"/>
              <a:t> </a:t>
            </a:r>
            <a:r>
              <a:rPr lang="ru-RU" dirty="0" err="1"/>
              <a:t>сақтандыру</a:t>
            </a:r>
            <a:r>
              <a:rPr lang="ru-RU" dirty="0"/>
              <a:t> </a:t>
            </a:r>
            <a:r>
              <a:rPr lang="ru-RU" dirty="0" err="1"/>
              <a:t>бизнесінің</a:t>
            </a:r>
            <a:r>
              <a:rPr lang="ru-RU" dirty="0"/>
              <a:t> </a:t>
            </a:r>
            <a:r>
              <a:rPr lang="ru-RU" dirty="0" err="1"/>
              <a:t>модельдеріндегі</a:t>
            </a:r>
            <a:r>
              <a:rPr lang="ru-RU" dirty="0"/>
              <a:t> </a:t>
            </a:r>
            <a:r>
              <a:rPr lang="ru-RU" dirty="0" err="1"/>
              <a:t>жаңалық</a:t>
            </a:r>
            <a:r>
              <a:rPr lang="ru-RU" dirty="0"/>
              <a:t> </a:t>
            </a:r>
            <a:r>
              <a:rPr lang="ru-RU" dirty="0" err="1"/>
              <a:t>болып</a:t>
            </a:r>
            <a:r>
              <a:rPr lang="ru-RU" dirty="0"/>
              <a:t> </a:t>
            </a:r>
            <a:r>
              <a:rPr lang="ru-RU" dirty="0" err="1"/>
              <a:t>табылады</a:t>
            </a:r>
            <a:r>
              <a:rPr lang="ru-RU" dirty="0"/>
              <a:t>, </a:t>
            </a:r>
            <a:r>
              <a:rPr lang="ru-RU" dirty="0" err="1"/>
              <a:t>бұл</a:t>
            </a:r>
            <a:r>
              <a:rPr lang="ru-RU" dirty="0"/>
              <a:t> </a:t>
            </a:r>
            <a:r>
              <a:rPr lang="ru-RU" dirty="0" err="1"/>
              <a:t>сақтандыру</a:t>
            </a:r>
            <a:r>
              <a:rPr lang="ru-RU" dirty="0"/>
              <a:t> </a:t>
            </a:r>
            <a:r>
              <a:rPr lang="ru-RU" dirty="0" err="1"/>
              <a:t>компанияларына</a:t>
            </a:r>
            <a:r>
              <a:rPr lang="ru-RU" dirty="0"/>
              <a:t> </a:t>
            </a:r>
            <a:r>
              <a:rPr lang="ru-RU" dirty="0" err="1"/>
              <a:t>сұраныс</a:t>
            </a:r>
            <a:r>
              <a:rPr lang="ru-RU" dirty="0"/>
              <a:t> </a:t>
            </a:r>
            <a:r>
              <a:rPr lang="ru-RU" dirty="0" err="1"/>
              <a:t>бойынша</a:t>
            </a:r>
            <a:r>
              <a:rPr lang="ru-RU" dirty="0"/>
              <a:t> </a:t>
            </a:r>
            <a:r>
              <a:rPr lang="ru-RU" dirty="0" err="1"/>
              <a:t>неғұрлым</a:t>
            </a:r>
            <a:r>
              <a:rPr lang="ru-RU" dirty="0"/>
              <a:t> </a:t>
            </a:r>
            <a:r>
              <a:rPr lang="ru-RU" dirty="0" err="1"/>
              <a:t>күрделі</a:t>
            </a:r>
            <a:r>
              <a:rPr lang="ru-RU" dirty="0"/>
              <a:t> </a:t>
            </a:r>
            <a:r>
              <a:rPr lang="ru-RU" dirty="0" err="1"/>
              <a:t>сақтандыру</a:t>
            </a:r>
            <a:r>
              <a:rPr lang="ru-RU" dirty="0"/>
              <a:t> </a:t>
            </a:r>
            <a:r>
              <a:rPr lang="ru-RU" dirty="0" err="1"/>
              <a:t>және</a:t>
            </a:r>
            <a:r>
              <a:rPr lang="ru-RU" dirty="0"/>
              <a:t> </a:t>
            </a:r>
            <a:r>
              <a:rPr lang="ru-RU" dirty="0" err="1"/>
              <a:t>микросақтандыру</a:t>
            </a:r>
            <a:r>
              <a:rPr lang="ru-RU" dirty="0"/>
              <a:t> </a:t>
            </a:r>
            <a:r>
              <a:rPr lang="ru-RU" dirty="0" err="1"/>
              <a:t>өнімдерін</a:t>
            </a:r>
            <a:r>
              <a:rPr lang="ru-RU" dirty="0"/>
              <a:t> </a:t>
            </a:r>
            <a:r>
              <a:rPr lang="ru-RU" dirty="0" err="1"/>
              <a:t>ұсынуға</a:t>
            </a:r>
            <a:r>
              <a:rPr lang="ru-RU" dirty="0"/>
              <a:t> </a:t>
            </a:r>
            <a:r>
              <a:rPr lang="ru-RU" dirty="0" err="1"/>
              <a:t>мүмкіндік</a:t>
            </a:r>
            <a:r>
              <a:rPr lang="ru-RU" dirty="0"/>
              <a:t> </a:t>
            </a:r>
            <a:r>
              <a:rPr lang="ru-RU" dirty="0" err="1"/>
              <a:t>береді.Сақтандыру</a:t>
            </a:r>
            <a:r>
              <a:rPr lang="ru-RU" dirty="0"/>
              <a:t> </a:t>
            </a:r>
            <a:r>
              <a:rPr lang="ru-RU" dirty="0" err="1"/>
              <a:t>мәселелерін</a:t>
            </a:r>
            <a:r>
              <a:rPr lang="ru-RU" dirty="0"/>
              <a:t> </a:t>
            </a:r>
            <a:r>
              <a:rPr lang="ru-RU" dirty="0" err="1"/>
              <a:t>шешуге</a:t>
            </a:r>
            <a:r>
              <a:rPr lang="ru-RU" dirty="0"/>
              <a:t> </a:t>
            </a:r>
            <a:r>
              <a:rPr lang="ru-RU" dirty="0" err="1"/>
              <a:t>арналған</a:t>
            </a:r>
            <a:r>
              <a:rPr lang="ru-RU" dirty="0"/>
              <a:t> </a:t>
            </a:r>
            <a:r>
              <a:rPr lang="ru-RU" dirty="0" err="1"/>
              <a:t>блокчейннің</a:t>
            </a:r>
            <a:r>
              <a:rPr lang="ru-RU" dirty="0"/>
              <a:t> </a:t>
            </a:r>
            <a:r>
              <a:rPr lang="ru-RU" dirty="0" err="1"/>
              <a:t>инновациялық</a:t>
            </a:r>
            <a:r>
              <a:rPr lang="ru-RU" dirty="0"/>
              <a:t> </a:t>
            </a:r>
            <a:r>
              <a:rPr lang="ru-RU" dirty="0" err="1"/>
              <a:t>әлеуеті</a:t>
            </a:r>
            <a:r>
              <a:rPr lang="ru-RU" dirty="0"/>
              <a:t> </a:t>
            </a:r>
            <a:r>
              <a:rPr lang="ru-RU" dirty="0" err="1"/>
              <a:t>соншалық</a:t>
            </a:r>
            <a:r>
              <a:rPr lang="ru-RU" dirty="0"/>
              <a:t>, </a:t>
            </a:r>
            <a:r>
              <a:rPr lang="ru-RU" dirty="0" err="1"/>
              <a:t>сақтандыру</a:t>
            </a:r>
            <a:r>
              <a:rPr lang="ru-RU" dirty="0"/>
              <a:t> </a:t>
            </a:r>
            <a:r>
              <a:rPr lang="ru-RU" dirty="0" err="1"/>
              <a:t>компаниясының</a:t>
            </a:r>
            <a:r>
              <a:rPr lang="ru-RU" dirty="0"/>
              <a:t> </a:t>
            </a:r>
            <a:r>
              <a:rPr lang="ru-RU" dirty="0" err="1"/>
              <a:t>басшыларының</a:t>
            </a:r>
            <a:r>
              <a:rPr lang="ru-RU" dirty="0"/>
              <a:t> </a:t>
            </a:r>
            <a:r>
              <a:rPr lang="ru-RU" dirty="0" err="1"/>
              <a:t>шамамен</a:t>
            </a:r>
            <a:r>
              <a:rPr lang="ru-RU" dirty="0"/>
              <a:t> 80%-ы </a:t>
            </a:r>
            <a:r>
              <a:rPr lang="ru-RU" dirty="0" err="1"/>
              <a:t>блокчейн</a:t>
            </a:r>
            <a:r>
              <a:rPr lang="ru-RU" dirty="0"/>
              <a:t> </a:t>
            </a:r>
            <a:r>
              <a:rPr lang="ru-RU" dirty="0" err="1"/>
              <a:t>технологияларын</a:t>
            </a:r>
            <a:r>
              <a:rPr lang="ru-RU" dirty="0"/>
              <a:t> </a:t>
            </a:r>
            <a:r>
              <a:rPr lang="ru-RU" dirty="0" err="1"/>
              <a:t>енгізіп</a:t>
            </a:r>
            <a:r>
              <a:rPr lang="ru-RU" dirty="0"/>
              <a:t> </a:t>
            </a:r>
            <a:r>
              <a:rPr lang="ru-RU" dirty="0" err="1"/>
              <a:t>қойған</a:t>
            </a:r>
            <a:r>
              <a:rPr lang="ru-RU" dirty="0"/>
              <a:t> </a:t>
            </a:r>
            <a:r>
              <a:rPr lang="ru-RU" dirty="0" err="1"/>
              <a:t>немесе</a:t>
            </a:r>
            <a:r>
              <a:rPr lang="ru-RU" dirty="0"/>
              <a:t> </a:t>
            </a:r>
            <a:r>
              <a:rPr lang="ru-RU" dirty="0" err="1"/>
              <a:t>оларды</a:t>
            </a:r>
            <a:r>
              <a:rPr lang="ru-RU" dirty="0"/>
              <a:t> </a:t>
            </a:r>
            <a:r>
              <a:rPr lang="ru-RU" dirty="0" err="1"/>
              <a:t>өз</a:t>
            </a:r>
            <a:r>
              <a:rPr lang="ru-RU" dirty="0"/>
              <a:t> </a:t>
            </a:r>
            <a:r>
              <a:rPr lang="ru-RU" dirty="0" err="1"/>
              <a:t>бөлімшелерінде</a:t>
            </a:r>
            <a:r>
              <a:rPr lang="ru-RU" dirty="0"/>
              <a:t> </a:t>
            </a:r>
            <a:r>
              <a:rPr lang="ru-RU" dirty="0" err="1"/>
              <a:t>сынауды</a:t>
            </a:r>
            <a:r>
              <a:rPr lang="ru-RU" dirty="0"/>
              <a:t> </a:t>
            </a:r>
            <a:r>
              <a:rPr lang="ru-RU" dirty="0" err="1"/>
              <a:t>жоспарлап</a:t>
            </a:r>
            <a:r>
              <a:rPr lang="ru-RU" dirty="0"/>
              <a:t> </a:t>
            </a:r>
            <a:r>
              <a:rPr lang="ru-RU" dirty="0" err="1"/>
              <a:t>отыр</a:t>
            </a:r>
            <a:r>
              <a:rPr lang="ru-RU" dirty="0"/>
              <a:t>.</a:t>
            </a:r>
            <a:endParaRPr lang="en-US" dirty="0"/>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4</a:t>
            </a:fld>
            <a:endParaRPr lang="en-US" dirty="0"/>
          </a:p>
        </p:txBody>
      </p:sp>
    </p:spTree>
    <p:extLst>
      <p:ext uri="{BB962C8B-B14F-4D97-AF65-F5344CB8AC3E}">
        <p14:creationId xmlns:p14="http://schemas.microsoft.com/office/powerpoint/2010/main" val="1966913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2A3D95EF-8A67-7F71-37EF-9EB02511B163}"/>
              </a:ext>
            </a:extLst>
          </p:cNvPr>
          <p:cNvSpPr>
            <a:spLocks noGrp="1"/>
          </p:cNvSpPr>
          <p:nvPr>
            <p:ph type="title"/>
          </p:nvPr>
        </p:nvSpPr>
        <p:spPr>
          <a:xfrm>
            <a:off x="914400" y="405114"/>
            <a:ext cx="10360152" cy="5497975"/>
          </a:xfrm>
        </p:spPr>
        <p:txBody>
          <a:bodyPr anchor="b"/>
          <a:lstStyle/>
          <a:p>
            <a:r>
              <a:rPr lang="ru-RU" sz="2400" dirty="0" err="1"/>
              <a:t>Қауіпсіздік</a:t>
            </a:r>
            <a:r>
              <a:rPr lang="ru-RU" sz="2400" dirty="0"/>
              <a:t/>
            </a:r>
            <a:br>
              <a:rPr lang="ru-RU" sz="2400" dirty="0"/>
            </a:br>
            <a:r>
              <a:rPr lang="ru-RU" sz="2400" dirty="0" err="1"/>
              <a:t>Қауіпсіздік</a:t>
            </a:r>
            <a:r>
              <a:rPr lang="ru-RU" sz="2400" dirty="0"/>
              <a:t> </a:t>
            </a:r>
            <a:r>
              <a:rPr lang="ru-RU" sz="2400" dirty="0" err="1"/>
              <a:t>жеке</a:t>
            </a:r>
            <a:r>
              <a:rPr lang="ru-RU" sz="2400" dirty="0"/>
              <a:t> </a:t>
            </a:r>
            <a:r>
              <a:rPr lang="ru-RU" sz="2400" dirty="0" err="1"/>
              <a:t>адамдарға</a:t>
            </a:r>
            <a:r>
              <a:rPr lang="ru-RU" sz="2400" dirty="0"/>
              <a:t> да, </a:t>
            </a:r>
            <a:r>
              <a:rPr lang="ru-RU" sz="2400" dirty="0" err="1"/>
              <a:t>бүкіл</a:t>
            </a:r>
            <a:r>
              <a:rPr lang="ru-RU" sz="2400" dirty="0"/>
              <a:t> </a:t>
            </a:r>
            <a:r>
              <a:rPr lang="ru-RU" sz="2400" dirty="0" err="1"/>
              <a:t>елдерге</a:t>
            </a:r>
            <a:r>
              <a:rPr lang="ru-RU" sz="2400" dirty="0"/>
              <a:t> де </a:t>
            </a:r>
            <a:r>
              <a:rPr lang="ru-RU" sz="2400" dirty="0" err="1"/>
              <a:t>әсер</a:t>
            </a:r>
            <a:r>
              <a:rPr lang="ru-RU" sz="2400" dirty="0"/>
              <a:t> </a:t>
            </a:r>
            <a:r>
              <a:rPr lang="ru-RU" sz="2400" dirty="0" err="1"/>
              <a:t>ететін</a:t>
            </a:r>
            <a:r>
              <a:rPr lang="ru-RU" sz="2400" dirty="0"/>
              <a:t> </a:t>
            </a:r>
            <a:r>
              <a:rPr lang="ru-RU" sz="2400" dirty="0" err="1"/>
              <a:t>кең</a:t>
            </a:r>
            <a:r>
              <a:rPr lang="ru-RU" sz="2400" dirty="0"/>
              <a:t> </a:t>
            </a:r>
            <a:r>
              <a:rPr lang="ru-RU" sz="2400" dirty="0" err="1"/>
              <a:t>тақырып</a:t>
            </a:r>
            <a:r>
              <a:rPr lang="ru-RU" sz="2400" dirty="0"/>
              <a:t>, </a:t>
            </a:r>
            <a:r>
              <a:rPr lang="ru-RU" sz="2400" dirty="0" err="1"/>
              <a:t>бірақ</a:t>
            </a:r>
            <a:r>
              <a:rPr lang="ru-RU" sz="2400" dirty="0"/>
              <a:t> </a:t>
            </a:r>
            <a:r>
              <a:rPr lang="ru-RU" sz="2400" dirty="0" err="1"/>
              <a:t>блокчейн</a:t>
            </a:r>
            <a:r>
              <a:rPr lang="ru-RU" sz="2400" dirty="0"/>
              <a:t> </a:t>
            </a:r>
            <a:r>
              <a:rPr lang="ru-RU" sz="2400" dirty="0" err="1"/>
              <a:t>әр</a:t>
            </a:r>
            <a:r>
              <a:rPr lang="ru-RU" sz="2400" dirty="0"/>
              <a:t> </a:t>
            </a:r>
            <a:r>
              <a:rPr lang="ru-RU" sz="2400" dirty="0" err="1"/>
              <a:t>деңгей</a:t>
            </a:r>
            <a:r>
              <a:rPr lang="ru-RU" sz="2400" dirty="0"/>
              <a:t> </a:t>
            </a:r>
            <a:r>
              <a:rPr lang="ru-RU" sz="2400" dirty="0" err="1"/>
              <a:t>үшін</a:t>
            </a:r>
            <a:r>
              <a:rPr lang="ru-RU" sz="2400" dirty="0"/>
              <a:t> </a:t>
            </a:r>
            <a:r>
              <a:rPr lang="ru-RU" sz="2400" dirty="0" err="1"/>
              <a:t>шешімдер</a:t>
            </a:r>
            <a:r>
              <a:rPr lang="ru-RU" sz="2400" dirty="0"/>
              <a:t> </a:t>
            </a:r>
            <a:r>
              <a:rPr lang="ru-RU" sz="2400" dirty="0" err="1"/>
              <a:t>ұсынады</a:t>
            </a:r>
            <a:r>
              <a:rPr lang="ru-RU" sz="2400" dirty="0"/>
              <a:t>. Жеке </a:t>
            </a:r>
            <a:r>
              <a:rPr lang="ru-RU" sz="2400" dirty="0" err="1"/>
              <a:t>деңгейде</a:t>
            </a:r>
            <a:r>
              <a:rPr lang="ru-RU" sz="2400" dirty="0"/>
              <a:t> </a:t>
            </a:r>
            <a:r>
              <a:rPr lang="ru-RU" sz="2400" dirty="0" err="1"/>
              <a:t>блокчейн</a:t>
            </a:r>
            <a:r>
              <a:rPr lang="ru-RU" sz="2400" dirty="0"/>
              <a:t> </a:t>
            </a:r>
            <a:r>
              <a:rPr lang="ru-RU" sz="2400" dirty="0" err="1"/>
              <a:t>қауіпсіздік</a:t>
            </a:r>
            <a:r>
              <a:rPr lang="ru-RU" sz="2400" dirty="0"/>
              <a:t> </a:t>
            </a:r>
            <a:r>
              <a:rPr lang="ru-RU" sz="2400" dirty="0" err="1"/>
              <a:t>шешімдері</a:t>
            </a:r>
            <a:r>
              <a:rPr lang="ru-RU" sz="2400" dirty="0"/>
              <a:t> </a:t>
            </a:r>
            <a:r>
              <a:rPr lang="ru-RU" sz="2400" dirty="0" err="1"/>
              <a:t>жеке</a:t>
            </a:r>
            <a:r>
              <a:rPr lang="ru-RU" sz="2400" dirty="0"/>
              <a:t> </a:t>
            </a:r>
            <a:r>
              <a:rPr lang="ru-RU" sz="2400" dirty="0" err="1"/>
              <a:t>ақпаратты</a:t>
            </a:r>
            <a:r>
              <a:rPr lang="ru-RU" sz="2400" dirty="0"/>
              <a:t> </a:t>
            </a:r>
            <a:r>
              <a:rPr lang="ru-RU" sz="2400" dirty="0" err="1"/>
              <a:t>толық</a:t>
            </a:r>
            <a:r>
              <a:rPr lang="ru-RU" sz="2400" dirty="0"/>
              <a:t> </a:t>
            </a:r>
            <a:r>
              <a:rPr lang="ru-RU" sz="2400" dirty="0" err="1"/>
              <a:t>бақылауға</a:t>
            </a:r>
            <a:r>
              <a:rPr lang="ru-RU" sz="2400" dirty="0"/>
              <a:t>, </a:t>
            </a:r>
            <a:r>
              <a:rPr lang="ru-RU" sz="2400" dirty="0" err="1"/>
              <a:t>деректерді</a:t>
            </a:r>
            <a:r>
              <a:rPr lang="ru-RU" sz="2400" dirty="0"/>
              <a:t> </a:t>
            </a:r>
            <a:r>
              <a:rPr lang="ru-RU" sz="2400" dirty="0" err="1"/>
              <a:t>жіберуді</a:t>
            </a:r>
            <a:r>
              <a:rPr lang="ru-RU" sz="2400" dirty="0"/>
              <a:t> </a:t>
            </a:r>
            <a:r>
              <a:rPr lang="ru-RU" sz="2400" dirty="0" err="1"/>
              <a:t>және</a:t>
            </a:r>
            <a:r>
              <a:rPr lang="ru-RU" sz="2400" dirty="0"/>
              <a:t> </a:t>
            </a:r>
            <a:r>
              <a:rPr lang="ru-RU" sz="2400" dirty="0" err="1"/>
              <a:t>жеке</a:t>
            </a:r>
            <a:r>
              <a:rPr lang="ru-RU" sz="2400" dirty="0"/>
              <a:t> </a:t>
            </a:r>
            <a:r>
              <a:rPr lang="ru-RU" sz="2400" dirty="0" err="1"/>
              <a:t>байланыстарды</a:t>
            </a:r>
            <a:r>
              <a:rPr lang="ru-RU" sz="2400" dirty="0"/>
              <a:t> </a:t>
            </a:r>
            <a:r>
              <a:rPr lang="ru-RU" sz="2400" dirty="0" err="1"/>
              <a:t>қорғауға</a:t>
            </a:r>
            <a:r>
              <a:rPr lang="ru-RU" sz="2400" dirty="0"/>
              <a:t> </a:t>
            </a:r>
            <a:r>
              <a:rPr lang="ru-RU" sz="2400" dirty="0" err="1"/>
              <a:t>арналған</a:t>
            </a:r>
            <a:r>
              <a:rPr lang="ru-RU" sz="2400" dirty="0"/>
              <a:t> </a:t>
            </a:r>
            <a:r>
              <a:rPr lang="ru-RU" sz="2400" dirty="0" err="1"/>
              <a:t>сәйкестендіру</a:t>
            </a:r>
            <a:r>
              <a:rPr lang="ru-RU" sz="2400" dirty="0"/>
              <a:t> </a:t>
            </a:r>
            <a:r>
              <a:rPr lang="ru-RU" sz="2400" dirty="0" err="1"/>
              <a:t>егемендігін</a:t>
            </a:r>
            <a:r>
              <a:rPr lang="ru-RU" sz="2400" dirty="0"/>
              <a:t> </a:t>
            </a:r>
            <a:r>
              <a:rPr lang="ru-RU" sz="2400" dirty="0" err="1"/>
              <a:t>және</a:t>
            </a:r>
            <a:r>
              <a:rPr lang="ru-RU" sz="2400" dirty="0"/>
              <a:t> </a:t>
            </a:r>
            <a:r>
              <a:rPr lang="ru-RU" sz="2400" dirty="0" err="1"/>
              <a:t>термостаттарды</a:t>
            </a:r>
            <a:r>
              <a:rPr lang="ru-RU" sz="2400" dirty="0"/>
              <a:t> </a:t>
            </a:r>
            <a:r>
              <a:rPr lang="ru-RU" sz="2400" dirty="0" err="1"/>
              <a:t>және</a:t>
            </a:r>
            <a:r>
              <a:rPr lang="ru-RU" sz="2400" dirty="0"/>
              <a:t> </a:t>
            </a:r>
            <a:r>
              <a:rPr lang="ru-RU" sz="2400" dirty="0" err="1"/>
              <a:t>маршрутизаторларды</a:t>
            </a:r>
            <a:r>
              <a:rPr lang="ru-RU" sz="2400" dirty="0"/>
              <a:t> </a:t>
            </a:r>
            <a:r>
              <a:rPr lang="ru-RU" sz="2400" dirty="0" err="1"/>
              <a:t>қоса</a:t>
            </a:r>
            <a:r>
              <a:rPr lang="ru-RU" sz="2400" dirty="0"/>
              <a:t> </a:t>
            </a:r>
            <a:r>
              <a:rPr lang="ru-RU" sz="2400" dirty="0" err="1"/>
              <a:t>алғанда</a:t>
            </a:r>
            <a:r>
              <a:rPr lang="ru-RU" sz="2400" dirty="0"/>
              <a:t> Интернет </a:t>
            </a:r>
            <a:r>
              <a:rPr lang="ru-RU" sz="2400" dirty="0" err="1"/>
              <a:t>заттары</a:t>
            </a:r>
            <a:r>
              <a:rPr lang="ru-RU" sz="2400" dirty="0"/>
              <a:t> </a:t>
            </a:r>
            <a:r>
              <a:rPr lang="ru-RU" sz="2400" dirty="0" err="1"/>
              <a:t>құрылғыларының</a:t>
            </a:r>
            <a:r>
              <a:rPr lang="ru-RU" sz="2400" dirty="0"/>
              <a:t> </a:t>
            </a:r>
            <a:r>
              <a:rPr lang="ru-RU" sz="2400" dirty="0" err="1"/>
              <a:t>қауіпсіздік</a:t>
            </a:r>
            <a:r>
              <a:rPr lang="ru-RU" sz="2400" dirty="0"/>
              <a:t> </a:t>
            </a:r>
            <a:r>
              <a:rPr lang="ru-RU" sz="2400" dirty="0" err="1"/>
              <a:t>элементтерін</a:t>
            </a:r>
            <a:r>
              <a:rPr lang="ru-RU" sz="2400" dirty="0"/>
              <a:t> </a:t>
            </a:r>
            <a:r>
              <a:rPr lang="ru-RU" sz="2400" dirty="0" err="1"/>
              <a:t>қамтиды.Ұйымдастыру</a:t>
            </a:r>
            <a:r>
              <a:rPr lang="ru-RU" sz="2400" dirty="0"/>
              <a:t> </a:t>
            </a:r>
            <a:r>
              <a:rPr lang="ru-RU" sz="2400" dirty="0" err="1"/>
              <a:t>деңгейінде</a:t>
            </a:r>
            <a:r>
              <a:rPr lang="ru-RU" sz="2400" dirty="0"/>
              <a:t> </a:t>
            </a:r>
            <a:r>
              <a:rPr lang="ru-RU" sz="2400" dirty="0" err="1"/>
              <a:t>блокчейн</a:t>
            </a:r>
            <a:r>
              <a:rPr lang="ru-RU" sz="2400" dirty="0"/>
              <a:t> </a:t>
            </a:r>
            <a:r>
              <a:rPr lang="ru-RU" sz="2400" dirty="0" err="1"/>
              <a:t>компанияларға</a:t>
            </a:r>
            <a:r>
              <a:rPr lang="ru-RU" sz="2400" dirty="0"/>
              <a:t> </a:t>
            </a:r>
            <a:r>
              <a:rPr lang="ru-RU" sz="2400" dirty="0" err="1"/>
              <a:t>жеке</a:t>
            </a:r>
            <a:r>
              <a:rPr lang="ru-RU" sz="2400" dirty="0"/>
              <a:t> </a:t>
            </a:r>
            <a:r>
              <a:rPr lang="ru-RU" sz="2400" dirty="0" err="1"/>
              <a:t>осалдық</a:t>
            </a:r>
            <a:r>
              <a:rPr lang="ru-RU" sz="2400" dirty="0"/>
              <a:t> </a:t>
            </a:r>
            <a:r>
              <a:rPr lang="ru-RU" sz="2400" dirty="0" err="1"/>
              <a:t>түйіндерінің</a:t>
            </a:r>
            <a:r>
              <a:rPr lang="ru-RU" sz="2400" dirty="0"/>
              <a:t>, </a:t>
            </a:r>
            <a:r>
              <a:rPr lang="ru-RU" sz="2400" dirty="0" err="1"/>
              <a:t>соның</a:t>
            </a:r>
            <a:r>
              <a:rPr lang="ru-RU" sz="2400" dirty="0"/>
              <a:t> </a:t>
            </a:r>
            <a:r>
              <a:rPr lang="ru-RU" sz="2400" dirty="0" err="1"/>
              <a:t>ішінде</a:t>
            </a:r>
            <a:r>
              <a:rPr lang="ru-RU" sz="2400" dirty="0"/>
              <a:t> веб-</a:t>
            </a:r>
            <a:r>
              <a:rPr lang="ru-RU" sz="2400" dirty="0" err="1"/>
              <a:t>сайттардың</a:t>
            </a:r>
            <a:r>
              <a:rPr lang="ru-RU" sz="2400" dirty="0"/>
              <a:t> </a:t>
            </a:r>
            <a:r>
              <a:rPr lang="en-US" sz="2400" dirty="0"/>
              <a:t>DoS </a:t>
            </a:r>
            <a:r>
              <a:rPr lang="ru-RU" sz="2400" dirty="0" err="1"/>
              <a:t>шабуылдарына</a:t>
            </a:r>
            <a:r>
              <a:rPr lang="ru-RU" sz="2400" dirty="0"/>
              <a:t> </a:t>
            </a:r>
            <a:r>
              <a:rPr lang="ru-RU" sz="2400" dirty="0" err="1"/>
              <a:t>жол</a:t>
            </a:r>
            <a:r>
              <a:rPr lang="ru-RU" sz="2400" dirty="0"/>
              <a:t> </a:t>
            </a:r>
            <a:r>
              <a:rPr lang="ru-RU" sz="2400" dirty="0" err="1"/>
              <a:t>бермей</a:t>
            </a:r>
            <a:r>
              <a:rPr lang="ru-RU" sz="2400" dirty="0"/>
              <a:t>, </a:t>
            </a:r>
            <a:r>
              <a:rPr lang="ru-RU" sz="2400" dirty="0" err="1"/>
              <a:t>таратылған</a:t>
            </a:r>
            <a:r>
              <a:rPr lang="ru-RU" sz="2400" dirty="0"/>
              <a:t> </a:t>
            </a:r>
            <a:r>
              <a:rPr lang="ru-RU" sz="2400" dirty="0" err="1"/>
              <a:t>құжат</a:t>
            </a:r>
            <a:r>
              <a:rPr lang="ru-RU" sz="2400" dirty="0"/>
              <a:t> </a:t>
            </a:r>
            <a:r>
              <a:rPr lang="ru-RU" sz="2400" dirty="0" err="1"/>
              <a:t>айналымын</a:t>
            </a:r>
            <a:r>
              <a:rPr lang="ru-RU" sz="2400" dirty="0"/>
              <a:t> </a:t>
            </a:r>
            <a:r>
              <a:rPr lang="ru-RU" sz="2400" dirty="0" err="1"/>
              <a:t>жүргізуге</a:t>
            </a:r>
            <a:r>
              <a:rPr lang="ru-RU" sz="2400" dirty="0"/>
              <a:t> </a:t>
            </a:r>
            <a:r>
              <a:rPr lang="ru-RU" sz="2400" dirty="0" err="1"/>
              <a:t>мүмкіндік</a:t>
            </a:r>
            <a:r>
              <a:rPr lang="ru-RU" sz="2400" dirty="0"/>
              <a:t> </a:t>
            </a:r>
            <a:r>
              <a:rPr lang="ru-RU" sz="2400" dirty="0" err="1"/>
              <a:t>береді</a:t>
            </a:r>
            <a:r>
              <a:rPr lang="ru-RU" sz="2400" dirty="0"/>
              <a:t>.</a:t>
            </a:r>
            <a:endParaRPr lang="en-US" sz="2400" dirty="0"/>
          </a:p>
        </p:txBody>
      </p:sp>
    </p:spTree>
    <p:extLst>
      <p:ext uri="{BB962C8B-B14F-4D97-AF65-F5344CB8AC3E}">
        <p14:creationId xmlns:p14="http://schemas.microsoft.com/office/powerpoint/2010/main" val="1096717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5044F7-BD97-2FDE-4E33-A565BCF0EFEC}"/>
              </a:ext>
            </a:extLst>
          </p:cNvPr>
          <p:cNvSpPr>
            <a:spLocks noGrp="1"/>
          </p:cNvSpPr>
          <p:nvPr>
            <p:ph type="title"/>
          </p:nvPr>
        </p:nvSpPr>
        <p:spPr>
          <a:xfrm>
            <a:off x="914400" y="323731"/>
            <a:ext cx="7534656" cy="347601"/>
          </a:xfrm>
        </p:spPr>
        <p:txBody>
          <a:bodyPr/>
          <a:lstStyle/>
          <a:p>
            <a:endParaRPr lang="en-US" dirty="0"/>
          </a:p>
        </p:txBody>
      </p:sp>
      <p:sp>
        <p:nvSpPr>
          <p:cNvPr id="3" name="Content Placeholder 2">
            <a:extLst>
              <a:ext uri="{FF2B5EF4-FFF2-40B4-BE49-F238E27FC236}">
                <a16:creationId xmlns:a16="http://schemas.microsoft.com/office/drawing/2014/main" id="{DE597F60-88E2-C430-D52B-6604405AD55C}"/>
              </a:ext>
            </a:extLst>
          </p:cNvPr>
          <p:cNvSpPr>
            <a:spLocks noGrp="1"/>
          </p:cNvSpPr>
          <p:nvPr>
            <p:ph sz="quarter" idx="12"/>
          </p:nvPr>
        </p:nvSpPr>
        <p:spPr>
          <a:xfrm>
            <a:off x="914399" y="671332"/>
            <a:ext cx="5650992" cy="5272267"/>
          </a:xfrm>
        </p:spPr>
        <p:txBody>
          <a:bodyPr/>
          <a:lstStyle/>
          <a:p>
            <a:r>
              <a:rPr lang="ru-RU" dirty="0" err="1"/>
              <a:t>Өнер</a:t>
            </a:r>
            <a:endParaRPr lang="en-US" dirty="0"/>
          </a:p>
          <a:p>
            <a:r>
              <a:rPr lang="en-US" dirty="0"/>
              <a:t>NFTs </a:t>
            </a:r>
            <a:r>
              <a:rPr lang="ru-RU" dirty="0" err="1"/>
              <a:t>немесе</a:t>
            </a:r>
            <a:r>
              <a:rPr lang="ru-RU" dirty="0"/>
              <a:t> </a:t>
            </a:r>
            <a:r>
              <a:rPr lang="ru-RU" dirty="0" err="1"/>
              <a:t>өзгермейтін</a:t>
            </a:r>
            <a:r>
              <a:rPr lang="ru-RU" dirty="0"/>
              <a:t> </a:t>
            </a:r>
            <a:r>
              <a:rPr lang="ru-RU" dirty="0" err="1"/>
              <a:t>токендер</a:t>
            </a:r>
            <a:r>
              <a:rPr lang="ru-RU" dirty="0"/>
              <a:t> - </a:t>
            </a:r>
            <a:r>
              <a:rPr lang="ru-RU" dirty="0" err="1"/>
              <a:t>өнер</a:t>
            </a:r>
            <a:r>
              <a:rPr lang="ru-RU" dirty="0"/>
              <a:t> </a:t>
            </a:r>
            <a:r>
              <a:rPr lang="ru-RU" dirty="0" err="1"/>
              <a:t>әлеміндегі</a:t>
            </a:r>
            <a:r>
              <a:rPr lang="ru-RU" dirty="0"/>
              <a:t> </a:t>
            </a:r>
            <a:r>
              <a:rPr lang="ru-RU" dirty="0" err="1"/>
              <a:t>өзекті</a:t>
            </a:r>
            <a:r>
              <a:rPr lang="ru-RU" dirty="0"/>
              <a:t> </a:t>
            </a:r>
            <a:r>
              <a:rPr lang="ru-RU" dirty="0" err="1"/>
              <a:t>тақырып</a:t>
            </a:r>
            <a:r>
              <a:rPr lang="ru-RU" dirty="0"/>
              <a:t>. </a:t>
            </a:r>
            <a:r>
              <a:rPr lang="ru-RU" dirty="0" err="1"/>
              <a:t>Бұл</a:t>
            </a:r>
            <a:r>
              <a:rPr lang="ru-RU" dirty="0"/>
              <a:t> </a:t>
            </a:r>
            <a:r>
              <a:rPr lang="ru-RU" dirty="0" err="1"/>
              <a:t>технологияға</a:t>
            </a:r>
            <a:r>
              <a:rPr lang="ru-RU" dirty="0"/>
              <a:t> </a:t>
            </a:r>
            <a:r>
              <a:rPr lang="ru-RU" dirty="0" err="1"/>
              <a:t>негізделген</a:t>
            </a:r>
            <a:r>
              <a:rPr lang="ru-RU" dirty="0"/>
              <a:t> </a:t>
            </a:r>
            <a:r>
              <a:rPr lang="ru-RU" dirty="0" err="1"/>
              <a:t>жұмыстар</a:t>
            </a:r>
            <a:r>
              <a:rPr lang="ru-RU" dirty="0"/>
              <a:t> </a:t>
            </a:r>
            <a:r>
              <a:rPr lang="ru-RU" dirty="0" err="1"/>
              <a:t>аукционда</a:t>
            </a:r>
            <a:r>
              <a:rPr lang="ru-RU" dirty="0"/>
              <a:t> </a:t>
            </a:r>
            <a:r>
              <a:rPr lang="ru-RU" dirty="0" err="1"/>
              <a:t>миллиондаған</a:t>
            </a:r>
            <a:r>
              <a:rPr lang="ru-RU" dirty="0"/>
              <a:t> </a:t>
            </a:r>
            <a:r>
              <a:rPr lang="ru-RU" dirty="0" err="1"/>
              <a:t>долларға</a:t>
            </a:r>
            <a:r>
              <a:rPr lang="ru-RU" dirty="0"/>
              <a:t> </a:t>
            </a:r>
            <a:r>
              <a:rPr lang="ru-RU" dirty="0" err="1"/>
              <a:t>сатылады</a:t>
            </a:r>
            <a:r>
              <a:rPr lang="ru-RU" dirty="0"/>
              <a:t>. </a:t>
            </a:r>
            <a:r>
              <a:rPr lang="en-US" dirty="0"/>
              <a:t>NFTs-</a:t>
            </a:r>
            <a:r>
              <a:rPr lang="ru-RU" dirty="0" err="1"/>
              <a:t>тің</a:t>
            </a:r>
            <a:r>
              <a:rPr lang="ru-RU" dirty="0"/>
              <a:t> </a:t>
            </a:r>
            <a:r>
              <a:rPr lang="ru-RU" dirty="0" err="1"/>
              <a:t>өсуі</a:t>
            </a:r>
            <a:r>
              <a:rPr lang="ru-RU" dirty="0"/>
              <a:t> </a:t>
            </a:r>
            <a:r>
              <a:rPr lang="ru-RU" dirty="0" err="1"/>
              <a:t>суретшілерге</a:t>
            </a:r>
            <a:r>
              <a:rPr lang="ru-RU" dirty="0"/>
              <a:t>, </a:t>
            </a:r>
            <a:r>
              <a:rPr lang="ru-RU" dirty="0" err="1"/>
              <a:t>музыканттарға</a:t>
            </a:r>
            <a:r>
              <a:rPr lang="ru-RU" dirty="0"/>
              <a:t> </a:t>
            </a:r>
            <a:r>
              <a:rPr lang="ru-RU" dirty="0" err="1"/>
              <a:t>және</a:t>
            </a:r>
            <a:r>
              <a:rPr lang="ru-RU" dirty="0"/>
              <a:t> </a:t>
            </a:r>
            <a:r>
              <a:rPr lang="ru-RU" dirty="0" err="1"/>
              <a:t>әсер</a:t>
            </a:r>
            <a:r>
              <a:rPr lang="ru-RU" dirty="0"/>
              <a:t> </a:t>
            </a:r>
            <a:r>
              <a:rPr lang="ru-RU" dirty="0" err="1"/>
              <a:t>етушілерге</a:t>
            </a:r>
            <a:r>
              <a:rPr lang="ru-RU" dirty="0"/>
              <a:t> </a:t>
            </a:r>
            <a:r>
              <a:rPr lang="ru-RU" dirty="0" err="1"/>
              <a:t>өздерінің</a:t>
            </a:r>
            <a:r>
              <a:rPr lang="ru-RU" dirty="0"/>
              <a:t> </a:t>
            </a:r>
            <a:r>
              <a:rPr lang="ru-RU" dirty="0" err="1"/>
              <a:t>бірегей</a:t>
            </a:r>
            <a:r>
              <a:rPr lang="ru-RU" dirty="0"/>
              <a:t> </a:t>
            </a:r>
            <a:r>
              <a:rPr lang="ru-RU" dirty="0" err="1"/>
              <a:t>туындыларынан</a:t>
            </a:r>
            <a:r>
              <a:rPr lang="ru-RU" dirty="0"/>
              <a:t> </a:t>
            </a:r>
            <a:r>
              <a:rPr lang="ru-RU" dirty="0" err="1"/>
              <a:t>қосымша</a:t>
            </a:r>
            <a:r>
              <a:rPr lang="ru-RU" dirty="0"/>
              <a:t> </a:t>
            </a:r>
            <a:r>
              <a:rPr lang="ru-RU" dirty="0" err="1"/>
              <a:t>табыс</a:t>
            </a:r>
            <a:r>
              <a:rPr lang="ru-RU" dirty="0"/>
              <a:t> </a:t>
            </a:r>
            <a:r>
              <a:rPr lang="ru-RU" dirty="0" err="1"/>
              <a:t>табуға</a:t>
            </a:r>
            <a:r>
              <a:rPr lang="ru-RU" dirty="0"/>
              <a:t> </a:t>
            </a:r>
            <a:r>
              <a:rPr lang="ru-RU" dirty="0" err="1"/>
              <a:t>мүмкіндік</a:t>
            </a:r>
            <a:r>
              <a:rPr lang="ru-RU" dirty="0"/>
              <a:t> </a:t>
            </a:r>
            <a:r>
              <a:rPr lang="ru-RU" dirty="0" err="1"/>
              <a:t>беретін</a:t>
            </a:r>
            <a:r>
              <a:rPr lang="ru-RU" dirty="0"/>
              <a:t> крипто </a:t>
            </a:r>
            <a:r>
              <a:rPr lang="ru-RU" dirty="0" err="1"/>
              <a:t>өнері</a:t>
            </a:r>
            <a:r>
              <a:rPr lang="ru-RU" dirty="0"/>
              <a:t> мен </a:t>
            </a:r>
            <a:r>
              <a:rPr lang="ru-RU" dirty="0" err="1"/>
              <a:t>цифрлық</a:t>
            </a:r>
            <a:r>
              <a:rPr lang="ru-RU" dirty="0"/>
              <a:t> </a:t>
            </a:r>
            <a:r>
              <a:rPr lang="ru-RU" dirty="0" err="1"/>
              <a:t>коллекцияларды</a:t>
            </a:r>
            <a:r>
              <a:rPr lang="ru-RU" dirty="0"/>
              <a:t> </a:t>
            </a:r>
            <a:r>
              <a:rPr lang="ru-RU" dirty="0" err="1"/>
              <a:t>ашты</a:t>
            </a:r>
            <a:r>
              <a:rPr lang="ru-RU" dirty="0"/>
              <a:t>. </a:t>
            </a:r>
            <a:r>
              <a:rPr lang="en-US" dirty="0"/>
              <a:t>NFT </a:t>
            </a:r>
            <a:r>
              <a:rPr lang="ru-RU" dirty="0"/>
              <a:t>тек </a:t>
            </a:r>
            <a:r>
              <a:rPr lang="ru-RU" dirty="0" err="1"/>
              <a:t>қана</a:t>
            </a:r>
            <a:r>
              <a:rPr lang="ru-RU" dirty="0"/>
              <a:t> </a:t>
            </a:r>
            <a:r>
              <a:rPr lang="ru-RU" dirty="0" err="1"/>
              <a:t>сандық</a:t>
            </a:r>
            <a:r>
              <a:rPr lang="ru-RU" dirty="0"/>
              <a:t> </a:t>
            </a:r>
            <a:r>
              <a:rPr lang="ru-RU" dirty="0" err="1"/>
              <a:t>өнер</a:t>
            </a:r>
            <a:r>
              <a:rPr lang="ru-RU" dirty="0"/>
              <a:t> мен </a:t>
            </a:r>
            <a:r>
              <a:rPr lang="ru-RU" dirty="0" err="1"/>
              <a:t>музыканың</a:t>
            </a:r>
            <a:r>
              <a:rPr lang="ru-RU" dirty="0"/>
              <a:t> </a:t>
            </a:r>
            <a:r>
              <a:rPr lang="ru-RU" dirty="0" err="1"/>
              <a:t>ғана</a:t>
            </a:r>
            <a:r>
              <a:rPr lang="ru-RU" dirty="0"/>
              <a:t> </a:t>
            </a:r>
            <a:r>
              <a:rPr lang="ru-RU" dirty="0" err="1"/>
              <a:t>емес</a:t>
            </a:r>
            <a:r>
              <a:rPr lang="ru-RU" dirty="0"/>
              <a:t>, </a:t>
            </a:r>
            <a:r>
              <a:rPr lang="ru-RU" dirty="0" err="1"/>
              <a:t>сонымен</a:t>
            </a:r>
            <a:r>
              <a:rPr lang="ru-RU" dirty="0"/>
              <a:t> </a:t>
            </a:r>
            <a:r>
              <a:rPr lang="ru-RU" dirty="0" err="1"/>
              <a:t>қатар</a:t>
            </a:r>
            <a:r>
              <a:rPr lang="ru-RU" dirty="0"/>
              <a:t> </a:t>
            </a:r>
            <a:r>
              <a:rPr lang="ru-RU" dirty="0" err="1"/>
              <a:t>картиналар</a:t>
            </a:r>
            <a:r>
              <a:rPr lang="ru-RU" dirty="0"/>
              <a:t> мен </a:t>
            </a:r>
            <a:r>
              <a:rPr lang="ru-RU" dirty="0" err="1"/>
              <a:t>зергерлік</a:t>
            </a:r>
            <a:r>
              <a:rPr lang="ru-RU" dirty="0"/>
              <a:t> </a:t>
            </a:r>
            <a:r>
              <a:rPr lang="ru-RU" dirty="0" err="1"/>
              <a:t>бұйымдар</a:t>
            </a:r>
            <a:r>
              <a:rPr lang="ru-RU" dirty="0"/>
              <a:t> </a:t>
            </a:r>
            <a:r>
              <a:rPr lang="ru-RU" dirty="0" err="1"/>
              <a:t>сияқты</a:t>
            </a:r>
            <a:r>
              <a:rPr lang="ru-RU" dirty="0"/>
              <a:t> </a:t>
            </a:r>
            <a:r>
              <a:rPr lang="ru-RU" dirty="0" err="1"/>
              <a:t>нақты</a:t>
            </a:r>
            <a:r>
              <a:rPr lang="ru-RU" dirty="0"/>
              <a:t> </a:t>
            </a:r>
            <a:r>
              <a:rPr lang="ru-RU" dirty="0" err="1"/>
              <a:t>дүниедегі</a:t>
            </a:r>
            <a:r>
              <a:rPr lang="ru-RU" dirty="0"/>
              <a:t> </a:t>
            </a:r>
            <a:r>
              <a:rPr lang="ru-RU" dirty="0" err="1"/>
              <a:t>активтердің</a:t>
            </a:r>
            <a:r>
              <a:rPr lang="ru-RU" dirty="0"/>
              <a:t> де </a:t>
            </a:r>
            <a:r>
              <a:rPr lang="ru-RU" dirty="0" err="1"/>
              <a:t>шынайылығының</a:t>
            </a:r>
            <a:r>
              <a:rPr lang="ru-RU" dirty="0"/>
              <a:t> </a:t>
            </a:r>
            <a:r>
              <a:rPr lang="ru-RU" dirty="0" err="1"/>
              <a:t>дәлелі</a:t>
            </a:r>
            <a:r>
              <a:rPr lang="ru-RU" dirty="0"/>
              <a:t> бола </a:t>
            </a:r>
            <a:r>
              <a:rPr lang="ru-RU" dirty="0" err="1"/>
              <a:t>алады</a:t>
            </a:r>
            <a:r>
              <a:rPr lang="ru-RU" dirty="0"/>
              <a:t>.</a:t>
            </a:r>
            <a:endParaRPr lang="en-US" dirty="0"/>
          </a:p>
        </p:txBody>
      </p:sp>
      <p:pic>
        <p:nvPicPr>
          <p:cNvPr id="15" name="Picture Placeholder 14" descr="A person in an apron holding a computer">
            <a:extLst>
              <a:ext uri="{FF2B5EF4-FFF2-40B4-BE49-F238E27FC236}">
                <a16:creationId xmlns:a16="http://schemas.microsoft.com/office/drawing/2014/main" id="{48869757-F643-C013-26AA-3DDE95080099}"/>
              </a:ext>
            </a:extLst>
          </p:cNvPr>
          <p:cNvPicPr>
            <a:picLocks noGrp="1" noChangeAspect="1"/>
          </p:cNvPicPr>
          <p:nvPr>
            <p:ph type="pic" sz="quarter" idx="10"/>
          </p:nvPr>
        </p:nvPicPr>
        <p:blipFill>
          <a:blip r:embed="rId3"/>
          <a:srcRect l="331" r="331"/>
          <a:stretch/>
        </p:blipFill>
        <p:spPr>
          <a:xfrm>
            <a:off x="7623125" y="-20757"/>
            <a:ext cx="4589511" cy="6555026"/>
          </a:xfrm>
        </p:spPr>
      </p:pic>
    </p:spTree>
    <p:extLst>
      <p:ext uri="{BB962C8B-B14F-4D97-AF65-F5344CB8AC3E}">
        <p14:creationId xmlns:p14="http://schemas.microsoft.com/office/powerpoint/2010/main" val="859909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B8BD3F-91DA-2E39-DA14-ADD609AFEC5C}"/>
              </a:ext>
            </a:extLst>
          </p:cNvPr>
          <p:cNvSpPr>
            <a:spLocks noGrp="1"/>
          </p:cNvSpPr>
          <p:nvPr>
            <p:ph type="ctrTitle"/>
          </p:nvPr>
        </p:nvSpPr>
        <p:spPr/>
        <p:txBody>
          <a:bodyPr/>
          <a:lstStyle/>
          <a:p>
            <a:r>
              <a:rPr lang="ru-RU" sz="2400" dirty="0" err="1"/>
              <a:t>Блокчейннің</a:t>
            </a:r>
            <a:r>
              <a:rPr lang="ru-RU" sz="2400" dirty="0"/>
              <a:t> </a:t>
            </a:r>
            <a:r>
              <a:rPr lang="ru-RU" sz="2400" dirty="0" err="1"/>
              <a:t>артықшылықтары</a:t>
            </a:r>
            <a:r>
              <a:rPr lang="ru-RU" sz="2400" dirty="0"/>
              <a:t> </a:t>
            </a:r>
            <a:r>
              <a:rPr lang="ru-RU" sz="2400" dirty="0" err="1"/>
              <a:t>мыналарды</a:t>
            </a:r>
            <a:r>
              <a:rPr lang="ru-RU" sz="2400" dirty="0"/>
              <a:t> </a:t>
            </a:r>
            <a:r>
              <a:rPr lang="ru-RU" sz="2400" dirty="0" err="1"/>
              <a:t>қамтиды</a:t>
            </a:r>
            <a:r>
              <a:rPr lang="ru-RU" sz="2400" dirty="0"/>
              <a:t>:  1. </a:t>
            </a:r>
            <a:r>
              <a:rPr lang="ru-RU" sz="2400" dirty="0" err="1"/>
              <a:t>Транспаренттілік</a:t>
            </a:r>
            <a:r>
              <a:rPr lang="ru-RU" sz="2400" dirty="0"/>
              <a:t> </a:t>
            </a:r>
            <a:r>
              <a:rPr lang="ru-RU" sz="2400" dirty="0" err="1"/>
              <a:t>және</a:t>
            </a:r>
            <a:r>
              <a:rPr lang="ru-RU" sz="2400" dirty="0"/>
              <a:t> </a:t>
            </a:r>
            <a:r>
              <a:rPr lang="ru-RU" sz="2400" dirty="0" err="1"/>
              <a:t>сенімділік</a:t>
            </a:r>
            <a:r>
              <a:rPr lang="ru-RU" sz="2400" dirty="0"/>
              <a:t>: </a:t>
            </a:r>
            <a:r>
              <a:rPr lang="ru-RU" sz="2400" dirty="0" err="1"/>
              <a:t>барлық</a:t>
            </a:r>
            <a:r>
              <a:rPr lang="ru-RU" sz="2400" dirty="0"/>
              <a:t> </a:t>
            </a:r>
            <a:r>
              <a:rPr lang="ru-RU" sz="2400" dirty="0" err="1"/>
              <a:t>деректер</a:t>
            </a:r>
            <a:r>
              <a:rPr lang="ru-RU" sz="2400" dirty="0"/>
              <a:t> </a:t>
            </a:r>
            <a:r>
              <a:rPr lang="ru-RU" sz="2400" dirty="0" err="1"/>
              <a:t>жалпыға</a:t>
            </a:r>
            <a:r>
              <a:rPr lang="ru-RU" sz="2400" dirty="0"/>
              <a:t> </a:t>
            </a:r>
            <a:r>
              <a:rPr lang="ru-RU" sz="2400" dirty="0" err="1"/>
              <a:t>қолжетімді</a:t>
            </a:r>
            <a:r>
              <a:rPr lang="ru-RU" sz="2400" dirty="0"/>
              <a:t> </a:t>
            </a:r>
            <a:r>
              <a:rPr lang="ru-RU" sz="2400" dirty="0" err="1"/>
              <a:t>дерекқорда</a:t>
            </a:r>
            <a:r>
              <a:rPr lang="ru-RU" sz="2400" dirty="0"/>
              <a:t> </a:t>
            </a:r>
            <a:r>
              <a:rPr lang="ru-RU" sz="2400" dirty="0" err="1"/>
              <a:t>сақталатындықтан</a:t>
            </a:r>
            <a:r>
              <a:rPr lang="ru-RU" sz="2400" dirty="0"/>
              <a:t> </a:t>
            </a:r>
            <a:r>
              <a:rPr lang="ru-RU" sz="2400" dirty="0" err="1"/>
              <a:t>және</a:t>
            </a:r>
            <a:r>
              <a:rPr lang="ru-RU" sz="2400" dirty="0"/>
              <a:t> </a:t>
            </a:r>
            <a:r>
              <a:rPr lang="ru-RU" sz="2400" dirty="0" err="1"/>
              <a:t>желідегі</a:t>
            </a:r>
            <a:r>
              <a:rPr lang="ru-RU" sz="2400" dirty="0"/>
              <a:t> </a:t>
            </a:r>
            <a:r>
              <a:rPr lang="ru-RU" sz="2400" dirty="0" err="1"/>
              <a:t>кез</a:t>
            </a:r>
            <a:r>
              <a:rPr lang="ru-RU" sz="2400" dirty="0"/>
              <a:t> </a:t>
            </a:r>
            <a:r>
              <a:rPr lang="ru-RU" sz="2400" dirty="0" err="1"/>
              <a:t>келген</a:t>
            </a:r>
            <a:r>
              <a:rPr lang="ru-RU" sz="2400" dirty="0"/>
              <a:t> </a:t>
            </a:r>
            <a:r>
              <a:rPr lang="ru-RU" sz="2400" dirty="0" err="1"/>
              <a:t>қатысушы</a:t>
            </a:r>
            <a:r>
              <a:rPr lang="ru-RU" sz="2400" dirty="0"/>
              <a:t> </a:t>
            </a:r>
            <a:r>
              <a:rPr lang="ru-RU" sz="2400" dirty="0" err="1"/>
              <a:t>тексере</a:t>
            </a:r>
            <a:r>
              <a:rPr lang="ru-RU" sz="2400" dirty="0"/>
              <a:t> </a:t>
            </a:r>
            <a:r>
              <a:rPr lang="ru-RU" sz="2400" dirty="0" err="1"/>
              <a:t>алатындықтан</a:t>
            </a:r>
            <a:r>
              <a:rPr lang="ru-RU" sz="2400" dirty="0"/>
              <a:t>, </a:t>
            </a:r>
            <a:r>
              <a:rPr lang="ru-RU" sz="2400" dirty="0" err="1"/>
              <a:t>блокчейн</a:t>
            </a:r>
            <a:r>
              <a:rPr lang="ru-RU" sz="2400" dirty="0"/>
              <a:t> </a:t>
            </a:r>
            <a:r>
              <a:rPr lang="ru-RU" sz="2400" dirty="0" err="1"/>
              <a:t>ақпараттың</a:t>
            </a:r>
            <a:r>
              <a:rPr lang="ru-RU" sz="2400" dirty="0"/>
              <a:t> </a:t>
            </a:r>
            <a:r>
              <a:rPr lang="ru-RU" sz="2400" dirty="0" err="1"/>
              <a:t>ашықтығы</a:t>
            </a:r>
            <a:r>
              <a:rPr lang="ru-RU" sz="2400" dirty="0"/>
              <a:t> мен </a:t>
            </a:r>
            <a:r>
              <a:rPr lang="ru-RU" sz="2400" dirty="0" err="1"/>
              <a:t>сенімділігін</a:t>
            </a:r>
            <a:r>
              <a:rPr lang="ru-RU" sz="2400" dirty="0"/>
              <a:t> </a:t>
            </a:r>
            <a:r>
              <a:rPr lang="ru-RU" sz="2400" dirty="0" err="1"/>
              <a:t>қамтамасыз</a:t>
            </a:r>
            <a:r>
              <a:rPr lang="ru-RU" sz="2400" dirty="0"/>
              <a:t> </a:t>
            </a:r>
            <a:r>
              <a:rPr lang="ru-RU" sz="2400" dirty="0" err="1"/>
              <a:t>етеді</a:t>
            </a:r>
            <a:r>
              <a:rPr lang="ru-RU" sz="2400" dirty="0"/>
              <a:t>.  2. </a:t>
            </a:r>
            <a:r>
              <a:rPr lang="ru-RU" sz="2400" dirty="0" err="1"/>
              <a:t>Қауіпсіздік</a:t>
            </a:r>
            <a:r>
              <a:rPr lang="ru-RU" sz="2400" dirty="0"/>
              <a:t>: </a:t>
            </a:r>
            <a:r>
              <a:rPr lang="en-US" sz="2400" dirty="0"/>
              <a:t>Blockchain </a:t>
            </a:r>
            <a:r>
              <a:rPr lang="ru-RU" sz="2400" dirty="0" err="1"/>
              <a:t>деректерді</a:t>
            </a:r>
            <a:r>
              <a:rPr lang="ru-RU" sz="2400" dirty="0"/>
              <a:t> </a:t>
            </a:r>
            <a:r>
              <a:rPr lang="ru-RU" sz="2400" dirty="0" err="1"/>
              <a:t>қорғау</a:t>
            </a:r>
            <a:r>
              <a:rPr lang="ru-RU" sz="2400" dirty="0"/>
              <a:t> </a:t>
            </a:r>
            <a:r>
              <a:rPr lang="ru-RU" sz="2400" dirty="0" err="1"/>
              <a:t>үшін</a:t>
            </a:r>
            <a:r>
              <a:rPr lang="ru-RU" sz="2400" dirty="0"/>
              <a:t> </a:t>
            </a:r>
            <a:r>
              <a:rPr lang="ru-RU" sz="2400" dirty="0" err="1"/>
              <a:t>криптографияны</a:t>
            </a:r>
            <a:r>
              <a:rPr lang="ru-RU" sz="2400" dirty="0"/>
              <a:t> </a:t>
            </a:r>
            <a:r>
              <a:rPr lang="ru-RU" sz="2400" dirty="0" err="1"/>
              <a:t>пайдаланады</a:t>
            </a:r>
            <a:r>
              <a:rPr lang="ru-RU" sz="2400" dirty="0"/>
              <a:t>, </a:t>
            </a:r>
            <a:r>
              <a:rPr lang="ru-RU" sz="2400" dirty="0" err="1"/>
              <a:t>бұл</a:t>
            </a:r>
            <a:r>
              <a:rPr lang="ru-RU" sz="2400" dirty="0"/>
              <a:t> оны </a:t>
            </a:r>
            <a:r>
              <a:rPr lang="ru-RU" sz="2400" dirty="0" err="1"/>
              <a:t>өте</a:t>
            </a:r>
            <a:r>
              <a:rPr lang="ru-RU" sz="2400" dirty="0"/>
              <a:t> </a:t>
            </a:r>
            <a:r>
              <a:rPr lang="ru-RU" sz="2400" dirty="0" err="1"/>
              <a:t>қауіпсіз</a:t>
            </a:r>
            <a:r>
              <a:rPr lang="ru-RU" sz="2400" dirty="0"/>
              <a:t> </a:t>
            </a:r>
            <a:r>
              <a:rPr lang="ru-RU" sz="2400" dirty="0" err="1"/>
              <a:t>және</a:t>
            </a:r>
            <a:r>
              <a:rPr lang="ru-RU" sz="2400" dirty="0"/>
              <a:t> </a:t>
            </a:r>
            <a:r>
              <a:rPr lang="ru-RU" sz="2400" dirty="0" err="1"/>
              <a:t>алаяқтық</a:t>
            </a:r>
            <a:r>
              <a:rPr lang="ru-RU" sz="2400" dirty="0"/>
              <a:t> пен </a:t>
            </a:r>
            <a:r>
              <a:rPr lang="ru-RU" sz="2400" dirty="0" err="1"/>
              <a:t>бұзудан</a:t>
            </a:r>
            <a:r>
              <a:rPr lang="ru-RU" sz="2400" dirty="0"/>
              <a:t> </a:t>
            </a:r>
            <a:r>
              <a:rPr lang="ru-RU" sz="2400" dirty="0" err="1"/>
              <a:t>қорғайды</a:t>
            </a:r>
            <a:r>
              <a:rPr lang="ru-RU" sz="2400" dirty="0"/>
              <a:t>.   3. </a:t>
            </a:r>
            <a:r>
              <a:rPr lang="ru-RU" sz="2400" dirty="0" err="1"/>
              <a:t>Ақылды</a:t>
            </a:r>
            <a:r>
              <a:rPr lang="ru-RU" sz="2400" dirty="0"/>
              <a:t> </a:t>
            </a:r>
            <a:r>
              <a:rPr lang="ru-RU" sz="2400" dirty="0" err="1"/>
              <a:t>келісім-шарттар</a:t>
            </a:r>
            <a:r>
              <a:rPr lang="ru-RU" sz="2400" dirty="0"/>
              <a:t>: </a:t>
            </a:r>
            <a:r>
              <a:rPr lang="ru-RU" sz="2400" dirty="0" err="1"/>
              <a:t>Блокчейн</a:t>
            </a:r>
            <a:r>
              <a:rPr lang="ru-RU" sz="2400" dirty="0"/>
              <a:t> смарт-</a:t>
            </a:r>
            <a:r>
              <a:rPr lang="ru-RU" sz="2400" dirty="0" err="1"/>
              <a:t>келісімшарттарды</a:t>
            </a:r>
            <a:r>
              <a:rPr lang="ru-RU" sz="2400" dirty="0"/>
              <a:t> – </a:t>
            </a:r>
            <a:r>
              <a:rPr lang="ru-RU" sz="2400" dirty="0" err="1"/>
              <a:t>белгілі</a:t>
            </a:r>
            <a:r>
              <a:rPr lang="ru-RU" sz="2400" dirty="0"/>
              <a:t> </a:t>
            </a:r>
            <a:r>
              <a:rPr lang="ru-RU" sz="2400" dirty="0" err="1"/>
              <a:t>бір</a:t>
            </a:r>
            <a:r>
              <a:rPr lang="ru-RU" sz="2400" dirty="0"/>
              <a:t> </a:t>
            </a:r>
            <a:r>
              <a:rPr lang="ru-RU" sz="2400" dirty="0" err="1"/>
              <a:t>шарттар</a:t>
            </a:r>
            <a:r>
              <a:rPr lang="ru-RU" sz="2400" dirty="0"/>
              <a:t> </a:t>
            </a:r>
            <a:r>
              <a:rPr lang="ru-RU" sz="2400" dirty="0" err="1"/>
              <a:t>орындалған</a:t>
            </a:r>
            <a:r>
              <a:rPr lang="ru-RU" sz="2400" dirty="0"/>
              <a:t> </a:t>
            </a:r>
            <a:r>
              <a:rPr lang="ru-RU" sz="2400" dirty="0" err="1"/>
              <a:t>кезде</a:t>
            </a:r>
            <a:r>
              <a:rPr lang="ru-RU" sz="2400" dirty="0"/>
              <a:t> </a:t>
            </a:r>
            <a:r>
              <a:rPr lang="ru-RU" sz="2400" dirty="0" err="1"/>
              <a:t>автоматты</a:t>
            </a:r>
            <a:r>
              <a:rPr lang="ru-RU" sz="2400" dirty="0"/>
              <a:t> </a:t>
            </a:r>
            <a:r>
              <a:rPr lang="ru-RU" sz="2400" dirty="0" err="1"/>
              <a:t>түрде</a:t>
            </a:r>
            <a:r>
              <a:rPr lang="ru-RU" sz="2400" dirty="0"/>
              <a:t> </a:t>
            </a:r>
            <a:r>
              <a:rPr lang="ru-RU" sz="2400" dirty="0" err="1"/>
              <a:t>орындалатын</a:t>
            </a:r>
            <a:r>
              <a:rPr lang="ru-RU" sz="2400" dirty="0"/>
              <a:t> </a:t>
            </a:r>
            <a:r>
              <a:rPr lang="ru-RU" sz="2400" dirty="0" err="1"/>
              <a:t>бағдарламаларды</a:t>
            </a:r>
            <a:r>
              <a:rPr lang="ru-RU" sz="2400" dirty="0"/>
              <a:t> </a:t>
            </a:r>
            <a:r>
              <a:rPr lang="ru-RU" sz="2400" dirty="0" err="1"/>
              <a:t>жасауға</a:t>
            </a:r>
            <a:r>
              <a:rPr lang="ru-RU" sz="2400" dirty="0"/>
              <a:t> </a:t>
            </a:r>
            <a:r>
              <a:rPr lang="ru-RU" sz="2400" dirty="0" err="1"/>
              <a:t>мүмкіндік</a:t>
            </a:r>
            <a:r>
              <a:rPr lang="ru-RU" sz="2400" dirty="0"/>
              <a:t> </a:t>
            </a:r>
            <a:r>
              <a:rPr lang="ru-RU" sz="2400" dirty="0" err="1"/>
              <a:t>береді</a:t>
            </a:r>
            <a:r>
              <a:rPr lang="ru-RU" sz="2400" dirty="0"/>
              <a:t>, </a:t>
            </a:r>
            <a:r>
              <a:rPr lang="ru-RU" sz="2400" dirty="0" err="1"/>
              <a:t>бұл</a:t>
            </a:r>
            <a:r>
              <a:rPr lang="ru-RU" sz="2400" dirty="0"/>
              <a:t> </a:t>
            </a:r>
            <a:r>
              <a:rPr lang="ru-RU" sz="2400" dirty="0" err="1"/>
              <a:t>шарттарды</a:t>
            </a:r>
            <a:r>
              <a:rPr lang="ru-RU" sz="2400" dirty="0"/>
              <a:t> </a:t>
            </a:r>
            <a:r>
              <a:rPr lang="ru-RU" sz="2400" dirty="0" err="1"/>
              <a:t>жасау</a:t>
            </a:r>
            <a:r>
              <a:rPr lang="ru-RU" sz="2400" dirty="0"/>
              <a:t> мен </a:t>
            </a:r>
            <a:r>
              <a:rPr lang="ru-RU" sz="2400" dirty="0" err="1"/>
              <a:t>орындауды</a:t>
            </a:r>
            <a:r>
              <a:rPr lang="ru-RU" sz="2400" dirty="0"/>
              <a:t> </a:t>
            </a:r>
            <a:r>
              <a:rPr lang="ru-RU" sz="2400" dirty="0" err="1"/>
              <a:t>жеңілдетеді</a:t>
            </a:r>
            <a:r>
              <a:rPr lang="ru-RU" sz="2400" dirty="0"/>
              <a:t>.  4. </a:t>
            </a:r>
            <a:r>
              <a:rPr lang="ru-RU" sz="2400" dirty="0" err="1"/>
              <a:t>Инновацияның</a:t>
            </a:r>
            <a:r>
              <a:rPr lang="ru-RU" sz="2400" dirty="0"/>
              <a:t> </a:t>
            </a:r>
            <a:r>
              <a:rPr lang="ru-RU" sz="2400" dirty="0" err="1"/>
              <a:t>әлеуеті</a:t>
            </a:r>
            <a:r>
              <a:rPr lang="ru-RU" sz="2400" dirty="0"/>
              <a:t>: </a:t>
            </a:r>
            <a:r>
              <a:rPr lang="ru-RU" sz="2400" dirty="0" err="1"/>
              <a:t>Блокчейн</a:t>
            </a:r>
            <a:r>
              <a:rPr lang="ru-RU" sz="2400" dirty="0"/>
              <a:t> </a:t>
            </a:r>
            <a:r>
              <a:rPr lang="ru-RU" sz="2400" dirty="0" err="1"/>
              <a:t>қаржы</a:t>
            </a:r>
            <a:r>
              <a:rPr lang="ru-RU" sz="2400" dirty="0"/>
              <a:t>, </a:t>
            </a:r>
            <a:r>
              <a:rPr lang="ru-RU" sz="2400" dirty="0" err="1"/>
              <a:t>денсаулық</a:t>
            </a:r>
            <a:r>
              <a:rPr lang="ru-RU" sz="2400" dirty="0"/>
              <a:t> </a:t>
            </a:r>
            <a:r>
              <a:rPr lang="ru-RU" sz="2400" dirty="0" err="1"/>
              <a:t>сақтау</a:t>
            </a:r>
            <a:r>
              <a:rPr lang="ru-RU" sz="2400" dirty="0"/>
              <a:t>, логистика </a:t>
            </a:r>
            <a:r>
              <a:rPr lang="ru-RU" sz="2400" dirty="0" err="1"/>
              <a:t>және</a:t>
            </a:r>
            <a:r>
              <a:rPr lang="ru-RU" sz="2400" dirty="0"/>
              <a:t> </a:t>
            </a:r>
            <a:r>
              <a:rPr lang="ru-RU" sz="2400" dirty="0" err="1"/>
              <a:t>т.б</a:t>
            </a:r>
            <a:r>
              <a:rPr lang="ru-RU" sz="2400" dirty="0"/>
              <a:t>. </a:t>
            </a:r>
            <a:r>
              <a:rPr lang="ru-RU" sz="2400" dirty="0" err="1"/>
              <a:t>сияқты</a:t>
            </a:r>
            <a:r>
              <a:rPr lang="ru-RU" sz="2400" dirty="0"/>
              <a:t> </a:t>
            </a:r>
            <a:r>
              <a:rPr lang="ru-RU" sz="2400" dirty="0" err="1"/>
              <a:t>әртүрлі</a:t>
            </a:r>
            <a:r>
              <a:rPr lang="ru-RU" sz="2400" dirty="0"/>
              <a:t> </a:t>
            </a:r>
            <a:r>
              <a:rPr lang="ru-RU" sz="2400" dirty="0" err="1"/>
              <a:t>салаларда</a:t>
            </a:r>
            <a:r>
              <a:rPr lang="ru-RU" sz="2400" dirty="0"/>
              <a:t> </a:t>
            </a:r>
            <a:r>
              <a:rPr lang="ru-RU" sz="2400" dirty="0" err="1"/>
              <a:t>инновациялық</a:t>
            </a:r>
            <a:r>
              <a:rPr lang="ru-RU" sz="2400" dirty="0"/>
              <a:t> </a:t>
            </a:r>
            <a:r>
              <a:rPr lang="ru-RU" sz="2400" dirty="0" err="1"/>
              <a:t>шешімдерді</a:t>
            </a:r>
            <a:r>
              <a:rPr lang="ru-RU" sz="2400" dirty="0"/>
              <a:t> </a:t>
            </a:r>
            <a:r>
              <a:rPr lang="ru-RU" sz="2400" dirty="0" err="1"/>
              <a:t>әзірлеу</a:t>
            </a:r>
            <a:r>
              <a:rPr lang="ru-RU" sz="2400" dirty="0"/>
              <a:t> </a:t>
            </a:r>
            <a:r>
              <a:rPr lang="ru-RU" sz="2400" dirty="0" err="1"/>
              <a:t>үшін</a:t>
            </a:r>
            <a:r>
              <a:rPr lang="ru-RU" sz="2400" dirty="0"/>
              <a:t> </a:t>
            </a:r>
            <a:r>
              <a:rPr lang="ru-RU" sz="2400" dirty="0" err="1"/>
              <a:t>жаңа</a:t>
            </a:r>
            <a:r>
              <a:rPr lang="ru-RU" sz="2400" dirty="0"/>
              <a:t> </a:t>
            </a:r>
            <a:r>
              <a:rPr lang="ru-RU" sz="2400" dirty="0" err="1"/>
              <a:t>мүмкіндіктер</a:t>
            </a:r>
            <a:r>
              <a:rPr lang="ru-RU" sz="2400" dirty="0"/>
              <a:t> </a:t>
            </a:r>
            <a:r>
              <a:rPr lang="ru-RU" sz="2400" dirty="0" err="1"/>
              <a:t>ашады</a:t>
            </a:r>
            <a:r>
              <a:rPr lang="ru-RU" sz="2400" dirty="0"/>
              <a:t>.  </a:t>
            </a:r>
            <a:r>
              <a:rPr lang="ru-RU" sz="2400" dirty="0" err="1"/>
              <a:t>Бұл</a:t>
            </a:r>
            <a:r>
              <a:rPr lang="ru-RU" sz="2400" dirty="0"/>
              <a:t> </a:t>
            </a:r>
            <a:r>
              <a:rPr lang="ru-RU" sz="2400" dirty="0" err="1"/>
              <a:t>артықшылықтар</a:t>
            </a:r>
            <a:r>
              <a:rPr lang="ru-RU" sz="2400" dirty="0"/>
              <a:t> </a:t>
            </a:r>
            <a:r>
              <a:rPr lang="ru-RU" sz="2400" dirty="0" err="1"/>
              <a:t>блокчейн</a:t>
            </a:r>
            <a:r>
              <a:rPr lang="ru-RU" sz="2400" dirty="0"/>
              <a:t> </a:t>
            </a:r>
            <a:r>
              <a:rPr lang="ru-RU" sz="2400" dirty="0" err="1"/>
              <a:t>технологиясын</a:t>
            </a:r>
            <a:r>
              <a:rPr lang="ru-RU" sz="2400" dirty="0"/>
              <a:t> </a:t>
            </a:r>
            <a:r>
              <a:rPr lang="ru-RU" sz="2400" dirty="0" err="1"/>
              <a:t>өз</a:t>
            </a:r>
            <a:r>
              <a:rPr lang="ru-RU" sz="2400" dirty="0"/>
              <a:t> </a:t>
            </a:r>
            <a:r>
              <a:rPr lang="ru-RU" sz="2400" dirty="0" err="1"/>
              <a:t>процестерінің</a:t>
            </a:r>
            <a:r>
              <a:rPr lang="ru-RU" sz="2400" dirty="0"/>
              <a:t> </a:t>
            </a:r>
            <a:r>
              <a:rPr lang="ru-RU" sz="2400" dirty="0" err="1"/>
              <a:t>тиімділігін</a:t>
            </a:r>
            <a:r>
              <a:rPr lang="ru-RU" sz="2400" dirty="0"/>
              <a:t>, </a:t>
            </a:r>
            <a:r>
              <a:rPr lang="ru-RU" sz="2400" dirty="0" err="1"/>
              <a:t>қауіпсіздігін</a:t>
            </a:r>
            <a:r>
              <a:rPr lang="ru-RU" sz="2400" dirty="0"/>
              <a:t> </a:t>
            </a:r>
            <a:r>
              <a:rPr lang="ru-RU" sz="2400" dirty="0" err="1"/>
              <a:t>және</a:t>
            </a:r>
            <a:r>
              <a:rPr lang="ru-RU" sz="2400" dirty="0"/>
              <a:t> </a:t>
            </a:r>
            <a:r>
              <a:rPr lang="ru-RU" sz="2400" dirty="0" err="1"/>
              <a:t>ашықтығын</a:t>
            </a:r>
            <a:r>
              <a:rPr lang="ru-RU" sz="2400" dirty="0"/>
              <a:t> </a:t>
            </a:r>
            <a:r>
              <a:rPr lang="ru-RU" sz="2400" dirty="0" err="1"/>
              <a:t>арттыруға</a:t>
            </a:r>
            <a:r>
              <a:rPr lang="ru-RU" sz="2400" dirty="0"/>
              <a:t> </a:t>
            </a:r>
            <a:r>
              <a:rPr lang="ru-RU" sz="2400" dirty="0" err="1"/>
              <a:t>ұмтылатын</a:t>
            </a:r>
            <a:r>
              <a:rPr lang="ru-RU" sz="2400" dirty="0"/>
              <a:t> </a:t>
            </a:r>
            <a:r>
              <a:rPr lang="ru-RU" sz="2400" dirty="0" err="1"/>
              <a:t>көптеген</a:t>
            </a:r>
            <a:r>
              <a:rPr lang="ru-RU" sz="2400" dirty="0"/>
              <a:t> </a:t>
            </a:r>
            <a:r>
              <a:rPr lang="ru-RU" sz="2400" dirty="0" err="1"/>
              <a:t>компаниялар</a:t>
            </a:r>
            <a:r>
              <a:rPr lang="ru-RU" sz="2400" dirty="0"/>
              <a:t> мен </a:t>
            </a:r>
            <a:r>
              <a:rPr lang="ru-RU" sz="2400" dirty="0" err="1"/>
              <a:t>ұйымдар</a:t>
            </a:r>
            <a:r>
              <a:rPr lang="ru-RU" sz="2400" dirty="0"/>
              <a:t> </a:t>
            </a:r>
            <a:r>
              <a:rPr lang="ru-RU" sz="2400" dirty="0" err="1"/>
              <a:t>үшін</a:t>
            </a:r>
            <a:r>
              <a:rPr lang="ru-RU" sz="2400" dirty="0"/>
              <a:t> </a:t>
            </a:r>
            <a:r>
              <a:rPr lang="ru-RU" sz="2400" dirty="0" err="1"/>
              <a:t>тартымды</a:t>
            </a:r>
            <a:r>
              <a:rPr lang="ru-RU" sz="2400" dirty="0"/>
              <a:t> </a:t>
            </a:r>
            <a:r>
              <a:rPr lang="ru-RU" sz="2400" dirty="0" err="1"/>
              <a:t>етеді</a:t>
            </a:r>
            <a:r>
              <a:rPr lang="ru-RU" dirty="0"/>
              <a:t>.</a:t>
            </a:r>
            <a:endParaRPr lang="ru-KZ" dirty="0"/>
          </a:p>
        </p:txBody>
      </p:sp>
    </p:spTree>
    <p:extLst>
      <p:ext uri="{BB962C8B-B14F-4D97-AF65-F5344CB8AC3E}">
        <p14:creationId xmlns:p14="http://schemas.microsoft.com/office/powerpoint/2010/main" val="2552140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BCAECB-70E4-71B7-611D-FB756BF86F88}"/>
              </a:ext>
            </a:extLst>
          </p:cNvPr>
          <p:cNvSpPr>
            <a:spLocks noGrp="1"/>
          </p:cNvSpPr>
          <p:nvPr>
            <p:ph type="ctrTitle"/>
          </p:nvPr>
        </p:nvSpPr>
        <p:spPr/>
        <p:txBody>
          <a:bodyPr/>
          <a:lstStyle/>
          <a:p>
            <a:r>
              <a:rPr lang="ru-RU" sz="2000" dirty="0" err="1"/>
              <a:t>Блокчейн</a:t>
            </a:r>
            <a:r>
              <a:rPr lang="ru-RU" sz="2000" dirty="0"/>
              <a:t> </a:t>
            </a:r>
            <a:r>
              <a:rPr lang="ru-RU" sz="2000" dirty="0" err="1"/>
              <a:t>кемшіліктері</a:t>
            </a:r>
            <a:r>
              <a:rPr lang="ru-RU" sz="2000" dirty="0"/>
              <a:t> </a:t>
            </a:r>
            <a:r>
              <a:rPr lang="ru-RU" sz="2000" dirty="0" err="1"/>
              <a:t>Масштабтау</a:t>
            </a:r>
            <a:r>
              <a:rPr lang="ru-RU" sz="2000" dirty="0"/>
              <a:t> </a:t>
            </a:r>
            <a:r>
              <a:rPr lang="ru-RU" sz="2000" dirty="0" err="1"/>
              <a:t>мәселелері</a:t>
            </a:r>
            <a:r>
              <a:rPr lang="ru-RU" sz="2000" dirty="0"/>
              <a:t>. </a:t>
            </a:r>
            <a:r>
              <a:rPr lang="ru-RU" sz="2000" dirty="0" err="1"/>
              <a:t>Мәліметтер</a:t>
            </a:r>
            <a:r>
              <a:rPr lang="ru-RU" sz="2000" dirty="0"/>
              <a:t> </a:t>
            </a:r>
            <a:r>
              <a:rPr lang="ru-RU" sz="2000" dirty="0" err="1"/>
              <a:t>қоры</a:t>
            </a:r>
            <a:r>
              <a:rPr lang="ru-RU" sz="2000" dirty="0"/>
              <a:t> </a:t>
            </a:r>
            <a:r>
              <a:rPr lang="ru-RU" sz="2000" dirty="0" err="1"/>
              <a:t>тым</a:t>
            </a:r>
            <a:r>
              <a:rPr lang="ru-RU" sz="2000" dirty="0"/>
              <a:t> </a:t>
            </a:r>
            <a:r>
              <a:rPr lang="ru-RU" sz="2000" dirty="0" err="1"/>
              <a:t>үлкен</a:t>
            </a:r>
            <a:r>
              <a:rPr lang="ru-RU" sz="2000" dirty="0"/>
              <a:t> </a:t>
            </a:r>
            <a:r>
              <a:rPr lang="ru-RU" sz="2000" dirty="0" err="1"/>
              <a:t>болғанда</a:t>
            </a:r>
            <a:r>
              <a:rPr lang="ru-RU" sz="2000" dirty="0"/>
              <a:t>, </a:t>
            </a:r>
            <a:r>
              <a:rPr lang="ru-RU" sz="2000" dirty="0" err="1"/>
              <a:t>ақпаратты</a:t>
            </a:r>
            <a:r>
              <a:rPr lang="ru-RU" sz="2000" dirty="0"/>
              <a:t> </a:t>
            </a:r>
            <a:r>
              <a:rPr lang="ru-RU" sz="2000" dirty="0" err="1"/>
              <a:t>тексеруге</a:t>
            </a:r>
            <a:r>
              <a:rPr lang="ru-RU" sz="2000" dirty="0"/>
              <a:t> </a:t>
            </a:r>
            <a:r>
              <a:rPr lang="ru-RU" sz="2000" dirty="0" err="1"/>
              <a:t>көп</a:t>
            </a:r>
            <a:r>
              <a:rPr lang="ru-RU" sz="2000" dirty="0"/>
              <a:t> </a:t>
            </a:r>
            <a:r>
              <a:rPr lang="ru-RU" sz="2000" dirty="0" err="1"/>
              <a:t>уақыт</a:t>
            </a:r>
            <a:r>
              <a:rPr lang="ru-RU" sz="2000" dirty="0"/>
              <a:t> </a:t>
            </a:r>
            <a:r>
              <a:rPr lang="ru-RU" sz="2000" dirty="0" err="1"/>
              <a:t>кетеді</a:t>
            </a:r>
            <a:r>
              <a:rPr lang="ru-RU" sz="2000" dirty="0"/>
              <a:t>. </a:t>
            </a:r>
            <a:r>
              <a:rPr lang="ru-RU" sz="2000" dirty="0" err="1"/>
              <a:t>Тиісінше</a:t>
            </a:r>
            <a:r>
              <a:rPr lang="ru-RU" sz="2000" dirty="0"/>
              <a:t>, </a:t>
            </a:r>
            <a:r>
              <a:rPr lang="ru-RU" sz="2000" dirty="0" err="1"/>
              <a:t>төлемдер</a:t>
            </a:r>
            <a:r>
              <a:rPr lang="ru-RU" sz="2000" dirty="0"/>
              <a:t> </a:t>
            </a:r>
            <a:r>
              <a:rPr lang="ru-RU" sz="2000" dirty="0" err="1"/>
              <a:t>әлдеқайда</a:t>
            </a:r>
            <a:r>
              <a:rPr lang="ru-RU" sz="2000" dirty="0"/>
              <a:t> </a:t>
            </a:r>
            <a:r>
              <a:rPr lang="ru-RU" sz="2000" dirty="0" err="1"/>
              <a:t>баяу</a:t>
            </a:r>
            <a:r>
              <a:rPr lang="ru-RU" sz="2000" dirty="0"/>
              <a:t>. </a:t>
            </a:r>
            <a:r>
              <a:rPr lang="en-US" sz="2000" dirty="0"/>
              <a:t>Bitcoin-</a:t>
            </a:r>
            <a:r>
              <a:rPr lang="ru-RU" sz="2000" dirty="0"/>
              <a:t>де </a:t>
            </a:r>
            <a:r>
              <a:rPr lang="ru-RU" sz="2000" dirty="0" err="1"/>
              <a:t>төлемді</a:t>
            </a:r>
            <a:r>
              <a:rPr lang="ru-RU" sz="2000" dirty="0"/>
              <a:t> </a:t>
            </a:r>
            <a:r>
              <a:rPr lang="ru-RU" sz="2000" dirty="0" err="1"/>
              <a:t>аударудың</a:t>
            </a:r>
            <a:r>
              <a:rPr lang="ru-RU" sz="2000" dirty="0"/>
              <a:t> </a:t>
            </a:r>
            <a:r>
              <a:rPr lang="ru-RU" sz="2000" dirty="0" err="1"/>
              <a:t>орташа</a:t>
            </a:r>
            <a:r>
              <a:rPr lang="ru-RU" sz="2000" dirty="0"/>
              <a:t> </a:t>
            </a:r>
            <a:r>
              <a:rPr lang="ru-RU" sz="2000" dirty="0" err="1"/>
              <a:t>уақыты</a:t>
            </a:r>
            <a:r>
              <a:rPr lang="ru-RU" sz="2000" dirty="0"/>
              <a:t> </a:t>
            </a:r>
            <a:r>
              <a:rPr lang="ru-RU" sz="2000" dirty="0" err="1"/>
              <a:t>қазір</a:t>
            </a:r>
            <a:r>
              <a:rPr lang="ru-RU" sz="2000" dirty="0"/>
              <a:t> 4-5 </a:t>
            </a:r>
            <a:r>
              <a:rPr lang="ru-RU" sz="2000" dirty="0" err="1"/>
              <a:t>сағатты</a:t>
            </a:r>
            <a:r>
              <a:rPr lang="ru-RU" sz="2000" dirty="0"/>
              <a:t>, ал максимум 2 </a:t>
            </a:r>
            <a:r>
              <a:rPr lang="ru-RU" sz="2000" dirty="0" err="1"/>
              <a:t>күнді</a:t>
            </a:r>
            <a:r>
              <a:rPr lang="ru-RU" sz="2000" dirty="0"/>
              <a:t> </a:t>
            </a:r>
            <a:r>
              <a:rPr lang="ru-RU" sz="2000" dirty="0" err="1"/>
              <a:t>құрайды</a:t>
            </a:r>
            <a:r>
              <a:rPr lang="ru-RU" sz="2000" dirty="0"/>
              <a:t>. </a:t>
            </a:r>
            <a:r>
              <a:rPr lang="ru-RU" sz="2000" dirty="0" err="1"/>
              <a:t>Соңғы</a:t>
            </a:r>
            <a:r>
              <a:rPr lang="ru-RU" sz="2000" dirty="0"/>
              <a:t> </a:t>
            </a:r>
            <a:r>
              <a:rPr lang="ru-RU" sz="2000" dirty="0" err="1"/>
              <a:t>уақытқа</a:t>
            </a:r>
            <a:r>
              <a:rPr lang="ru-RU" sz="2000" dirty="0"/>
              <a:t> </a:t>
            </a:r>
            <a:r>
              <a:rPr lang="ru-RU" sz="2000" dirty="0" err="1"/>
              <a:t>дейін</a:t>
            </a:r>
            <a:r>
              <a:rPr lang="ru-RU" sz="2000" dirty="0"/>
              <a:t> </a:t>
            </a:r>
            <a:r>
              <a:rPr lang="ru-RU" sz="2000" dirty="0" err="1"/>
              <a:t>бұл</a:t>
            </a:r>
            <a:r>
              <a:rPr lang="ru-RU" sz="2000" dirty="0"/>
              <a:t> </a:t>
            </a:r>
            <a:r>
              <a:rPr lang="ru-RU" sz="2000" dirty="0" err="1"/>
              <a:t>уақыт</a:t>
            </a:r>
            <a:r>
              <a:rPr lang="ru-RU" sz="2000" dirty="0"/>
              <a:t> 10 </a:t>
            </a:r>
            <a:r>
              <a:rPr lang="ru-RU" sz="2000" dirty="0" err="1"/>
              <a:t>минуттан</a:t>
            </a:r>
            <a:r>
              <a:rPr lang="ru-RU" sz="2000" dirty="0"/>
              <a:t> </a:t>
            </a:r>
            <a:r>
              <a:rPr lang="ru-RU" sz="2000" dirty="0" err="1"/>
              <a:t>аспағанына</a:t>
            </a:r>
            <a:r>
              <a:rPr lang="ru-RU" sz="2000" dirty="0"/>
              <a:t> </a:t>
            </a:r>
            <a:r>
              <a:rPr lang="ru-RU" sz="2000" dirty="0" err="1"/>
              <a:t>қарамастан.Көптеген</a:t>
            </a:r>
            <a:r>
              <a:rPr lang="ru-RU" sz="2000" dirty="0"/>
              <a:t> </a:t>
            </a:r>
            <a:r>
              <a:rPr lang="ru-RU" sz="2000" dirty="0" err="1"/>
              <a:t>штаттар</a:t>
            </a:r>
            <a:r>
              <a:rPr lang="ru-RU" sz="2000" dirty="0"/>
              <a:t> </a:t>
            </a:r>
            <a:r>
              <a:rPr lang="ru-RU" sz="2000" dirty="0" err="1"/>
              <a:t>үшін</a:t>
            </a:r>
            <a:r>
              <a:rPr lang="ru-RU" sz="2000" dirty="0"/>
              <a:t> </a:t>
            </a:r>
            <a:r>
              <a:rPr lang="ru-RU" sz="2000" dirty="0" err="1"/>
              <a:t>заңсыз</a:t>
            </a:r>
            <a:r>
              <a:rPr lang="ru-RU" sz="2000" dirty="0"/>
              <a:t> статус. </a:t>
            </a:r>
            <a:r>
              <a:rPr lang="ru-RU" sz="2000" dirty="0" err="1"/>
              <a:t>Технологияны</a:t>
            </a:r>
            <a:r>
              <a:rPr lang="ru-RU" sz="2000" dirty="0"/>
              <a:t> </a:t>
            </a:r>
            <a:r>
              <a:rPr lang="ru-RU" sz="2000" dirty="0" err="1"/>
              <a:t>өз</a:t>
            </a:r>
            <a:r>
              <a:rPr lang="ru-RU" sz="2000" dirty="0"/>
              <a:t> </a:t>
            </a:r>
            <a:r>
              <a:rPr lang="ru-RU" sz="2000" dirty="0" err="1"/>
              <a:t>тәуекеліңізбен</a:t>
            </a:r>
            <a:r>
              <a:rPr lang="ru-RU" sz="2000" dirty="0"/>
              <a:t> </a:t>
            </a:r>
            <a:r>
              <a:rPr lang="ru-RU" sz="2000" dirty="0" err="1"/>
              <a:t>пайдаланыңыз</a:t>
            </a:r>
            <a:r>
              <a:rPr lang="ru-RU" sz="2000" dirty="0"/>
              <a:t>. </a:t>
            </a:r>
            <a:r>
              <a:rPr lang="ru-RU" sz="2000" dirty="0" err="1"/>
              <a:t>Айқын</a:t>
            </a:r>
            <a:r>
              <a:rPr lang="ru-RU" sz="2000" dirty="0"/>
              <a:t> </a:t>
            </a:r>
            <a:r>
              <a:rPr lang="ru-RU" sz="2000" dirty="0" err="1"/>
              <a:t>прогреске</a:t>
            </a:r>
            <a:r>
              <a:rPr lang="ru-RU" sz="2000" dirty="0"/>
              <a:t> </a:t>
            </a:r>
            <a:r>
              <a:rPr lang="ru-RU" sz="2000" dirty="0" err="1"/>
              <a:t>қол</a:t>
            </a:r>
            <a:r>
              <a:rPr lang="ru-RU" sz="2000" dirty="0"/>
              <a:t> </a:t>
            </a:r>
            <a:r>
              <a:rPr lang="ru-RU" sz="2000" dirty="0" err="1"/>
              <a:t>жеткізілгенімен</a:t>
            </a:r>
            <a:r>
              <a:rPr lang="ru-RU" sz="2000" dirty="0"/>
              <a:t>, </a:t>
            </a:r>
            <a:r>
              <a:rPr lang="ru-RU" sz="2000" dirty="0" err="1"/>
              <a:t>бірқатар</a:t>
            </a:r>
            <a:r>
              <a:rPr lang="ru-RU" sz="2000" dirty="0"/>
              <a:t> </a:t>
            </a:r>
            <a:r>
              <a:rPr lang="ru-RU" sz="2000" dirty="0" err="1"/>
              <a:t>елдер</a:t>
            </a:r>
            <a:r>
              <a:rPr lang="ru-RU" sz="2000" dirty="0"/>
              <a:t> </a:t>
            </a:r>
            <a:r>
              <a:rPr lang="ru-RU" sz="2000" dirty="0" err="1"/>
              <a:t>әртүрлі</a:t>
            </a:r>
            <a:r>
              <a:rPr lang="ru-RU" sz="2000" dirty="0"/>
              <a:t> </a:t>
            </a:r>
            <a:r>
              <a:rPr lang="ru-RU" sz="2000" dirty="0" err="1"/>
              <a:t>салалардағы</a:t>
            </a:r>
            <a:r>
              <a:rPr lang="ru-RU" sz="2000" dirty="0"/>
              <a:t> </a:t>
            </a:r>
            <a:r>
              <a:rPr lang="ru-RU" sz="2000" dirty="0" err="1"/>
              <a:t>блокчейннің</a:t>
            </a:r>
            <a:r>
              <a:rPr lang="ru-RU" sz="2000" dirty="0"/>
              <a:t> </a:t>
            </a:r>
            <a:r>
              <a:rPr lang="ru-RU" sz="2000" dirty="0" err="1"/>
              <a:t>болашағына</a:t>
            </a:r>
            <a:r>
              <a:rPr lang="ru-RU" sz="2000" dirty="0"/>
              <a:t> </a:t>
            </a:r>
            <a:r>
              <a:rPr lang="ru-RU" sz="2000" dirty="0" err="1"/>
              <a:t>қызығушылықпен</a:t>
            </a:r>
            <a:r>
              <a:rPr lang="ru-RU" sz="2000" dirty="0"/>
              <a:t> </a:t>
            </a:r>
            <a:r>
              <a:rPr lang="ru-RU" sz="2000" dirty="0" err="1"/>
              <a:t>қарайды.Ақылды</a:t>
            </a:r>
            <a:r>
              <a:rPr lang="ru-RU" sz="2000" dirty="0"/>
              <a:t> </a:t>
            </a:r>
            <a:r>
              <a:rPr lang="ru-RU" sz="2000" dirty="0" err="1"/>
              <a:t>келісім-шарттар</a:t>
            </a:r>
            <a:r>
              <a:rPr lang="ru-RU" sz="2000" dirty="0"/>
              <a:t> </a:t>
            </a:r>
            <a:r>
              <a:rPr lang="ru-RU" sz="2000" dirty="0" err="1"/>
              <a:t>сияқты</a:t>
            </a:r>
            <a:r>
              <a:rPr lang="ru-RU" sz="2000" dirty="0"/>
              <a:t>, </a:t>
            </a:r>
            <a:r>
              <a:rPr lang="ru-RU" sz="2000" dirty="0" err="1"/>
              <a:t>іске</a:t>
            </a:r>
            <a:r>
              <a:rPr lang="ru-RU" sz="2000" dirty="0"/>
              <a:t> </a:t>
            </a:r>
            <a:r>
              <a:rPr lang="ru-RU" sz="2000" dirty="0" err="1"/>
              <a:t>асыру</a:t>
            </a:r>
            <a:r>
              <a:rPr lang="ru-RU" sz="2000" dirty="0"/>
              <a:t> </a:t>
            </a:r>
            <a:r>
              <a:rPr lang="ru-RU" sz="2000" dirty="0" err="1"/>
              <a:t>құны</a:t>
            </a:r>
            <a:r>
              <a:rPr lang="ru-RU" sz="2000" dirty="0"/>
              <a:t> </a:t>
            </a:r>
            <a:r>
              <a:rPr lang="ru-RU" sz="2000" dirty="0" err="1"/>
              <a:t>жоғары</a:t>
            </a:r>
            <a:r>
              <a:rPr lang="ru-RU" dirty="0"/>
              <a:t>.</a:t>
            </a:r>
            <a:endParaRPr lang="ru-KZ" dirty="0"/>
          </a:p>
        </p:txBody>
      </p:sp>
    </p:spTree>
    <p:extLst>
      <p:ext uri="{BB962C8B-B14F-4D97-AF65-F5344CB8AC3E}">
        <p14:creationId xmlns:p14="http://schemas.microsoft.com/office/powerpoint/2010/main" val="365467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DC0028-4150-0F89-E59C-F563C67F6CFD}"/>
              </a:ext>
            </a:extLst>
          </p:cNvPr>
          <p:cNvSpPr>
            <a:spLocks noGrp="1"/>
          </p:cNvSpPr>
          <p:nvPr>
            <p:ph type="ctrTitle"/>
          </p:nvPr>
        </p:nvSpPr>
        <p:spPr>
          <a:xfrm>
            <a:off x="1643606" y="1111170"/>
            <a:ext cx="5641848" cy="5029200"/>
          </a:xfrm>
        </p:spPr>
        <p:txBody>
          <a:bodyPr/>
          <a:lstStyle/>
          <a:p>
            <a:r>
              <a:rPr lang="en-US" dirty="0"/>
              <a:t>thank you</a:t>
            </a:r>
          </a:p>
        </p:txBody>
      </p:sp>
      <p:sp>
        <p:nvSpPr>
          <p:cNvPr id="11" name="Content Placeholder 10">
            <a:extLst>
              <a:ext uri="{FF2B5EF4-FFF2-40B4-BE49-F238E27FC236}">
                <a16:creationId xmlns:a16="http://schemas.microsoft.com/office/drawing/2014/main" id="{C6DCC38C-603B-CCD0-2914-0BBCD4F4F74E}"/>
              </a:ext>
            </a:extLst>
          </p:cNvPr>
          <p:cNvSpPr>
            <a:spLocks noGrp="1"/>
          </p:cNvSpPr>
          <p:nvPr>
            <p:ph sz="quarter" idx="13"/>
          </p:nvPr>
        </p:nvSpPr>
        <p:spPr>
          <a:xfrm>
            <a:off x="6848856" y="914400"/>
            <a:ext cx="3867912" cy="5029200"/>
          </a:xfrm>
        </p:spPr>
        <p:txBody>
          <a:bodyPr anchor="ctr"/>
          <a:lstStyle/>
          <a:p>
            <a:r>
              <a:rPr lang="en-US" dirty="0" err="1"/>
              <a:t>Nairima</a:t>
            </a:r>
            <a:endParaRPr lang="en-US" dirty="0"/>
          </a:p>
          <a:p>
            <a:r>
              <a:rPr lang="en-US" dirty="0" err="1"/>
              <a:t>Aydana</a:t>
            </a:r>
            <a:endParaRPr lang="en-US" dirty="0"/>
          </a:p>
          <a:p>
            <a:r>
              <a:rPr lang="en-US" dirty="0" err="1"/>
              <a:t>Aruzhan</a:t>
            </a:r>
            <a:endParaRPr lang="en-US" dirty="0"/>
          </a:p>
          <a:p>
            <a:r>
              <a:rPr lang="en-US" dirty="0"/>
              <a:t>Medina</a:t>
            </a:r>
          </a:p>
        </p:txBody>
      </p:sp>
    </p:spTree>
    <p:extLst>
      <p:ext uri="{BB962C8B-B14F-4D97-AF65-F5344CB8AC3E}">
        <p14:creationId xmlns:p14="http://schemas.microsoft.com/office/powerpoint/2010/main" val="2188828507"/>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{3CF17684-8F72-45A8-BCD9-CE9F8E3FD776}tf11964407_win32</Template>
  <TotalTime>14</TotalTime>
  <Words>579</Words>
  <Application>Microsoft Office PowerPoint</Application>
  <PresentationFormat>Широкоэкранный</PresentationFormat>
  <Paragraphs>23</Paragraphs>
  <Slides>9</Slides>
  <Notes>7</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Arial</vt:lpstr>
      <vt:lpstr>Calibri</vt:lpstr>
      <vt:lpstr>Cambria</vt:lpstr>
      <vt:lpstr>Courier New</vt:lpstr>
      <vt:lpstr>Gill Sans Nova Light</vt:lpstr>
      <vt:lpstr>Sagona Book</vt:lpstr>
      <vt:lpstr>Custom</vt:lpstr>
      <vt:lpstr>Blokchain</vt:lpstr>
      <vt:lpstr>Блокчейн – ақпаратты желіде сақтау және жазу үшін пайдаланылатын таратылған дерекқор. Блокчейннің дәстүрлі дерекқорлардан айырмашылығы, деректер блоктарда сақталады, олардың әрқайсысында көптеген транзакциялар мен алдыңғы блокқа сілтемелер бар. Бұл деректердің тұтастығы мен қауіпсіздігін қамтамасыз етеді, өйткені бір блоктағы деректердің өзгеруі міндетті түрде тізбектегі барлық келесі блоктарға әсер етеді.Блокчейн консенсус тұжырымдамасына негізделген жұмыс істейді. Жаңа транзакция блокчейнге енген кезде оны бірнеше желі түйіндері тексереді және растайды. Түйіндердің белгілі бір саны транзакцияның жарамдылығын растағаннан кейін ол келесі блокқа қосылады. Блок толған кезде ол жабылады және ол үшін криптографиялық хэш жасалады. Жаңа блок алдыңғы блокқа оның криптографиялық хэш арқылы сілтеме жасайды, блоктар тізбегін жасайды.</vt:lpstr>
      <vt:lpstr>Жылжымайтын мүлікБлокчейн баяу транзакциялар, әкімшілік шағымдар және сатып алушылар, сатушылар және делдалдар арасындағы сенімсіздік сияқты мәселелерден зардап шеккен жылжымайтын мүлік саласындағы қызмет көрсету деңгейін жақсартады. Жылжымайтын мүлік индустриясында блокчейн жүйелерінің пайда болуы күнделікті тапсырмалар мен келісімдерді автоматтандыруға, листинг пен деректерді қадағалаудың ашықтығын қамтамасыз етуге және шығындарды азайтуға мүмкіндік береді.Қызмет көрсетудің жоғары сапасынан басқа, блокчейн жылжымайтын мүлік нарығына арналған инновациялық бизнес үлгілерін де білдіреді. Мысалы, активтерге ортақ меншік (оларды бөлу өте қиын), транзакцияларды жылдамдату үшін цифрлық келісімшарттар</vt:lpstr>
      <vt:lpstr>сактандыру</vt:lpstr>
      <vt:lpstr>Қауіпсіздік Қауіпсіздік жеке адамдарға да, бүкіл елдерге де әсер ететін кең тақырып, бірақ блокчейн әр деңгей үшін шешімдер ұсынады. Жеке деңгейде блокчейн қауіпсіздік шешімдері жеке ақпаратты толық бақылауға, деректерді жіберуді және жеке байланыстарды қорғауға арналған сәйкестендіру егемендігін және термостаттарды және маршрутизаторларды қоса алғанда Интернет заттары құрылғыларының қауіпсіздік элементтерін қамтиды.Ұйымдастыру деңгейінде блокчейн компанияларға жеке осалдық түйіндерінің, соның ішінде веб-сайттардың DoS шабуылдарына жол бермей, таратылған құжат айналымын жүргізуге мүмкіндік береді.</vt:lpstr>
      <vt:lpstr>Презентация PowerPoint</vt:lpstr>
      <vt:lpstr>Блокчейннің артықшылықтары мыналарды қамтиды:  1. Транспаренттілік және сенімділік: барлық деректер жалпыға қолжетімді дерекқорда сақталатындықтан және желідегі кез келген қатысушы тексере алатындықтан, блокчейн ақпараттың ашықтығы мен сенімділігін қамтамасыз етеді.  2. Қауіпсіздік: Blockchain деректерді қорғау үшін криптографияны пайдаланады, бұл оны өте қауіпсіз және алаяқтық пен бұзудан қорғайды.   3. Ақылды келісім-шарттар: Блокчейн смарт-келісімшарттарды – белгілі бір шарттар орындалған кезде автоматты түрде орындалатын бағдарламаларды жасауға мүмкіндік береді, бұл шарттарды жасау мен орындауды жеңілдетеді.  4. Инновацияның әлеуеті: Блокчейн қаржы, денсаулық сақтау, логистика және т.б. сияқты әртүрлі салаларда инновациялық шешімдерді әзірлеу үшін жаңа мүмкіндіктер ашады.  Бұл артықшылықтар блокчейн технологиясын өз процестерінің тиімділігін, қауіпсіздігін және ашықтығын арттыруға ұмтылатын көптеген компаниялар мен ұйымдар үшін тартымды етеді.</vt:lpstr>
      <vt:lpstr>Блокчейн кемшіліктері Масштабтау мәселелері. Мәліметтер қоры тым үлкен болғанда, ақпаратты тексеруге көп уақыт кетеді. Тиісінше, төлемдер әлдеқайда баяу. Bitcoin-де төлемді аударудың орташа уақыты қазір 4-5 сағатты, ал максимум 2 күнді құрайды. Соңғы уақытқа дейін бұл уақыт 10 минуттан аспағанына қарамастан.Көптеген штаттар үшін заңсыз статус. Технологияны өз тәуекеліңізбен пайдаланыңыз. Айқын прогреске қол жеткізілгенімен, бірқатар елдер әртүрлі салалардағы блокчейннің болашағына қызығушылықпен қарайды.Ақылды келісім-шарттар сияқты, іске асыру құны жоғары.</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Blokchain</dc:title>
  <dc:creator>Школа</dc:creator>
  <cp:lastModifiedBy>Данагул</cp:lastModifiedBy>
  <cp:revision>2</cp:revision>
  <dcterms:created xsi:type="dcterms:W3CDTF">2024-04-11T04:13:13Z</dcterms:created>
  <dcterms:modified xsi:type="dcterms:W3CDTF">2025-03-04T18:48:24Z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