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notesMasterIdLst>
    <p:notesMasterId r:id="rId9"/>
  </p:notesMaster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hyperlink" Target="https://gamma.app" TargetMode="External"/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1977747"/>
            <a:ext cx="7477601" cy="28746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7545"/>
              </a:lnSpc>
              <a:buNone/>
            </a:pPr>
            <a:r>
              <a:rPr lang="en-US" sz="6036" b="1" spc="-181" kern="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Ақпаратты құқықтқ қорғауға кіріспе</a:t>
            </a:r>
            <a:endParaRPr lang="en-US" sz="6036" dirty="0"/>
          </a:p>
        </p:txBody>
      </p:sp>
      <p:sp>
        <p:nvSpPr>
          <p:cNvPr id="6" name="Text 2"/>
          <p:cNvSpPr/>
          <p:nvPr/>
        </p:nvSpPr>
        <p:spPr>
          <a:xfrm>
            <a:off x="833199" y="5185648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Ақпаратты құқылы қорғау  - құқықтық негізінде ақпаратты қорғауды қамтамасыз ететін арнайы заңдар, нормативтік актілер, ережелер, рәсімдер мен іс шаралар.</a:t>
            </a:r>
            <a:endParaRPr lang="en-US" sz="1750" dirty="0"/>
          </a:p>
        </p:txBody>
      </p:sp>
      <p:pic>
        <p:nvPicPr>
          <p:cNvPr id="7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90799" y="1152882"/>
            <a:ext cx="93064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spc="-131" kern="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Ақпараттандыру  мен ақпаратты қорғау жөніндегі ҚР заңдары</a:t>
            </a:r>
            <a:endParaRPr lang="en-US" sz="4374" dirty="0"/>
          </a:p>
        </p:txBody>
      </p:sp>
      <p:sp>
        <p:nvSpPr>
          <p:cNvPr id="6" name="Shape 2"/>
          <p:cNvSpPr/>
          <p:nvPr/>
        </p:nvSpPr>
        <p:spPr>
          <a:xfrm>
            <a:off x="4490799" y="2874883"/>
            <a:ext cx="4542115" cy="2336959"/>
          </a:xfrm>
          <a:prstGeom prst="roundRect">
            <a:avLst>
              <a:gd name="adj" fmla="val 4279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4720590" y="3104674"/>
            <a:ext cx="4082534" cy="10415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1996 жылғы 10 маусымдағы "Авторлық құқық және сабақтас құқықтар туралы"</a:t>
            </a:r>
            <a:endParaRPr lang="en-US" sz="2187" dirty="0"/>
          </a:p>
        </p:txBody>
      </p:sp>
      <p:sp>
        <p:nvSpPr>
          <p:cNvPr id="8" name="Text 4"/>
          <p:cNvSpPr/>
          <p:nvPr/>
        </p:nvSpPr>
        <p:spPr>
          <a:xfrm>
            <a:off x="4720590" y="4279463"/>
            <a:ext cx="4082534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9255085" y="2874883"/>
            <a:ext cx="4542115" cy="2336959"/>
          </a:xfrm>
          <a:prstGeom prst="roundRect">
            <a:avLst>
              <a:gd name="adj" fmla="val 4279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9484876" y="3104674"/>
            <a:ext cx="408253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2003 жылғы 7 қаңтарғы «Электронды құжат және электронды цифрлық қолтаңба туралы»</a:t>
            </a:r>
            <a:endParaRPr lang="en-US" sz="2187" dirty="0"/>
          </a:p>
        </p:txBody>
      </p:sp>
      <p:sp>
        <p:nvSpPr>
          <p:cNvPr id="11" name="Text 7"/>
          <p:cNvSpPr/>
          <p:nvPr/>
        </p:nvSpPr>
        <p:spPr>
          <a:xfrm>
            <a:off x="9484876" y="4626650"/>
            <a:ext cx="4082534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490799" y="5434013"/>
            <a:ext cx="9306401" cy="1642586"/>
          </a:xfrm>
          <a:prstGeom prst="roundRect">
            <a:avLst>
              <a:gd name="adj" fmla="val 6087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4720590" y="5663803"/>
            <a:ext cx="884682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2015 жылғы 16 қарашадағы «Ақпаратқа қолжеткізу туралы» және басқа да ҚР республикасының заңдары</a:t>
            </a:r>
            <a:endParaRPr lang="en-US" sz="2187" dirty="0"/>
          </a:p>
        </p:txBody>
      </p:sp>
      <p:sp>
        <p:nvSpPr>
          <p:cNvPr id="14" name="Text 10"/>
          <p:cNvSpPr/>
          <p:nvPr/>
        </p:nvSpPr>
        <p:spPr>
          <a:xfrm>
            <a:off x="4720590" y="6491407"/>
            <a:ext cx="884682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15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1191577"/>
            <a:ext cx="9933503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spc="-131" kern="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Коммерциялық ақпарат - коммерциялық құпияны құрайтын төмендегі ақпараттар жиынтығы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48389" y="3830122"/>
            <a:ext cx="2949416" cy="24303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Оның үшінші түлғаларға белгісіз болуына байланысты нақты немесе әлеуетті коммерциялық құндылығы бар</a:t>
            </a:r>
            <a:endParaRPr lang="en-US" sz="2187" dirty="0"/>
          </a:p>
        </p:txBody>
      </p:sp>
      <p:sp>
        <p:nvSpPr>
          <p:cNvPr id="6" name="Text 3"/>
          <p:cNvSpPr/>
          <p:nvPr/>
        </p:nvSpPr>
        <p:spPr>
          <a:xfrm>
            <a:off x="2348389" y="6482596"/>
            <a:ext cx="294941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847398" y="3830122"/>
            <a:ext cx="2949416" cy="10415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Оған заңды негізде еркін қолжетімдік жоқ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5847398" y="5093851"/>
            <a:ext cx="294941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346406" y="3830122"/>
            <a:ext cx="2949416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Ақпарат иесі оның құпиялығын қорғау шараларын қолданады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9346406" y="5441037"/>
            <a:ext cx="294941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11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683419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348389" y="1995726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536627" y="2037397"/>
            <a:ext cx="123349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b="1" spc="-79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1</a:t>
            </a:r>
            <a:endParaRPr lang="en-US" sz="2624" dirty="0"/>
          </a:p>
        </p:txBody>
      </p:sp>
      <p:sp>
        <p:nvSpPr>
          <p:cNvPr id="7" name="Text 4"/>
          <p:cNvSpPr/>
          <p:nvPr/>
        </p:nvSpPr>
        <p:spPr>
          <a:xfrm>
            <a:off x="3070503" y="2072045"/>
            <a:ext cx="4133612" cy="34718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Ақпаратты қорғау - пайдаланушыға ақпарат беру тәртібін белгілеу (орнын, уақытын, жауапты лауазымды тұлғаларды, сондай ақ пайдаланушылардың ақпаратқа қолжеткізу шарттарын қамтамасыз ететін қажетті рәсімдер ).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3070503" y="5677138"/>
            <a:ext cx="413361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426285" y="1995726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579281" y="2037397"/>
            <a:ext cx="193834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b="1" spc="-79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2</a:t>
            </a:r>
            <a:endParaRPr lang="en-US" sz="2624" dirty="0"/>
          </a:p>
        </p:txBody>
      </p:sp>
      <p:sp>
        <p:nvSpPr>
          <p:cNvPr id="11" name="Text 8"/>
          <p:cNvSpPr/>
          <p:nvPr/>
        </p:nvSpPr>
        <p:spPr>
          <a:xfrm>
            <a:off x="8148399" y="2072045"/>
            <a:ext cx="4133612" cy="10415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Коммерциялық құпия - рұқсаты шектеулі құпия ақпаратың бір түрі.</a:t>
            </a:r>
            <a:endParaRPr lang="en-US" sz="2187" dirty="0"/>
          </a:p>
        </p:txBody>
      </p:sp>
      <p:sp>
        <p:nvSpPr>
          <p:cNvPr id="12" name="Shape 9"/>
          <p:cNvSpPr/>
          <p:nvPr/>
        </p:nvSpPr>
        <p:spPr>
          <a:xfrm>
            <a:off x="2348389" y="6428303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2503408" y="6469975"/>
            <a:ext cx="189905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b="1" spc="-79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3</a:t>
            </a:r>
            <a:endParaRPr lang="en-US" sz="2624" dirty="0"/>
          </a:p>
        </p:txBody>
      </p:sp>
      <p:sp>
        <p:nvSpPr>
          <p:cNvPr id="14" name="Text 11"/>
          <p:cNvSpPr/>
          <p:nvPr/>
        </p:nvSpPr>
        <p:spPr>
          <a:xfrm>
            <a:off x="3070503" y="6504623"/>
            <a:ext cx="9211389" cy="10415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Зияткерлік меншік - бірінші кезекте шығармашылық қызметтің нәтижелеріне сондай ақ нақты тізбесі заңнамамен белгіленетін оларға теңестірілген кейбір өзге де объектілер</a:t>
            </a:r>
            <a:endParaRPr lang="en-US" sz="2187" dirty="0"/>
          </a:p>
        </p:txBody>
      </p:sp>
      <p:pic>
        <p:nvPicPr>
          <p:cNvPr id="15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1329452"/>
            <a:ext cx="993350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spc="-131" kern="0" dirty="0">
                <a:solidFill>
                  <a:srgbClr val="FFFFF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Ақпараттық қауіпсіздікті қамтамасыз етудегі мемлекеттің рөлі</a:t>
            </a:r>
            <a:endParaRPr lang="en-US" sz="4374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389" y="3162538"/>
            <a:ext cx="555427" cy="5554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3940135"/>
            <a:ext cx="223337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Заңнама</a:t>
            </a:r>
            <a:endParaRPr lang="en-US" sz="2187" dirty="0"/>
          </a:p>
        </p:txBody>
      </p:sp>
      <p:sp>
        <p:nvSpPr>
          <p:cNvPr id="7" name="Text 3"/>
          <p:cNvSpPr/>
          <p:nvPr/>
        </p:nvSpPr>
        <p:spPr>
          <a:xfrm>
            <a:off x="2348389" y="4420553"/>
            <a:ext cx="2233374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Мемлекет ақпаратты қорғау саласындағы құқықтық стандарттарды белгілейді.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019" y="3162538"/>
            <a:ext cx="555427" cy="55542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915019" y="3940135"/>
            <a:ext cx="223349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Ереже</a:t>
            </a:r>
            <a:endParaRPr lang="en-US" sz="2187" dirty="0"/>
          </a:p>
        </p:txBody>
      </p:sp>
      <p:sp>
        <p:nvSpPr>
          <p:cNvPr id="10" name="Text 5"/>
          <p:cNvSpPr/>
          <p:nvPr/>
        </p:nvSpPr>
        <p:spPr>
          <a:xfrm>
            <a:off x="4915019" y="4420553"/>
            <a:ext cx="2233493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Мемлекет ақпараттық қауіпсіздік стандарттарының сақталуын бақылайды.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768" y="3162538"/>
            <a:ext cx="555427" cy="55542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481768" y="3940135"/>
            <a:ext cx="223337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Қауіпсіздік</a:t>
            </a:r>
            <a:endParaRPr lang="en-US" sz="2187" dirty="0"/>
          </a:p>
        </p:txBody>
      </p:sp>
      <p:sp>
        <p:nvSpPr>
          <p:cNvPr id="13" name="Text 7"/>
          <p:cNvSpPr/>
          <p:nvPr/>
        </p:nvSpPr>
        <p:spPr>
          <a:xfrm>
            <a:off x="7481768" y="4420553"/>
            <a:ext cx="2233374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Мемлекет маңызды ақпараттық жүйелерді қорғауды қамтамасыз етеді.</a:t>
            </a:r>
            <a:endParaRPr lang="en-US" sz="17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399" y="3162538"/>
            <a:ext cx="555427" cy="555427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0048399" y="3940135"/>
            <a:ext cx="223349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b="1" spc="-66" kern="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Халықаралық ынтымақтастық</a:t>
            </a:r>
            <a:endParaRPr lang="en-US" sz="2187" dirty="0"/>
          </a:p>
        </p:txBody>
      </p:sp>
      <p:sp>
        <p:nvSpPr>
          <p:cNvPr id="16" name="Text 9"/>
          <p:cNvSpPr/>
          <p:nvPr/>
        </p:nvSpPr>
        <p:spPr>
          <a:xfrm>
            <a:off x="10048399" y="4767739"/>
            <a:ext cx="2233493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Мемлекет деректерді қорғаудың жаһандық стандарттарын әзірлеуге қатысады.</a:t>
            </a:r>
            <a:endParaRPr lang="en-US" sz="1750" dirty="0"/>
          </a:p>
        </p:txBody>
      </p:sp>
      <p:pic>
        <p:nvPicPr>
          <p:cNvPr id="17" name="Image 5" descr="preencoded.png">
            <a:hlinkClick r:id="rId7" tooltip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361" y="593527"/>
            <a:ext cx="9216628" cy="60471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504361" y="6963489"/>
            <a:ext cx="5380553" cy="67246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296"/>
              </a:lnSpc>
              <a:buNone/>
            </a:pPr>
            <a:endParaRPr lang="en-US" sz="4237" dirty="0"/>
          </a:p>
        </p:txBody>
      </p:sp>
      <p:pic>
        <p:nvPicPr>
          <p:cNvPr id="6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4" name="Text 1"/>
          <p:cNvSpPr/>
          <p:nvPr/>
        </p:nvSpPr>
        <p:spPr>
          <a:xfrm>
            <a:off x="2348389" y="1002149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endParaRPr lang="en-US" sz="4374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389" y="2029778"/>
            <a:ext cx="9933503" cy="459224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6871930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7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2024-04-24T05:21:40Z</dcterms:created>
  <dcterms:modified xsi:type="dcterms:W3CDTF">2024-04-24T05:21:40Z</dcterms:modified>
</cp:coreProperties>
</file>