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0" autoAdjust="0"/>
  </p:normalViewPr>
  <p:slideViewPr>
    <p:cSldViewPr snapToGrid="0">
      <p:cViewPr>
        <p:scale>
          <a:sx n="60" d="100"/>
          <a:sy n="60" d="100"/>
        </p:scale>
        <p:origin x="3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C678719-DC36-4D17-A663-92FC16F4B49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811B34E-8B14-42D2-85E3-A86E0F1F673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376A214-A76B-4E82-834E-6EA8315BABF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CF44153-B50A-41E6-A6AA-49FA29EC5CA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F7D0405-CDD8-4ED7-A3C5-BE57350FB1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30B77D8-01B5-44C7-885F-23A3B61FAD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9D15AE7-40AC-4908-B017-A937724AAC1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C5B11D2-6E7F-41AC-9544-97DE44A8ADB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FBF80CA-A2A6-4D4E-9772-AF7FFF55877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B285E43-1446-447A-B9BB-D0813EC1DDF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3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E66DF0D-91C2-42F7-844D-D572F7D0692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kaggl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eplearningbook.org/" TargetMode="External"/><Relationship Id="rId5" Type="http://schemas.openxmlformats.org/officeDocument/2006/relationships/hyperlink" Target="https://www.udacity.com/" TargetMode="External"/><Relationship Id="rId4" Type="http://schemas.openxmlformats.org/officeDocument/2006/relationships/hyperlink" Target="https://www.courser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Image 1"/>
          <p:cNvPicPr/>
          <p:nvPr/>
        </p:nvPicPr>
        <p:blipFill>
          <a:blip r:embed="rId4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>
            <a:noFill/>
          </a:ln>
        </p:spPr>
      </p:pic>
      <p:pic>
        <p:nvPicPr>
          <p:cNvPr id="47" name="Image 2"/>
          <p:cNvPicPr/>
          <p:nvPr/>
        </p:nvPicPr>
        <p:blipFill>
          <a:blip r:embed="rId5"/>
          <a:stretch/>
        </p:blipFill>
        <p:spPr>
          <a:xfrm>
            <a:off x="9419760" y="2264040"/>
            <a:ext cx="4934520" cy="370080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771840" y="1231560"/>
            <a:ext cx="7599960" cy="268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ts val="7047"/>
              </a:lnSpc>
            </a:pPr>
            <a:r>
              <a:rPr lang="ru-RU" sz="5640" b="0" strike="noStrike" spc="-1" dirty="0" err="1">
                <a:solidFill>
                  <a:srgbClr val="FFFFFF"/>
                </a:solidFill>
                <a:latin typeface="Times New Roman" panose="02020603050405020304" pitchFamily="18" charset="0"/>
                <a:ea typeface="Unbounded"/>
                <a:cs typeface="Times New Roman" panose="02020603050405020304" pitchFamily="18" charset="0"/>
              </a:rPr>
              <a:t>Жасанды</a:t>
            </a:r>
            <a:r>
              <a:rPr lang="ru-RU" sz="564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Unbounded"/>
                <a:cs typeface="Times New Roman" panose="02020603050405020304" pitchFamily="18" charset="0"/>
              </a:rPr>
              <a:t> интеллект </a:t>
            </a:r>
            <a:r>
              <a:rPr lang="ru-RU" sz="5640" b="0" strike="noStrike" spc="-1" dirty="0" err="1">
                <a:solidFill>
                  <a:srgbClr val="FFFFFF"/>
                </a:solidFill>
                <a:latin typeface="Times New Roman" panose="02020603050405020304" pitchFamily="18" charset="0"/>
                <a:ea typeface="Unbounded"/>
                <a:cs typeface="Times New Roman" panose="02020603050405020304" pitchFamily="18" charset="0"/>
              </a:rPr>
              <a:t>әлемі</a:t>
            </a:r>
            <a:r>
              <a:rPr lang="en-US" sz="564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Unbounded"/>
                <a:cs typeface="Times New Roman" panose="02020603050405020304" pitchFamily="18" charset="0"/>
              </a:rPr>
              <a:t> </a:t>
            </a:r>
            <a:endParaRPr lang="en-US" sz="564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771840" y="3441700"/>
            <a:ext cx="7599960" cy="2922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ts val="2778"/>
              </a:lnSpc>
            </a:pPr>
            <a:r>
              <a:rPr lang="en-US" sz="1739" b="0" strike="noStrike" spc="-1" dirty="0">
                <a:solidFill>
                  <a:srgbClr val="CAD6DE"/>
                </a:solidFill>
                <a:latin typeface="Cabin"/>
                <a:ea typeface="Cabin"/>
              </a:rPr>
              <a:t>	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Жасанды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интеллект (</a:t>
            </a:r>
            <a:r>
              <a:rPr lang="kk-KZ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ЖИ</a:t>
            </a:r>
            <a:r>
              <a:rPr lang="en-US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) -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әдетте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адам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интеллектін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қажет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ететін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тапсырмаларды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орындауға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қабілетті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интеллектуалды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жүйелерді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жасауға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бағытталған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информатика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саласы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.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Бұл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медицина мен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қаржы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, 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білім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мен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ойын-сауыққа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дейін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өміріміздің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көптеген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салаларын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өзгертіп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жатқан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серпінді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дамып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келе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</a:t>
            </a:r>
            <a:r>
              <a:rPr lang="ru-RU" sz="1739" b="0" strike="noStrike" spc="-1" dirty="0" err="1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жатқан</a:t>
            </a:r>
            <a:r>
              <a:rPr lang="ru-RU" sz="1739" b="0" strike="noStrike" spc="-1" dirty="0">
                <a:solidFill>
                  <a:srgbClr val="CAD6D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</a:rPr>
              <a:t> сала.</a:t>
            </a:r>
            <a:endParaRPr lang="en-US" sz="1739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894240" y="6756480"/>
            <a:ext cx="107640" cy="9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768"/>
              </a:lnSpc>
            </a:pPr>
            <a:r>
              <a:rPr lang="en-US" sz="769" b="0" strike="noStrike" spc="-1">
                <a:solidFill>
                  <a:srgbClr val="3C3838"/>
                </a:solidFill>
                <a:latin typeface="Cabin"/>
                <a:ea typeface="Cabin"/>
              </a:rPr>
              <a:t>AT</a:t>
            </a:r>
            <a:endParaRPr lang="en-US" sz="769" b="0" strike="noStrike" spc="-1">
              <a:latin typeface="Arial"/>
            </a:endParaRPr>
          </a:p>
        </p:txBody>
      </p:sp>
      <p:pic>
        <p:nvPicPr>
          <p:cNvPr id="53" name="Image 3"/>
          <p:cNvPicPr/>
          <p:nvPr/>
        </p:nvPicPr>
        <p:blipFill>
          <a:blip r:embed="rId6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968760" y="2344680"/>
            <a:ext cx="9329400" cy="7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717"/>
              </a:lnSpc>
            </a:pPr>
            <a:r>
              <a:rPr lang="kk-KZ" sz="4579" spc="-1" dirty="0">
                <a:solidFill>
                  <a:srgbClr val="FFFFFF"/>
                </a:solidFill>
                <a:latin typeface="Unbounded"/>
                <a:ea typeface="Unbounded"/>
              </a:rPr>
              <a:t>ЖИ</a:t>
            </a:r>
            <a:r>
              <a:rPr lang="en-US" sz="457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4579" spc="-1" dirty="0" err="1">
                <a:solidFill>
                  <a:srgbClr val="FFFFFF"/>
                </a:solidFill>
                <a:latin typeface="Unbounded"/>
                <a:ea typeface="Unbounded"/>
              </a:rPr>
              <a:t>зерттеуге</a:t>
            </a:r>
            <a:r>
              <a:rPr lang="ru-RU" sz="457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457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арналған</a:t>
            </a:r>
            <a:r>
              <a:rPr lang="ru-RU" sz="457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457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ресурстар</a:t>
            </a:r>
            <a:endParaRPr lang="en-US" sz="4579" b="0" strike="noStrike" spc="-1" dirty="0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363680" y="3564360"/>
            <a:ext cx="122976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marL="343080" indent="-342720">
              <a:lnSpc>
                <a:spcPts val="3110"/>
              </a:lnSpc>
              <a:buClr>
                <a:srgbClr val="0A988B"/>
              </a:buClr>
              <a:buFont typeface="Symbol" charset="2"/>
              <a:buChar char=""/>
            </a:pPr>
            <a:r>
              <a:rPr lang="en-US" sz="1950" b="0" u="sng" strike="noStrike" spc="-1" dirty="0">
                <a:solidFill>
                  <a:srgbClr val="0563C1"/>
                </a:solidFill>
                <a:uFillTx/>
                <a:latin typeface="Cabin"/>
                <a:ea typeface="Cabin"/>
                <a:hlinkClick r:id="rId4"/>
              </a:rPr>
              <a:t>Coursera</a:t>
            </a:r>
            <a:endParaRPr lang="en-US" sz="1950" b="0" strike="noStrike" spc="-1" dirty="0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1363680" y="4045680"/>
            <a:ext cx="122976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marL="343080" indent="-342720">
              <a:lnSpc>
                <a:spcPts val="3110"/>
              </a:lnSpc>
              <a:buClr>
                <a:srgbClr val="0A988B"/>
              </a:buClr>
              <a:buFont typeface="Symbol" charset="2"/>
              <a:buChar char=""/>
            </a:pPr>
            <a:r>
              <a:rPr lang="en-US" sz="1950" b="0" u="sng" strike="noStrike" spc="-1">
                <a:solidFill>
                  <a:srgbClr val="0563C1"/>
                </a:solidFill>
                <a:uFillTx/>
                <a:latin typeface="Cabin"/>
                <a:ea typeface="Cabin"/>
                <a:hlinkClick r:id="rId5"/>
              </a:rPr>
              <a:t>Udacity</a:t>
            </a:r>
            <a:endParaRPr lang="en-US" sz="1950" b="0" strike="noStrike" spc="-1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1363680" y="4527000"/>
            <a:ext cx="122976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marL="343080" indent="-342720">
              <a:lnSpc>
                <a:spcPts val="3110"/>
              </a:lnSpc>
              <a:buClr>
                <a:srgbClr val="0A988B"/>
              </a:buClr>
              <a:buFont typeface="Symbol" charset="2"/>
              <a:buChar char=""/>
            </a:pPr>
            <a:r>
              <a:rPr lang="en-US" sz="1950" b="0" u="sng" strike="noStrike" spc="-1">
                <a:solidFill>
                  <a:srgbClr val="0563C1"/>
                </a:solidFill>
                <a:uFillTx/>
                <a:latin typeface="Cabin"/>
                <a:ea typeface="Cabin"/>
                <a:hlinkClick r:id="rId6"/>
              </a:rPr>
              <a:t>Deep Learning Book</a:t>
            </a:r>
            <a:endParaRPr lang="en-US" sz="1950" b="0" strike="noStrike" spc="-1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1363680" y="5008320"/>
            <a:ext cx="122976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marL="343080" indent="-342720">
              <a:lnSpc>
                <a:spcPts val="3110"/>
              </a:lnSpc>
              <a:buClr>
                <a:srgbClr val="0A988B"/>
              </a:buClr>
              <a:buFont typeface="Symbol" charset="2"/>
              <a:buChar char=""/>
            </a:pPr>
            <a:r>
              <a:rPr lang="en-US" sz="1950" b="0" u="sng" strike="noStrike" spc="-1">
                <a:solidFill>
                  <a:srgbClr val="0563C1"/>
                </a:solidFill>
                <a:uFillTx/>
                <a:latin typeface="Cabin"/>
                <a:ea typeface="Cabin"/>
                <a:hlinkClick r:id="rId7"/>
              </a:rPr>
              <a:t>Kaggle</a:t>
            </a:r>
            <a:endParaRPr lang="en-US" sz="1950" b="0" strike="noStrike" spc="-1"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1363680" y="5490000"/>
            <a:ext cx="122976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marL="343080" indent="-342720">
              <a:lnSpc>
                <a:spcPts val="3110"/>
              </a:lnSpc>
              <a:buClr>
                <a:srgbClr val="CAD6DE"/>
              </a:buClr>
              <a:buFont typeface="Symbol" charset="2"/>
              <a:buChar char=""/>
            </a:pPr>
            <a:r>
              <a:rPr lang="en-US" sz="1950" b="0" strike="noStrike" spc="-1">
                <a:solidFill>
                  <a:srgbClr val="CAD6DE"/>
                </a:solidFill>
                <a:latin typeface="Cabin"/>
                <a:ea typeface="Cabin"/>
              </a:rPr>
              <a:t>Fast.ai</a:t>
            </a:r>
            <a:endParaRPr lang="en-US" sz="195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0" y="0"/>
            <a:ext cx="14630040" cy="98564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Image 1"/>
          <p:cNvPicPr/>
          <p:nvPr/>
        </p:nvPicPr>
        <p:blipFill>
          <a:blip r:embed="rId4"/>
          <a:stretch/>
        </p:blipFill>
        <p:spPr>
          <a:xfrm>
            <a:off x="0" y="0"/>
            <a:ext cx="14630040" cy="2286000"/>
          </a:xfrm>
          <a:prstGeom prst="rect">
            <a:avLst/>
          </a:prstGeom>
          <a:ln>
            <a:noFill/>
          </a:ln>
        </p:spPr>
      </p:pic>
      <p:pic>
        <p:nvPicPr>
          <p:cNvPr id="57" name="Image 2"/>
          <p:cNvPicPr/>
          <p:nvPr/>
        </p:nvPicPr>
        <p:blipFill>
          <a:blip r:embed="rId5"/>
          <a:stretch/>
        </p:blipFill>
        <p:spPr>
          <a:xfrm>
            <a:off x="6106680" y="216000"/>
            <a:ext cx="2416680" cy="1728000"/>
          </a:xfrm>
          <a:prstGeom prst="rect">
            <a:avLst/>
          </a:prstGeom>
          <a:ln>
            <a:noFill/>
          </a:ln>
        </p:spPr>
      </p:pic>
      <p:sp>
        <p:nvSpPr>
          <p:cNvPr id="58" name="CustomShape 2"/>
          <p:cNvSpPr/>
          <p:nvPr/>
        </p:nvSpPr>
        <p:spPr>
          <a:xfrm>
            <a:off x="2872800" y="2635560"/>
            <a:ext cx="5589000" cy="5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4003"/>
              </a:lnSpc>
            </a:pPr>
            <a:r>
              <a:rPr lang="kk-KZ" sz="3200" spc="-1" dirty="0">
                <a:solidFill>
                  <a:srgbClr val="FFFFFF"/>
                </a:solidFill>
                <a:latin typeface="Unbounded"/>
                <a:ea typeface="Unbounded"/>
              </a:rPr>
              <a:t>ЖИ н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егізгі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тұжырымдамалары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2872800" y="359712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4"/>
          <p:cNvSpPr/>
          <p:nvPr/>
        </p:nvSpPr>
        <p:spPr>
          <a:xfrm>
            <a:off x="3009600" y="3669480"/>
            <a:ext cx="11448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1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61" name="CustomShape 5"/>
          <p:cNvSpPr/>
          <p:nvPr/>
        </p:nvSpPr>
        <p:spPr>
          <a:xfrm>
            <a:off x="3434040" y="3597120"/>
            <a:ext cx="263196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Машиналық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оқыту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3434040" y="3954960"/>
            <a:ext cx="3794400" cy="193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4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Машиналық </a:t>
            </a:r>
            <a:r>
              <a:rPr lang="ru-RU" sz="14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оқыту</a:t>
            </a:r>
            <a:r>
              <a:rPr lang="ru-RU" sz="14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(</a:t>
            </a:r>
            <a:r>
              <a:rPr lang="kk-KZ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МО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) –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компьютерлерге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нақты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бағдарламалаусыз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деректерден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үйренуге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мүмкіндік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беретін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саласы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МО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алгоритмдері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талдайды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нәтижелерді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болжау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объектілерді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жіктеу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аномалияларды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анықтау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т.б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құрастырады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63" name="CustomShape 7"/>
          <p:cNvSpPr/>
          <p:nvPr/>
        </p:nvSpPr>
        <p:spPr>
          <a:xfrm>
            <a:off x="7401600" y="359712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8"/>
          <p:cNvSpPr/>
          <p:nvPr/>
        </p:nvSpPr>
        <p:spPr>
          <a:xfrm>
            <a:off x="7499520" y="3669480"/>
            <a:ext cx="19188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2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65" name="CustomShape 9"/>
          <p:cNvSpPr/>
          <p:nvPr/>
        </p:nvSpPr>
        <p:spPr>
          <a:xfrm>
            <a:off x="7962840" y="3597120"/>
            <a:ext cx="238284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Терең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оқыту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66" name="CustomShape 10"/>
          <p:cNvSpPr/>
          <p:nvPr/>
        </p:nvSpPr>
        <p:spPr>
          <a:xfrm>
            <a:off x="7962840" y="3954960"/>
            <a:ext cx="3794400" cy="221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Терең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–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күрделі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үйрету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көп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деңгейлі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нейрондық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желілерді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пайдаланатын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МО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-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ішкі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саласы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технология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табиғи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тілді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өңдеу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кескінді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тану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сияқты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дәстүрлі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МО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әдістеріне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бұрын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жетпейтін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мәселелерді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67" name="CustomShape 11"/>
          <p:cNvSpPr/>
          <p:nvPr/>
        </p:nvSpPr>
        <p:spPr>
          <a:xfrm>
            <a:off x="2872800" y="653472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12"/>
          <p:cNvSpPr/>
          <p:nvPr/>
        </p:nvSpPr>
        <p:spPr>
          <a:xfrm>
            <a:off x="2968920" y="6607080"/>
            <a:ext cx="19584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3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69" name="CustomShape 13"/>
          <p:cNvSpPr/>
          <p:nvPr/>
        </p:nvSpPr>
        <p:spPr>
          <a:xfrm>
            <a:off x="3434040" y="6534720"/>
            <a:ext cx="205956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Нейрондық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желілер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70" name="CustomShape 14"/>
          <p:cNvSpPr/>
          <p:nvPr/>
        </p:nvSpPr>
        <p:spPr>
          <a:xfrm>
            <a:off x="3434040" y="6892560"/>
            <a:ext cx="3794400" cy="248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Нейрондық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желілер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-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биологиялық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мидың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құрылымы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мен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қызметінен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шабыттандырылған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есептеу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модельдері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Олар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бір-бірімен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өзара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әрекеттесіп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күрделі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желілерді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құрайтын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жасанды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нейрондардан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тұрады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Нейрондық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желілер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кескіндерді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классификациялаудан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бастап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машиналық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аудармаға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дейін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ауқымды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мәселелерді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қолданылады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71" name="CustomShape 15"/>
          <p:cNvSpPr/>
          <p:nvPr/>
        </p:nvSpPr>
        <p:spPr>
          <a:xfrm>
            <a:off x="7401600" y="653472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16"/>
          <p:cNvSpPr/>
          <p:nvPr/>
        </p:nvSpPr>
        <p:spPr>
          <a:xfrm>
            <a:off x="7498080" y="6607080"/>
            <a:ext cx="19548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4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73" name="CustomShape 17"/>
          <p:cNvSpPr/>
          <p:nvPr/>
        </p:nvSpPr>
        <p:spPr>
          <a:xfrm>
            <a:off x="7962840" y="6534720"/>
            <a:ext cx="3794400" cy="5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Табиғи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тілді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өңдеу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74" name="CustomShape 18"/>
          <p:cNvSpPr/>
          <p:nvPr/>
        </p:nvSpPr>
        <p:spPr>
          <a:xfrm>
            <a:off x="7962840" y="7146720"/>
            <a:ext cx="3794400" cy="16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Табиғи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тілді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өңдеу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(ТТӨ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) -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компьютерлер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мен адам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тілі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арасындағы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өзара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әрекеттесуге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бағытталған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саласы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Ол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мәтінді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талдау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машиналық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аударма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сөзді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тану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сөйлеу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синтезі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сияқты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тапсырмаларды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қамтиды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0" y="0"/>
            <a:ext cx="14630040" cy="933048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2872800" y="475200"/>
            <a:ext cx="5933880" cy="5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4003"/>
              </a:lnSpc>
            </a:pPr>
            <a:r>
              <a:rPr lang="ru-RU" sz="3200" spc="-1" dirty="0">
                <a:solidFill>
                  <a:srgbClr val="FFFFFF"/>
                </a:solidFill>
                <a:latin typeface="Unbounded"/>
                <a:ea typeface="Unbounded"/>
              </a:rPr>
              <a:t>Ж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И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тарихы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мен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дамуы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120480" y="1329120"/>
            <a:ext cx="22680" cy="7526160"/>
          </a:xfrm>
          <a:prstGeom prst="roundRect">
            <a:avLst>
              <a:gd name="adj" fmla="val 113400"/>
            </a:avLst>
          </a:prstGeom>
          <a:solidFill>
            <a:srgbClr val="496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4"/>
          <p:cNvSpPr/>
          <p:nvPr/>
        </p:nvSpPr>
        <p:spPr>
          <a:xfrm>
            <a:off x="3303360" y="1706040"/>
            <a:ext cx="604440" cy="22680"/>
          </a:xfrm>
          <a:prstGeom prst="roundRect">
            <a:avLst>
              <a:gd name="adj" fmla="val 113400"/>
            </a:avLst>
          </a:prstGeom>
          <a:solidFill>
            <a:srgbClr val="496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5"/>
          <p:cNvSpPr/>
          <p:nvPr/>
        </p:nvSpPr>
        <p:spPr>
          <a:xfrm>
            <a:off x="2937600" y="152316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6"/>
          <p:cNvSpPr/>
          <p:nvPr/>
        </p:nvSpPr>
        <p:spPr>
          <a:xfrm>
            <a:off x="3074400" y="1595520"/>
            <a:ext cx="11448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1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83" name="CustomShape 7"/>
          <p:cNvSpPr/>
          <p:nvPr/>
        </p:nvSpPr>
        <p:spPr>
          <a:xfrm>
            <a:off x="4082400" y="150156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en-US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1950-</a:t>
            </a:r>
            <a:r>
              <a:rPr lang="kk-KZ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жылдар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84" name="CustomShape 8"/>
          <p:cNvSpPr/>
          <p:nvPr/>
        </p:nvSpPr>
        <p:spPr>
          <a:xfrm>
            <a:off x="4082400" y="1859400"/>
            <a:ext cx="767484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Жасанды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интеллект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ұғымының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шахмат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ойнаудың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логикалық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есептерді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шешудің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алғашқы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бағдарламаларының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жасалуы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85" name="CustomShape 9"/>
          <p:cNvSpPr/>
          <p:nvPr/>
        </p:nvSpPr>
        <p:spPr>
          <a:xfrm>
            <a:off x="3303360" y="3135240"/>
            <a:ext cx="604440" cy="22680"/>
          </a:xfrm>
          <a:prstGeom prst="roundRect">
            <a:avLst>
              <a:gd name="adj" fmla="val 113400"/>
            </a:avLst>
          </a:prstGeom>
          <a:solidFill>
            <a:srgbClr val="496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10"/>
          <p:cNvSpPr/>
          <p:nvPr/>
        </p:nvSpPr>
        <p:spPr>
          <a:xfrm>
            <a:off x="2937600" y="295236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11"/>
          <p:cNvSpPr/>
          <p:nvPr/>
        </p:nvSpPr>
        <p:spPr>
          <a:xfrm>
            <a:off x="3035520" y="3025080"/>
            <a:ext cx="19188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2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88" name="CustomShape 12"/>
          <p:cNvSpPr/>
          <p:nvPr/>
        </p:nvSpPr>
        <p:spPr>
          <a:xfrm>
            <a:off x="4082400" y="293112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en-US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1960-</a:t>
            </a:r>
            <a:r>
              <a:rPr lang="kk-KZ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жылдар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89" name="CustomShape 13"/>
          <p:cNvSpPr/>
          <p:nvPr/>
        </p:nvSpPr>
        <p:spPr>
          <a:xfrm>
            <a:off x="4082400" y="3288600"/>
            <a:ext cx="767484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Жоғары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мамандандырылған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салалардағы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мәселелерді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алатын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сараптамалық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жүйелерді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әзірлеу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Жасанды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бағдарламалау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тілдерін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құрудың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алғашқы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әрекеттері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90" name="CustomShape 14"/>
          <p:cNvSpPr/>
          <p:nvPr/>
        </p:nvSpPr>
        <p:spPr>
          <a:xfrm>
            <a:off x="3303360" y="4564440"/>
            <a:ext cx="604440" cy="22680"/>
          </a:xfrm>
          <a:prstGeom prst="roundRect">
            <a:avLst>
              <a:gd name="adj" fmla="val 113400"/>
            </a:avLst>
          </a:prstGeom>
          <a:solidFill>
            <a:srgbClr val="496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15"/>
          <p:cNvSpPr/>
          <p:nvPr/>
        </p:nvSpPr>
        <p:spPr>
          <a:xfrm>
            <a:off x="2937600" y="438156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16"/>
          <p:cNvSpPr/>
          <p:nvPr/>
        </p:nvSpPr>
        <p:spPr>
          <a:xfrm>
            <a:off x="3033720" y="4454280"/>
            <a:ext cx="19584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3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93" name="CustomShape 17"/>
          <p:cNvSpPr/>
          <p:nvPr/>
        </p:nvSpPr>
        <p:spPr>
          <a:xfrm>
            <a:off x="4082400" y="436032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en-US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1970-</a:t>
            </a:r>
            <a:r>
              <a:rPr lang="kk-KZ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жылдар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94" name="CustomShape 18"/>
          <p:cNvSpPr/>
          <p:nvPr/>
        </p:nvSpPr>
        <p:spPr>
          <a:xfrm>
            <a:off x="4082400" y="4717800"/>
            <a:ext cx="7674840" cy="82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Логикалық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программалаудың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дамуы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табиғи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тілге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қабілетті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алғашқы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жүйелердің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Машиналық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саласындағы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зерттеулер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қарқын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ала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бастады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95" name="CustomShape 19"/>
          <p:cNvSpPr/>
          <p:nvPr/>
        </p:nvSpPr>
        <p:spPr>
          <a:xfrm>
            <a:off x="3303360" y="6270480"/>
            <a:ext cx="604440" cy="22680"/>
          </a:xfrm>
          <a:prstGeom prst="roundRect">
            <a:avLst>
              <a:gd name="adj" fmla="val 113400"/>
            </a:avLst>
          </a:prstGeom>
          <a:solidFill>
            <a:srgbClr val="496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0"/>
          <p:cNvSpPr/>
          <p:nvPr/>
        </p:nvSpPr>
        <p:spPr>
          <a:xfrm>
            <a:off x="2937600" y="608760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1"/>
          <p:cNvSpPr/>
          <p:nvPr/>
        </p:nvSpPr>
        <p:spPr>
          <a:xfrm>
            <a:off x="3033720" y="6159960"/>
            <a:ext cx="19548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4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98" name="CustomShape 22"/>
          <p:cNvSpPr/>
          <p:nvPr/>
        </p:nvSpPr>
        <p:spPr>
          <a:xfrm>
            <a:off x="4082400" y="606600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en-US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1980-</a:t>
            </a:r>
            <a:r>
              <a:rPr lang="kk-KZ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жылдар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99" name="CustomShape 23"/>
          <p:cNvSpPr/>
          <p:nvPr/>
        </p:nvSpPr>
        <p:spPr>
          <a:xfrm>
            <a:off x="4082400" y="6423840"/>
            <a:ext cx="767484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Дәстүрлі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алгоритмдер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жетімсіз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есептерді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шешуге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мүмкіндік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беретін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нейрондық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желілердің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00" name="CustomShape 24"/>
          <p:cNvSpPr/>
          <p:nvPr/>
        </p:nvSpPr>
        <p:spPr>
          <a:xfrm>
            <a:off x="3303360" y="7699680"/>
            <a:ext cx="604440" cy="22680"/>
          </a:xfrm>
          <a:prstGeom prst="roundRect">
            <a:avLst>
              <a:gd name="adj" fmla="val 113400"/>
            </a:avLst>
          </a:prstGeom>
          <a:solidFill>
            <a:srgbClr val="496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5"/>
          <p:cNvSpPr/>
          <p:nvPr/>
        </p:nvSpPr>
        <p:spPr>
          <a:xfrm>
            <a:off x="2937600" y="7516800"/>
            <a:ext cx="388440" cy="388440"/>
          </a:xfrm>
          <a:prstGeom prst="roundRect">
            <a:avLst>
              <a:gd name="adj" fmla="val 6669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6"/>
          <p:cNvSpPr/>
          <p:nvPr/>
        </p:nvSpPr>
        <p:spPr>
          <a:xfrm>
            <a:off x="3037320" y="7589160"/>
            <a:ext cx="18864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ts val="1922"/>
              </a:lnSpc>
            </a:pPr>
            <a:r>
              <a:rPr lang="en-US" sz="1920" b="0" strike="noStrike" spc="-1">
                <a:solidFill>
                  <a:srgbClr val="CAD6DE"/>
                </a:solidFill>
                <a:latin typeface="Unbounded"/>
                <a:ea typeface="Unbounded"/>
              </a:rPr>
              <a:t>5</a:t>
            </a:r>
            <a:endParaRPr lang="en-US" sz="1920" b="0" strike="noStrike" spc="-1">
              <a:latin typeface="Arial"/>
            </a:endParaRPr>
          </a:p>
        </p:txBody>
      </p:sp>
      <p:sp>
        <p:nvSpPr>
          <p:cNvPr id="103" name="CustomShape 27"/>
          <p:cNvSpPr/>
          <p:nvPr/>
        </p:nvSpPr>
        <p:spPr>
          <a:xfrm>
            <a:off x="4082400" y="7495200"/>
            <a:ext cx="324468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en-US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1990-</a:t>
            </a:r>
            <a:r>
              <a:rPr lang="kk-KZ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жылдан</a:t>
            </a:r>
            <a:r>
              <a:rPr lang="en-US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– </a:t>
            </a:r>
            <a:r>
              <a:rPr lang="kk-KZ" sz="1600" spc="-1" dirty="0">
                <a:solidFill>
                  <a:srgbClr val="CAD6DE"/>
                </a:solidFill>
                <a:latin typeface="Unbounded"/>
                <a:ea typeface="Unbounded"/>
              </a:rPr>
              <a:t>қазіргі уақытта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04" name="CustomShape 28"/>
          <p:cNvSpPr/>
          <p:nvPr/>
        </p:nvSpPr>
        <p:spPr>
          <a:xfrm>
            <a:off x="4082400" y="7853040"/>
            <a:ext cx="7674840" cy="82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Машиналық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терең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дәуірі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Табиғи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тілдерді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өңдеу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компьютерлік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көру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робототехника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т.б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саласындағы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күрделі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есептерді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шешуге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қабілетті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алгоритмдерді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968760" y="1446840"/>
            <a:ext cx="11393640" cy="7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717"/>
              </a:lnSpc>
            </a:pPr>
            <a:r>
              <a:rPr lang="ru-RU" sz="457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Білімді</a:t>
            </a:r>
            <a:r>
              <a:rPr lang="ru-RU" sz="457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457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бейнелеу</a:t>
            </a:r>
            <a:r>
              <a:rPr lang="ru-RU" sz="457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457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модельдері</a:t>
            </a:r>
            <a:endParaRPr lang="en-US" sz="4579" b="0" strike="noStrike" spc="-1" dirty="0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968760" y="2790000"/>
            <a:ext cx="37443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860"/>
              </a:lnSpc>
            </a:pPr>
            <a:r>
              <a:rPr lang="ru-RU" sz="228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Семантикалық</a:t>
            </a:r>
            <a:r>
              <a:rPr lang="ru-RU" sz="228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228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желілер</a:t>
            </a:r>
            <a:endParaRPr lang="en-US" sz="2289" b="0" strike="noStrike" spc="-1" dirty="0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968760" y="3400200"/>
            <a:ext cx="3828600" cy="31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3110"/>
              </a:lnSpc>
            </a:pP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Семантикалық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желілер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білімді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графиктер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түрінде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көрсетеді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мұнда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түйіндер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-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объектілер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немесе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түсініктер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ал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доғалар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-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олардың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арасындағы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қатынастар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болып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табылады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тәсіл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күрделі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ұғымдарды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олардың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байланыстарын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модельдеуге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мүмкіндік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береді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950" b="0" strike="noStrike" spc="-1" dirty="0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5407560" y="2790000"/>
            <a:ext cx="29041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860"/>
              </a:lnSpc>
            </a:pPr>
            <a:r>
              <a:rPr lang="en-US" sz="228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Фрейм</a:t>
            </a:r>
            <a:r>
              <a:rPr lang="kk-KZ" sz="228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дар</a:t>
            </a:r>
            <a:endParaRPr lang="en-US" sz="2289" b="0" strike="noStrike" spc="-1" dirty="0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5407560" y="3400200"/>
            <a:ext cx="3828600" cy="31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3110"/>
              </a:lnSpc>
            </a:pP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Фреймдер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-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объектілер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мен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олардың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қасиеттерін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сипаттайтын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құрылымдары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Олар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білімді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иерархиялық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құрылымдарға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жүйелеуге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типтік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объектілер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туралы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ақпаратты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тиімді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сақтауға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мүмкіндік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береді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950" b="0" strike="noStrike" spc="-1" dirty="0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9846360" y="2790000"/>
            <a:ext cx="359568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860"/>
              </a:lnSpc>
            </a:pPr>
            <a:r>
              <a:rPr lang="ru-RU" sz="228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Логикалық</a:t>
            </a:r>
            <a:r>
              <a:rPr lang="ru-RU" sz="228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228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модельдер</a:t>
            </a:r>
            <a:endParaRPr lang="en-US" sz="2289" b="0" strike="noStrike" spc="-1" dirty="0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9846360" y="3400200"/>
            <a:ext cx="3828600" cy="27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3110"/>
              </a:lnSpc>
            </a:pP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Логикалық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білімді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формалды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логикалық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өрнектер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түрінде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көрсетеді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тәсіл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қатаң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қорытындылар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жасауға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бұрыннан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бар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білімнен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жаңа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білімді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генерациялауға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мүмкіндік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береді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95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0" y="0"/>
            <a:ext cx="14630040" cy="937512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2872800" y="475200"/>
            <a:ext cx="8884800" cy="101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4003"/>
              </a:lnSpc>
            </a:pPr>
            <a:r>
              <a:rPr lang="kk-KZ" sz="3200" spc="-1" dirty="0">
                <a:solidFill>
                  <a:srgbClr val="FFFFFF"/>
                </a:solidFill>
                <a:latin typeface="Unbounded"/>
                <a:ea typeface="Unbounded"/>
              </a:rPr>
              <a:t>ЖИ аясындағы</a:t>
            </a:r>
            <a:r>
              <a:rPr lang="en-US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зерттеулерінің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негіздері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119" name="Image 1"/>
          <p:cNvPicPr/>
          <p:nvPr/>
        </p:nvPicPr>
        <p:blipFill>
          <a:blip r:embed="rId4"/>
          <a:stretch/>
        </p:blipFill>
        <p:spPr>
          <a:xfrm>
            <a:off x="2872800" y="1837080"/>
            <a:ext cx="863640" cy="153252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3996000" y="2009880"/>
            <a:ext cx="248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Мақсатты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айқындау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3996000" y="2367720"/>
            <a:ext cx="7761600" cy="82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алдымен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kk-KZ" sz="1360" spc="-1" dirty="0">
                <a:solidFill>
                  <a:srgbClr val="CAD6DE"/>
                </a:solidFill>
                <a:latin typeface="Cabin"/>
                <a:ea typeface="Cabin"/>
              </a:rPr>
              <a:t>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жүйесі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шешетін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мәселені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нақты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тұжырымдау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керек.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Мысалы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кескінді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жіктеу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машиналық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аударма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немесе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акция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бағасын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болжау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22" name="Image 2"/>
          <p:cNvPicPr/>
          <p:nvPr/>
        </p:nvPicPr>
        <p:blipFill>
          <a:blip r:embed="rId5"/>
          <a:stretch/>
        </p:blipFill>
        <p:spPr>
          <a:xfrm>
            <a:off x="2872800" y="3370320"/>
            <a:ext cx="863640" cy="1382040"/>
          </a:xfrm>
          <a:prstGeom prst="rect">
            <a:avLst/>
          </a:prstGeom>
          <a:ln>
            <a:noFill/>
          </a:ln>
        </p:spPr>
      </p:pic>
      <p:sp>
        <p:nvSpPr>
          <p:cNvPr id="123" name="CustomShape 5"/>
          <p:cNvSpPr/>
          <p:nvPr/>
        </p:nvSpPr>
        <p:spPr>
          <a:xfrm>
            <a:off x="3996000" y="354312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Модель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таңдау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3996000" y="3900600"/>
            <a:ext cx="776160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Содан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кейін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мәселені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сәйкес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үлгісін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таңдау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керек.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Таңдау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түріне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тапсырманың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күрделілігіне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ресурстарға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т.б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тәуелді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25" name="Image 3"/>
          <p:cNvPicPr/>
          <p:nvPr/>
        </p:nvPicPr>
        <p:blipFill>
          <a:blip r:embed="rId6"/>
          <a:stretch/>
        </p:blipFill>
        <p:spPr>
          <a:xfrm>
            <a:off x="2872800" y="4752720"/>
            <a:ext cx="863640" cy="1382040"/>
          </a:xfrm>
          <a:prstGeom prst="rect">
            <a:avLst/>
          </a:prstGeom>
          <a:ln>
            <a:noFill/>
          </a:ln>
        </p:spPr>
      </p:pic>
      <p:sp>
        <p:nvSpPr>
          <p:cNvPr id="126" name="CustomShape 7"/>
          <p:cNvSpPr/>
          <p:nvPr/>
        </p:nvSpPr>
        <p:spPr>
          <a:xfrm>
            <a:off x="3996000" y="4925520"/>
            <a:ext cx="225144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spc="-1" dirty="0" err="1">
                <a:solidFill>
                  <a:srgbClr val="CAD6DE"/>
                </a:solidFill>
                <a:latin typeface="Unbounded"/>
                <a:ea typeface="Unbounded"/>
              </a:rPr>
              <a:t>Модельді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оқыту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27" name="CustomShape 8"/>
          <p:cNvSpPr/>
          <p:nvPr/>
        </p:nvSpPr>
        <p:spPr>
          <a:xfrm>
            <a:off x="3996000" y="5283360"/>
            <a:ext cx="776160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үйрету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көп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ресурстарды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қажет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ететін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кезең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бірнеше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сағаттан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бірнеше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аптаға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дейін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созылуы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28" name="Image 4"/>
          <p:cNvPicPr/>
          <p:nvPr/>
        </p:nvPicPr>
        <p:blipFill>
          <a:blip r:embed="rId7"/>
          <a:stretch/>
        </p:blipFill>
        <p:spPr>
          <a:xfrm>
            <a:off x="2872800" y="6135120"/>
            <a:ext cx="863640" cy="1382040"/>
          </a:xfrm>
          <a:prstGeom prst="rect">
            <a:avLst/>
          </a:prstGeom>
          <a:ln>
            <a:noFill/>
          </a:ln>
        </p:spPr>
      </p:pic>
      <p:sp>
        <p:nvSpPr>
          <p:cNvPr id="129" name="CustomShape 9"/>
          <p:cNvSpPr/>
          <p:nvPr/>
        </p:nvSpPr>
        <p:spPr>
          <a:xfrm>
            <a:off x="3996000" y="630792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Модельді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бағалау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3996000" y="6665760"/>
            <a:ext cx="776160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Сынақ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бойынша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оқытылған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өнімділігін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бағалау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қадам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сапасын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оның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білімді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жаңа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жалпылау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мүмкіндігін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тексеруге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мүмкіндік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береді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31" name="Image 5"/>
          <p:cNvPicPr/>
          <p:nvPr/>
        </p:nvPicPr>
        <p:blipFill>
          <a:blip r:embed="rId8"/>
          <a:stretch/>
        </p:blipFill>
        <p:spPr>
          <a:xfrm>
            <a:off x="2872800" y="7517880"/>
            <a:ext cx="863640" cy="1382040"/>
          </a:xfrm>
          <a:prstGeom prst="rect">
            <a:avLst/>
          </a:prstGeom>
          <a:ln>
            <a:noFill/>
          </a:ln>
        </p:spPr>
      </p:pic>
      <p:sp>
        <p:nvSpPr>
          <p:cNvPr id="132" name="CustomShape 11"/>
          <p:cNvSpPr/>
          <p:nvPr/>
        </p:nvSpPr>
        <p:spPr>
          <a:xfrm>
            <a:off x="3996000" y="769068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Орналастыру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33" name="CustomShape 12"/>
          <p:cNvSpPr/>
          <p:nvPr/>
        </p:nvSpPr>
        <p:spPr>
          <a:xfrm>
            <a:off x="3996000" y="8048520"/>
            <a:ext cx="77616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Нақты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қосымшаларда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пайдалану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оқытылған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орналастыру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34" name="Image 6"/>
          <p:cNvPicPr/>
          <p:nvPr/>
        </p:nvPicPr>
        <p:blipFill>
          <a:blip r:embed="rId9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Image 1"/>
          <p:cNvPicPr/>
          <p:nvPr/>
        </p:nvPicPr>
        <p:blipFill>
          <a:blip r:embed="rId4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>
            <a:noFill/>
          </a:ln>
        </p:spPr>
      </p:pic>
      <p:pic>
        <p:nvPicPr>
          <p:cNvPr id="138" name="Image 2"/>
          <p:cNvPicPr/>
          <p:nvPr/>
        </p:nvPicPr>
        <p:blipFill>
          <a:blip r:embed="rId5"/>
          <a:stretch/>
        </p:blipFill>
        <p:spPr>
          <a:xfrm>
            <a:off x="216000" y="2044440"/>
            <a:ext cx="5054040" cy="414000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6091200" y="982080"/>
            <a:ext cx="7509960" cy="5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4003"/>
              </a:lnSpc>
            </a:pP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Машиналық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оқыту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әдістері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6091200" y="1749600"/>
            <a:ext cx="7934040" cy="1809360"/>
          </a:xfrm>
          <a:prstGeom prst="roundRect">
            <a:avLst>
              <a:gd name="adj" fmla="val 1433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6264000" y="1922400"/>
            <a:ext cx="268308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Ұстазбен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оқыту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6264000" y="2279880"/>
            <a:ext cx="758844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әдісте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модель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әрбір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мысал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дұрыс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жауап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белгілі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болатын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жиынында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оқытылады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Алгоритм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енгізілген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дұрыс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жауаптармен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корреляциялауды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үйренеді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білімді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жаңа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бойынша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нәтижелерді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болжау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пайдаланады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5918400" y="3732120"/>
            <a:ext cx="7934040" cy="1532520"/>
          </a:xfrm>
          <a:prstGeom prst="roundRect">
            <a:avLst>
              <a:gd name="adj" fmla="val 1691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7"/>
          <p:cNvSpPr/>
          <p:nvPr/>
        </p:nvSpPr>
        <p:spPr>
          <a:xfrm>
            <a:off x="6264000" y="3904560"/>
            <a:ext cx="277776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Ұстазсыз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оқыту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>
            <a:off x="6264000" y="4262400"/>
            <a:ext cx="7588440" cy="82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әдіс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таңбаланбаған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деректерге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үйрету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қолданылады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Модель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деректердегі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заңдылықтар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мен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құрылымды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дербес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табуы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керек,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мысалы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нысандарды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сыныптарға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топтау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немесе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жасырын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тәуелділіктерді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табу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арқылы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6091200" y="5437800"/>
            <a:ext cx="7934040" cy="1809360"/>
          </a:xfrm>
          <a:prstGeom prst="roundRect">
            <a:avLst>
              <a:gd name="adj" fmla="val 1433"/>
            </a:avLst>
          </a:prstGeom>
          <a:solidFill>
            <a:srgbClr val="3047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"/>
          <p:cNvSpPr/>
          <p:nvPr/>
        </p:nvSpPr>
        <p:spPr>
          <a:xfrm>
            <a:off x="6264000" y="5610600"/>
            <a:ext cx="349920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Білімді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нығайта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отырып</a:t>
            </a:r>
            <a:r>
              <a:rPr lang="ru-RU" sz="1600" b="0" strike="noStrike" spc="-1" dirty="0">
                <a:solidFill>
                  <a:srgbClr val="CAD6DE"/>
                </a:solidFill>
                <a:latin typeface="Unbounded"/>
                <a:ea typeface="Unbounded"/>
              </a:rPr>
              <a:t> </a:t>
            </a:r>
            <a:r>
              <a:rPr lang="ru-RU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оқыту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48" name="CustomShape 11"/>
          <p:cNvSpPr/>
          <p:nvPr/>
        </p:nvSpPr>
        <p:spPr>
          <a:xfrm>
            <a:off x="6264000" y="5968080"/>
            <a:ext cx="758844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әдісте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модель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қоршаған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ортамен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әрекеттеседі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марапаттау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немесе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жазалау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түріндегі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кері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байланыстан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үйренеді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Алгоритм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ұзақ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мерзімді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перспективада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жинақталған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сыйақыларды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барынша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арттыратын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әрекет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стратегиясын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табуға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тырысады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0" y="0"/>
            <a:ext cx="14630040" cy="984348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2" name="Image 1"/>
          <p:cNvPicPr/>
          <p:nvPr/>
        </p:nvPicPr>
        <p:blipFill>
          <a:blip r:embed="rId4"/>
          <a:stretch/>
        </p:blipFill>
        <p:spPr>
          <a:xfrm>
            <a:off x="0" y="0"/>
            <a:ext cx="5486040" cy="9843480"/>
          </a:xfrm>
          <a:prstGeom prst="rect">
            <a:avLst/>
          </a:prstGeom>
          <a:ln>
            <a:noFill/>
          </a:ln>
        </p:spPr>
      </p:pic>
      <p:pic>
        <p:nvPicPr>
          <p:cNvPr id="153" name="Image 2"/>
          <p:cNvPicPr/>
          <p:nvPr/>
        </p:nvPicPr>
        <p:blipFill>
          <a:blip r:embed="rId5"/>
          <a:stretch/>
        </p:blipFill>
        <p:spPr>
          <a:xfrm>
            <a:off x="216000" y="3026520"/>
            <a:ext cx="5054040" cy="379044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6091200" y="475200"/>
            <a:ext cx="7934040" cy="101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4003"/>
              </a:lnSpc>
            </a:pPr>
            <a:r>
              <a:rPr lang="ru-RU" sz="3200" spc="-1" dirty="0">
                <a:solidFill>
                  <a:srgbClr val="FFFFFF"/>
                </a:solidFill>
                <a:latin typeface="Unbounded"/>
                <a:ea typeface="Unbounded"/>
              </a:rPr>
              <a:t>ЖИ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әртүрлі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салаларда</a:t>
            </a:r>
            <a:r>
              <a:rPr lang="ru-RU" sz="3200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3200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қолданылуы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155" name="Image 3"/>
          <p:cNvPicPr/>
          <p:nvPr/>
        </p:nvPicPr>
        <p:blipFill>
          <a:blip r:embed="rId6"/>
          <a:stretch/>
        </p:blipFill>
        <p:spPr>
          <a:xfrm>
            <a:off x="6091200" y="1750680"/>
            <a:ext cx="431640" cy="43164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6091200" y="235548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en-US" sz="1600" b="0" strike="noStrike" spc="-1">
                <a:solidFill>
                  <a:srgbClr val="CAD6DE"/>
                </a:solidFill>
                <a:latin typeface="Unbounded"/>
                <a:ea typeface="Unbounded"/>
              </a:rPr>
              <a:t>Медицина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6091200" y="2713320"/>
            <a:ext cx="793404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kk-KZ" sz="1360" spc="-1" dirty="0">
                <a:solidFill>
                  <a:srgbClr val="CAD6DE"/>
                </a:solidFill>
                <a:latin typeface="Cabin"/>
                <a:ea typeface="Cabin"/>
              </a:rPr>
              <a:t>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ауруларды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диагностикалау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дәрі-дәрмектерді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әзірлеу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жекелендірілген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медицина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денсаулық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сақтау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процестерін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оңтайландыру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қолданылады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58" name="Image 4"/>
          <p:cNvPicPr/>
          <p:nvPr/>
        </p:nvPicPr>
        <p:blipFill>
          <a:blip r:embed="rId7"/>
          <a:stretch/>
        </p:blipFill>
        <p:spPr>
          <a:xfrm>
            <a:off x="6091200" y="3784680"/>
            <a:ext cx="431640" cy="431640"/>
          </a:xfrm>
          <a:prstGeom prst="rect">
            <a:avLst/>
          </a:prstGeom>
          <a:ln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6091200" y="438948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kk-KZ" sz="1600" spc="-1" dirty="0">
                <a:solidFill>
                  <a:srgbClr val="CAD6DE"/>
                </a:solidFill>
                <a:latin typeface="Unbounded"/>
              </a:rPr>
              <a:t>Қаржы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6091200" y="4747320"/>
            <a:ext cx="793404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kk-KZ" sz="1360" spc="-1" dirty="0">
                <a:solidFill>
                  <a:srgbClr val="CAD6DE"/>
                </a:solidFill>
                <a:latin typeface="Cabin"/>
                <a:ea typeface="Cabin"/>
              </a:rPr>
              <a:t>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қаржы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нарықтарын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талдау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алаяқтықты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анықтау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инвестицияларды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басқару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жеке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қаржылық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ұсыныстарды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беру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қолданылады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61" name="Image 5"/>
          <p:cNvPicPr/>
          <p:nvPr/>
        </p:nvPicPr>
        <p:blipFill>
          <a:blip r:embed="rId8"/>
          <a:stretch/>
        </p:blipFill>
        <p:spPr>
          <a:xfrm>
            <a:off x="6091200" y="5818680"/>
            <a:ext cx="431640" cy="431640"/>
          </a:xfrm>
          <a:prstGeom prst="rect">
            <a:avLst/>
          </a:prstGeom>
          <a:ln>
            <a:noFill/>
          </a:ln>
        </p:spPr>
      </p:pic>
      <p:sp>
        <p:nvSpPr>
          <p:cNvPr id="162" name="CustomShape 7"/>
          <p:cNvSpPr/>
          <p:nvPr/>
        </p:nvSpPr>
        <p:spPr>
          <a:xfrm>
            <a:off x="6091200" y="642348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kk-KZ" sz="1600" spc="-1" dirty="0">
                <a:solidFill>
                  <a:srgbClr val="CAD6DE"/>
                </a:solidFill>
                <a:latin typeface="Unbounded"/>
              </a:rPr>
              <a:t>Білім беру саласы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6091200" y="6781320"/>
            <a:ext cx="793404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kk-KZ" sz="1360" spc="-1" dirty="0">
                <a:solidFill>
                  <a:srgbClr val="CAD6DE"/>
                </a:solidFill>
                <a:latin typeface="Cabin"/>
                <a:ea typeface="Cabin"/>
              </a:rPr>
              <a:t>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жекелендірілген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бағдарламаларын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бағалау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процесін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автоматтандыру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интеллектуалды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көмекшілерін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әзірлеу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қолданылады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64" name="Image 6"/>
          <p:cNvPicPr/>
          <p:nvPr/>
        </p:nvPicPr>
        <p:blipFill>
          <a:blip r:embed="rId9"/>
          <a:stretch/>
        </p:blipFill>
        <p:spPr>
          <a:xfrm>
            <a:off x="6091200" y="7853040"/>
            <a:ext cx="431640" cy="431640"/>
          </a:xfrm>
          <a:prstGeom prst="rect">
            <a:avLst/>
          </a:prstGeom>
          <a:ln>
            <a:noFill/>
          </a:ln>
        </p:spPr>
      </p:pic>
      <p:sp>
        <p:nvSpPr>
          <p:cNvPr id="165" name="CustomShape 9"/>
          <p:cNvSpPr/>
          <p:nvPr/>
        </p:nvSpPr>
        <p:spPr>
          <a:xfrm>
            <a:off x="6091200" y="8457480"/>
            <a:ext cx="203292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001"/>
              </a:lnSpc>
            </a:pPr>
            <a:r>
              <a:rPr lang="en-US" sz="1600" b="0" strike="noStrike" spc="-1" dirty="0" err="1">
                <a:solidFill>
                  <a:srgbClr val="CAD6DE"/>
                </a:solidFill>
                <a:latin typeface="Unbounded"/>
                <a:ea typeface="Unbounded"/>
              </a:rPr>
              <a:t>Робототехника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66" name="CustomShape 10"/>
          <p:cNvSpPr/>
          <p:nvPr/>
        </p:nvSpPr>
        <p:spPr>
          <a:xfrm>
            <a:off x="6091200" y="8815320"/>
            <a:ext cx="7934040" cy="5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kk-KZ" sz="1360" spc="-1" dirty="0">
                <a:solidFill>
                  <a:srgbClr val="CAD6DE"/>
                </a:solidFill>
                <a:latin typeface="Cabin"/>
                <a:ea typeface="Cabin"/>
              </a:rPr>
              <a:t>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күрделі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тапсырмаларды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орындай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алатын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роботтарды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қолданылады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мысалы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өнеркәсіпте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медицинада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ауыл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шаруашылығында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Image 1"/>
          <p:cNvPicPr/>
          <p:nvPr/>
        </p:nvPicPr>
        <p:blipFill>
          <a:blip r:embed="rId4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>
            <a:noFill/>
          </a:ln>
        </p:spPr>
      </p:pic>
      <p:pic>
        <p:nvPicPr>
          <p:cNvPr id="171" name="Image 2"/>
          <p:cNvPicPr/>
          <p:nvPr/>
        </p:nvPicPr>
        <p:blipFill>
          <a:blip r:embed="rId5"/>
          <a:stretch/>
        </p:blipFill>
        <p:spPr>
          <a:xfrm>
            <a:off x="216000" y="2518560"/>
            <a:ext cx="5054040" cy="319248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6091200" y="816480"/>
            <a:ext cx="6277320" cy="5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4003"/>
              </a:lnSpc>
            </a:pPr>
            <a:r>
              <a:rPr lang="en-US" sz="3200" b="0" strike="noStrike" spc="-1">
                <a:solidFill>
                  <a:srgbClr val="FFFFFF"/>
                </a:solidFill>
                <a:latin typeface="Unbounded"/>
                <a:ea typeface="Unbounded"/>
              </a:rPr>
              <a:t>Этические проблемы ИИ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091200" y="1584000"/>
            <a:ext cx="7934040" cy="5828760"/>
          </a:xfrm>
          <a:prstGeom prst="roundRect">
            <a:avLst>
              <a:gd name="adj" fmla="val 445"/>
            </a:avLst>
          </a:prstGeom>
          <a:noFill/>
          <a:ln w="7560">
            <a:solidFill>
              <a:srgbClr val="FFFFFF">
                <a:alpha val="24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6098760" y="1591560"/>
            <a:ext cx="7918560" cy="498600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5"/>
          <p:cNvSpPr/>
          <p:nvPr/>
        </p:nvSpPr>
        <p:spPr>
          <a:xfrm>
            <a:off x="6271560" y="1702800"/>
            <a:ext cx="360972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1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Мәселе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10234800" y="1702800"/>
            <a:ext cx="360972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1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Сипаттамасы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6098760" y="2090520"/>
            <a:ext cx="7918560" cy="132840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8"/>
          <p:cNvSpPr/>
          <p:nvPr/>
        </p:nvSpPr>
        <p:spPr>
          <a:xfrm>
            <a:off x="6271560" y="2201760"/>
            <a:ext cx="360972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Алгоритмнің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ауытқуы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79" name="CustomShape 9"/>
          <p:cNvSpPr/>
          <p:nvPr/>
        </p:nvSpPr>
        <p:spPr>
          <a:xfrm>
            <a:off x="10234800" y="2201760"/>
            <a:ext cx="360972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Қолданыстағы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бейтараптықтарды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көрсететін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оқыту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белгілі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бір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адамдар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тобына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қатысты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кемсітушілікке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әкелуі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80" name="CustomShape 10"/>
          <p:cNvSpPr/>
          <p:nvPr/>
        </p:nvSpPr>
        <p:spPr>
          <a:xfrm>
            <a:off x="6098760" y="3419280"/>
            <a:ext cx="7918560" cy="1328400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1"/>
          <p:cNvSpPr/>
          <p:nvPr/>
        </p:nvSpPr>
        <p:spPr>
          <a:xfrm>
            <a:off x="6271560" y="3530520"/>
            <a:ext cx="360972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құпиялылығы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82" name="CustomShape 12"/>
          <p:cNvSpPr/>
          <p:nvPr/>
        </p:nvSpPr>
        <p:spPr>
          <a:xfrm>
            <a:off x="10234800" y="3530520"/>
            <a:ext cx="360972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kk-KZ" sz="1360" spc="-1" dirty="0">
                <a:solidFill>
                  <a:srgbClr val="CAD6DE"/>
                </a:solidFill>
                <a:latin typeface="Cabin"/>
                <a:ea typeface="Cabin"/>
              </a:rPr>
              <a:t>ЖИ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модельдерін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spc="-1" dirty="0" err="1">
                <a:solidFill>
                  <a:srgbClr val="CAD6DE"/>
                </a:solidFill>
                <a:latin typeface="Cabin"/>
                <a:ea typeface="Cabin"/>
              </a:rPr>
              <a:t>үйрету</a:t>
            </a:r>
            <a:r>
              <a:rPr lang="ru-RU" sz="1360" spc="-1" dirty="0">
                <a:solidFill>
                  <a:srgbClr val="CAD6DE"/>
                </a:solidFill>
                <a:latin typeface="Cabin"/>
                <a:ea typeface="Cabin"/>
              </a:rPr>
              <a:t> 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жеке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пайдалану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құпиялылық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пен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деректерді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қорғау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туралы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сұрақтар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тудырады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83" name="CustomShape 13"/>
          <p:cNvSpPr/>
          <p:nvPr/>
        </p:nvSpPr>
        <p:spPr>
          <a:xfrm>
            <a:off x="6098760" y="4748040"/>
            <a:ext cx="7918560" cy="132840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4"/>
          <p:cNvSpPr/>
          <p:nvPr/>
        </p:nvSpPr>
        <p:spPr>
          <a:xfrm>
            <a:off x="6271560" y="4859280"/>
            <a:ext cx="360972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Жұмыс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орындарын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автоматтандыру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85" name="CustomShape 15"/>
          <p:cNvSpPr/>
          <p:nvPr/>
        </p:nvSpPr>
        <p:spPr>
          <a:xfrm>
            <a:off x="10234800" y="4859280"/>
            <a:ext cx="360972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Жасанды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интеллекттің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таралуы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көптеген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жұмыс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орындарын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автоматтандыруға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әкелуі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мүмкін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бұл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қайта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даярлауды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еңбек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нарығының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жаңа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талаптарына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бейімделуді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талап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етеді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86" name="CustomShape 16"/>
          <p:cNvSpPr/>
          <p:nvPr/>
        </p:nvSpPr>
        <p:spPr>
          <a:xfrm>
            <a:off x="6098760" y="6076800"/>
            <a:ext cx="7918560" cy="1328400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7"/>
          <p:cNvSpPr/>
          <p:nvPr/>
        </p:nvSpPr>
        <p:spPr>
          <a:xfrm>
            <a:off x="6271560" y="6188040"/>
            <a:ext cx="360972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kk-KZ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бақылау</a:t>
            </a:r>
            <a:endParaRPr lang="en-US" sz="1360" b="0" strike="noStrike" spc="-1" dirty="0">
              <a:latin typeface="Arial"/>
            </a:endParaRPr>
          </a:p>
        </p:txBody>
      </p:sp>
      <p:sp>
        <p:nvSpPr>
          <p:cNvPr id="188" name="CustomShape 18"/>
          <p:cNvSpPr/>
          <p:nvPr/>
        </p:nvSpPr>
        <p:spPr>
          <a:xfrm>
            <a:off x="10234800" y="6188040"/>
            <a:ext cx="360972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177"/>
              </a:lnSpc>
            </a:pP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Адамзат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мүдделеріне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сай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әрекет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ететін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ЖИ</a:t>
            </a:r>
            <a:r>
              <a:rPr lang="en-US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жүйелерін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дамыту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олардың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мінез-құлқын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қалай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басқаруға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болатыны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туралы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күрделі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этикалық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сұрақтарды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шешуді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талап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36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етеді</a:t>
            </a:r>
            <a:r>
              <a:rPr lang="ru-RU" sz="136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360" b="0" strike="noStrike" spc="-1" dirty="0">
              <a:latin typeface="Arial"/>
            </a:endParaRPr>
          </a:p>
        </p:txBody>
      </p:sp>
      <p:pic>
        <p:nvPicPr>
          <p:cNvPr id="189" name="Image 3"/>
          <p:cNvPicPr/>
          <p:nvPr/>
        </p:nvPicPr>
        <p:blipFill>
          <a:blip r:embed="rId6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 0"/>
          <p:cNvPicPr/>
          <p:nvPr/>
        </p:nvPicPr>
        <p:blipFill>
          <a:blip r:embed="rId3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-91440" y="-9144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2" name="Image 1"/>
          <p:cNvPicPr/>
          <p:nvPr/>
        </p:nvPicPr>
        <p:blipFill>
          <a:blip r:embed="rId4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>
            <a:noFill/>
          </a:ln>
        </p:spPr>
      </p:pic>
      <p:pic>
        <p:nvPicPr>
          <p:cNvPr id="193" name="Image 2"/>
          <p:cNvPicPr/>
          <p:nvPr/>
        </p:nvPicPr>
        <p:blipFill>
          <a:blip r:embed="rId5"/>
          <a:stretch/>
        </p:blipFill>
        <p:spPr>
          <a:xfrm>
            <a:off x="308520" y="2353680"/>
            <a:ext cx="4868640" cy="352152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6350400" y="1254960"/>
            <a:ext cx="5808600" cy="7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717"/>
              </a:lnSpc>
            </a:pPr>
            <a:r>
              <a:rPr lang="kk-KZ" sz="4579" spc="-1" dirty="0">
                <a:solidFill>
                  <a:srgbClr val="FFFFFF"/>
                </a:solidFill>
                <a:latin typeface="Unbounded"/>
                <a:ea typeface="Unbounded"/>
              </a:rPr>
              <a:t>ЖИ</a:t>
            </a:r>
            <a:r>
              <a:rPr lang="en-US" sz="4579" b="0" strike="noStrike" spc="-1" dirty="0">
                <a:solidFill>
                  <a:srgbClr val="FFFFFF"/>
                </a:solidFill>
                <a:latin typeface="Unbounded"/>
                <a:ea typeface="Unbounded"/>
              </a:rPr>
              <a:t> </a:t>
            </a:r>
            <a:r>
              <a:rPr lang="ru-RU" sz="4579" b="0" strike="noStrike" spc="-1" dirty="0" err="1">
                <a:solidFill>
                  <a:srgbClr val="FFFFFF"/>
                </a:solidFill>
                <a:latin typeface="Unbounded"/>
                <a:ea typeface="Unbounded"/>
              </a:rPr>
              <a:t>болашағы</a:t>
            </a:r>
            <a:endParaRPr lang="en-US" sz="4579" b="0" strike="noStrike" spc="-1" dirty="0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6350400" y="2351520"/>
            <a:ext cx="7415640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3110"/>
              </a:lnSpc>
            </a:pP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Жасанды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интеллект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қарқынды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дамуын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жалғастыруда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Болашақта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өмірімізді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одан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әрі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өзгертетін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жаңа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алгоритмдер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мен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технологиялар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болады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деп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күтуге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болады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Мысалы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автономды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көліктерді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смарт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үйлерді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виртуалды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және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толықтырылған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шындықты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дамыту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950" b="0" strike="noStrike" spc="-1" dirty="0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6350400" y="4999320"/>
            <a:ext cx="7415640" cy="19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3110"/>
              </a:lnSpc>
            </a:pP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Жасанды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интеллект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жақсы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да,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жаман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де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қолдануға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болатын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қуатты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құрал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екенін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түсіну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маңызды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Сондықтан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оның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адамзат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мүддесіне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қызмет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етуі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үшін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en-US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AI-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ны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жауапкершілікпен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дамытып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,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пайдалану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 </a:t>
            </a:r>
            <a:r>
              <a:rPr lang="ru-RU" sz="1950" b="0" strike="noStrike" spc="-1" dirty="0" err="1">
                <a:solidFill>
                  <a:srgbClr val="CAD6DE"/>
                </a:solidFill>
                <a:latin typeface="Cabin"/>
                <a:ea typeface="Cabin"/>
              </a:rPr>
              <a:t>қажет</a:t>
            </a:r>
            <a:r>
              <a:rPr lang="ru-RU" sz="1950" b="0" strike="noStrike" spc="-1" dirty="0">
                <a:solidFill>
                  <a:srgbClr val="CAD6DE"/>
                </a:solidFill>
                <a:latin typeface="Cabin"/>
                <a:ea typeface="Cabin"/>
              </a:rPr>
              <a:t>.</a:t>
            </a:r>
            <a:endParaRPr lang="en-US" sz="1950" b="0" strike="noStrike" spc="-1" dirty="0">
              <a:latin typeface="Arial"/>
            </a:endParaRPr>
          </a:p>
        </p:txBody>
      </p:sp>
      <p:pic>
        <p:nvPicPr>
          <p:cNvPr id="197" name="Image 3"/>
          <p:cNvPicPr/>
          <p:nvPr/>
        </p:nvPicPr>
        <p:blipFill>
          <a:blip r:embed="rId6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894</Words>
  <Application>Microsoft Office PowerPoint</Application>
  <PresentationFormat>Произвольный</PresentationFormat>
  <Paragraphs>96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Cabin</vt:lpstr>
      <vt:lpstr>Calibri</vt:lpstr>
      <vt:lpstr>Symbol</vt:lpstr>
      <vt:lpstr>Times New Roman</vt:lpstr>
      <vt:lpstr>Unbounded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dc:description/>
  <cp:lastModifiedBy>Karakoz Badekova</cp:lastModifiedBy>
  <cp:revision>4</cp:revision>
  <dcterms:created xsi:type="dcterms:W3CDTF">2024-08-28T08:54:08Z</dcterms:created>
  <dcterms:modified xsi:type="dcterms:W3CDTF">2024-08-30T16:30:22Z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PptxGenJS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