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2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9540" y="3427609"/>
            <a:ext cx="15725542" cy="36044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9191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45413" y="1045413"/>
            <a:ext cx="1259019" cy="125901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40051" y="761307"/>
            <a:ext cx="13127990" cy="108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9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11340" y="3331282"/>
            <a:ext cx="17281419" cy="5295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4388" y="9901134"/>
            <a:ext cx="469455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Data</a:t>
            </a:r>
            <a:r>
              <a:rPr sz="2450" spc="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50" dirty="0">
                <a:solidFill>
                  <a:srgbClr val="FFFFFF"/>
                </a:solidFill>
                <a:latin typeface="Trebuchet MS"/>
                <a:cs typeface="Trebuchet MS"/>
              </a:rPr>
              <a:t>Analytics</a:t>
            </a:r>
            <a:r>
              <a:rPr sz="2450" spc="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Trebuchet MS"/>
                <a:cs typeface="Trebuchet MS"/>
              </a:rPr>
              <a:t>@nfactorial.school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029540" y="3427609"/>
            <a:ext cx="17023510" cy="4234266"/>
          </a:xfrm>
          <a:prstGeom prst="rect">
            <a:avLst/>
          </a:prstGeom>
        </p:spPr>
        <p:txBody>
          <a:bodyPr vert="horz" wrap="square" lIns="0" tIns="1338737" rIns="0" bIns="0" rtlCol="0">
            <a:spAutoFit/>
          </a:bodyPr>
          <a:lstStyle/>
          <a:p>
            <a:pPr marL="17145">
              <a:lnSpc>
                <a:spcPts val="12225"/>
              </a:lnSpc>
              <a:spcBef>
                <a:spcPts val="100"/>
              </a:spcBef>
            </a:pPr>
            <a:r>
              <a:rPr lang="en-US" sz="10550" dirty="0"/>
              <a:t>Google Sheets-</a:t>
            </a:r>
            <a:r>
              <a:rPr lang="ru-RU" sz="10550" dirty="0"/>
              <a:t>те </a:t>
            </a:r>
            <a:r>
              <a:rPr lang="ru-RU" sz="10550" dirty="0" err="1"/>
              <a:t>талдау</a:t>
            </a:r>
            <a:r>
              <a:rPr sz="4950" spc="355" dirty="0"/>
              <a:t>-</a:t>
            </a:r>
            <a:r>
              <a:rPr sz="4950" spc="55" dirty="0"/>
              <a:t>&gt;</a:t>
            </a:r>
            <a:r>
              <a:rPr sz="4950" dirty="0"/>
              <a:t> </a:t>
            </a:r>
            <a:r>
              <a:rPr lang="kk-KZ" sz="4950" dirty="0">
                <a:solidFill>
                  <a:srgbClr val="5DD8FF"/>
                </a:solidFill>
              </a:rPr>
              <a:t>Дәріс</a:t>
            </a:r>
            <a:r>
              <a:rPr lang="en-US" sz="4950" spc="5" dirty="0">
                <a:solidFill>
                  <a:srgbClr val="5DD8FF"/>
                </a:solidFill>
              </a:rPr>
              <a:t> </a:t>
            </a:r>
            <a:r>
              <a:rPr sz="4950" dirty="0">
                <a:solidFill>
                  <a:srgbClr val="5DD8FF"/>
                </a:solidFill>
              </a:rPr>
              <a:t>03</a:t>
            </a:r>
            <a:r>
              <a:rPr sz="4950" spc="5" dirty="0">
                <a:solidFill>
                  <a:srgbClr val="5DD8FF"/>
                </a:solidFill>
              </a:rPr>
              <a:t> </a:t>
            </a:r>
            <a:r>
              <a:rPr sz="4950" spc="-10" dirty="0">
                <a:solidFill>
                  <a:srgbClr val="FFBD16"/>
                </a:solidFill>
              </a:rPr>
              <a:t>@googlesheets</a:t>
            </a:r>
            <a:endParaRPr sz="4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pc="-10" dirty="0" err="1">
                <a:latin typeface="Tahoma"/>
                <a:cs typeface="Tahoma"/>
              </a:rPr>
              <a:t>Функциялар</a:t>
            </a:r>
            <a:endParaRPr spc="-1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3446" y="3301125"/>
            <a:ext cx="10380345" cy="5036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функция(парам1,</a:t>
            </a:r>
            <a:r>
              <a:rPr sz="56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парам2,</a:t>
            </a:r>
            <a:r>
              <a:rPr sz="56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…)</a:t>
            </a:r>
            <a:endParaRPr sz="56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835"/>
              </a:spcBef>
            </a:pPr>
            <a:endParaRPr sz="5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СУMM()</a:t>
            </a:r>
            <a:r>
              <a:rPr sz="56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SUM()</a:t>
            </a:r>
            <a:endParaRPr sz="5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СРЗНАЧ()</a:t>
            </a:r>
            <a:r>
              <a:rPr sz="56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AVERAGE()</a:t>
            </a:r>
            <a:endParaRPr sz="5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50" dirty="0">
                <a:solidFill>
                  <a:srgbClr val="FFFFFF"/>
                </a:solidFill>
                <a:latin typeface="Tahoma"/>
                <a:cs typeface="Tahoma"/>
              </a:rPr>
              <a:t>…</a:t>
            </a:r>
            <a:endParaRPr sz="5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540" y="4145916"/>
            <a:ext cx="576770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dirty="0">
                <a:latin typeface="Tahoma"/>
                <a:cs typeface="Tahoma"/>
              </a:rPr>
              <a:t>!</a:t>
            </a:r>
            <a:r>
              <a:rPr sz="7000" spc="-35" dirty="0">
                <a:latin typeface="Tahoma"/>
                <a:cs typeface="Tahoma"/>
              </a:rPr>
              <a:t> </a:t>
            </a:r>
            <a:r>
              <a:rPr sz="7000" dirty="0">
                <a:latin typeface="Tahoma"/>
                <a:cs typeface="Tahoma"/>
              </a:rPr>
              <a:t>Параметр</a:t>
            </a:r>
            <a:r>
              <a:rPr sz="7000" spc="-25" dirty="0">
                <a:latin typeface="Tahoma"/>
                <a:cs typeface="Tahoma"/>
              </a:rPr>
              <a:t> </a:t>
            </a:r>
            <a:r>
              <a:rPr sz="7000" spc="-50" dirty="0">
                <a:latin typeface="Tahoma"/>
                <a:cs typeface="Tahoma"/>
              </a:rPr>
              <a:t>-</a:t>
            </a:r>
            <a:endParaRPr sz="70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540" y="5102117"/>
            <a:ext cx="15652115" cy="2371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нәтижені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анықтау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үшін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функция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талап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ететін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мән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немесе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өрнектер</a:t>
            </a:r>
            <a:endParaRPr sz="67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pc="-10" dirty="0">
                <a:latin typeface="Tahoma"/>
                <a:cs typeface="Tahoma"/>
              </a:rPr>
              <a:t>Параметр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88003" y="3301125"/>
            <a:ext cx="9387205" cy="5207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Тұрақтылар</a:t>
            </a:r>
            <a:endParaRPr lang="ru-RU" sz="5600" spc="-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Ұяшық</a:t>
            </a:r>
            <a:r>
              <a:rPr lang="ru-RU"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сілтемесі</a:t>
            </a:r>
            <a:endParaRPr lang="ru-RU" sz="5600" spc="-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Ұяшықтар</a:t>
            </a:r>
            <a:r>
              <a:rPr lang="ru-RU"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ауқымына</a:t>
            </a:r>
            <a:r>
              <a:rPr lang="ru-RU"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сілтеме</a:t>
            </a:r>
            <a:endParaRPr lang="ru-RU" sz="5600" spc="-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Басқа</a:t>
            </a:r>
            <a:r>
              <a:rPr lang="ru-RU"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өрнек</a:t>
            </a:r>
            <a:endParaRPr lang="ru-RU" sz="5600" spc="-1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spc="-10" dirty="0" err="1">
                <a:solidFill>
                  <a:srgbClr val="FFFFFF"/>
                </a:solidFill>
                <a:latin typeface="Tahoma"/>
                <a:cs typeface="Tahoma"/>
              </a:rPr>
              <a:t>Басқа</a:t>
            </a:r>
            <a:r>
              <a:rPr lang="ru-RU" sz="5600" spc="-10" dirty="0">
                <a:solidFill>
                  <a:srgbClr val="FFFFFF"/>
                </a:solidFill>
                <a:latin typeface="Tahoma"/>
                <a:cs typeface="Tahoma"/>
              </a:rPr>
              <a:t> функция</a:t>
            </a:r>
            <a:endParaRPr sz="5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25"/>
              </a:spcBef>
            </a:pPr>
            <a:r>
              <a:rPr lang="ru-RU" spc="-10" dirty="0" err="1">
                <a:latin typeface="Tahoma"/>
                <a:cs typeface="Tahoma"/>
              </a:rPr>
              <a:t>Функциялар</a:t>
            </a:r>
            <a:endParaRPr spc="-1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101" y="2384848"/>
            <a:ext cx="15427383" cy="86749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051" y="761307"/>
            <a:ext cx="1312799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5"/>
              </a:spcBef>
            </a:pPr>
            <a:r>
              <a:rPr sz="5600" b="0" dirty="0">
                <a:latin typeface="Tahoma"/>
                <a:cs typeface="Tahoma"/>
              </a:rPr>
              <a:t>= </a:t>
            </a:r>
            <a:r>
              <a:rPr sz="5600" b="0" spc="-10" dirty="0" err="1">
                <a:latin typeface="Tahoma"/>
                <a:cs typeface="Tahoma"/>
              </a:rPr>
              <a:t>formulatext</a:t>
            </a:r>
            <a:r>
              <a:rPr sz="5600" b="0" spc="-10" dirty="0">
                <a:latin typeface="Tahoma"/>
                <a:cs typeface="Tahoma"/>
              </a:rPr>
              <a:t>(</a:t>
            </a:r>
            <a:r>
              <a:rPr lang="ru-RU" sz="5600" b="0" spc="-10" dirty="0" err="1">
                <a:latin typeface="Tahoma"/>
                <a:cs typeface="Tahoma"/>
              </a:rPr>
              <a:t>ұяшық</a:t>
            </a:r>
            <a:r>
              <a:rPr sz="5600" b="0" spc="-10" dirty="0">
                <a:latin typeface="Tahoma"/>
                <a:cs typeface="Tahoma"/>
              </a:rPr>
              <a:t>)</a:t>
            </a:r>
            <a:endParaRPr sz="56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0499" y="2397413"/>
            <a:ext cx="15080588" cy="84814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25823" y="810311"/>
            <a:ext cx="15632027" cy="96308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6150" b="1" dirty="0" err="1">
                <a:solidFill>
                  <a:srgbClr val="FFFFFF"/>
                </a:solidFill>
                <a:latin typeface="Tahoma"/>
                <a:cs typeface="Tahoma"/>
              </a:rPr>
              <a:t>Мәтінмен</a:t>
            </a:r>
            <a:r>
              <a:rPr lang="ru-RU" sz="615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150" b="1" dirty="0" err="1">
                <a:solidFill>
                  <a:srgbClr val="FFFFFF"/>
                </a:solidFill>
                <a:latin typeface="Tahoma"/>
                <a:cs typeface="Tahoma"/>
              </a:rPr>
              <a:t>жұмыс</a:t>
            </a:r>
            <a:r>
              <a:rPr lang="ru-RU" sz="615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150" b="1" dirty="0" err="1">
                <a:solidFill>
                  <a:srgbClr val="FFFFFF"/>
                </a:solidFill>
                <a:latin typeface="Tahoma"/>
                <a:cs typeface="Tahoma"/>
              </a:rPr>
              <a:t>істеу</a:t>
            </a:r>
            <a:r>
              <a:rPr lang="ru-RU" sz="615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150" b="1" dirty="0" err="1">
                <a:solidFill>
                  <a:srgbClr val="FFFFFF"/>
                </a:solidFill>
                <a:latin typeface="Tahoma"/>
                <a:cs typeface="Tahoma"/>
              </a:rPr>
              <a:t>функциялары</a:t>
            </a:r>
            <a:endParaRPr sz="615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29540" y="3500072"/>
            <a:ext cx="931608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dirty="0">
                <a:latin typeface="Tahoma"/>
                <a:cs typeface="Tahoma"/>
              </a:rPr>
              <a:t>!</a:t>
            </a:r>
            <a:r>
              <a:rPr sz="7000" spc="-25" dirty="0">
                <a:latin typeface="Tahoma"/>
                <a:cs typeface="Tahoma"/>
              </a:rPr>
              <a:t> </a:t>
            </a:r>
            <a:r>
              <a:rPr lang="ru-RU" sz="7000" dirty="0" err="1">
                <a:latin typeface="Tahoma"/>
                <a:cs typeface="Tahoma"/>
              </a:rPr>
              <a:t>Мәтін</a:t>
            </a:r>
            <a:r>
              <a:rPr lang="ru-RU" sz="7000" dirty="0">
                <a:latin typeface="Tahoma"/>
                <a:cs typeface="Tahoma"/>
              </a:rPr>
              <a:t> </a:t>
            </a:r>
            <a:r>
              <a:rPr lang="ru-RU" sz="7000" dirty="0" err="1">
                <a:latin typeface="Tahoma"/>
                <a:cs typeface="Tahoma"/>
              </a:rPr>
              <a:t>жолы</a:t>
            </a:r>
            <a:r>
              <a:rPr lang="ru-RU" sz="7000" dirty="0">
                <a:latin typeface="Tahoma"/>
                <a:cs typeface="Tahoma"/>
              </a:rPr>
              <a:t> </a:t>
            </a:r>
            <a:r>
              <a:rPr sz="7000" spc="-50" dirty="0">
                <a:latin typeface="Tahoma"/>
                <a:cs typeface="Tahoma"/>
              </a:rPr>
              <a:t>-</a:t>
            </a:r>
            <a:endParaRPr sz="70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9540" y="4456274"/>
            <a:ext cx="16274415" cy="374522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20700"/>
              </a:lnSpc>
              <a:spcBef>
                <a:spcPts val="55"/>
              </a:spcBef>
              <a:tabLst>
                <a:tab pos="10052050" algn="l"/>
              </a:tabLst>
            </a:pP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мәтін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ретінде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өңделетін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әріптер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сандар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және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тыныс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белгілері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сөз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тіркестері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қала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аттары</a:t>
            </a:r>
            <a:endParaRPr sz="67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54142" y="765496"/>
            <a:ext cx="13498707" cy="17318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695"/>
              </a:lnSpc>
              <a:spcBef>
                <a:spcPts val="105"/>
              </a:spcBef>
            </a:pPr>
            <a:r>
              <a:rPr sz="5600" b="0" dirty="0">
                <a:latin typeface="Tahoma"/>
                <a:cs typeface="Tahoma"/>
              </a:rPr>
              <a:t>=ПОДСТАВИТЬ(</a:t>
            </a:r>
            <a:r>
              <a:rPr lang="ru-RU" sz="5600" b="0" dirty="0" err="1">
                <a:latin typeface="Tahoma"/>
                <a:cs typeface="Tahoma"/>
              </a:rPr>
              <a:t>мәтін</a:t>
            </a:r>
            <a:r>
              <a:rPr lang="ru-RU" sz="5600" b="0" dirty="0">
                <a:latin typeface="Tahoma"/>
                <a:cs typeface="Tahoma"/>
              </a:rPr>
              <a:t>, </a:t>
            </a:r>
            <a:r>
              <a:rPr lang="ru-RU" sz="5600" b="0" dirty="0" err="1">
                <a:latin typeface="Tahoma"/>
                <a:cs typeface="Tahoma"/>
              </a:rPr>
              <a:t>іздеу</a:t>
            </a:r>
            <a:r>
              <a:rPr lang="ru-RU" sz="5600" b="0" dirty="0">
                <a:latin typeface="Tahoma"/>
                <a:cs typeface="Tahoma"/>
              </a:rPr>
              <a:t>, </a:t>
            </a:r>
            <a:r>
              <a:rPr lang="ru-RU" sz="5600" b="0" dirty="0" err="1">
                <a:latin typeface="Tahoma"/>
                <a:cs typeface="Tahoma"/>
              </a:rPr>
              <a:t>ауыстыру</a:t>
            </a:r>
            <a:r>
              <a:rPr sz="5600" b="0" spc="-10" dirty="0">
                <a:latin typeface="Tahoma"/>
                <a:cs typeface="Tahoma"/>
              </a:rPr>
              <a:t>)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ts val="6695"/>
              </a:lnSpc>
              <a:tabLst>
                <a:tab pos="975994" algn="l"/>
              </a:tabLst>
            </a:pPr>
            <a:r>
              <a:rPr sz="5600" b="0" spc="-50" dirty="0">
                <a:latin typeface="Tahoma"/>
                <a:cs typeface="Tahoma"/>
              </a:rPr>
              <a:t>~</a:t>
            </a:r>
            <a:r>
              <a:rPr sz="5600" b="0" dirty="0">
                <a:latin typeface="Tahoma"/>
                <a:cs typeface="Tahoma"/>
              </a:rPr>
              <a:t>	</a:t>
            </a:r>
            <a:r>
              <a:rPr sz="5600" b="0" spc="-10" dirty="0">
                <a:latin typeface="Tahoma"/>
                <a:cs typeface="Tahoma"/>
              </a:rPr>
              <a:t>substitute</a:t>
            </a:r>
            <a:endParaRPr sz="56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0499" y="2623584"/>
            <a:ext cx="15080588" cy="84814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051" y="761307"/>
            <a:ext cx="1312799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6695">
              <a:lnSpc>
                <a:spcPct val="100000"/>
              </a:lnSpc>
              <a:spcBef>
                <a:spcPts val="105"/>
              </a:spcBef>
            </a:pPr>
            <a:r>
              <a:rPr sz="5600" b="0" dirty="0">
                <a:latin typeface="Tahoma"/>
                <a:cs typeface="Tahoma"/>
              </a:rPr>
              <a:t>=</a:t>
            </a:r>
            <a:r>
              <a:rPr sz="5600" b="0" spc="-60" dirty="0">
                <a:latin typeface="Tahoma"/>
                <a:cs typeface="Tahoma"/>
              </a:rPr>
              <a:t> </a:t>
            </a:r>
            <a:r>
              <a:rPr sz="5600" b="0" dirty="0">
                <a:latin typeface="Tahoma"/>
                <a:cs typeface="Tahoma"/>
              </a:rPr>
              <a:t>НАЙТИ(</a:t>
            </a:r>
            <a:r>
              <a:rPr lang="ru-RU" sz="5600" b="0" dirty="0" err="1">
                <a:latin typeface="Tahoma"/>
                <a:cs typeface="Tahoma"/>
              </a:rPr>
              <a:t>іздеу</a:t>
            </a:r>
            <a:r>
              <a:rPr lang="ru-RU" sz="5600" b="0" dirty="0">
                <a:latin typeface="Tahoma"/>
                <a:cs typeface="Tahoma"/>
              </a:rPr>
              <a:t>, </a:t>
            </a:r>
            <a:r>
              <a:rPr lang="ru-RU" sz="5600" b="0" dirty="0" err="1">
                <a:latin typeface="Tahoma"/>
                <a:cs typeface="Tahoma"/>
              </a:rPr>
              <a:t>мәтін</a:t>
            </a:r>
            <a:r>
              <a:rPr sz="5600" b="0" dirty="0">
                <a:latin typeface="Tahoma"/>
                <a:cs typeface="Tahoma"/>
              </a:rPr>
              <a:t>)</a:t>
            </a:r>
            <a:r>
              <a:rPr sz="5600" b="0" spc="-65" dirty="0">
                <a:latin typeface="Tahoma"/>
                <a:cs typeface="Tahoma"/>
              </a:rPr>
              <a:t> </a:t>
            </a:r>
            <a:r>
              <a:rPr sz="5600" b="0" dirty="0">
                <a:latin typeface="Tahoma"/>
                <a:cs typeface="Tahoma"/>
              </a:rPr>
              <a:t>~</a:t>
            </a:r>
            <a:r>
              <a:rPr sz="5600" b="0" spc="-60" dirty="0">
                <a:latin typeface="Tahoma"/>
                <a:cs typeface="Tahoma"/>
              </a:rPr>
              <a:t> </a:t>
            </a:r>
            <a:r>
              <a:rPr sz="5600" b="0" spc="-20" dirty="0">
                <a:latin typeface="Tahoma"/>
                <a:cs typeface="Tahoma"/>
              </a:rPr>
              <a:t>find</a:t>
            </a:r>
            <a:endParaRPr sz="560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0499" y="2397413"/>
            <a:ext cx="15080588" cy="848141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: </a:t>
            </a:r>
            <a:r>
              <a:rPr lang="ru-RU" dirty="0" err="1">
                <a:latin typeface="Tahoma"/>
                <a:cs typeface="Tahoma"/>
              </a:rPr>
              <a:t>функциялары</a:t>
            </a:r>
            <a:endParaRPr spc="-1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11340" y="3331282"/>
            <a:ext cx="17281419" cy="25936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4175">
              <a:lnSpc>
                <a:spcPts val="6705"/>
              </a:lnSpc>
              <a:spcBef>
                <a:spcPts val="10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6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ЛЕВСИМВ(</a:t>
            </a: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, </a:t>
            </a:r>
            <a:r>
              <a:rPr lang="ru-RU" dirty="0" err="1">
                <a:latin typeface="Tahoma"/>
                <a:cs typeface="Tahoma"/>
              </a:rPr>
              <a:t>таңбалар</a:t>
            </a:r>
            <a:r>
              <a:rPr lang="ru-RU" dirty="0">
                <a:latin typeface="Tahoma"/>
                <a:cs typeface="Tahoma"/>
              </a:rPr>
              <a:t> саны</a:t>
            </a:r>
            <a:r>
              <a:rPr dirty="0">
                <a:latin typeface="Tahoma"/>
                <a:cs typeface="Tahoma"/>
              </a:rPr>
              <a:t>)</a:t>
            </a:r>
            <a:r>
              <a:rPr spc="-7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65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left</a:t>
            </a:r>
          </a:p>
          <a:p>
            <a:pPr marL="384175">
              <a:lnSpc>
                <a:spcPts val="6705"/>
              </a:lnSpc>
            </a:pPr>
            <a:r>
              <a:rPr dirty="0">
                <a:latin typeface="Tahoma"/>
                <a:cs typeface="Tahoma"/>
              </a:rPr>
              <a:t>=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ПРАВСИМВ(</a:t>
            </a: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, </a:t>
            </a:r>
            <a:r>
              <a:rPr lang="ru-RU" dirty="0" err="1">
                <a:latin typeface="Tahoma"/>
                <a:cs typeface="Tahoma"/>
              </a:rPr>
              <a:t>таңбалар</a:t>
            </a:r>
            <a:r>
              <a:rPr lang="ru-RU" dirty="0">
                <a:latin typeface="Tahoma"/>
                <a:cs typeface="Tahoma"/>
              </a:rPr>
              <a:t> саны</a:t>
            </a:r>
            <a:r>
              <a:rPr dirty="0">
                <a:latin typeface="Tahoma"/>
                <a:cs typeface="Tahoma"/>
              </a:rPr>
              <a:t>)</a:t>
            </a:r>
            <a:r>
              <a:rPr spc="-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80" dirty="0">
                <a:latin typeface="Tahoma"/>
                <a:cs typeface="Tahoma"/>
              </a:rPr>
              <a:t> </a:t>
            </a:r>
            <a:r>
              <a:rPr spc="-20" dirty="0">
                <a:latin typeface="Tahoma"/>
                <a:cs typeface="Tahoma"/>
              </a:rPr>
              <a:t>right</a:t>
            </a:r>
          </a:p>
          <a:p>
            <a:pPr marL="384175">
              <a:lnSpc>
                <a:spcPct val="100000"/>
              </a:lnSpc>
              <a:spcBef>
                <a:spcPts val="2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ПСТР(</a:t>
            </a: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, </a:t>
            </a:r>
            <a:r>
              <a:rPr lang="ru-RU" dirty="0" err="1">
                <a:latin typeface="Tahoma"/>
                <a:cs typeface="Tahoma"/>
              </a:rPr>
              <a:t>бастау_т</a:t>
            </a:r>
            <a:r>
              <a:rPr lang="ru-RU" dirty="0">
                <a:latin typeface="Tahoma"/>
                <a:cs typeface="Tahoma"/>
              </a:rPr>
              <a:t>, </a:t>
            </a:r>
            <a:r>
              <a:rPr lang="ru-RU" dirty="0" err="1">
                <a:latin typeface="Tahoma"/>
                <a:cs typeface="Tahoma"/>
              </a:rPr>
              <a:t>таңбалар</a:t>
            </a:r>
            <a:r>
              <a:rPr lang="ru-RU" dirty="0">
                <a:latin typeface="Tahoma"/>
                <a:cs typeface="Tahoma"/>
              </a:rPr>
              <a:t> саны</a:t>
            </a:r>
            <a:r>
              <a:rPr dirty="0">
                <a:latin typeface="Tahoma"/>
                <a:cs typeface="Tahoma"/>
              </a:rPr>
              <a:t>)</a:t>
            </a:r>
            <a:r>
              <a:rPr spc="-9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85" dirty="0">
                <a:latin typeface="Tahoma"/>
                <a:cs typeface="Tahoma"/>
              </a:rPr>
              <a:t> </a:t>
            </a:r>
            <a:r>
              <a:rPr spc="-25" dirty="0">
                <a:latin typeface="Tahoma"/>
                <a:cs typeface="Tahoma"/>
              </a:rPr>
              <a:t>mid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3012" y="7237476"/>
            <a:ext cx="15078075" cy="168874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: </a:t>
            </a:r>
            <a:r>
              <a:rPr lang="ru-RU" dirty="0" err="1">
                <a:latin typeface="Tahoma"/>
                <a:cs typeface="Tahoma"/>
              </a:rPr>
              <a:t>функциялары</a:t>
            </a:r>
            <a:endParaRPr spc="-1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11340" y="3331282"/>
            <a:ext cx="17281419" cy="4221027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84175" marR="5080">
              <a:lnSpc>
                <a:spcPts val="6690"/>
              </a:lnSpc>
              <a:spcBef>
                <a:spcPts val="35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СЦЕПИТЬ(</a:t>
            </a:r>
            <a:r>
              <a:rPr lang="ru-RU" dirty="0">
                <a:latin typeface="Tahoma"/>
                <a:cs typeface="Tahoma"/>
              </a:rPr>
              <a:t>мән_1, мән_2</a:t>
            </a:r>
            <a:r>
              <a:rPr dirty="0">
                <a:latin typeface="Tahoma"/>
                <a:cs typeface="Tahoma"/>
              </a:rPr>
              <a:t>)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50" dirty="0">
                <a:latin typeface="Tahoma"/>
                <a:cs typeface="Tahoma"/>
              </a:rPr>
              <a:t>~ </a:t>
            </a:r>
            <a:r>
              <a:rPr spc="-10" dirty="0">
                <a:latin typeface="Tahoma"/>
                <a:cs typeface="Tahoma"/>
              </a:rPr>
              <a:t>concatenate</a:t>
            </a:r>
          </a:p>
          <a:p>
            <a:pPr marL="384175">
              <a:lnSpc>
                <a:spcPct val="100000"/>
              </a:lnSpc>
              <a:spcBef>
                <a:spcPts val="180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ПРОПЗНАЧ(</a:t>
            </a:r>
            <a:r>
              <a:rPr lang="ru-RU" dirty="0" err="1">
                <a:latin typeface="Tahoma"/>
                <a:cs typeface="Tahoma"/>
              </a:rPr>
              <a:t>мән</a:t>
            </a:r>
            <a:r>
              <a:rPr dirty="0">
                <a:latin typeface="Tahoma"/>
                <a:cs typeface="Tahoma"/>
              </a:rPr>
              <a:t>)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105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proper</a:t>
            </a:r>
          </a:p>
          <a:p>
            <a:pPr marL="384175">
              <a:lnSpc>
                <a:spcPct val="100000"/>
              </a:lnSpc>
              <a:spcBef>
                <a:spcPts val="192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6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ПРОПИСН(</a:t>
            </a:r>
            <a:r>
              <a:rPr lang="ru-RU" dirty="0" err="1">
                <a:latin typeface="Tahoma"/>
                <a:cs typeface="Tahoma"/>
              </a:rPr>
              <a:t>мән</a:t>
            </a:r>
            <a:r>
              <a:rPr dirty="0">
                <a:latin typeface="Tahoma"/>
                <a:cs typeface="Tahoma"/>
              </a:rPr>
              <a:t>)</a:t>
            </a:r>
            <a:r>
              <a:rPr spc="-7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6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upper</a:t>
            </a:r>
          </a:p>
          <a:p>
            <a:pPr marL="384175">
              <a:lnSpc>
                <a:spcPct val="100000"/>
              </a:lnSpc>
              <a:spcBef>
                <a:spcPts val="2025"/>
              </a:spcBef>
            </a:pPr>
            <a:r>
              <a:rPr dirty="0">
                <a:latin typeface="Tahoma"/>
                <a:cs typeface="Tahoma"/>
              </a:rPr>
              <a:t>=</a:t>
            </a:r>
            <a:r>
              <a:rPr spc="-40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СТРОЧН(</a:t>
            </a:r>
            <a:r>
              <a:rPr lang="ru-RU" dirty="0" err="1">
                <a:latin typeface="Tahoma"/>
                <a:cs typeface="Tahoma"/>
              </a:rPr>
              <a:t>мән</a:t>
            </a:r>
            <a:r>
              <a:rPr dirty="0">
                <a:latin typeface="Tahoma"/>
                <a:cs typeface="Tahoma"/>
              </a:rPr>
              <a:t>)</a:t>
            </a:r>
            <a:r>
              <a:rPr spc="-45" dirty="0">
                <a:latin typeface="Tahoma"/>
                <a:cs typeface="Tahoma"/>
              </a:rPr>
              <a:t> </a:t>
            </a:r>
            <a:r>
              <a:rPr dirty="0">
                <a:latin typeface="Tahoma"/>
                <a:cs typeface="Tahoma"/>
              </a:rPr>
              <a:t>~</a:t>
            </a:r>
            <a:r>
              <a:rPr spc="-40" dirty="0">
                <a:latin typeface="Tahoma"/>
                <a:cs typeface="Tahoma"/>
              </a:rPr>
              <a:t> </a:t>
            </a:r>
            <a:r>
              <a:rPr spc="-10" dirty="0">
                <a:latin typeface="Tahoma"/>
                <a:cs typeface="Tahoma"/>
              </a:rPr>
              <a:t>lower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0499" y="8534190"/>
            <a:ext cx="15080588" cy="14273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dirty="0" err="1"/>
              <a:t>Сабақ</a:t>
            </a:r>
            <a:r>
              <a:rPr lang="ru-RU" dirty="0"/>
              <a:t> </a:t>
            </a:r>
            <a:r>
              <a:rPr lang="ru-RU" dirty="0" err="1"/>
              <a:t>жоспары</a:t>
            </a:r>
            <a:endParaRPr spc="70" dirty="0"/>
          </a:p>
        </p:txBody>
      </p:sp>
      <p:sp>
        <p:nvSpPr>
          <p:cNvPr id="3" name="object 3"/>
          <p:cNvSpPr txBox="1"/>
          <p:nvPr/>
        </p:nvSpPr>
        <p:spPr>
          <a:xfrm>
            <a:off x="1034388" y="3572531"/>
            <a:ext cx="12200255" cy="693843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Сұрыптау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сүзгілер</a:t>
            </a:r>
            <a:endParaRPr lang="ru-RU" sz="5600" spc="16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мен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параметрлер</a:t>
            </a:r>
            <a:endParaRPr lang="ru-RU" sz="5600" spc="16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Мәтін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өрістеріне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endParaRPr lang="ru-RU" sz="5600" spc="16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Күндерге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арналған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endParaRPr lang="ru-RU" sz="5600" spc="16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Математика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және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статистика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функциялары</a:t>
            </a:r>
            <a:endParaRPr lang="ru-RU" sz="5600" spc="16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6895" indent="-544195">
              <a:lnSpc>
                <a:spcPts val="6705"/>
              </a:lnSpc>
              <a:spcBef>
                <a:spcPts val="105"/>
              </a:spcBef>
              <a:buChar char="●"/>
              <a:tabLst>
                <a:tab pos="556895" algn="l"/>
              </a:tabLst>
            </a:pP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Логикалық</a:t>
            </a:r>
            <a:r>
              <a:rPr lang="ru-RU" sz="5600" spc="1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600" spc="16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</a:t>
            </a:r>
            <a:endParaRPr sz="5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Мәтін</a:t>
            </a:r>
            <a:r>
              <a:rPr lang="ru-RU" dirty="0">
                <a:latin typeface="Tahoma"/>
                <a:cs typeface="Tahoma"/>
              </a:rPr>
              <a:t>: </a:t>
            </a:r>
            <a:r>
              <a:rPr lang="ru-RU" dirty="0" err="1">
                <a:latin typeface="Tahoma"/>
                <a:cs typeface="Tahoma"/>
              </a:rPr>
              <a:t>функциялары</a:t>
            </a:r>
            <a:endParaRPr spc="-1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83445" y="3054849"/>
            <a:ext cx="9556115" cy="2226945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СЖПРОБЕЛЫ(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мәтін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5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20" dirty="0">
                <a:solidFill>
                  <a:srgbClr val="FFFFFF"/>
                </a:solidFill>
                <a:latin typeface="Tahoma"/>
                <a:cs typeface="Tahoma"/>
              </a:rPr>
              <a:t>trim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ДЛСТР(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мәтін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len</a:t>
            </a:r>
            <a:endParaRPr sz="5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Күн</a:t>
            </a:r>
            <a:r>
              <a:rPr lang="ru-RU" dirty="0">
                <a:latin typeface="Tahoma"/>
                <a:cs typeface="Tahoma"/>
              </a:rPr>
              <a:t>: </a:t>
            </a:r>
            <a:r>
              <a:rPr lang="ru-RU" dirty="0" err="1">
                <a:latin typeface="Tahoma"/>
                <a:cs typeface="Tahoma"/>
              </a:rPr>
              <a:t>функциялары</a:t>
            </a:r>
            <a:endParaRPr lang="ru-RU" spc="-1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06492" y="3308664"/>
            <a:ext cx="9658985" cy="7255509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875030">
              <a:lnSpc>
                <a:spcPts val="6670"/>
              </a:lnSpc>
              <a:spcBef>
                <a:spcPts val="370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ДАТА(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жыл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, ай,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күн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r>
              <a:rPr sz="56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50" dirty="0">
                <a:solidFill>
                  <a:srgbClr val="FFFFFF"/>
                </a:solidFill>
                <a:latin typeface="Tahoma"/>
                <a:cs typeface="Tahoma"/>
              </a:rPr>
              <a:t>~ </a:t>
            </a:r>
            <a:r>
              <a:rPr sz="5600" spc="-20" dirty="0">
                <a:solidFill>
                  <a:srgbClr val="FFFFFF"/>
                </a:solidFill>
                <a:latin typeface="Tahoma"/>
                <a:cs typeface="Tahoma"/>
              </a:rPr>
              <a:t>date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СЕГОДНЯ()</a:t>
            </a:r>
            <a:r>
              <a:rPr sz="56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today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ДЕНЬНЕД(дата)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weekday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30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ГОД(дата)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20" dirty="0">
                <a:solidFill>
                  <a:srgbClr val="FFFFFF"/>
                </a:solidFill>
                <a:latin typeface="Tahoma"/>
                <a:cs typeface="Tahoma"/>
              </a:rPr>
              <a:t>year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МЕСЯЦ(дата)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month</a:t>
            </a:r>
            <a:endParaRPr sz="56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=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ДЕНЬ(дата)</a:t>
            </a:r>
            <a:r>
              <a:rPr sz="56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dirty="0">
                <a:solidFill>
                  <a:srgbClr val="FFFFFF"/>
                </a:solidFill>
                <a:latin typeface="Tahoma"/>
                <a:cs typeface="Tahoma"/>
              </a:rPr>
              <a:t>~</a:t>
            </a:r>
            <a:r>
              <a:rPr sz="56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5600" spc="-25" dirty="0">
                <a:solidFill>
                  <a:srgbClr val="FFFFFF"/>
                </a:solidFill>
                <a:latin typeface="Tahoma"/>
                <a:cs typeface="Tahoma"/>
              </a:rPr>
              <a:t>day</a:t>
            </a:r>
            <a:endParaRPr sz="5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Математикалық</a:t>
            </a:r>
            <a:r>
              <a:rPr lang="ru-RU" spc="110" dirty="0"/>
              <a:t> </a:t>
            </a:r>
            <a:r>
              <a:rPr lang="ru-RU" spc="110" dirty="0" err="1"/>
              <a:t>формулалар</a:t>
            </a:r>
            <a:endParaRPr spc="-9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11340" y="3331282"/>
            <a:ext cx="17281419" cy="4453142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pc="409" dirty="0"/>
              <a:t>=</a:t>
            </a:r>
            <a:r>
              <a:rPr spc="-135" dirty="0"/>
              <a:t> </a:t>
            </a:r>
            <a:r>
              <a:rPr spc="145" dirty="0"/>
              <a:t>СЛЧИС()</a:t>
            </a:r>
            <a:r>
              <a:rPr spc="-125" dirty="0"/>
              <a:t> </a:t>
            </a:r>
            <a:r>
              <a:rPr spc="409" dirty="0"/>
              <a:t>~</a:t>
            </a:r>
            <a:r>
              <a:rPr spc="-135" dirty="0"/>
              <a:t> </a:t>
            </a:r>
            <a:r>
              <a:rPr spc="-20" dirty="0"/>
              <a:t>rand</a:t>
            </a: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pc="409" dirty="0"/>
              <a:t>=</a:t>
            </a:r>
            <a:r>
              <a:rPr spc="-180" dirty="0"/>
              <a:t> </a:t>
            </a:r>
            <a:r>
              <a:rPr spc="185" dirty="0"/>
              <a:t>СЛУЧМЕЖДУ(</a:t>
            </a:r>
            <a:r>
              <a:rPr lang="ru-RU" spc="185" dirty="0" err="1"/>
              <a:t>бастап</a:t>
            </a:r>
            <a:r>
              <a:rPr lang="ru-RU" spc="185" dirty="0"/>
              <a:t>, </a:t>
            </a:r>
            <a:r>
              <a:rPr lang="ru-RU" spc="185" dirty="0" err="1"/>
              <a:t>дейін</a:t>
            </a:r>
            <a:r>
              <a:rPr spc="-50" dirty="0"/>
              <a:t>)</a:t>
            </a:r>
            <a:r>
              <a:rPr spc="-175" dirty="0"/>
              <a:t> </a:t>
            </a:r>
            <a:r>
              <a:rPr spc="409" dirty="0"/>
              <a:t>~</a:t>
            </a:r>
            <a:r>
              <a:rPr spc="-180" dirty="0"/>
              <a:t> </a:t>
            </a:r>
            <a:r>
              <a:rPr spc="-10" dirty="0"/>
              <a:t>randbetween</a:t>
            </a: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pc="409" dirty="0"/>
              <a:t>=</a:t>
            </a:r>
            <a:r>
              <a:rPr spc="-90" dirty="0"/>
              <a:t> </a:t>
            </a:r>
            <a:r>
              <a:rPr spc="65" dirty="0"/>
              <a:t>ОКРУГЛ(</a:t>
            </a:r>
            <a:r>
              <a:rPr lang="ru-RU" spc="65" dirty="0"/>
              <a:t>сан, </a:t>
            </a:r>
            <a:r>
              <a:rPr lang="ru-RU" spc="65" dirty="0" err="1"/>
              <a:t>дөңгелектеу</a:t>
            </a:r>
            <a:r>
              <a:rPr lang="ru-RU" spc="65" dirty="0"/>
              <a:t>_ </a:t>
            </a:r>
            <a:r>
              <a:rPr lang="ru-RU" spc="65" dirty="0" err="1"/>
              <a:t>деңгей</a:t>
            </a:r>
            <a:r>
              <a:rPr lang="kk-KZ" spc="65" dirty="0"/>
              <a:t>і</a:t>
            </a:r>
            <a:r>
              <a:rPr dirty="0"/>
              <a:t>)</a:t>
            </a:r>
            <a:r>
              <a:rPr spc="-85" dirty="0"/>
              <a:t> </a:t>
            </a:r>
            <a:r>
              <a:rPr spc="409" dirty="0"/>
              <a:t>~</a:t>
            </a:r>
            <a:r>
              <a:rPr spc="-95" dirty="0"/>
              <a:t> </a:t>
            </a:r>
            <a:r>
              <a:rPr spc="-10" dirty="0"/>
              <a:t>round</a:t>
            </a: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pc="409" dirty="0"/>
              <a:t>=</a:t>
            </a:r>
            <a:r>
              <a:rPr spc="-135" dirty="0"/>
              <a:t> </a:t>
            </a:r>
            <a:r>
              <a:rPr spc="110" dirty="0"/>
              <a:t>КОРЕНЬ(</a:t>
            </a:r>
            <a:r>
              <a:rPr lang="ru-RU" spc="65" dirty="0"/>
              <a:t>сан</a:t>
            </a:r>
            <a:r>
              <a:rPr spc="110" dirty="0"/>
              <a:t>)</a:t>
            </a:r>
            <a:r>
              <a:rPr spc="-130" dirty="0"/>
              <a:t> </a:t>
            </a:r>
            <a:r>
              <a:rPr spc="409" dirty="0"/>
              <a:t>~</a:t>
            </a:r>
            <a:r>
              <a:rPr spc="-135" dirty="0"/>
              <a:t> </a:t>
            </a:r>
            <a:r>
              <a:rPr spc="-20" dirty="0"/>
              <a:t>sqrt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388" y="4095656"/>
            <a:ext cx="17844770" cy="29373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620"/>
              </a:lnSpc>
              <a:spcBef>
                <a:spcPts val="105"/>
              </a:spcBef>
            </a:pPr>
            <a:r>
              <a:rPr lang="ru-RU" sz="7000" spc="-400" dirty="0"/>
              <a:t>! </a:t>
            </a:r>
            <a:r>
              <a:rPr lang="ru-RU" sz="7000" spc="-400" dirty="0" err="1"/>
              <a:t>Біріктіру</a:t>
            </a:r>
            <a:r>
              <a:rPr lang="ru-RU" sz="7000" spc="-400" dirty="0"/>
              <a:t> </a:t>
            </a:r>
            <a:r>
              <a:rPr lang="ru-RU" sz="7000" spc="-400" dirty="0" err="1"/>
              <a:t>функциясы</a:t>
            </a:r>
            <a:r>
              <a:rPr lang="ru-RU" sz="7000" spc="-400" dirty="0"/>
              <a:t> –</a:t>
            </a:r>
            <a:br>
              <a:rPr lang="ru-RU" sz="7000" spc="-400" dirty="0"/>
            </a:br>
            <a:r>
              <a:rPr lang="ru-RU" sz="6850" b="0" spc="-40" dirty="0" err="1">
                <a:latin typeface="Trebuchet MS"/>
                <a:cs typeface="Trebuchet MS"/>
              </a:rPr>
              <a:t>деректер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тобымен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жұмыс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істейтін</a:t>
            </a:r>
            <a:r>
              <a:rPr lang="ru-RU" sz="6850" b="0" spc="-40" dirty="0">
                <a:latin typeface="Trebuchet MS"/>
                <a:cs typeface="Trebuchet MS"/>
              </a:rPr>
              <a:t> функция, </a:t>
            </a:r>
            <a:r>
              <a:rPr lang="ru-RU" sz="6850" b="0" spc="-40" dirty="0" err="1">
                <a:latin typeface="Trebuchet MS"/>
                <a:cs typeface="Trebuchet MS"/>
              </a:rPr>
              <a:t>нәтижесінде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бір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мән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пайда</a:t>
            </a:r>
            <a:r>
              <a:rPr lang="ru-RU" sz="6850" b="0" spc="-40" dirty="0">
                <a:latin typeface="Trebuchet MS"/>
                <a:cs typeface="Trebuchet MS"/>
              </a:rPr>
              <a:t> </a:t>
            </a:r>
            <a:r>
              <a:rPr lang="ru-RU" sz="6850" b="0" spc="-40" dirty="0" err="1">
                <a:latin typeface="Trebuchet MS"/>
                <a:cs typeface="Trebuchet MS"/>
              </a:rPr>
              <a:t>болады</a:t>
            </a:r>
            <a:endParaRPr sz="6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Математикалық</a:t>
            </a:r>
            <a:r>
              <a:rPr lang="ru-RU" spc="110" dirty="0"/>
              <a:t> </a:t>
            </a:r>
            <a:r>
              <a:rPr lang="ru-RU" spc="110" dirty="0" err="1"/>
              <a:t>формулалар</a:t>
            </a:r>
            <a:endParaRPr spc="-90" dirty="0"/>
          </a:p>
        </p:txBody>
      </p:sp>
      <p:sp>
        <p:nvSpPr>
          <p:cNvPr id="3" name="object 3"/>
          <p:cNvSpPr txBox="1"/>
          <p:nvPr/>
        </p:nvSpPr>
        <p:spPr>
          <a:xfrm>
            <a:off x="1411340" y="4421929"/>
            <a:ext cx="14472285" cy="2247265"/>
          </a:xfrm>
          <a:prstGeom prst="rect">
            <a:avLst/>
          </a:prstGeom>
        </p:spPr>
        <p:txBody>
          <a:bodyPr vert="horz" wrap="square" lIns="0" tIns="269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r>
              <a:rPr sz="5600" spc="-1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50" dirty="0">
                <a:solidFill>
                  <a:srgbClr val="FFFFFF"/>
                </a:solidFill>
                <a:latin typeface="Trebuchet MS"/>
                <a:cs typeface="Trebuchet MS"/>
              </a:rPr>
              <a:t>СУММ(</a:t>
            </a:r>
            <a:r>
              <a:rPr lang="ru-RU" sz="5600" spc="50" dirty="0">
                <a:solidFill>
                  <a:srgbClr val="FFFFFF"/>
                </a:solidFill>
                <a:latin typeface="Trebuchet MS"/>
                <a:cs typeface="Trebuchet MS"/>
              </a:rPr>
              <a:t>сан1</a:t>
            </a:r>
            <a:r>
              <a:rPr sz="5600" spc="50" dirty="0">
                <a:solidFill>
                  <a:srgbClr val="FFFFFF"/>
                </a:solidFill>
                <a:latin typeface="Trebuchet MS"/>
                <a:cs typeface="Trebuchet MS"/>
              </a:rPr>
              <a:t>,[</a:t>
            </a:r>
            <a:r>
              <a:rPr lang="ru-RU" sz="5600" spc="50" dirty="0">
                <a:solidFill>
                  <a:srgbClr val="FFFFFF"/>
                </a:solidFill>
                <a:latin typeface="Trebuchet MS"/>
                <a:cs typeface="Trebuchet MS"/>
              </a:rPr>
              <a:t>сан2</a:t>
            </a:r>
            <a:r>
              <a:rPr sz="5600" spc="50" dirty="0">
                <a:solidFill>
                  <a:srgbClr val="FFFFFF"/>
                </a:solidFill>
                <a:latin typeface="Trebuchet MS"/>
                <a:cs typeface="Trebuchet MS"/>
              </a:rPr>
              <a:t>],…)</a:t>
            </a:r>
            <a:r>
              <a:rPr sz="56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95" dirty="0">
                <a:solidFill>
                  <a:srgbClr val="FFFFFF"/>
                </a:solidFill>
                <a:latin typeface="Trebuchet MS"/>
                <a:cs typeface="Trebuchet MS"/>
              </a:rPr>
              <a:t>sum</a:t>
            </a: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r>
              <a:rPr sz="5600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85" dirty="0">
                <a:solidFill>
                  <a:srgbClr val="FFFFFF"/>
                </a:solidFill>
                <a:latin typeface="Trebuchet MS"/>
                <a:cs typeface="Trebuchet MS"/>
              </a:rPr>
              <a:t>ПРОИЗВЕД(</a:t>
            </a:r>
            <a:r>
              <a:rPr lang="ru-RU" sz="5600" spc="85" dirty="0">
                <a:solidFill>
                  <a:srgbClr val="FFFFFF"/>
                </a:solidFill>
                <a:latin typeface="Trebuchet MS"/>
                <a:cs typeface="Trebuchet MS"/>
              </a:rPr>
              <a:t>сан1</a:t>
            </a:r>
            <a:r>
              <a:rPr sz="5600" spc="85" dirty="0">
                <a:solidFill>
                  <a:srgbClr val="FFFFFF"/>
                </a:solidFill>
                <a:latin typeface="Trebuchet MS"/>
                <a:cs typeface="Trebuchet MS"/>
              </a:rPr>
              <a:t>,[</a:t>
            </a:r>
            <a:r>
              <a:rPr lang="ru-RU" sz="5600" spc="85" dirty="0">
                <a:solidFill>
                  <a:srgbClr val="FFFFFF"/>
                </a:solidFill>
                <a:latin typeface="Trebuchet MS"/>
                <a:cs typeface="Trebuchet MS"/>
              </a:rPr>
              <a:t>сан2</a:t>
            </a:r>
            <a:r>
              <a:rPr sz="5600" spc="85" dirty="0">
                <a:solidFill>
                  <a:srgbClr val="FFFFFF"/>
                </a:solidFill>
                <a:latin typeface="Trebuchet MS"/>
                <a:cs typeface="Trebuchet MS"/>
              </a:rPr>
              <a:t>],…)</a:t>
            </a:r>
            <a:r>
              <a:rPr sz="56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10" dirty="0">
                <a:solidFill>
                  <a:srgbClr val="FFFFFF"/>
                </a:solidFill>
                <a:latin typeface="Trebuchet MS"/>
                <a:cs typeface="Trebuchet MS"/>
              </a:rPr>
              <a:t>product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-20" dirty="0"/>
              <a:t>Статистика </a:t>
            </a:r>
            <a:r>
              <a:rPr lang="ru-RU" spc="-20" dirty="0" err="1"/>
              <a:t>формулалары</a:t>
            </a:r>
            <a:endParaRPr spc="7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11340" y="3331282"/>
            <a:ext cx="17281419" cy="3347711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pc="409" dirty="0"/>
              <a:t>=</a:t>
            </a:r>
            <a:r>
              <a:rPr spc="-140" dirty="0"/>
              <a:t> </a:t>
            </a:r>
            <a:r>
              <a:rPr dirty="0"/>
              <a:t>СЧЕТ(</a:t>
            </a:r>
            <a:r>
              <a:rPr lang="ru-RU" dirty="0"/>
              <a:t>сан1</a:t>
            </a:r>
            <a:r>
              <a:rPr dirty="0"/>
              <a:t>,[</a:t>
            </a:r>
            <a:r>
              <a:rPr lang="ru-RU" dirty="0"/>
              <a:t>сан2</a:t>
            </a:r>
            <a:r>
              <a:rPr dirty="0"/>
              <a:t>],…)</a:t>
            </a:r>
            <a:r>
              <a:rPr spc="-130" dirty="0"/>
              <a:t> </a:t>
            </a:r>
            <a:r>
              <a:rPr spc="409" dirty="0"/>
              <a:t>~</a:t>
            </a:r>
            <a:r>
              <a:rPr spc="-135" dirty="0"/>
              <a:t> </a:t>
            </a:r>
            <a:r>
              <a:rPr spc="-10" dirty="0"/>
              <a:t>count</a:t>
            </a: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pc="409" dirty="0"/>
              <a:t>=</a:t>
            </a:r>
            <a:r>
              <a:rPr spc="135" dirty="0"/>
              <a:t> </a:t>
            </a:r>
            <a:r>
              <a:rPr dirty="0"/>
              <a:t>МАКС(</a:t>
            </a:r>
            <a:r>
              <a:rPr lang="ru-RU" dirty="0"/>
              <a:t>сан</a:t>
            </a:r>
            <a:r>
              <a:rPr dirty="0"/>
              <a:t>1,[</a:t>
            </a:r>
            <a:r>
              <a:rPr lang="ru-RU" dirty="0"/>
              <a:t>сан</a:t>
            </a:r>
            <a:r>
              <a:rPr dirty="0"/>
              <a:t>2],…)</a:t>
            </a:r>
            <a:r>
              <a:rPr spc="145" dirty="0"/>
              <a:t> </a:t>
            </a:r>
            <a:r>
              <a:rPr spc="409" dirty="0"/>
              <a:t>~</a:t>
            </a:r>
            <a:r>
              <a:rPr spc="135" dirty="0"/>
              <a:t> </a:t>
            </a:r>
            <a:r>
              <a:rPr spc="50" dirty="0"/>
              <a:t>max</a:t>
            </a: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pc="409" dirty="0"/>
              <a:t>=</a:t>
            </a:r>
            <a:r>
              <a:rPr spc="-60" dirty="0"/>
              <a:t> </a:t>
            </a:r>
            <a:r>
              <a:rPr dirty="0"/>
              <a:t>МИН(</a:t>
            </a:r>
            <a:r>
              <a:rPr lang="ru-RU" dirty="0"/>
              <a:t>сан</a:t>
            </a:r>
            <a:r>
              <a:rPr dirty="0"/>
              <a:t>1,[</a:t>
            </a:r>
            <a:r>
              <a:rPr lang="ru-RU" dirty="0"/>
              <a:t>сан</a:t>
            </a:r>
            <a:r>
              <a:rPr dirty="0"/>
              <a:t>2],…)</a:t>
            </a:r>
            <a:r>
              <a:rPr spc="-55" dirty="0"/>
              <a:t> </a:t>
            </a:r>
            <a:r>
              <a:rPr spc="409" dirty="0"/>
              <a:t>~</a:t>
            </a:r>
            <a:r>
              <a:rPr spc="-60" dirty="0"/>
              <a:t> </a:t>
            </a:r>
            <a:r>
              <a:rPr spc="-25" dirty="0"/>
              <a:t>min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-20" dirty="0"/>
              <a:t>Статистика </a:t>
            </a:r>
            <a:r>
              <a:rPr lang="ru-RU" spc="-20" dirty="0" err="1"/>
              <a:t>формулалары</a:t>
            </a:r>
            <a:endParaRPr spc="7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pc="409" dirty="0"/>
              <a:t>=</a:t>
            </a:r>
            <a:r>
              <a:rPr spc="-125" dirty="0"/>
              <a:t> </a:t>
            </a:r>
            <a:r>
              <a:rPr spc="70" dirty="0"/>
              <a:t>СРЗНАЧ(</a:t>
            </a:r>
            <a:r>
              <a:rPr lang="ru-RU" spc="70" dirty="0"/>
              <a:t>сан</a:t>
            </a:r>
            <a:r>
              <a:rPr spc="70" dirty="0"/>
              <a:t>1,[</a:t>
            </a:r>
            <a:r>
              <a:rPr lang="ru-RU" spc="70" dirty="0"/>
              <a:t>саны</a:t>
            </a:r>
            <a:r>
              <a:rPr spc="70" dirty="0"/>
              <a:t>2],…)</a:t>
            </a:r>
            <a:r>
              <a:rPr spc="-120" dirty="0"/>
              <a:t> </a:t>
            </a:r>
            <a:r>
              <a:rPr spc="409" dirty="0"/>
              <a:t>~</a:t>
            </a:r>
            <a:r>
              <a:rPr spc="-125" dirty="0"/>
              <a:t> </a:t>
            </a:r>
            <a:r>
              <a:rPr spc="-10" dirty="0"/>
              <a:t>average</a:t>
            </a: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pc="409" dirty="0"/>
              <a:t>=</a:t>
            </a:r>
            <a:r>
              <a:rPr spc="-125" dirty="0"/>
              <a:t> </a:t>
            </a:r>
            <a:r>
              <a:rPr spc="50" dirty="0"/>
              <a:t>МЕДИАНА(</a:t>
            </a:r>
            <a:r>
              <a:rPr lang="ru-RU" spc="50" dirty="0"/>
              <a:t>саны</a:t>
            </a:r>
            <a:r>
              <a:rPr spc="50" dirty="0"/>
              <a:t>1,[</a:t>
            </a:r>
            <a:r>
              <a:rPr lang="ru-RU" spc="50" dirty="0"/>
              <a:t>саны</a:t>
            </a:r>
            <a:r>
              <a:rPr spc="50" dirty="0"/>
              <a:t>2],…)</a:t>
            </a:r>
            <a:r>
              <a:rPr spc="-120" dirty="0"/>
              <a:t> </a:t>
            </a:r>
            <a:r>
              <a:rPr spc="409" dirty="0"/>
              <a:t>~</a:t>
            </a:r>
            <a:r>
              <a:rPr spc="-125" dirty="0"/>
              <a:t> </a:t>
            </a:r>
            <a:r>
              <a:rPr spc="-10" dirty="0"/>
              <a:t>median</a:t>
            </a: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pc="409" dirty="0"/>
              <a:t>=</a:t>
            </a:r>
            <a:r>
              <a:rPr spc="35" dirty="0"/>
              <a:t> </a:t>
            </a:r>
            <a:r>
              <a:rPr dirty="0"/>
              <a:t>МОДА(</a:t>
            </a:r>
            <a:r>
              <a:rPr lang="ru-RU" dirty="0"/>
              <a:t>саны</a:t>
            </a:r>
            <a:r>
              <a:rPr dirty="0"/>
              <a:t>1,[</a:t>
            </a:r>
            <a:r>
              <a:rPr lang="ru-RU" dirty="0"/>
              <a:t>саны</a:t>
            </a:r>
            <a:r>
              <a:rPr dirty="0"/>
              <a:t>2],…)</a:t>
            </a:r>
            <a:r>
              <a:rPr spc="40" dirty="0"/>
              <a:t> </a:t>
            </a:r>
            <a:r>
              <a:rPr spc="409" dirty="0"/>
              <a:t>~</a:t>
            </a:r>
            <a:r>
              <a:rPr spc="40" dirty="0"/>
              <a:t> </a:t>
            </a:r>
            <a:r>
              <a:rPr spc="80" dirty="0"/>
              <a:t>mode</a:t>
            </a: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pc="409" dirty="0"/>
              <a:t>=</a:t>
            </a:r>
            <a:r>
              <a:rPr spc="-95" dirty="0"/>
              <a:t> </a:t>
            </a:r>
            <a:r>
              <a:rPr spc="60" dirty="0"/>
              <a:t>СТАНДОТКЛОНП(</a:t>
            </a:r>
            <a:r>
              <a:rPr lang="ru-RU" spc="60" dirty="0"/>
              <a:t>саны</a:t>
            </a:r>
            <a:r>
              <a:rPr spc="60" dirty="0"/>
              <a:t>1,[</a:t>
            </a:r>
            <a:r>
              <a:rPr lang="ru-RU" spc="60" dirty="0"/>
              <a:t>саны</a:t>
            </a:r>
            <a:r>
              <a:rPr spc="60" dirty="0"/>
              <a:t>2],…)</a:t>
            </a:r>
            <a:r>
              <a:rPr spc="-85" dirty="0"/>
              <a:t> </a:t>
            </a:r>
            <a:r>
              <a:rPr spc="409" dirty="0"/>
              <a:t>~</a:t>
            </a:r>
            <a:r>
              <a:rPr spc="-90" dirty="0"/>
              <a:t> </a:t>
            </a:r>
            <a:r>
              <a:rPr spc="55" dirty="0"/>
              <a:t>stdevp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pc="409" dirty="0"/>
              <a:t>=</a:t>
            </a:r>
            <a:r>
              <a:rPr spc="204" dirty="0"/>
              <a:t> </a:t>
            </a:r>
            <a:r>
              <a:rPr dirty="0"/>
              <a:t>ДИСПР(</a:t>
            </a:r>
            <a:r>
              <a:rPr lang="ru-RU" dirty="0"/>
              <a:t>саны</a:t>
            </a:r>
            <a:r>
              <a:rPr dirty="0"/>
              <a:t>1,[</a:t>
            </a:r>
            <a:r>
              <a:rPr lang="ru-RU" dirty="0"/>
              <a:t>саны</a:t>
            </a:r>
            <a:r>
              <a:rPr dirty="0"/>
              <a:t>2],…)</a:t>
            </a:r>
            <a:r>
              <a:rPr spc="210" dirty="0"/>
              <a:t> </a:t>
            </a:r>
            <a:r>
              <a:rPr spc="409" dirty="0"/>
              <a:t>~</a:t>
            </a:r>
            <a:r>
              <a:rPr spc="204" dirty="0"/>
              <a:t> </a:t>
            </a:r>
            <a:r>
              <a:rPr spc="-20" dirty="0"/>
              <a:t>varp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050" y="761307"/>
            <a:ext cx="12188799" cy="10778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-20" dirty="0" err="1"/>
              <a:t>Формулаларды</a:t>
            </a:r>
            <a:r>
              <a:rPr lang="ru-RU" spc="-20" dirty="0"/>
              <a:t> </a:t>
            </a:r>
            <a:r>
              <a:rPr lang="ru-RU" spc="-20" dirty="0" err="1"/>
              <a:t>біріктіру</a:t>
            </a:r>
            <a:endParaRPr spc="-75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33905" y="3307124"/>
            <a:ext cx="11836288" cy="59734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Логикалық</a:t>
            </a:r>
            <a:r>
              <a:rPr lang="ru-RU" spc="110" dirty="0"/>
              <a:t> </a:t>
            </a:r>
            <a:r>
              <a:rPr lang="ru-RU" spc="110" dirty="0" err="1"/>
              <a:t>функциялар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0" y="3331282"/>
            <a:ext cx="19729450" cy="5414944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z="5600" spc="-620" dirty="0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r>
              <a:rPr sz="5600" spc="-11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егер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шарт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дұрыс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болса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онда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kk-KZ" sz="6000" spc="85" dirty="0">
                <a:solidFill>
                  <a:srgbClr val="FFFFFF"/>
                </a:solidFill>
                <a:latin typeface="Trebuchet MS"/>
                <a:cs typeface="Trebuchet MS"/>
              </a:rPr>
              <a:t>ақиқат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20" dirty="0">
                <a:solidFill>
                  <a:srgbClr val="FFFFFF"/>
                </a:solidFill>
                <a:latin typeface="Trebuchet MS"/>
                <a:cs typeface="Trebuchet MS"/>
              </a:rPr>
              <a:t>true</a:t>
            </a: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5600" spc="-620" dirty="0">
                <a:solidFill>
                  <a:srgbClr val="FFFFFF"/>
                </a:solidFill>
                <a:latin typeface="Trebuchet MS"/>
                <a:cs typeface="Trebuchet MS"/>
              </a:rPr>
              <a:t>!</a:t>
            </a:r>
            <a:r>
              <a:rPr sz="56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егер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шарт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дұрыс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болмаса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онда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жалған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20" dirty="0">
                <a:solidFill>
                  <a:srgbClr val="FFFFFF"/>
                </a:solidFill>
                <a:latin typeface="Trebuchet MS"/>
                <a:cs typeface="Trebuchet MS"/>
              </a:rPr>
              <a:t>false</a:t>
            </a:r>
            <a:endParaRPr sz="5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170"/>
              </a:spcBef>
            </a:pP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Жоба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бойынша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студенттің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бағасы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60%-дан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жоғары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болса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,</a:t>
            </a:r>
          </a:p>
          <a:p>
            <a:pPr marL="12700">
              <a:lnSpc>
                <a:spcPct val="100000"/>
              </a:lnSpc>
            </a:pP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«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орташа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»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болмаса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 «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жаман</a:t>
            </a:r>
            <a:r>
              <a:rPr lang="ru-RU" sz="5600" spc="114" dirty="0">
                <a:solidFill>
                  <a:srgbClr val="FFFFFF"/>
                </a:solidFill>
                <a:latin typeface="Trebuchet MS"/>
                <a:cs typeface="Trebuchet MS"/>
              </a:rPr>
              <a:t>» </a:t>
            </a:r>
            <a:r>
              <a:rPr lang="ru-RU" sz="5600" spc="114" dirty="0" err="1">
                <a:solidFill>
                  <a:srgbClr val="FFFFFF"/>
                </a:solidFill>
                <a:latin typeface="Trebuchet MS"/>
                <a:cs typeface="Trebuchet MS"/>
              </a:rPr>
              <a:t>қойыңыз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Логикалық</a:t>
            </a:r>
            <a:r>
              <a:rPr lang="ru-RU" spc="110" dirty="0"/>
              <a:t> </a:t>
            </a:r>
            <a:r>
              <a:rPr lang="ru-RU" spc="110" dirty="0" err="1"/>
              <a:t>функциялар</a:t>
            </a:r>
            <a:endParaRPr lang="ru-RU"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7182" y="3631303"/>
            <a:ext cx="17329734" cy="45787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Сұрыптау</a:t>
            </a:r>
            <a:r>
              <a:rPr lang="ru-RU" dirty="0">
                <a:latin typeface="Tahoma"/>
                <a:cs typeface="Tahoma"/>
              </a:rPr>
              <a:t>: А → Я</a:t>
            </a:r>
            <a:endParaRPr spc="-5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88003" y="3306151"/>
            <a:ext cx="15960090" cy="604075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"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Өсіп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келе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жатқан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"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тәртіп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ретінде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де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белгілі</a:t>
            </a:r>
            <a:r>
              <a:rPr lang="en-US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Бағанды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алфавиттік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ретпен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сұрыптайды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, А-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ны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жоғарғы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жағына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қояды</a:t>
            </a:r>
            <a:endParaRPr lang="ru-RU" sz="5600" dirty="0">
              <a:solidFill>
                <a:srgbClr val="FFFFFF"/>
              </a:solidFill>
              <a:latin typeface="Tahoma"/>
              <a:cs typeface="Tahoma"/>
            </a:endParaRP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Сандар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үшін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жоғарғы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жағындағы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ең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кіші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мән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орналастыру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арқылы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деректерді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сұрыптайды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</a:p>
          <a:p>
            <a:pPr marL="629920" indent="-617220">
              <a:lnSpc>
                <a:spcPts val="6705"/>
              </a:lnSpc>
              <a:spcBef>
                <a:spcPts val="105"/>
              </a:spcBef>
              <a:buFont typeface="Trebuchet MS"/>
              <a:buChar char="●"/>
              <a:tabLst>
                <a:tab pos="629920" algn="l"/>
              </a:tabLst>
            </a:pP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Күндер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үшін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ең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ерте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күнді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жоғарғы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жағына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қояды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56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dirty="0" err="1"/>
              <a:t>Салыстыру</a:t>
            </a:r>
            <a:r>
              <a:rPr lang="ru-RU" dirty="0"/>
              <a:t> </a:t>
            </a:r>
            <a:r>
              <a:rPr lang="ru-RU" dirty="0" err="1"/>
              <a:t>операторлары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034388" y="3331282"/>
            <a:ext cx="18017490" cy="7341112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&gt;</a:t>
            </a:r>
            <a:r>
              <a:rPr sz="5600" spc="-1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5600" spc="-12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kk-KZ" sz="5600" spc="65" dirty="0">
                <a:solidFill>
                  <a:srgbClr val="FFFFFF"/>
                </a:solidFill>
                <a:latin typeface="Trebuchet MS"/>
                <a:cs typeface="Trebuchet MS"/>
              </a:rPr>
              <a:t>үлкен</a:t>
            </a: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4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&lt;</a:t>
            </a:r>
            <a:r>
              <a:rPr sz="5600" spc="-14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lang="kk-KZ" sz="5600" spc="100" dirty="0">
                <a:solidFill>
                  <a:srgbClr val="FFFFFF"/>
                </a:solidFill>
                <a:latin typeface="Trebuchet MS"/>
                <a:cs typeface="Trebuchet MS"/>
              </a:rPr>
              <a:t>кіші</a:t>
            </a: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025"/>
              </a:spcBef>
            </a:pPr>
            <a:r>
              <a:rPr sz="5600" spc="405" dirty="0">
                <a:solidFill>
                  <a:srgbClr val="FFFFFF"/>
                </a:solidFill>
                <a:latin typeface="Trebuchet MS"/>
                <a:cs typeface="Trebuchet MS"/>
              </a:rPr>
              <a:t>&gt;=</a:t>
            </a:r>
            <a:r>
              <a:rPr sz="56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560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65" dirty="0" err="1">
                <a:solidFill>
                  <a:srgbClr val="FFFFFF"/>
                </a:solidFill>
                <a:latin typeface="Trebuchet MS"/>
                <a:cs typeface="Trebuchet MS"/>
              </a:rPr>
              <a:t>үлкен</a:t>
            </a:r>
            <a:r>
              <a:rPr lang="ru-RU" sz="56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65" dirty="0" err="1">
                <a:solidFill>
                  <a:srgbClr val="FFFFFF"/>
                </a:solidFill>
                <a:latin typeface="Trebuchet MS"/>
                <a:cs typeface="Trebuchet MS"/>
              </a:rPr>
              <a:t>немесе</a:t>
            </a:r>
            <a:r>
              <a:rPr lang="ru-RU" sz="56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65" dirty="0" err="1">
                <a:solidFill>
                  <a:srgbClr val="FFFFFF"/>
                </a:solidFill>
                <a:latin typeface="Trebuchet MS"/>
                <a:cs typeface="Trebuchet MS"/>
              </a:rPr>
              <a:t>тең</a:t>
            </a: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5600" spc="405" dirty="0">
                <a:solidFill>
                  <a:srgbClr val="FFFFFF"/>
                </a:solidFill>
                <a:latin typeface="Trebuchet MS"/>
                <a:cs typeface="Trebuchet MS"/>
              </a:rPr>
              <a:t>&lt;=</a:t>
            </a:r>
            <a:r>
              <a:rPr sz="5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5600" spc="-15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kk-KZ" sz="5600" spc="100" dirty="0">
                <a:solidFill>
                  <a:srgbClr val="FFFFFF"/>
                </a:solidFill>
                <a:latin typeface="Trebuchet MS"/>
                <a:cs typeface="Trebuchet MS"/>
              </a:rPr>
              <a:t>кіші</a:t>
            </a:r>
            <a:r>
              <a:rPr sz="5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65" dirty="0" err="1">
                <a:solidFill>
                  <a:srgbClr val="FFFFFF"/>
                </a:solidFill>
                <a:latin typeface="Trebuchet MS"/>
                <a:cs typeface="Trebuchet MS"/>
              </a:rPr>
              <a:t>немесе</a:t>
            </a:r>
            <a:r>
              <a:rPr lang="ru-RU" sz="56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65" dirty="0" err="1">
                <a:solidFill>
                  <a:srgbClr val="FFFFFF"/>
                </a:solidFill>
                <a:latin typeface="Trebuchet MS"/>
                <a:cs typeface="Trebuchet MS"/>
              </a:rPr>
              <a:t>тең</a:t>
            </a:r>
            <a:r>
              <a:rPr lang="ru-RU" sz="5600" spc="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sz="5600" spc="405" dirty="0">
                <a:solidFill>
                  <a:srgbClr val="FFFFFF"/>
                </a:solidFill>
                <a:latin typeface="Trebuchet MS"/>
                <a:cs typeface="Trebuchet MS"/>
              </a:rPr>
              <a:t>&lt;&gt;</a:t>
            </a:r>
            <a:r>
              <a:rPr sz="5600" spc="-16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100" dirty="0">
                <a:solidFill>
                  <a:srgbClr val="FFFFFF"/>
                </a:solidFill>
                <a:latin typeface="Trebuchet MS"/>
                <a:cs typeface="Trebuchet MS"/>
              </a:rPr>
              <a:t>-</a:t>
            </a:r>
            <a:r>
              <a:rPr sz="5600" spc="-1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тең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емес</a:t>
            </a:r>
            <a:endParaRPr lang="ru-RU" sz="5600" dirty="0">
              <a:solidFill>
                <a:srgbClr val="FFFFFF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930"/>
              </a:spcBef>
            </a:pPr>
            <a:r>
              <a:rPr lang="ru-RU" sz="5000" spc="85" dirty="0" err="1">
                <a:solidFill>
                  <a:srgbClr val="FFFFFF"/>
                </a:solidFill>
                <a:latin typeface="Trebuchet MS"/>
                <a:cs typeface="Trebuchet MS"/>
              </a:rPr>
              <a:t>нәтиже</a:t>
            </a:r>
            <a:r>
              <a:rPr lang="ru-RU" sz="5000" spc="85" dirty="0">
                <a:solidFill>
                  <a:srgbClr val="FFFFFF"/>
                </a:solidFill>
                <a:latin typeface="Trebuchet MS"/>
                <a:cs typeface="Trebuchet MS"/>
              </a:rPr>
              <a:t> - </a:t>
            </a:r>
            <a:r>
              <a:rPr lang="ru-RU" sz="5000" spc="85" dirty="0" err="1">
                <a:solidFill>
                  <a:srgbClr val="FFFFFF"/>
                </a:solidFill>
                <a:latin typeface="Trebuchet MS"/>
                <a:cs typeface="Trebuchet MS"/>
              </a:rPr>
              <a:t>логикалық</a:t>
            </a:r>
            <a:r>
              <a:rPr lang="ru-RU" sz="50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000" spc="85" dirty="0" err="1">
                <a:solidFill>
                  <a:srgbClr val="FFFFFF"/>
                </a:solidFill>
                <a:latin typeface="Trebuchet MS"/>
                <a:cs typeface="Trebuchet MS"/>
              </a:rPr>
              <a:t>мән</a:t>
            </a:r>
            <a:r>
              <a:rPr lang="ru-RU" sz="5000" spc="85" dirty="0">
                <a:solidFill>
                  <a:srgbClr val="FFFFFF"/>
                </a:solidFill>
                <a:latin typeface="Trebuchet MS"/>
                <a:cs typeface="Trebuchet MS"/>
              </a:rPr>
              <a:t>: </a:t>
            </a:r>
            <a:r>
              <a:rPr lang="en-US" sz="5000" spc="85" dirty="0">
                <a:solidFill>
                  <a:srgbClr val="FFFFFF"/>
                </a:solidFill>
                <a:latin typeface="Trebuchet MS"/>
                <a:cs typeface="Trebuchet MS"/>
              </a:rPr>
              <a:t>true(</a:t>
            </a:r>
            <a:r>
              <a:rPr lang="kk-KZ" sz="5000" spc="85" dirty="0">
                <a:solidFill>
                  <a:srgbClr val="FFFFFF"/>
                </a:solidFill>
                <a:latin typeface="Trebuchet MS"/>
                <a:cs typeface="Trebuchet MS"/>
              </a:rPr>
              <a:t>ақиқат</a:t>
            </a:r>
            <a:r>
              <a:rPr lang="en-US" sz="5000" spc="85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r>
              <a:rPr lang="ru-RU" sz="50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000" spc="85" dirty="0" err="1">
                <a:solidFill>
                  <a:srgbClr val="FFFFFF"/>
                </a:solidFill>
                <a:latin typeface="Trebuchet MS"/>
                <a:cs typeface="Trebuchet MS"/>
              </a:rPr>
              <a:t>немесе</a:t>
            </a:r>
            <a:r>
              <a:rPr lang="ru-RU" sz="5000" spc="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5000" spc="85" dirty="0">
                <a:solidFill>
                  <a:srgbClr val="FFFFFF"/>
                </a:solidFill>
                <a:latin typeface="Trebuchet MS"/>
                <a:cs typeface="Trebuchet MS"/>
              </a:rPr>
              <a:t>false(</a:t>
            </a:r>
            <a:r>
              <a:rPr lang="ru-RU" sz="5000" spc="85" dirty="0" err="1">
                <a:solidFill>
                  <a:srgbClr val="FFFFFF"/>
                </a:solidFill>
                <a:latin typeface="Trebuchet MS"/>
                <a:cs typeface="Trebuchet MS"/>
              </a:rPr>
              <a:t>жалған</a:t>
            </a:r>
            <a:r>
              <a:rPr lang="en-US" sz="5000" spc="85" dirty="0">
                <a:solidFill>
                  <a:srgbClr val="FFFFFF"/>
                </a:solidFill>
                <a:latin typeface="Trebuchet MS"/>
                <a:cs typeface="Trebuchet MS"/>
              </a:rPr>
              <a:t>)</a:t>
            </a:r>
            <a:endParaRPr sz="50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Логикалық</a:t>
            </a:r>
            <a:r>
              <a:rPr lang="ru-RU" spc="110" dirty="0"/>
              <a:t> </a:t>
            </a:r>
            <a:r>
              <a:rPr lang="ru-RU" spc="110" dirty="0" err="1"/>
              <a:t>функциялар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411340" y="3577557"/>
            <a:ext cx="12298310" cy="31373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r>
              <a:rPr sz="5600" spc="-1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kk-KZ" sz="5600" spc="-180" dirty="0">
                <a:solidFill>
                  <a:srgbClr val="FFFFFF"/>
                </a:solidFill>
                <a:latin typeface="Trebuchet MS"/>
                <a:cs typeface="Trebuchet MS"/>
              </a:rPr>
              <a:t>И</a:t>
            </a:r>
            <a:r>
              <a:rPr sz="5600" dirty="0">
                <a:solidFill>
                  <a:srgbClr val="FFFFFF"/>
                </a:solidFill>
                <a:latin typeface="Trebuchet MS"/>
                <a:cs typeface="Trebuchet MS"/>
              </a:rPr>
              <a:t>(условие1,</a:t>
            </a:r>
            <a:r>
              <a:rPr sz="56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dirty="0">
                <a:solidFill>
                  <a:srgbClr val="FFFFFF"/>
                </a:solidFill>
                <a:latin typeface="Trebuchet MS"/>
                <a:cs typeface="Trebuchet MS"/>
              </a:rPr>
              <a:t>условие2,</a:t>
            </a:r>
            <a:r>
              <a:rPr sz="56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30" dirty="0">
                <a:solidFill>
                  <a:srgbClr val="FFFFFF"/>
                </a:solidFill>
                <a:latin typeface="Trebuchet MS"/>
                <a:cs typeface="Trebuchet MS"/>
              </a:rPr>
              <a:t>…)</a:t>
            </a:r>
            <a:r>
              <a:rPr sz="5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60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endParaRPr sz="5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190"/>
              </a:spcBef>
            </a:pP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sz="5600" spc="-195" dirty="0">
                <a:solidFill>
                  <a:srgbClr val="FFFFFF"/>
                </a:solidFill>
                <a:latin typeface="Trebuchet MS"/>
                <a:cs typeface="Trebuchet MS"/>
              </a:rPr>
              <a:t>true</a:t>
            </a:r>
            <a:r>
              <a:rPr sz="5600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егер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барлық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шарттар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20" dirty="0">
                <a:solidFill>
                  <a:srgbClr val="FFFFFF"/>
                </a:solidFill>
                <a:latin typeface="Trebuchet MS"/>
                <a:cs typeface="Trebuchet MS"/>
              </a:rPr>
              <a:t>true</a:t>
            </a:r>
            <a:r>
              <a:rPr lang="kk-KZ" sz="5600" spc="-20" dirty="0">
                <a:solidFill>
                  <a:srgbClr val="FFFFFF"/>
                </a:solidFill>
                <a:latin typeface="Trebuchet MS"/>
                <a:cs typeface="Trebuchet MS"/>
              </a:rPr>
              <a:t> болса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 err="1"/>
              <a:t>Логикалық</a:t>
            </a:r>
            <a:r>
              <a:rPr lang="ru-RU" spc="110" dirty="0"/>
              <a:t> </a:t>
            </a:r>
            <a:r>
              <a:rPr lang="ru-RU" spc="110" dirty="0" err="1"/>
              <a:t>функциялар</a:t>
            </a: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1411340" y="3577557"/>
            <a:ext cx="11753215" cy="399917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r>
              <a:rPr sz="5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kk-KZ" sz="5600" spc="-90" dirty="0">
                <a:solidFill>
                  <a:srgbClr val="FFFFFF"/>
                </a:solidFill>
                <a:latin typeface="Trebuchet MS"/>
                <a:cs typeface="Trebuchet MS"/>
              </a:rPr>
              <a:t>ИЛИ</a:t>
            </a:r>
            <a:r>
              <a:rPr sz="5600" dirty="0">
                <a:solidFill>
                  <a:srgbClr val="FFFFFF"/>
                </a:solidFill>
                <a:latin typeface="Trebuchet MS"/>
                <a:cs typeface="Trebuchet MS"/>
              </a:rPr>
              <a:t>(условие1,</a:t>
            </a:r>
            <a:r>
              <a:rPr sz="5600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dirty="0">
                <a:solidFill>
                  <a:srgbClr val="FFFFFF"/>
                </a:solidFill>
                <a:latin typeface="Trebuchet MS"/>
                <a:cs typeface="Trebuchet MS"/>
              </a:rPr>
              <a:t>условие2,</a:t>
            </a:r>
            <a:r>
              <a:rPr sz="5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30" dirty="0">
                <a:solidFill>
                  <a:srgbClr val="FFFFFF"/>
                </a:solidFill>
                <a:latin typeface="Trebuchet MS"/>
                <a:cs typeface="Trebuchet MS"/>
              </a:rPr>
              <a:t>…)</a:t>
            </a:r>
            <a:r>
              <a:rPr sz="5600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9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25" dirty="0">
                <a:solidFill>
                  <a:srgbClr val="FFFFFF"/>
                </a:solidFill>
                <a:latin typeface="Trebuchet MS"/>
                <a:cs typeface="Trebuchet MS"/>
              </a:rPr>
              <a:t>or</a:t>
            </a:r>
            <a:endParaRPr sz="5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190"/>
              </a:spcBef>
            </a:pP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5600" spc="-195" dirty="0">
                <a:solidFill>
                  <a:srgbClr val="FFFFFF"/>
                </a:solidFill>
                <a:latin typeface="Trebuchet MS"/>
                <a:cs typeface="Trebuchet MS"/>
              </a:rPr>
              <a:t>true </a:t>
            </a:r>
            <a:r>
              <a:rPr lang="kk-KZ" sz="5600" spc="-195" dirty="0">
                <a:solidFill>
                  <a:srgbClr val="FFFFFF"/>
                </a:solidFill>
                <a:latin typeface="Trebuchet MS"/>
                <a:cs typeface="Trebuchet MS"/>
              </a:rPr>
              <a:t>егер </a:t>
            </a:r>
            <a:r>
              <a:rPr lang="ru-RU" sz="5600" spc="-195" dirty="0" err="1">
                <a:solidFill>
                  <a:srgbClr val="FFFFFF"/>
                </a:solidFill>
                <a:latin typeface="Trebuchet MS"/>
                <a:cs typeface="Trebuchet MS"/>
              </a:rPr>
              <a:t>шарттарының</a:t>
            </a:r>
            <a:r>
              <a:rPr lang="ru-RU" sz="56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spc="-195" dirty="0" err="1">
                <a:solidFill>
                  <a:srgbClr val="FFFFFF"/>
                </a:solidFill>
                <a:latin typeface="Trebuchet MS"/>
                <a:cs typeface="Trebuchet MS"/>
              </a:rPr>
              <a:t>бірі</a:t>
            </a:r>
            <a:r>
              <a:rPr lang="ru-RU" sz="5600" spc="-19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5600" spc="-195" dirty="0">
                <a:solidFill>
                  <a:srgbClr val="FFFFFF"/>
                </a:solidFill>
                <a:latin typeface="Trebuchet MS"/>
                <a:cs typeface="Trebuchet MS"/>
              </a:rPr>
              <a:t>true </a:t>
            </a:r>
            <a:r>
              <a:rPr lang="ru-RU" sz="5600" spc="-195" dirty="0" err="1">
                <a:solidFill>
                  <a:srgbClr val="FFFFFF"/>
                </a:solidFill>
                <a:latin typeface="Trebuchet MS"/>
                <a:cs typeface="Trebuchet MS"/>
              </a:rPr>
              <a:t>болса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110" dirty="0"/>
              <a:t>Логические</a:t>
            </a:r>
            <a:r>
              <a:rPr lang="ru-RU" spc="25" dirty="0"/>
              <a:t> </a:t>
            </a:r>
            <a:r>
              <a:rPr lang="ru-RU" spc="-10" dirty="0"/>
              <a:t>функции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11340" y="3577557"/>
            <a:ext cx="15193910" cy="31373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=</a:t>
            </a:r>
            <a:r>
              <a:rPr sz="5600" spc="-17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dirty="0">
                <a:solidFill>
                  <a:srgbClr val="FFFFFF"/>
                </a:solidFill>
                <a:latin typeface="Trebuchet MS"/>
                <a:cs typeface="Trebuchet MS"/>
              </a:rPr>
              <a:t>НЕ(условие)</a:t>
            </a:r>
            <a:r>
              <a:rPr sz="5600" spc="-16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409" dirty="0">
                <a:solidFill>
                  <a:srgbClr val="FFFFFF"/>
                </a:solidFill>
                <a:latin typeface="Trebuchet MS"/>
                <a:cs typeface="Trebuchet MS"/>
              </a:rPr>
              <a:t>~</a:t>
            </a:r>
            <a:r>
              <a:rPr sz="5600" spc="-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5600" spc="-25" dirty="0">
                <a:solidFill>
                  <a:srgbClr val="FFFFFF"/>
                </a:solidFill>
                <a:latin typeface="Trebuchet MS"/>
                <a:cs typeface="Trebuchet MS"/>
              </a:rPr>
              <a:t>not</a:t>
            </a:r>
            <a:endParaRPr sz="56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190"/>
              </a:spcBef>
            </a:pPr>
            <a:endParaRPr sz="56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5600" dirty="0">
                <a:solidFill>
                  <a:srgbClr val="FFFFFF"/>
                </a:solidFill>
                <a:latin typeface="Trebuchet MS"/>
                <a:cs typeface="Trebuchet MS"/>
              </a:rPr>
              <a:t>true-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ді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5600" dirty="0">
                <a:solidFill>
                  <a:srgbClr val="FFFFFF"/>
                </a:solidFill>
                <a:latin typeface="Trebuchet MS"/>
                <a:cs typeface="Trebuchet MS"/>
              </a:rPr>
              <a:t>false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және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5600" dirty="0">
                <a:solidFill>
                  <a:srgbClr val="FFFFFF"/>
                </a:solidFill>
                <a:latin typeface="Trebuchet MS"/>
                <a:cs typeface="Trebuchet MS"/>
              </a:rPr>
              <a:t>false-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ді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en-US" sz="5600" dirty="0">
                <a:solidFill>
                  <a:srgbClr val="FFFFFF"/>
                </a:solidFill>
                <a:latin typeface="Trebuchet MS"/>
                <a:cs typeface="Trebuchet MS"/>
              </a:rPr>
              <a:t>true-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ге</a:t>
            </a:r>
            <a:r>
              <a:rPr lang="ru-RU" sz="56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rebuchet MS"/>
                <a:cs typeface="Trebuchet MS"/>
              </a:rPr>
              <a:t>өзгертеді</a:t>
            </a:r>
            <a:endParaRPr sz="5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0050" y="761307"/>
            <a:ext cx="14474799" cy="107785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pc="-35" dirty="0" err="1"/>
              <a:t>Шартты</a:t>
            </a:r>
            <a:r>
              <a:rPr lang="ru-RU" spc="-35" dirty="0"/>
              <a:t> </a:t>
            </a:r>
            <a:r>
              <a:rPr lang="ru-RU" spc="-35" dirty="0" err="1"/>
              <a:t>біріктіру</a:t>
            </a:r>
            <a:r>
              <a:rPr lang="ru-RU" spc="-35" dirty="0"/>
              <a:t> </a:t>
            </a:r>
            <a:r>
              <a:rPr lang="ru-RU" spc="-35" dirty="0" err="1"/>
              <a:t>функциялары</a:t>
            </a:r>
            <a:endParaRPr spc="4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411340" y="3331282"/>
            <a:ext cx="17281419" cy="3055708"/>
          </a:xfrm>
          <a:prstGeom prst="rect">
            <a:avLst/>
          </a:prstGeom>
        </p:spPr>
        <p:txBody>
          <a:bodyPr vert="horz" wrap="square" lIns="0" tIns="2597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5"/>
              </a:spcBef>
            </a:pPr>
            <a:r>
              <a:rPr spc="409" dirty="0"/>
              <a:t>=</a:t>
            </a:r>
            <a:r>
              <a:rPr spc="-195" dirty="0"/>
              <a:t> </a:t>
            </a:r>
            <a:r>
              <a:rPr spc="135" dirty="0"/>
              <a:t>СЧЕТЕСЛИ(</a:t>
            </a:r>
            <a:r>
              <a:rPr lang="kk-KZ" spc="135" dirty="0"/>
              <a:t>ауқым</a:t>
            </a:r>
            <a:r>
              <a:rPr spc="135" dirty="0"/>
              <a:t>,</a:t>
            </a:r>
            <a:r>
              <a:rPr lang="kk-KZ" spc="135" dirty="0"/>
              <a:t> шарт</a:t>
            </a:r>
            <a:r>
              <a:rPr dirty="0"/>
              <a:t>)</a:t>
            </a:r>
            <a:r>
              <a:rPr spc="-185" dirty="0"/>
              <a:t> </a:t>
            </a:r>
            <a:r>
              <a:rPr spc="409" dirty="0"/>
              <a:t>~</a:t>
            </a:r>
            <a:r>
              <a:rPr spc="-185" dirty="0"/>
              <a:t> </a:t>
            </a:r>
            <a:r>
              <a:rPr spc="-45" dirty="0"/>
              <a:t>countif</a:t>
            </a:r>
          </a:p>
          <a:p>
            <a:pPr marL="12700" marR="2565400">
              <a:lnSpc>
                <a:spcPct val="100699"/>
              </a:lnSpc>
              <a:spcBef>
                <a:spcPts val="1900"/>
              </a:spcBef>
            </a:pPr>
            <a:r>
              <a:rPr spc="409" dirty="0"/>
              <a:t>=</a:t>
            </a:r>
            <a:r>
              <a:rPr spc="-125" dirty="0"/>
              <a:t> </a:t>
            </a:r>
            <a:r>
              <a:rPr spc="190" dirty="0"/>
              <a:t>СУММЕСЛИ(</a:t>
            </a:r>
            <a:r>
              <a:rPr lang="kk-KZ" spc="135" dirty="0"/>
              <a:t>ауқым</a:t>
            </a:r>
            <a:r>
              <a:rPr spc="190" dirty="0"/>
              <a:t>,</a:t>
            </a:r>
            <a:r>
              <a:rPr spc="-120" dirty="0"/>
              <a:t> </a:t>
            </a:r>
            <a:r>
              <a:rPr lang="kk-KZ" spc="135" dirty="0"/>
              <a:t>шарт</a:t>
            </a:r>
            <a:r>
              <a:rPr spc="-10" dirty="0"/>
              <a:t>, </a:t>
            </a:r>
            <a:r>
              <a:rPr spc="-20" dirty="0"/>
              <a:t>[</a:t>
            </a:r>
            <a:r>
              <a:rPr lang="kk-KZ" spc="-20" dirty="0"/>
              <a:t>сумм</a:t>
            </a:r>
            <a:r>
              <a:rPr lang="ru-RU" spc="-20" dirty="0"/>
              <a:t>_</a:t>
            </a:r>
            <a:r>
              <a:rPr lang="kk-KZ" spc="135" dirty="0"/>
              <a:t> ауқымы</a:t>
            </a:r>
            <a:r>
              <a:rPr spc="-20" dirty="0"/>
              <a:t>])</a:t>
            </a:r>
            <a:r>
              <a:rPr spc="-175" dirty="0"/>
              <a:t> </a:t>
            </a:r>
            <a:r>
              <a:rPr spc="409" dirty="0"/>
              <a:t>~</a:t>
            </a:r>
            <a:r>
              <a:rPr spc="-175" dirty="0"/>
              <a:t> </a:t>
            </a:r>
            <a:r>
              <a:rPr spc="-10" dirty="0"/>
              <a:t>sumif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5286" y="4283075"/>
            <a:ext cx="16840200" cy="1636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0550" dirty="0" err="1"/>
              <a:t>Назарларыңызға</a:t>
            </a:r>
            <a:r>
              <a:rPr lang="ru-RU" sz="10550" dirty="0"/>
              <a:t> </a:t>
            </a:r>
            <a:r>
              <a:rPr lang="ru-RU" sz="10550" dirty="0" err="1"/>
              <a:t>рақмет</a:t>
            </a:r>
            <a:endParaRPr sz="1055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5249" y="6340475"/>
            <a:ext cx="1340273" cy="13088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5194" y="788950"/>
            <a:ext cx="10551795" cy="1081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900" b="1" dirty="0">
                <a:solidFill>
                  <a:srgbClr val="FFFFFF"/>
                </a:solidFill>
                <a:latin typeface="Tahoma"/>
                <a:cs typeface="Tahoma"/>
              </a:rPr>
              <a:t>Сортировка</a:t>
            </a:r>
            <a:r>
              <a:rPr sz="69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900" b="1" spc="-10" dirty="0">
                <a:solidFill>
                  <a:srgbClr val="FFFFFF"/>
                </a:solidFill>
                <a:latin typeface="Tahoma"/>
                <a:cs typeface="Tahoma"/>
              </a:rPr>
              <a:t>диапазона</a:t>
            </a:r>
            <a:endParaRPr sz="69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540" y="3306151"/>
            <a:ext cx="18090310" cy="875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Бірнеше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критерийлер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бойынша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сұрыптауға</a:t>
            </a:r>
            <a:r>
              <a:rPr lang="ru-RU" sz="56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5600" dirty="0" err="1">
                <a:solidFill>
                  <a:srgbClr val="FFFFFF"/>
                </a:solidFill>
                <a:latin typeface="Tahoma"/>
                <a:cs typeface="Tahoma"/>
              </a:rPr>
              <a:t>болады</a:t>
            </a:r>
            <a:endParaRPr sz="560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6762" y="4664151"/>
            <a:ext cx="6870576" cy="51793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Мәні</a:t>
            </a: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err="1">
                <a:latin typeface="Tahoma"/>
                <a:cs typeface="Tahoma"/>
              </a:rPr>
              <a:t>бойынша</a:t>
            </a: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err="1">
                <a:latin typeface="Tahoma"/>
                <a:cs typeface="Tahoma"/>
              </a:rPr>
              <a:t>сүзгі</a:t>
            </a:r>
            <a:endParaRPr spc="-1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101" y="2461130"/>
            <a:ext cx="15427383" cy="86799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7620"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Шарт</a:t>
            </a: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err="1">
                <a:latin typeface="Tahoma"/>
                <a:cs typeface="Tahoma"/>
              </a:rPr>
              <a:t>бойынша</a:t>
            </a: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err="1">
                <a:latin typeface="Tahoma"/>
                <a:cs typeface="Tahoma"/>
              </a:rPr>
              <a:t>сүзгі</a:t>
            </a:r>
            <a:endParaRPr spc="-1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101" y="2523064"/>
            <a:ext cx="15427383" cy="84839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dirty="0" err="1">
                <a:latin typeface="Tahoma"/>
                <a:cs typeface="Tahoma"/>
              </a:rPr>
              <a:t>Кестені</a:t>
            </a:r>
            <a:r>
              <a:rPr lang="ru-RU" dirty="0">
                <a:latin typeface="Tahoma"/>
                <a:cs typeface="Tahoma"/>
              </a:rPr>
              <a:t> </a:t>
            </a:r>
            <a:r>
              <a:rPr lang="ru-RU" dirty="0" err="1">
                <a:latin typeface="Tahoma"/>
                <a:cs typeface="Tahoma"/>
              </a:rPr>
              <a:t>жүктеу</a:t>
            </a:r>
            <a:endParaRPr spc="-10" dirty="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37101" y="2384848"/>
            <a:ext cx="15427383" cy="86749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540" y="4145916"/>
            <a:ext cx="534797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0" dirty="0">
                <a:latin typeface="Tahoma"/>
                <a:cs typeface="Tahoma"/>
              </a:rPr>
              <a:t>!</a:t>
            </a:r>
            <a:r>
              <a:rPr sz="7000" spc="-30" dirty="0">
                <a:latin typeface="Tahoma"/>
                <a:cs typeface="Tahoma"/>
              </a:rPr>
              <a:t> </a:t>
            </a:r>
            <a:r>
              <a:rPr sz="7000" dirty="0">
                <a:latin typeface="Tahoma"/>
                <a:cs typeface="Tahoma"/>
              </a:rPr>
              <a:t>Функция</a:t>
            </a:r>
            <a:r>
              <a:rPr sz="7000" spc="-10" dirty="0">
                <a:latin typeface="Tahoma"/>
                <a:cs typeface="Tahoma"/>
              </a:rPr>
              <a:t> </a:t>
            </a:r>
            <a:r>
              <a:rPr sz="7000" spc="-50" dirty="0">
                <a:latin typeface="Tahoma"/>
                <a:cs typeface="Tahoma"/>
              </a:rPr>
              <a:t>-</a:t>
            </a:r>
            <a:endParaRPr sz="70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540" y="5102117"/>
            <a:ext cx="15845790" cy="2371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5"/>
              </a:spcBef>
            </a:pP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формулаларда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қолдануға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болатын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6750" dirty="0" err="1">
                <a:solidFill>
                  <a:srgbClr val="FFFFFF"/>
                </a:solidFill>
                <a:latin typeface="Tahoma"/>
                <a:cs typeface="Tahoma"/>
              </a:rPr>
              <a:t>стандартты</a:t>
            </a:r>
            <a:r>
              <a:rPr lang="ru-RU" sz="6750" dirty="0">
                <a:solidFill>
                  <a:srgbClr val="FFFFFF"/>
                </a:solidFill>
                <a:latin typeface="Tahoma"/>
                <a:cs typeface="Tahoma"/>
              </a:rPr>
              <a:t> процедура</a:t>
            </a:r>
            <a:endParaRPr sz="675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029540" y="3427609"/>
            <a:ext cx="15725542" cy="3354123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sz="7000" dirty="0">
                <a:latin typeface="Tahoma"/>
                <a:cs typeface="Tahoma"/>
              </a:rPr>
              <a:t>!</a:t>
            </a:r>
            <a:r>
              <a:rPr sz="7000" spc="-35" dirty="0">
                <a:latin typeface="Tahoma"/>
                <a:cs typeface="Tahoma"/>
              </a:rPr>
              <a:t> </a:t>
            </a:r>
            <a:r>
              <a:rPr sz="7000" dirty="0">
                <a:latin typeface="Tahoma"/>
                <a:cs typeface="Tahoma"/>
              </a:rPr>
              <a:t>Range</a:t>
            </a:r>
            <a:r>
              <a:rPr sz="7000" spc="-25" dirty="0">
                <a:latin typeface="Tahoma"/>
                <a:cs typeface="Tahoma"/>
              </a:rPr>
              <a:t> </a:t>
            </a:r>
            <a:r>
              <a:rPr sz="7000" dirty="0">
                <a:latin typeface="Tahoma"/>
                <a:cs typeface="Tahoma"/>
              </a:rPr>
              <a:t>(</a:t>
            </a:r>
            <a:r>
              <a:rPr lang="kk-KZ" sz="7000" dirty="0">
                <a:latin typeface="Tahoma"/>
                <a:cs typeface="Tahoma"/>
              </a:rPr>
              <a:t>ауқым</a:t>
            </a:r>
            <a:r>
              <a:rPr sz="7000" dirty="0">
                <a:latin typeface="Tahoma"/>
                <a:cs typeface="Tahoma"/>
              </a:rPr>
              <a:t>)</a:t>
            </a:r>
            <a:r>
              <a:rPr sz="7000" spc="-15" dirty="0">
                <a:latin typeface="Tahoma"/>
                <a:cs typeface="Tahoma"/>
              </a:rPr>
              <a:t> </a:t>
            </a:r>
            <a:r>
              <a:rPr sz="7000" spc="-50" dirty="0">
                <a:latin typeface="Tahoma"/>
                <a:cs typeface="Tahoma"/>
              </a:rPr>
              <a:t>-</a:t>
            </a:r>
            <a:endParaRPr sz="70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lang="ru-RU" sz="6750" b="0" dirty="0" err="1">
                <a:latin typeface="Tahoma"/>
                <a:cs typeface="Tahoma"/>
              </a:rPr>
              <a:t>Бірге</a:t>
            </a:r>
            <a:r>
              <a:rPr lang="ru-RU" sz="6750" b="0" dirty="0">
                <a:latin typeface="Tahoma"/>
                <a:cs typeface="Tahoma"/>
              </a:rPr>
              <a:t> </a:t>
            </a:r>
            <a:r>
              <a:rPr lang="ru-RU" sz="6750" b="0" dirty="0" err="1">
                <a:latin typeface="Tahoma"/>
                <a:cs typeface="Tahoma"/>
              </a:rPr>
              <a:t>таңдалған</a:t>
            </a:r>
            <a:r>
              <a:rPr lang="ru-RU" sz="6750" b="0" dirty="0">
                <a:latin typeface="Tahoma"/>
                <a:cs typeface="Tahoma"/>
              </a:rPr>
              <a:t> </a:t>
            </a:r>
            <a:r>
              <a:rPr lang="ru-RU" sz="6750" b="0" dirty="0" err="1">
                <a:latin typeface="Tahoma"/>
                <a:cs typeface="Tahoma"/>
              </a:rPr>
              <a:t>немесе</a:t>
            </a:r>
            <a:r>
              <a:rPr lang="ru-RU" sz="6750" b="0" dirty="0">
                <a:latin typeface="Tahoma"/>
                <a:cs typeface="Tahoma"/>
              </a:rPr>
              <a:t> </a:t>
            </a:r>
            <a:r>
              <a:rPr lang="ru-RU" sz="6750" b="0" dirty="0" err="1">
                <a:latin typeface="Tahoma"/>
                <a:cs typeface="Tahoma"/>
              </a:rPr>
              <a:t>мекенделген</a:t>
            </a:r>
            <a:r>
              <a:rPr lang="ru-RU" sz="6750" b="0" dirty="0">
                <a:latin typeface="Tahoma"/>
                <a:cs typeface="Tahoma"/>
              </a:rPr>
              <a:t> </a:t>
            </a:r>
            <a:r>
              <a:rPr lang="ru-RU" sz="6750" b="0" dirty="0" err="1">
                <a:latin typeface="Tahoma"/>
                <a:cs typeface="Tahoma"/>
              </a:rPr>
              <a:t>ұяшықтар</a:t>
            </a:r>
            <a:r>
              <a:rPr lang="ru-RU" sz="6750" b="0" dirty="0">
                <a:latin typeface="Tahoma"/>
                <a:cs typeface="Tahoma"/>
              </a:rPr>
              <a:t> </a:t>
            </a:r>
            <a:r>
              <a:rPr lang="ru-RU" sz="6750" b="0" dirty="0" err="1">
                <a:latin typeface="Tahoma"/>
                <a:cs typeface="Tahoma"/>
              </a:rPr>
              <a:t>тобы</a:t>
            </a:r>
            <a:endParaRPr sz="675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9540" y="7288438"/>
            <a:ext cx="7000240" cy="10560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750" dirty="0">
                <a:solidFill>
                  <a:srgbClr val="FFFFFF"/>
                </a:solidFill>
                <a:latin typeface="Tahoma"/>
                <a:cs typeface="Tahoma"/>
              </a:rPr>
              <a:t>A1:A8,</a:t>
            </a:r>
            <a:r>
              <a:rPr sz="67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750" dirty="0">
                <a:solidFill>
                  <a:srgbClr val="FFFFFF"/>
                </a:solidFill>
                <a:latin typeface="Tahoma"/>
                <a:cs typeface="Tahoma"/>
              </a:rPr>
              <a:t>B:B,</a:t>
            </a:r>
            <a:r>
              <a:rPr sz="675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6750" spc="-10" dirty="0">
                <a:solidFill>
                  <a:srgbClr val="FFFFFF"/>
                </a:solidFill>
                <a:latin typeface="Tahoma"/>
                <a:cs typeface="Tahoma"/>
              </a:rPr>
              <a:t>B2:D2</a:t>
            </a:r>
            <a:endParaRPr sz="67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682</Words>
  <Application>Microsoft Office PowerPoint</Application>
  <PresentationFormat>Произвольный</PresentationFormat>
  <Paragraphs>114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Tahoma</vt:lpstr>
      <vt:lpstr>Trebuchet MS</vt:lpstr>
      <vt:lpstr>Office Theme</vt:lpstr>
      <vt:lpstr>Google Sheets-те талдау-&gt; Дәріс 03 @googlesheets</vt:lpstr>
      <vt:lpstr>Сабақ жоспары</vt:lpstr>
      <vt:lpstr>Сұрыптау: А → Я</vt:lpstr>
      <vt:lpstr>Презентация PowerPoint</vt:lpstr>
      <vt:lpstr>Мәні бойынша сүзгі</vt:lpstr>
      <vt:lpstr>Шарт бойынша сүзгі</vt:lpstr>
      <vt:lpstr>Кестені жүктеу</vt:lpstr>
      <vt:lpstr>! Функция -</vt:lpstr>
      <vt:lpstr>! Range (ауқым) - Бірге таңдалған немесе мекенделген ұяшықтар тобы</vt:lpstr>
      <vt:lpstr>Функциялар</vt:lpstr>
      <vt:lpstr>! Параметр -</vt:lpstr>
      <vt:lpstr>Параметр</vt:lpstr>
      <vt:lpstr>Функциялар</vt:lpstr>
      <vt:lpstr>= formulatext(ұяшық)</vt:lpstr>
      <vt:lpstr>! Мәтін жолы -</vt:lpstr>
      <vt:lpstr>=ПОДСТАВИТЬ(мәтін, іздеу, ауыстыру) ~ substitute</vt:lpstr>
      <vt:lpstr>= НАЙТИ(іздеу, мәтін) ~ find</vt:lpstr>
      <vt:lpstr>Мәтін: функциялары</vt:lpstr>
      <vt:lpstr>Мәтін: функциялары</vt:lpstr>
      <vt:lpstr>Мәтін: функциялары</vt:lpstr>
      <vt:lpstr>Күн: функциялары</vt:lpstr>
      <vt:lpstr>Математикалық формулалар</vt:lpstr>
      <vt:lpstr>! Біріктіру функциясы – деректер тобымен жұмыс істейтін функция, нәтижесінде бір мән пайда болады</vt:lpstr>
      <vt:lpstr>Математикалық формулалар</vt:lpstr>
      <vt:lpstr>Статистика формулалары</vt:lpstr>
      <vt:lpstr>Статистика формулалары</vt:lpstr>
      <vt:lpstr>Формулаларды біріктіру</vt:lpstr>
      <vt:lpstr>Логикалық функциялар</vt:lpstr>
      <vt:lpstr>Логикалық функциялар</vt:lpstr>
      <vt:lpstr>Салыстыру операторлары</vt:lpstr>
      <vt:lpstr>Логикалық функциялар</vt:lpstr>
      <vt:lpstr>Логикалық функциялар</vt:lpstr>
      <vt:lpstr>Логические функции</vt:lpstr>
      <vt:lpstr>Шартты біріктіру функциялары</vt:lpstr>
      <vt:lpstr>Назарларыңызға рақмет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Google Sheets-те талдау-&gt; Дәріс 03 @googlesheets</dc:title>
  <cp:lastModifiedBy>Anuar Kurmanov</cp:lastModifiedBy>
  <cp:revision>3</cp:revision>
  <dcterms:created xsi:type="dcterms:W3CDTF">2024-09-29T03:41:38Z</dcterms:created>
  <dcterms:modified xsi:type="dcterms:W3CDTF">2024-10-01T15:21:02Z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2022-10-14T00:00:00Z</vt:filetime>
  </property>
  <property fmtid="{D5CDD505-2E9C-101B-9397-08002B2CF9AE}" pid="3" name="LastSaved">
    <vt:filetime>2024-09-29T00:00:00Z</vt:filetime>
  </property>
  <property fmtid="{D5CDD505-2E9C-101B-9397-08002B2CF9AE}" pid="4" name="Producer">
    <vt:lpwstr>macOS Версия 12.6 (Выпуск 21G115) Quartz PDFContext</vt:lpwstr>
  </property>
</Properties>
</file>