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43" r:id="rId47"/>
    <p:sldId id="344" r:id="rId48"/>
    <p:sldId id="301" r:id="rId49"/>
    <p:sldId id="302" r:id="rId50"/>
    <p:sldId id="303" r:id="rId51"/>
    <p:sldId id="304" r:id="rId52"/>
    <p:sldId id="305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3" r:id="rId76"/>
    <p:sldId id="334" r:id="rId77"/>
    <p:sldId id="335" r:id="rId78"/>
    <p:sldId id="340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3" r:id="rId87"/>
    <p:sldId id="352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41" r:id="rId99"/>
    <p:sldId id="342" r:id="rId10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778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3673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7538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048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78945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3877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3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9347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8517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K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587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K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028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23F2C0A-5FAC-4CF7-ABF0-8C0E4E646297}" type="datetimeFigureOut">
              <a:rPr lang="ru-KZ" smtClean="0"/>
              <a:t>10.09.2024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4BC82FF-CB8F-4299-95C7-F0C4E472BB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6198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536ED-C267-6248-0169-50DAD3631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399" y="826851"/>
            <a:ext cx="9569316" cy="4562272"/>
          </a:xfrm>
        </p:spPr>
        <p:txBody>
          <a:bodyPr>
            <a:normAutofit/>
          </a:bodyPr>
          <a:lstStyle/>
          <a:p>
            <a:r>
              <a:rPr lang="kk-KZ" sz="3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Ерте темір дәуірі, көшпелі мал шаруашылығының қалыптасуы, темірдің игерілеуі. Сақтар мәдениеті. Үйсіндер. Қаңлылар.</a:t>
            </a:r>
            <a:r>
              <a:rPr lang="kk-KZ" sz="3600" dirty="0">
                <a:latin typeface="Times New Roman" panose="02020603050405020304" pitchFamily="18" charset="0"/>
                <a:ea typeface="Aptos" panose="020B0004020202020204" pitchFamily="34" charset="0"/>
              </a:rPr>
              <a:t>Ғұндар.</a:t>
            </a:r>
            <a:endParaRPr lang="ru-KZ" sz="3600" dirty="0"/>
          </a:p>
        </p:txBody>
      </p:sp>
    </p:spTree>
    <p:extLst>
      <p:ext uri="{BB962C8B-B14F-4D97-AF65-F5344CB8AC3E}">
        <p14:creationId xmlns:p14="http://schemas.microsoft.com/office/powerpoint/2010/main" val="74052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B3B5D-0235-545A-AA67-460379B4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334" y="499025"/>
            <a:ext cx="5397331" cy="1084242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Қолөнер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D46DE-C060-22A2-544F-9BFB5EF79897}"/>
              </a:ext>
            </a:extLst>
          </p:cNvPr>
          <p:cNvSpPr txBox="1"/>
          <p:nvPr/>
        </p:nvSpPr>
        <p:spPr>
          <a:xfrm>
            <a:off x="110066" y="1840131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Темірден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жасалған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қайшылар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металл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пышақтар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тескіш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тәрізді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көптеген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еңбек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құралдары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пайда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бастады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159B9-08B3-09C8-7C56-9B670031489A}"/>
              </a:ext>
            </a:extLst>
          </p:cNvPr>
          <p:cNvSpPr txBox="1"/>
          <p:nvPr/>
        </p:nvSpPr>
        <p:spPr>
          <a:xfrm>
            <a:off x="-1" y="3492791"/>
            <a:ext cx="6096000" cy="2027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Ұсталық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қару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жарақ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көші-қон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саяхат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құралдарын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зергерлік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бұйымдар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әскери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жабдықтар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жасау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сияқты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қолөнер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түрлерінің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дамуы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жеделдеді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2" descr="Қаһарман халықтың ұрпағымыз. Ағайынды темірші-ұсталар ата дәстүріне берік">
            <a:extLst>
              <a:ext uri="{FF2B5EF4-FFF2-40B4-BE49-F238E27FC236}">
                <a16:creationId xmlns:a16="http://schemas.microsoft.com/office/drawing/2014/main" id="{1D57A4DC-8D74-03B0-0B94-BFB669E0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95" y="2096468"/>
            <a:ext cx="4545324" cy="316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0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CB5925-D070-DC30-75CD-B9BB0B8A18B4}"/>
              </a:ext>
            </a:extLst>
          </p:cNvPr>
          <p:cNvSpPr txBox="1"/>
          <p:nvPr/>
        </p:nvSpPr>
        <p:spPr>
          <a:xfrm>
            <a:off x="474133" y="1225997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шебер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ісмер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материалдардан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тұрмысқа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бұйымдар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4" descr="ҰСТА | Қазақ Әдебиеті - QazaqAdebieti">
            <a:extLst>
              <a:ext uri="{FF2B5EF4-FFF2-40B4-BE49-F238E27FC236}">
                <a16:creationId xmlns:a16="http://schemas.microsoft.com/office/drawing/2014/main" id="{F8862F98-9F28-839A-7FBA-340CC9AB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30" y="943864"/>
            <a:ext cx="3462415" cy="260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upload.wikimedia.org/wikipedia/kk/thumb/d/d9/%D0%90%D1%82%D1%81%D0%B0%D0%B1%D0%B0%D0%BD-%D1%81%D0%BE%D2%9B%D0%B0.tif/lossy-page1-200px-%D0%90%D1%82%D1%81%D0%B0%D0%B1%D0%B0%D0%BD-%D1%81%D0%BE%D2%9B%D0%B0.tif.jpg">
            <a:extLst>
              <a:ext uri="{FF2B5EF4-FFF2-40B4-BE49-F238E27FC236}">
                <a16:creationId xmlns:a16="http://schemas.microsoft.com/office/drawing/2014/main" id="{5A4367C4-E053-CEB1-DDC5-2E11898A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26" y="3977420"/>
            <a:ext cx="4918684" cy="223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6FC9E-5D6B-F032-DCE3-FBA4579FBA29}"/>
              </a:ext>
            </a:extLst>
          </p:cNvPr>
          <p:cNvSpPr txBox="1"/>
          <p:nvPr/>
        </p:nvSpPr>
        <p:spPr>
          <a:xfrm>
            <a:off x="2547655" y="4319600"/>
            <a:ext cx="3472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Соқа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өңдеу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құралы</a:t>
            </a:r>
            <a:endParaRPr lang="ru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73665-B38B-2CEF-B60D-3AD14F92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403" y="321226"/>
            <a:ext cx="7729728" cy="1188720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Ерте</a:t>
            </a:r>
            <a:r>
              <a:rPr lang="ru-RU" sz="2800" b="1" dirty="0"/>
              <a:t> </a:t>
            </a:r>
            <a:r>
              <a:rPr lang="ru-RU" sz="2800" b="1" dirty="0" err="1"/>
              <a:t>көшпелілер</a:t>
            </a:r>
            <a:r>
              <a:rPr lang="ru-RU" sz="2800" b="1" dirty="0"/>
              <a:t> </a:t>
            </a:r>
            <a:r>
              <a:rPr lang="ru-RU" sz="2800" b="1" dirty="0" err="1"/>
              <a:t>дәуіріндегі</a:t>
            </a:r>
            <a:r>
              <a:rPr lang="ru-RU" sz="2800" b="1" dirty="0"/>
              <a:t> </a:t>
            </a:r>
            <a:r>
              <a:rPr lang="ru-RU" sz="2800" b="1" dirty="0" err="1"/>
              <a:t>Ұлы</a:t>
            </a:r>
            <a:r>
              <a:rPr lang="ru-RU" sz="2800" b="1" dirty="0"/>
              <a:t> Дала </a:t>
            </a:r>
            <a:r>
              <a:rPr lang="ru-RU" sz="2800" b="1" dirty="0" err="1"/>
              <a:t>өркениет</a:t>
            </a:r>
            <a:r>
              <a:rPr lang="ru-RU" b="1" dirty="0" err="1"/>
              <a:t>І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86948-07AE-5405-A061-7A0BC81D612F}"/>
              </a:ext>
            </a:extLst>
          </p:cNvPr>
          <p:cNvSpPr txBox="1"/>
          <p:nvPr/>
        </p:nvSpPr>
        <p:spPr>
          <a:xfrm>
            <a:off x="677333" y="1895509"/>
            <a:ext cx="6096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Көшпелілік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Даладағы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шаруашылықтың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негізгі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түрі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ретінде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ерте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темір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(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б.з.б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1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мыңж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)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дәуірінде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қалыптасты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C6679-0A45-63BF-5FEF-DC5100A57905}"/>
              </a:ext>
            </a:extLst>
          </p:cNvPr>
          <p:cNvSpPr txBox="1"/>
          <p:nvPr/>
        </p:nvSpPr>
        <p:spPr>
          <a:xfrm>
            <a:off x="677333" y="3204402"/>
            <a:ext cx="6096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latin typeface="Calibri" panose="020F0502020204030204" pitchFamily="34" charset="0"/>
              </a:rPr>
              <a:t>Б.з.б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ІІ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мыңж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ортасында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көшпелі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малшаруашылығына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өтудің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барлық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алғышарттары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қалыптасқанымен</a:t>
            </a:r>
            <a:r>
              <a:rPr lang="ru-RU" sz="1800" b="1" dirty="0">
                <a:latin typeface="Calibri" panose="020F0502020204030204" pitchFamily="34" charset="0"/>
              </a:rPr>
              <a:t>, </a:t>
            </a:r>
            <a:r>
              <a:rPr lang="ru-RU" sz="1800" b="1" dirty="0" err="1">
                <a:latin typeface="Calibri" panose="020F0502020204030204" pitchFamily="34" charset="0"/>
              </a:rPr>
              <a:t>ол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жүзеге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аспады</a:t>
            </a:r>
            <a:r>
              <a:rPr lang="ru-RU" sz="1800" b="1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383F6-2846-E9C4-1C03-058E51C322B5}"/>
              </a:ext>
            </a:extLst>
          </p:cNvPr>
          <p:cNvSpPr txBox="1"/>
          <p:nvPr/>
        </p:nvSpPr>
        <p:spPr>
          <a:xfrm>
            <a:off x="677333" y="4536581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latin typeface="Calibri" panose="020F0502020204030204" pitchFamily="34" charset="0"/>
              </a:rPr>
              <a:t>Көшпелікке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өтуге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б.з.б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І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мыңж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болған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кезекті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құрғақшылық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ықпал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етті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10" name="Picture 2" descr="https://avatars.mds.yandex.net/i?id=a2382d430a40133f8b6966912934c8e5ade0ea5c-8497900-images-thumbs&amp;n=13">
            <a:extLst>
              <a:ext uri="{FF2B5EF4-FFF2-40B4-BE49-F238E27FC236}">
                <a16:creationId xmlns:a16="http://schemas.microsoft.com/office/drawing/2014/main" id="{5541841F-0BB3-8CB6-AE26-579EC6F4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99" y="4102076"/>
            <a:ext cx="2017296" cy="151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D48D20-F297-3FAE-30ED-1D554E37BAC3}"/>
              </a:ext>
            </a:extLst>
          </p:cNvPr>
          <p:cNvSpPr txBox="1"/>
          <p:nvPr/>
        </p:nvSpPr>
        <p:spPr>
          <a:xfrm>
            <a:off x="127001" y="1103157"/>
            <a:ext cx="620606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Б.з.б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І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мыңж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алғашқы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жарт.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құрғақшылыққа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ұшыраған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Далада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шаруашылық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жүргізудің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жалғыз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түрі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көшпелілік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болды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2B611-5233-B044-5F8D-8E6548E188DB}"/>
              </a:ext>
            </a:extLst>
          </p:cNvPr>
          <p:cNvSpPr txBox="1"/>
          <p:nvPr/>
        </p:nvSpPr>
        <p:spPr>
          <a:xfrm>
            <a:off x="3335866" y="2667697"/>
            <a:ext cx="62060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Көшпеліліктің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тағы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бір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ерекшелігі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малды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жыл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бойы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далада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бағу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болды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92826-B3E5-82A9-66B4-F6261004B3BF}"/>
              </a:ext>
            </a:extLst>
          </p:cNvPr>
          <p:cNvSpPr txBox="1"/>
          <p:nvPr/>
        </p:nvSpPr>
        <p:spPr>
          <a:xfrm>
            <a:off x="5562600" y="3955238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Андрондықтар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қыста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малды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өз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баспаналарында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ұстады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немесе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арнайы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қорада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бақты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10" name="Picture 2" descr="https://avatars.mds.yandex.net/i?id=5b2f135a7c7d92d9f076400c74b078981991e3e6-7754520-images-thumbs&amp;n=13">
            <a:extLst>
              <a:ext uri="{FF2B5EF4-FFF2-40B4-BE49-F238E27FC236}">
                <a16:creationId xmlns:a16="http://schemas.microsoft.com/office/drawing/2014/main" id="{3C1EFE1E-1E62-3F42-8753-75B0D8AD9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4" y="3314028"/>
            <a:ext cx="3173824" cy="21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6F7AEA-DC72-BFD8-FD00-2FF0A2534EB2}"/>
              </a:ext>
            </a:extLst>
          </p:cNvPr>
          <p:cNvSpPr txBox="1"/>
          <p:nvPr/>
        </p:nvSpPr>
        <p:spPr>
          <a:xfrm>
            <a:off x="0" y="1576581"/>
            <a:ext cx="6096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Әйелдер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балалар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мен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қарттар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тұрақты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қоныста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қалды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 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Бірақ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ендігі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кезекте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отбасылар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жүк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пен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үй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артылған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арбалармен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салт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атты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малшылардың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соңынан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еріп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жүретін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болды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BFDC859-4EBC-3D08-356E-CFED92C0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602" y="228091"/>
            <a:ext cx="7729728" cy="118872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Көшпелілік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(номадизм) - </a:t>
            </a:r>
            <a:r>
              <a:rPr lang="ru-RU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шаруашылық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түрі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FBB98-CCBE-D302-A11A-34DCF810B016}"/>
              </a:ext>
            </a:extLst>
          </p:cNvPr>
          <p:cNvSpPr txBox="1"/>
          <p:nvPr/>
        </p:nvSpPr>
        <p:spPr>
          <a:xfrm>
            <a:off x="5723467" y="3012069"/>
            <a:ext cx="6096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Оның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басты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сипаты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жыл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бойы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малды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жайылымда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бағу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;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белгілі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бір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жайылымдық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аумақта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мал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жаю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үшін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көшіп-қону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;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көшіп-қонуға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тұтас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жұрттың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қатысуы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;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малшылықтың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-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шаруашылықтың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ең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негізгі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түрі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саналуы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; 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E816B89E-47CB-8329-1AF2-2FB88C79ADDD}"/>
              </a:ext>
            </a:extLst>
          </p:cNvPr>
          <p:cNvSpPr/>
          <p:nvPr/>
        </p:nvSpPr>
        <p:spPr>
          <a:xfrm>
            <a:off x="8839200" y="1576581"/>
            <a:ext cx="431800" cy="11887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29F86-EC81-57AE-CE22-BF2F8B8B4300}"/>
              </a:ext>
            </a:extLst>
          </p:cNvPr>
          <p:cNvSpPr txBox="1"/>
          <p:nvPr/>
        </p:nvSpPr>
        <p:spPr>
          <a:xfrm>
            <a:off x="245533" y="5144520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Арбаға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қос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тігіп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көшу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б.з.б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І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мыңж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. 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ортасына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дейін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сақталды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ақтар. Олардың қоғамдық құрылымы мен мәдениеті • Martebe.kz білім сайты">
            <a:extLst>
              <a:ext uri="{FF2B5EF4-FFF2-40B4-BE49-F238E27FC236}">
                <a16:creationId xmlns:a16="http://schemas.microsoft.com/office/drawing/2014/main" id="{1F54D82A-AE22-4D47-B952-AEB26D0F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09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BF20-54B4-54E7-8989-FD153CE1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b="1">
                <a:solidFill>
                  <a:schemeClr val="tx1"/>
                </a:solidFill>
              </a:rPr>
              <a:t>Қазақстан аумағындағы сақтар</a:t>
            </a:r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9C075-24D3-1E2F-BD09-03BC3526AA55}"/>
              </a:ext>
            </a:extLst>
          </p:cNvPr>
          <p:cNvSpPr txBox="1"/>
          <p:nvPr/>
        </p:nvSpPr>
        <p:spPr>
          <a:xfrm>
            <a:off x="2695194" y="4352544"/>
            <a:ext cx="6801612" cy="123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ctr"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000" b="1" dirty="0" err="1"/>
              <a:t>Сақтар</a:t>
            </a:r>
            <a:r>
              <a:rPr lang="en-US" sz="2000" b="1" dirty="0"/>
              <a:t> </a:t>
            </a:r>
            <a:r>
              <a:rPr lang="en-US" sz="2000" b="1" dirty="0" err="1"/>
              <a:t>б.з.б</a:t>
            </a:r>
            <a:r>
              <a:rPr lang="en-US" sz="2000" b="1" dirty="0"/>
              <a:t>. 1-мыңжылдықта </a:t>
            </a:r>
            <a:r>
              <a:rPr lang="en-US" sz="2000" b="1" dirty="0" err="1"/>
              <a:t>Қазақстан</a:t>
            </a:r>
            <a:r>
              <a:rPr lang="en-US" sz="2000" b="1" dirty="0"/>
              <a:t> </a:t>
            </a:r>
            <a:r>
              <a:rPr lang="en-US" sz="2000" b="1" dirty="0" err="1"/>
              <a:t>аумағымен</a:t>
            </a:r>
            <a:r>
              <a:rPr lang="en-US" sz="2000" b="1" dirty="0"/>
              <a:t> </a:t>
            </a:r>
            <a:r>
              <a:rPr lang="en-US" sz="2000" b="1" dirty="0" err="1"/>
              <a:t>қатар</a:t>
            </a:r>
            <a:r>
              <a:rPr lang="en-US" sz="2000" b="1" dirty="0"/>
              <a:t> </a:t>
            </a:r>
            <a:r>
              <a:rPr lang="en-US" sz="2000" b="1" dirty="0" err="1"/>
              <a:t>одан</a:t>
            </a:r>
            <a:r>
              <a:rPr lang="en-US" sz="2000" b="1" dirty="0"/>
              <a:t> </a:t>
            </a:r>
            <a:r>
              <a:rPr lang="en-US" sz="2000" b="1" dirty="0" err="1"/>
              <a:t>тыс</a:t>
            </a:r>
            <a:r>
              <a:rPr lang="en-US" sz="2000" b="1" dirty="0"/>
              <a:t> </a:t>
            </a:r>
            <a:r>
              <a:rPr lang="en-US" sz="2000" b="1" dirty="0" err="1"/>
              <a:t>ұлан-ғайыр</a:t>
            </a:r>
            <a:r>
              <a:rPr lang="en-US" sz="2000" b="1" dirty="0"/>
              <a:t> </a:t>
            </a:r>
            <a:r>
              <a:rPr lang="en-US" sz="2000" b="1" dirty="0" err="1"/>
              <a:t>аумақта</a:t>
            </a:r>
            <a:r>
              <a:rPr lang="en-US" sz="2000" b="1" dirty="0"/>
              <a:t> </a:t>
            </a:r>
            <a:r>
              <a:rPr lang="en-US" sz="2000" b="1" dirty="0" err="1"/>
              <a:t>өмір</a:t>
            </a:r>
            <a:r>
              <a:rPr lang="en-US" sz="2000" b="1" dirty="0"/>
              <a:t> </a:t>
            </a:r>
            <a:r>
              <a:rPr lang="en-US" sz="2000" b="1" dirty="0" err="1"/>
              <a:t>сүрді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5234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868849-FC6B-0169-E6AA-A01005CC738F}"/>
              </a:ext>
            </a:extLst>
          </p:cNvPr>
          <p:cNvSpPr txBox="1"/>
          <p:nvPr/>
        </p:nvSpPr>
        <p:spPr>
          <a:xfrm>
            <a:off x="1718733" y="599463"/>
            <a:ext cx="872913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6609" lvl="1" indent="-51435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Жетісу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Түркістаннан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Қара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теңіз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бойына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Алтай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тауларынан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Хорезмге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дейіңгі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аймақты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алып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жатты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4" descr="Атлас-принт Настенная физико-политичеcкая карта Евразии/ размер 1,57х1,07 /  на рейках — купить по выгодной цене на Яндекс Маркете">
            <a:extLst>
              <a:ext uri="{FF2B5EF4-FFF2-40B4-BE49-F238E27FC236}">
                <a16:creationId xmlns:a16="http://schemas.microsoft.com/office/drawing/2014/main" id="{B18751E2-BF07-FDAC-9329-0D573D2A8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t="38748" r="33419" b="29783"/>
          <a:stretch/>
        </p:blipFill>
        <p:spPr bwMode="auto">
          <a:xfrm>
            <a:off x="1718733" y="1714767"/>
            <a:ext cx="9151745" cy="436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917385-6493-FC73-F08C-62E071D2540B}"/>
              </a:ext>
            </a:extLst>
          </p:cNvPr>
          <p:cNvSpPr txBox="1"/>
          <p:nvPr/>
        </p:nvSpPr>
        <p:spPr>
          <a:xfrm>
            <a:off x="135466" y="794800"/>
            <a:ext cx="6096000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өзін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соқа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сақа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37DCA-2EE5-B1B7-DF46-633072741A23}"/>
              </a:ext>
            </a:extLst>
          </p:cNvPr>
          <p:cNvSpPr txBox="1"/>
          <p:nvPr/>
        </p:nvSpPr>
        <p:spPr>
          <a:xfrm>
            <a:off x="431800" y="2822265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Ал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ежелгі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гректер</a:t>
            </a:r>
            <a:r>
              <a:rPr lang="en-US" sz="1800" b="1" dirty="0">
                <a:solidFill>
                  <a:srgbClr val="000000"/>
                </a:solidFill>
              </a:rPr>
              <a:t>  "</a:t>
            </a:r>
            <a:r>
              <a:rPr lang="en-US" sz="1800" b="1" dirty="0" err="1">
                <a:solidFill>
                  <a:srgbClr val="FF0000"/>
                </a:solidFill>
              </a:rPr>
              <a:t>Aзиялық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скифтер</a:t>
            </a:r>
            <a:r>
              <a:rPr lang="en-US" sz="1800" b="1" dirty="0">
                <a:solidFill>
                  <a:srgbClr val="000000"/>
                </a:solidFill>
              </a:rPr>
              <a:t>", </a:t>
            </a:r>
            <a:r>
              <a:rPr lang="en-US" sz="1800" b="1" dirty="0" err="1">
                <a:solidFill>
                  <a:srgbClr val="000000"/>
                </a:solidFill>
              </a:rPr>
              <a:t>парсылар</a:t>
            </a:r>
            <a:r>
              <a:rPr lang="en-US" sz="1800" b="1" dirty="0">
                <a:solidFill>
                  <a:srgbClr val="00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жүйрік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атты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турлар</a:t>
            </a:r>
            <a:r>
              <a:rPr lang="en-US" sz="1800" b="1" dirty="0">
                <a:solidFill>
                  <a:srgbClr val="000000"/>
                </a:solidFill>
              </a:rPr>
              <a:t>", "</a:t>
            </a:r>
            <a:r>
              <a:rPr lang="en-US" sz="1800" b="1" dirty="0" err="1">
                <a:solidFill>
                  <a:srgbClr val="FF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атаған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8" name="Picture 2" descr="Сақ дәуірінде жазылған шығармалар">
            <a:extLst>
              <a:ext uri="{FF2B5EF4-FFF2-40B4-BE49-F238E27FC236}">
                <a16:creationId xmlns:a16="http://schemas.microsoft.com/office/drawing/2014/main" id="{B19BCF95-DF7D-A8FC-5685-3B581926A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42" y="1949213"/>
            <a:ext cx="4442362" cy="295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ақ дәуірінде жазылған шығармалар">
            <a:extLst>
              <a:ext uri="{FF2B5EF4-FFF2-40B4-BE49-F238E27FC236}">
                <a16:creationId xmlns:a16="http://schemas.microsoft.com/office/drawing/2014/main" id="{F8CE7769-5AED-AA5E-D383-A675AA88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5" b="7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201B6-16DD-9EC6-E9B7-6829A583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Ғылыми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әдебиеттерде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сақтар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өмір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сүрген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кезең</a:t>
            </a:r>
            <a:r>
              <a:rPr lang="en-US" sz="2400" b="1" dirty="0">
                <a:solidFill>
                  <a:schemeClr val="tx1"/>
                </a:solidFill>
              </a:rPr>
              <a:t> "</a:t>
            </a:r>
            <a:r>
              <a:rPr lang="en-US" sz="2400" b="1" dirty="0" err="1">
                <a:solidFill>
                  <a:srgbClr val="FF0000"/>
                </a:solidFill>
              </a:rPr>
              <a:t>ерте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темір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ғасыры</a:t>
            </a:r>
            <a:r>
              <a:rPr lang="en-US" sz="2400" b="1" dirty="0">
                <a:solidFill>
                  <a:schemeClr val="tx1"/>
                </a:solidFill>
              </a:rPr>
              <a:t>", "</a:t>
            </a:r>
            <a:r>
              <a:rPr lang="en-US" sz="2400" b="1" dirty="0" err="1">
                <a:solidFill>
                  <a:srgbClr val="FF0000"/>
                </a:solidFill>
              </a:rPr>
              <a:t>ерте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көшпелілер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кезеңі</a:t>
            </a:r>
            <a:r>
              <a:rPr lang="en-US" sz="2400" b="1" dirty="0">
                <a:solidFill>
                  <a:schemeClr val="tx1"/>
                </a:solidFill>
              </a:rPr>
              <a:t>", "</a:t>
            </a:r>
            <a:r>
              <a:rPr lang="en-US" sz="2400" b="1" dirty="0" err="1">
                <a:solidFill>
                  <a:srgbClr val="FF0000"/>
                </a:solidFill>
              </a:rPr>
              <a:t>сақтар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дәуірі</a:t>
            </a:r>
            <a:r>
              <a:rPr lang="en-US" sz="2400" b="1" dirty="0">
                <a:solidFill>
                  <a:schemeClr val="tx1"/>
                </a:solidFill>
              </a:rPr>
              <a:t>" </a:t>
            </a:r>
            <a:r>
              <a:rPr lang="en-US" sz="2400" b="1" dirty="0" err="1">
                <a:solidFill>
                  <a:schemeClr val="tx1"/>
                </a:solidFill>
              </a:rPr>
              <a:t>деп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аталады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77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84156-A3DD-68CC-DD1C-CA8018CD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403" y="332278"/>
            <a:ext cx="8233664" cy="839081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Ежелгі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парсылар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сақтардың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үш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топқа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бөлінгенін</a:t>
            </a:r>
            <a:r>
              <a:rPr lang="en-US" sz="2800" b="1" dirty="0">
                <a:solidFill>
                  <a:srgbClr val="000000"/>
                </a:solidFill>
              </a:rPr>
              <a:t>  </a:t>
            </a:r>
            <a:r>
              <a:rPr lang="en-US" sz="2800" b="1" dirty="0" err="1">
                <a:solidFill>
                  <a:srgbClr val="000000"/>
                </a:solidFill>
              </a:rPr>
              <a:t>жазады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71F06-DC38-F1CD-DF36-C3361C312241}"/>
              </a:ext>
            </a:extLst>
          </p:cNvPr>
          <p:cNvSpPr txBox="1"/>
          <p:nvPr/>
        </p:nvSpPr>
        <p:spPr>
          <a:xfrm>
            <a:off x="510658" y="1917794"/>
            <a:ext cx="5765799" cy="5270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2259" lvl="1" algn="ctr">
              <a:lnSpc>
                <a:spcPts val="3919"/>
              </a:lnSpc>
            </a:pPr>
            <a:r>
              <a:rPr lang="en-US" sz="1800" b="1" dirty="0">
                <a:solidFill>
                  <a:srgbClr val="000000"/>
                </a:solidFill>
              </a:rPr>
              <a:t>"</a:t>
            </a:r>
            <a:r>
              <a:rPr lang="en-US" sz="1800" b="1" dirty="0" err="1">
                <a:solidFill>
                  <a:srgbClr val="FF0000"/>
                </a:solidFill>
              </a:rPr>
              <a:t>Тиграхауда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немесе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шошақ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бөрікті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2B7FB-91A5-D3E1-C819-63FC0B57B31A}"/>
              </a:ext>
            </a:extLst>
          </p:cNvPr>
          <p:cNvSpPr txBox="1"/>
          <p:nvPr/>
        </p:nvSpPr>
        <p:spPr>
          <a:xfrm>
            <a:off x="510658" y="3191296"/>
            <a:ext cx="5765800" cy="10272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2259" lvl="1" algn="ctr">
              <a:lnSpc>
                <a:spcPts val="3919"/>
              </a:lnSpc>
            </a:pPr>
            <a:r>
              <a:rPr lang="en-US" sz="1800" b="1" dirty="0">
                <a:solidFill>
                  <a:srgbClr val="000000"/>
                </a:solidFill>
              </a:rPr>
              <a:t>"</a:t>
            </a:r>
            <a:r>
              <a:rPr lang="en-US" sz="1800" b="1" dirty="0" err="1">
                <a:solidFill>
                  <a:srgbClr val="FF0000"/>
                </a:solidFill>
              </a:rPr>
              <a:t>Парадарайя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немесе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теңіздің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арғы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бетін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мекендеген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5943D-8CED-9BB7-80D3-45A634313347}"/>
              </a:ext>
            </a:extLst>
          </p:cNvPr>
          <p:cNvSpPr txBox="1"/>
          <p:nvPr/>
        </p:nvSpPr>
        <p:spPr>
          <a:xfrm>
            <a:off x="510658" y="4893027"/>
            <a:ext cx="5765800" cy="10272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2259" lvl="1" algn="ctr">
              <a:lnSpc>
                <a:spcPts val="3919"/>
              </a:lnSpc>
            </a:pPr>
            <a:r>
              <a:rPr lang="en-US" sz="1800" b="1" dirty="0">
                <a:solidFill>
                  <a:srgbClr val="000000"/>
                </a:solidFill>
              </a:rPr>
              <a:t>"</a:t>
            </a:r>
            <a:r>
              <a:rPr lang="en-US" sz="1800" b="1" dirty="0" err="1">
                <a:solidFill>
                  <a:srgbClr val="FF0000"/>
                </a:solidFill>
              </a:rPr>
              <a:t>Хаомаваpга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немесе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хаома</a:t>
            </a:r>
            <a:r>
              <a:rPr lang="en-US" sz="1800" b="1" dirty="0">
                <a:solidFill>
                  <a:srgbClr val="00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хаома</a:t>
            </a:r>
            <a:r>
              <a:rPr lang="en-US" sz="1800" b="1" dirty="0">
                <a:solidFill>
                  <a:srgbClr val="FF0000"/>
                </a:solidFill>
              </a:rPr>
              <a:t> - </a:t>
            </a:r>
            <a:r>
              <a:rPr lang="en-US" sz="1800" b="1" dirty="0" err="1">
                <a:solidFill>
                  <a:srgbClr val="FF0000"/>
                </a:solidFill>
              </a:rPr>
              <a:t>жүзім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сусынын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дайындайтын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" name="Picture 4" descr="Сақтардың мекендеген жері. Сақ қоғамы">
            <a:extLst>
              <a:ext uri="{FF2B5EF4-FFF2-40B4-BE49-F238E27FC236}">
                <a16:creationId xmlns:a16="http://schemas.microsoft.com/office/drawing/2014/main" id="{6086946F-4F13-DF52-D2C2-3F22C1E52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25187" r="12649" b="12299"/>
          <a:stretch/>
        </p:blipFill>
        <p:spPr bwMode="auto">
          <a:xfrm>
            <a:off x="6942182" y="1917794"/>
            <a:ext cx="5009607" cy="3162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8539441C-AD04-D8F7-A172-0088F7A74CDA}"/>
              </a:ext>
            </a:extLst>
          </p:cNvPr>
          <p:cNvSpPr/>
          <p:nvPr/>
        </p:nvSpPr>
        <p:spPr>
          <a:xfrm>
            <a:off x="3098800" y="2444861"/>
            <a:ext cx="448733" cy="7464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2B9016D5-54BE-D92C-A818-72A979467705}"/>
              </a:ext>
            </a:extLst>
          </p:cNvPr>
          <p:cNvSpPr/>
          <p:nvPr/>
        </p:nvSpPr>
        <p:spPr>
          <a:xfrm>
            <a:off x="3098800" y="4151544"/>
            <a:ext cx="448733" cy="7464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804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F24DCC-22CE-C161-8387-E30AAFDF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2758"/>
            <a:ext cx="10515600" cy="4351338"/>
          </a:xfrm>
        </p:spPr>
        <p:txBody>
          <a:bodyPr/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Ежелгі адамдардың темірді игеріп, одан түрлі құрал-жабдықтар жасаған дәуір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темір дәуірі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 аталады. </a:t>
            </a:r>
          </a:p>
          <a:p>
            <a:endParaRPr lang="en-US" sz="1800" b="1" dirty="0"/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Темірден жасалған заттар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б.з.б. 3-мыңж.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 кездесе бастайды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 темірді тек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б.з.б. 1-мыңж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басында ғана жаппай игеріп, одан жасалған бұйымдар қолданысқа кеңінен енді. </a:t>
            </a:r>
          </a:p>
          <a:p>
            <a:endParaRPr lang="ru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293423-83F8-5998-AEEA-90D108D2AA95}"/>
              </a:ext>
            </a:extLst>
          </p:cNvPr>
          <p:cNvSpPr txBox="1"/>
          <p:nvPr/>
        </p:nvSpPr>
        <p:spPr>
          <a:xfrm>
            <a:off x="-211666" y="856855"/>
            <a:ext cx="7636933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Қазақстанның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оңтүстік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бөлігін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парсы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тіліндегі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жазбаларда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кездесетін</a:t>
            </a:r>
            <a:r>
              <a:rPr lang="en-US" sz="1800" b="1" dirty="0">
                <a:solidFill>
                  <a:srgbClr val="00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шошақ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бөрікті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тиграхауда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грек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жазбаларындағы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массагеттер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дай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тaйпалары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мекендеген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66F40-25E8-A052-4208-3CCA4543CBCC}"/>
              </a:ext>
            </a:extLst>
          </p:cNvPr>
          <p:cNvSpPr txBox="1"/>
          <p:nvPr/>
        </p:nvSpPr>
        <p:spPr>
          <a:xfrm>
            <a:off x="6206067" y="3987800"/>
            <a:ext cx="5655733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Ал</a:t>
            </a:r>
            <a:r>
              <a:rPr lang="en-US" sz="1800" b="1" dirty="0">
                <a:solidFill>
                  <a:srgbClr val="000000"/>
                </a:solidFill>
              </a:rPr>
              <a:t>, "</a:t>
            </a:r>
            <a:r>
              <a:rPr lang="en-US" sz="1800" b="1" dirty="0" err="1">
                <a:solidFill>
                  <a:srgbClr val="000000"/>
                </a:solidFill>
              </a:rPr>
              <a:t>теңіздің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бетін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мекендеген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парадарайя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Арал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теңізі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Сырдарияның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бетінде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өмір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сүрді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" name="Picture 2" descr="САКИ. На территории Казахстана племена стали объединяться в союзы племен в  эпоху железа. Сакские племена населяли.. | ВКонтакте">
            <a:extLst>
              <a:ext uri="{FF2B5EF4-FFF2-40B4-BE49-F238E27FC236}">
                <a16:creationId xmlns:a16="http://schemas.microsoft.com/office/drawing/2014/main" id="{1C7FA8D0-ED88-F533-5DE6-7A6C090C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28" y="3257348"/>
            <a:ext cx="4545581" cy="2812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Сака Тиграхауда, Peinture par Dana Mukanova-Khurschudyan | Artmajeur">
            <a:extLst>
              <a:ext uri="{FF2B5EF4-FFF2-40B4-BE49-F238E27FC236}">
                <a16:creationId xmlns:a16="http://schemas.microsoft.com/office/drawing/2014/main" id="{702DB7E9-708B-87C9-0EEF-805162A2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27" y="437601"/>
            <a:ext cx="2797145" cy="3438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A39795-E031-5EBF-A8FD-558A5C9F27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5413"/>
          <a:stretch/>
        </p:blipFill>
        <p:spPr>
          <a:xfrm>
            <a:off x="-145895" y="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4B1AC2-67DB-CAB6-9BB8-15AE3FEB41B8}"/>
              </a:ext>
            </a:extLst>
          </p:cNvPr>
          <p:cNvSpPr txBox="1"/>
          <p:nvPr/>
        </p:nvSpPr>
        <p:spPr>
          <a:xfrm>
            <a:off x="573932" y="327012"/>
            <a:ext cx="1140081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59459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Сақтар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қазақ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халқының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ежелгі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ата-бабасы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болып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табылады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449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B3074F-CEBD-9A9F-2A13-BEA11EE25733}"/>
              </a:ext>
            </a:extLst>
          </p:cNvPr>
          <p:cNvSpPr txBox="1"/>
          <p:nvPr/>
        </p:nvSpPr>
        <p:spPr>
          <a:xfrm>
            <a:off x="804672" y="2640692"/>
            <a:ext cx="4486656" cy="325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16609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Анарыс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Анахарсис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—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ежелгі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сақ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шешені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marL="816609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16609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Әкесі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сақ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көсемі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шешесі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эллиндік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ару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болған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BA6571F-2682-CA68-D2E4-67465515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25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0C809-97B0-AF7F-7D32-F4BA5BD4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7358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Сақтар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туралы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ежелгі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грек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және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парсы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тіліндегі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мәліметтер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59984-FEE3-E6AE-90E8-E8439CB8BDCA}"/>
              </a:ext>
            </a:extLst>
          </p:cNvPr>
          <p:cNvSpPr txBox="1"/>
          <p:nvPr/>
        </p:nvSpPr>
        <p:spPr>
          <a:xfrm>
            <a:off x="592667" y="1958664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өз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заманында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құдіретті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елдердің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4116A-3450-3705-4086-44AB4F8CF07A}"/>
              </a:ext>
            </a:extLst>
          </p:cNvPr>
          <p:cNvSpPr txBox="1"/>
          <p:nvPr/>
        </p:nvSpPr>
        <p:spPr>
          <a:xfrm>
            <a:off x="685800" y="3575798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Сондықтан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турлы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ежелгі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грек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парсы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қытай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авторлары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көптеген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мәлімет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қалдырған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4" descr="Сақтар мен ғұндардың киім үлгілері">
            <a:extLst>
              <a:ext uri="{FF2B5EF4-FFF2-40B4-BE49-F238E27FC236}">
                <a16:creationId xmlns:a16="http://schemas.microsoft.com/office/drawing/2014/main" id="{A8422AB6-9DAB-4241-1622-F1B2ED05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49" y="1653496"/>
            <a:ext cx="4723346" cy="45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137A23-4368-5367-B3CB-C514136ADD1C}"/>
              </a:ext>
            </a:extLst>
          </p:cNvPr>
          <p:cNvSpPr txBox="1"/>
          <p:nvPr/>
        </p:nvSpPr>
        <p:spPr>
          <a:xfrm>
            <a:off x="6282266" y="1246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</a:rPr>
              <a:t>Геродот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сақтарды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азиялық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скифтер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атаған</a:t>
            </a:r>
            <a:endParaRPr lang="ru-K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3D1CA-1A25-B68A-7415-3D5EB1CC0632}"/>
              </a:ext>
            </a:extLst>
          </p:cNvPr>
          <p:cNvSpPr txBox="1"/>
          <p:nvPr/>
        </p:nvSpPr>
        <p:spPr>
          <a:xfrm>
            <a:off x="5312833" y="2263465"/>
            <a:ext cx="6189132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rgbClr val="000000"/>
                </a:solidFill>
              </a:rPr>
              <a:t>Геродоттың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жазуынша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өте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жауынгер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еркіндік</a:t>
            </a:r>
            <a:r>
              <a:rPr lang="kk-KZ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сүйгіш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халық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Геродот — Википедия">
            <a:extLst>
              <a:ext uri="{FF2B5EF4-FFF2-40B4-BE49-F238E27FC236}">
                <a16:creationId xmlns:a16="http://schemas.microsoft.com/office/drawing/2014/main" id="{36671DB1-8C6C-D66F-BAB9-CD83F397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2" y="369249"/>
            <a:ext cx="4483292" cy="557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C5CA61-1C47-BFE9-5031-6A3F6E3CC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691" y="3302109"/>
            <a:ext cx="1882776" cy="18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3391A-C2CF-8CFE-C85D-E7CCFBE4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3559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Сақтар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туралы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парсы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тіліндегі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мәліметтер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F469F-BC72-BB0C-BDCA-69FA0084E66E}"/>
              </a:ext>
            </a:extLst>
          </p:cNvPr>
          <p:cNvSpPr txBox="1"/>
          <p:nvPr/>
        </p:nvSpPr>
        <p:spPr>
          <a:xfrm>
            <a:off x="787400" y="2144931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791" lvl="1" indent="-457200" algn="ctr">
              <a:lnSpc>
                <a:spcPts val="3911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Сақтар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туралы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алғашқы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мәліметті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көне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Авеста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кітабы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парсылардың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сына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жазуынан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аламыз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C95EE-59CF-686F-0B64-7C6E09001181}"/>
              </a:ext>
            </a:extLst>
          </p:cNvPr>
          <p:cNvSpPr txBox="1"/>
          <p:nvPr/>
        </p:nvSpPr>
        <p:spPr>
          <a:xfrm>
            <a:off x="533400" y="3764787"/>
            <a:ext cx="6096000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Авеста</a:t>
            </a:r>
            <a:r>
              <a:rPr lang="en-US" sz="1800" b="1" dirty="0">
                <a:solidFill>
                  <a:srgbClr val="000000"/>
                </a:solidFill>
              </a:rPr>
              <a:t> - </a:t>
            </a:r>
            <a:r>
              <a:rPr lang="en-US" sz="1800" b="1" dirty="0" err="1">
                <a:solidFill>
                  <a:srgbClr val="000000"/>
                </a:solidFill>
              </a:rPr>
              <a:t>зороастра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дінінің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қасиетті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кітабы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Авеста » Газета «Республика»">
            <a:extLst>
              <a:ext uri="{FF2B5EF4-FFF2-40B4-BE49-F238E27FC236}">
                <a16:creationId xmlns:a16="http://schemas.microsoft.com/office/drawing/2014/main" id="{DACB88A6-B087-8363-B06C-D3C005E6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726180"/>
            <a:ext cx="3245982" cy="460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C0983-8DF4-EBB8-C106-FE93C482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2025"/>
            <a:ext cx="7729728" cy="1188720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Зороастра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6A474-E69D-CC2F-94CE-6181590D5CFB}"/>
              </a:ext>
            </a:extLst>
          </p:cNvPr>
          <p:cNvSpPr txBox="1"/>
          <p:nvPr/>
        </p:nvSpPr>
        <p:spPr>
          <a:xfrm>
            <a:off x="5020733" y="1789331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Заратуштра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негізін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көне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діни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және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философиялық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ілім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09ABF-CAEB-DED8-C678-DFEDF5BA2B30}"/>
              </a:ext>
            </a:extLst>
          </p:cNvPr>
          <p:cNvSpPr txBox="1"/>
          <p:nvPr/>
        </p:nvSpPr>
        <p:spPr>
          <a:xfrm>
            <a:off x="6155267" y="3045121"/>
            <a:ext cx="4876800" cy="2027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Осыдан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3000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жыл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бұрын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Орта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Азияда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пайда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болып</a:t>
            </a:r>
            <a:r>
              <a:rPr lang="en-US" sz="1800" b="1" dirty="0">
                <a:solidFill>
                  <a:srgbClr val="000000"/>
                </a:solidFill>
              </a:rPr>
              <a:t> , </a:t>
            </a:r>
            <a:r>
              <a:rPr lang="en-US" sz="1800" b="1" dirty="0" err="1">
                <a:solidFill>
                  <a:srgbClr val="000000"/>
                </a:solidFill>
              </a:rPr>
              <a:t>кейің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И</a:t>
            </a:r>
            <a:r>
              <a:rPr lang="en-US" sz="1800" b="1" dirty="0" err="1">
                <a:solidFill>
                  <a:srgbClr val="FF0000"/>
                </a:solidFill>
              </a:rPr>
              <a:t>ран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Ауғанстан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Үндістан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Ирак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Таяу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Шығыс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елдері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аумағына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тараған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О Зороастре - и не только | Центр поддержки русско-армянских стратегических  и общественных инициатив">
            <a:extLst>
              <a:ext uri="{FF2B5EF4-FFF2-40B4-BE49-F238E27FC236}">
                <a16:creationId xmlns:a16="http://schemas.microsoft.com/office/drawing/2014/main" id="{A8132751-834B-C227-78CD-2CC0A6A94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 b="3340"/>
          <a:stretch/>
        </p:blipFill>
        <p:spPr bwMode="auto">
          <a:xfrm>
            <a:off x="2454982" y="1904415"/>
            <a:ext cx="2971440" cy="410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034C2F-99DF-AF5A-AA05-3BB6E0D833F4}"/>
              </a:ext>
            </a:extLst>
          </p:cNvPr>
          <p:cNvSpPr txBox="1"/>
          <p:nvPr/>
        </p:nvSpPr>
        <p:spPr>
          <a:xfrm>
            <a:off x="356572" y="1175197"/>
            <a:ext cx="6096000" cy="204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759" lvl="1" indent="-5715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FF0000"/>
                </a:solidFill>
              </a:rPr>
              <a:t>Авеста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кітабында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біздің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еліміздің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аумағын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мекендеген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көшпелі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тайпаларды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жүйрік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атты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турлар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деп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атаған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6129EE-92FE-0E6A-EB1D-8783249E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679" y="3429000"/>
            <a:ext cx="2859787" cy="1843967"/>
          </a:xfrm>
          <a:prstGeom prst="rect">
            <a:avLst/>
          </a:prstGeom>
        </p:spPr>
      </p:pic>
      <p:pic>
        <p:nvPicPr>
          <p:cNvPr id="9" name="Picture 2" descr="Сақтар (сақалар) — б.з.б. 1-мыңжылдықта Орта Азия мен Қазақстан, Шығыс  Түркістан аумағын мекен еткен ежелгі тайпа. Олар.. | ВКонтакте">
            <a:extLst>
              <a:ext uri="{FF2B5EF4-FFF2-40B4-BE49-F238E27FC236}">
                <a16:creationId xmlns:a16="http://schemas.microsoft.com/office/drawing/2014/main" id="{338A423D-5E7D-917A-9F4D-4CA98361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81" y="1506051"/>
            <a:ext cx="4679336" cy="3002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0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DFE54E-D41C-124D-1410-9B5A35D9325B}"/>
              </a:ext>
            </a:extLst>
          </p:cNvPr>
          <p:cNvSpPr txBox="1"/>
          <p:nvPr/>
        </p:nvSpPr>
        <p:spPr>
          <a:xfrm>
            <a:off x="0" y="517279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Сақтарға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қатысты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кейбір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мәліметтер</a:t>
            </a:r>
            <a:r>
              <a:rPr lang="en-US" sz="1800" b="1" dirty="0">
                <a:solidFill>
                  <a:srgbClr val="000000"/>
                </a:solidFill>
              </a:rPr>
              <a:t>  </a:t>
            </a:r>
            <a:r>
              <a:rPr lang="en-US" sz="1800" b="1" dirty="0" err="1">
                <a:solidFill>
                  <a:srgbClr val="FF0000"/>
                </a:solidFill>
              </a:rPr>
              <a:t>тасқа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қашап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жазылған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0C92C-0B9C-2823-7540-98C619236671}"/>
              </a:ext>
            </a:extLst>
          </p:cNvPr>
          <p:cNvSpPr txBox="1"/>
          <p:nvPr/>
        </p:nvSpPr>
        <p:spPr>
          <a:xfrm>
            <a:off x="-160867" y="1957296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Солардың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ішінде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атақтысы</a:t>
            </a:r>
            <a:r>
              <a:rPr lang="en-US" sz="1800" b="1" dirty="0">
                <a:solidFill>
                  <a:srgbClr val="000000"/>
                </a:solidFill>
              </a:rPr>
              <a:t> - </a:t>
            </a:r>
            <a:r>
              <a:rPr lang="en-US" sz="1800" b="1" dirty="0" err="1">
                <a:solidFill>
                  <a:srgbClr val="FF0000"/>
                </a:solidFill>
              </a:rPr>
              <a:t>Бехистун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жазуы</a:t>
            </a:r>
            <a:r>
              <a:rPr lang="en-US" sz="1800" b="1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DE4E0-C101-A587-993E-B42688F9FFFB}"/>
              </a:ext>
            </a:extLst>
          </p:cNvPr>
          <p:cNvSpPr txBox="1"/>
          <p:nvPr/>
        </p:nvSpPr>
        <p:spPr>
          <a:xfrm>
            <a:off x="-21166" y="3609664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Бұл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парсы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патшасы</a:t>
            </a:r>
            <a:r>
              <a:rPr lang="en-US" sz="1800" b="1" dirty="0">
                <a:solidFill>
                  <a:srgbClr val="000000"/>
                </a:solidFill>
              </a:rPr>
              <a:t>  </a:t>
            </a:r>
            <a:r>
              <a:rPr lang="en-US" sz="1800" b="1" dirty="0">
                <a:solidFill>
                  <a:srgbClr val="FF0000"/>
                </a:solidFill>
              </a:rPr>
              <a:t>I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Дарийдің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құрметіне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Бехистун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жартасына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қашалып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жазылған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" name="Picture 2" descr="Как царь царей пытался завоевать Грецию и другие интригующие факты о Дарие  Великом">
            <a:extLst>
              <a:ext uri="{FF2B5EF4-FFF2-40B4-BE49-F238E27FC236}">
                <a16:creationId xmlns:a16="http://schemas.microsoft.com/office/drawing/2014/main" id="{283072B2-B8AD-476B-9603-5B842021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3" y="1233269"/>
            <a:ext cx="5061880" cy="325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9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865FAD-F79C-0427-9647-45F75DE7D29A}"/>
              </a:ext>
            </a:extLst>
          </p:cNvPr>
          <p:cNvSpPr txBox="1"/>
          <p:nvPr/>
        </p:nvSpPr>
        <p:spPr>
          <a:xfrm>
            <a:off x="554477" y="1209302"/>
            <a:ext cx="37256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Бехистун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жазбасы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қазіргі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Иран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аумағындағы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биік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Бехистун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жартасына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қашалып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жазылған</a:t>
            </a:r>
            <a:endParaRPr lang="ru-KZ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EE06-3200-B01A-74CB-85AA181D157D}"/>
              </a:ext>
            </a:extLst>
          </p:cNvPr>
          <p:cNvSpPr txBox="1"/>
          <p:nvPr/>
        </p:nvSpPr>
        <p:spPr>
          <a:xfrm>
            <a:off x="-232248" y="2727721"/>
            <a:ext cx="4883285" cy="533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Жазудың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биіктігі</a:t>
            </a:r>
            <a:r>
              <a:rPr lang="en-US" sz="2000" b="1" dirty="0">
                <a:solidFill>
                  <a:srgbClr val="FF0000"/>
                </a:solidFill>
              </a:rPr>
              <a:t> - 7м, </a:t>
            </a:r>
            <a:r>
              <a:rPr lang="en-US" sz="2000" b="1" dirty="0" err="1">
                <a:solidFill>
                  <a:srgbClr val="FF0000"/>
                </a:solidFill>
              </a:rPr>
              <a:t>ені</a:t>
            </a:r>
            <a:r>
              <a:rPr lang="en-US" sz="2000" b="1" dirty="0">
                <a:solidFill>
                  <a:srgbClr val="FF0000"/>
                </a:solidFill>
              </a:rPr>
              <a:t> - 22м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3538A849-0B1C-EEE7-EB0B-10F81547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04" y="783626"/>
            <a:ext cx="69342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43286-F8AF-DDE0-C3E2-EEB060710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30" y="362390"/>
            <a:ext cx="5894832" cy="1188720"/>
          </a:xfrm>
        </p:spPr>
        <p:txBody>
          <a:bodyPr>
            <a:normAutofit/>
          </a:bodyPr>
          <a:lstStyle/>
          <a:p>
            <a:r>
              <a:rPr lang="kk-KZ" b="1" dirty="0"/>
              <a:t>Ерте  темір дәуірі. </a:t>
            </a:r>
            <a:br>
              <a:rPr lang="kk-KZ" b="1" dirty="0"/>
            </a:b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23D519-EC27-7517-F0F3-03E51C44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44" y="1797396"/>
            <a:ext cx="6641569" cy="4797957"/>
          </a:xfrm>
        </p:spPr>
        <p:txBody>
          <a:bodyPr>
            <a:normAutofit/>
          </a:bodyPr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Темір бүгінгі таңда да маңызды материал. </a:t>
            </a:r>
          </a:p>
          <a:p>
            <a:endParaRPr lang="en-US" sz="2400" b="1" dirty="0"/>
          </a:p>
          <a:p>
            <a:endParaRPr lang="en-US" sz="1700" b="1" dirty="0"/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Ерте темір ғасыры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б.з.б.1-мыңж. б.з.б 1-мыңж-ң ортасына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 кезеңді қамтиды.</a:t>
            </a:r>
          </a:p>
          <a:p>
            <a:endParaRPr lang="en-US" sz="1700" b="1" dirty="0"/>
          </a:p>
          <a:p>
            <a:endParaRPr lang="en-US" sz="1700" b="1" dirty="0"/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Темір дәуірінде өмір сүрген адамдардан қалған басты ескерткіштер –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обалар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(қорғандар) мен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ежелгі тұрақтар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KZ" sz="1700" dirty="0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0B628-E8BA-F986-252A-8DAF2B63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2178922"/>
            <a:ext cx="3328416" cy="25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510D2-A2D7-5D76-36B3-8A9AC8A8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5025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/>
              <a:t>Сақтар туралы археологиялық ескерткіштер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7C01D-EA28-9F9F-133D-9C227B18AD6A}"/>
              </a:ext>
            </a:extLst>
          </p:cNvPr>
          <p:cNvSpPr txBox="1"/>
          <p:nvPr/>
        </p:nvSpPr>
        <p:spPr>
          <a:xfrm>
            <a:off x="67733" y="1901659"/>
            <a:ext cx="8153399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Сақтардың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тез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шіритін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киіз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ағаш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сүйек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матадан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жасалған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бұйымдар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бұзылмаған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қалпында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Берел жазығында пантеон болған ба">
            <a:extLst>
              <a:ext uri="{FF2B5EF4-FFF2-40B4-BE49-F238E27FC236}">
                <a16:creationId xmlns:a16="http://schemas.microsoft.com/office/drawing/2014/main" id="{3B4DC7D2-B4F2-75F9-CC1F-AA899325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4" y="3429000"/>
            <a:ext cx="3964877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7D7D45-FEF8-C69B-69D2-FAA11BBA347D}"/>
              </a:ext>
            </a:extLst>
          </p:cNvPr>
          <p:cNvSpPr txBox="1"/>
          <p:nvPr/>
        </p:nvSpPr>
        <p:spPr>
          <a:xfrm>
            <a:off x="4639733" y="3613435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Мұндай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тамаша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ескерткіш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Шығыс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Қазақстанның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Берел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қорымынан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табылды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2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4E4C05-4A6D-5DC8-BA6F-3749A4E69FC8}"/>
              </a:ext>
            </a:extLst>
          </p:cNvPr>
          <p:cNvSpPr txBox="1"/>
          <p:nvPr/>
        </p:nvSpPr>
        <p:spPr>
          <a:xfrm>
            <a:off x="5300133" y="1683800"/>
            <a:ext cx="5977467" cy="1047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FF0000"/>
                </a:solidFill>
              </a:rPr>
              <a:t>Оба</a:t>
            </a:r>
            <a:r>
              <a:rPr lang="en-US" sz="2400" b="1" dirty="0">
                <a:solidFill>
                  <a:srgbClr val="000000"/>
                </a:solidFill>
              </a:rPr>
              <a:t> - </a:t>
            </a:r>
            <a:r>
              <a:rPr lang="en-US" sz="2400" b="1" dirty="0" err="1">
                <a:solidFill>
                  <a:srgbClr val="000000"/>
                </a:solidFill>
              </a:rPr>
              <a:t>қайтыс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болған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адамды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жерлеген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орын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5CBFA-5D4C-F148-68AC-23B8ACA25479}"/>
              </a:ext>
            </a:extLst>
          </p:cNvPr>
          <p:cNvSpPr txBox="1"/>
          <p:nvPr/>
        </p:nvSpPr>
        <p:spPr>
          <a:xfrm>
            <a:off x="5746716" y="2942419"/>
            <a:ext cx="6096000" cy="547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</a:rPr>
              <a:t>Обаны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кейде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қорған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деп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те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атайды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Қазақстанның 25 көрікті жерінің үздік топтамасы">
            <a:extLst>
              <a:ext uri="{FF2B5EF4-FFF2-40B4-BE49-F238E27FC236}">
                <a16:creationId xmlns:a16="http://schemas.microsoft.com/office/drawing/2014/main" id="{C6F5D1A8-A885-C9FB-BF79-FBF07F4C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4" y="1472327"/>
            <a:ext cx="5269092" cy="3955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4B4899-7701-F23A-B041-ACE8E3CEA369}"/>
              </a:ext>
            </a:extLst>
          </p:cNvPr>
          <p:cNvSpPr txBox="1"/>
          <p:nvPr/>
        </p:nvSpPr>
        <p:spPr>
          <a:xfrm>
            <a:off x="-304800" y="1717825"/>
            <a:ext cx="4959096" cy="325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59459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Обалардан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шыққан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ыдыс-аяқтар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қару-жарақтар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әбзелдері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әшекей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бұйымдар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жан-жануарлар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сүйегі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сақтардың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өмірі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тұрмысы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шаруашылығы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құнда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жәдігерлер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Чем отличаются и что изучают палеонтология и археология?">
            <a:extLst>
              <a:ext uri="{FF2B5EF4-FFF2-40B4-BE49-F238E27FC236}">
                <a16:creationId xmlns:a16="http://schemas.microsoft.com/office/drawing/2014/main" id="{9ECFC512-70F6-7733-DC91-698A47A74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r="18719"/>
          <a:stretch/>
        </p:blipFill>
        <p:spPr bwMode="auto">
          <a:xfrm>
            <a:off x="4654296" y="10"/>
            <a:ext cx="7537704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E793D5-6ABF-2E65-B3B2-E2677139221C}"/>
              </a:ext>
            </a:extLst>
          </p:cNvPr>
          <p:cNvSpPr txBox="1"/>
          <p:nvPr/>
        </p:nvSpPr>
        <p:spPr>
          <a:xfrm>
            <a:off x="5571068" y="17765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қорымындағы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обалардың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көлемі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әртүрлі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болып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келеді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F95C2-06D0-D2DA-2A5D-6ED8B07B1400}"/>
              </a:ext>
            </a:extLst>
          </p:cNvPr>
          <p:cNvSpPr txBox="1"/>
          <p:nvPr/>
        </p:nvSpPr>
        <p:spPr>
          <a:xfrm>
            <a:off x="5721730" y="31010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жерленген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адамның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қоғамдағы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орны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беделіне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байланысты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Сақ қорғандарын суық қолдан қалай қорғаймыз?">
            <a:extLst>
              <a:ext uri="{FF2B5EF4-FFF2-40B4-BE49-F238E27FC236}">
                <a16:creationId xmlns:a16="http://schemas.microsoft.com/office/drawing/2014/main" id="{53EC8332-9A53-4D2B-0696-6F4C9E13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0" y="775244"/>
            <a:ext cx="5264530" cy="4211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6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9DF3EE-69C5-D7E4-2C83-B488687E3641}"/>
              </a:ext>
            </a:extLst>
          </p:cNvPr>
          <p:cNvSpPr txBox="1"/>
          <p:nvPr/>
        </p:nvSpPr>
        <p:spPr>
          <a:xfrm>
            <a:off x="-499535" y="228898"/>
            <a:ext cx="7052733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Қазақстан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жеріндегі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сақтардың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археологиялық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ескерткіштерін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зерттеу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XX ғ</a:t>
            </a:r>
            <a:r>
              <a:rPr lang="kk-KZ" sz="1800" b="1" dirty="0">
                <a:solidFill>
                  <a:srgbClr val="FF0000"/>
                </a:solidFill>
              </a:rPr>
              <a:t>.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жан-жақты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қолға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алынды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AAC44-C129-8FD9-D332-125008D7E0D5}"/>
              </a:ext>
            </a:extLst>
          </p:cNvPr>
          <p:cNvSpPr txBox="1"/>
          <p:nvPr/>
        </p:nvSpPr>
        <p:spPr>
          <a:xfrm>
            <a:off x="5338233" y="1256102"/>
            <a:ext cx="6138332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1930 ж</a:t>
            </a:r>
            <a:r>
              <a:rPr lang="kk-KZ" sz="1800" b="1" dirty="0">
                <a:solidFill>
                  <a:srgbClr val="FF0000"/>
                </a:solidFill>
              </a:rPr>
              <a:t>.</a:t>
            </a:r>
            <a:r>
              <a:rPr lang="en-US" sz="1800" b="1" dirty="0">
                <a:solidFill>
                  <a:srgbClr val="FF0000"/>
                </a:solidFill>
              </a:rPr>
              <a:t> М.П. </a:t>
            </a:r>
            <a:r>
              <a:rPr lang="en-US" sz="1800" b="1" dirty="0" err="1">
                <a:solidFill>
                  <a:srgbClr val="FF0000"/>
                </a:solidFill>
              </a:rPr>
              <a:t>Грязнов</a:t>
            </a:r>
            <a:r>
              <a:rPr lang="en-US" sz="1800" b="1" dirty="0">
                <a:solidFill>
                  <a:srgbClr val="FF0000"/>
                </a:solidFill>
              </a:rPr>
              <a:t> , А.Н. </a:t>
            </a:r>
            <a:r>
              <a:rPr lang="en-US" sz="1800" b="1" dirty="0" err="1">
                <a:solidFill>
                  <a:srgbClr val="FF0000"/>
                </a:solidFill>
              </a:rPr>
              <a:t>Бернштам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сияқты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ғалымдар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арнайы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ғылыми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экспедиция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құрып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зерттеулер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жүргізді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Стрелка: изогнутая 7">
            <a:extLst>
              <a:ext uri="{FF2B5EF4-FFF2-40B4-BE49-F238E27FC236}">
                <a16:creationId xmlns:a16="http://schemas.microsoft.com/office/drawing/2014/main" id="{342773BB-4BB1-BD50-A9C1-6BFD96A2E78E}"/>
              </a:ext>
            </a:extLst>
          </p:cNvPr>
          <p:cNvSpPr/>
          <p:nvPr/>
        </p:nvSpPr>
        <p:spPr>
          <a:xfrm rot="5400000">
            <a:off x="6778342" y="675439"/>
            <a:ext cx="771718" cy="74786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tx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EDBF775-3166-B6CD-232E-04FF949BCB2C}"/>
              </a:ext>
            </a:extLst>
          </p:cNvPr>
          <p:cNvGrpSpPr/>
          <p:nvPr/>
        </p:nvGrpSpPr>
        <p:grpSpPr>
          <a:xfrm>
            <a:off x="389301" y="1964268"/>
            <a:ext cx="6062295" cy="4404017"/>
            <a:chOff x="389301" y="1964268"/>
            <a:chExt cx="6062295" cy="4404017"/>
          </a:xfrm>
        </p:grpSpPr>
        <p:pic>
          <p:nvPicPr>
            <p:cNvPr id="9" name="Picture 2" descr="Грязнов М.П.. Книги онлайн">
              <a:extLst>
                <a:ext uri="{FF2B5EF4-FFF2-40B4-BE49-F238E27FC236}">
                  <a16:creationId xmlns:a16="http://schemas.microsoft.com/office/drawing/2014/main" id="{EC46DB14-6D1C-97AA-D1B2-389119B83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01" y="1964268"/>
              <a:ext cx="2521310" cy="3265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6CDF708-FC7B-B199-FFA6-3744D078FF9A}"/>
                </a:ext>
              </a:extLst>
            </p:cNvPr>
            <p:cNvSpPr/>
            <p:nvPr/>
          </p:nvSpPr>
          <p:spPr>
            <a:xfrm>
              <a:off x="721802" y="5317571"/>
              <a:ext cx="21611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000000"/>
                  </a:solidFill>
                  <a:latin typeface="Open Sans Light"/>
                </a:rPr>
                <a:t>М.П. </a:t>
              </a:r>
              <a:r>
                <a:rPr lang="en-US" sz="2400" b="1" dirty="0" err="1">
                  <a:solidFill>
                    <a:srgbClr val="000000"/>
                  </a:solidFill>
                  <a:latin typeface="Open Sans Light"/>
                </a:rPr>
                <a:t>Грязнов</a:t>
              </a:r>
              <a:r>
                <a:rPr lang="en-US" sz="2400" b="1" dirty="0">
                  <a:solidFill>
                    <a:srgbClr val="000000"/>
                  </a:solidFill>
                  <a:latin typeface="Open Sans Light"/>
                </a:rPr>
                <a:t> </a:t>
              </a:r>
              <a:endParaRPr lang="ru-RU" sz="2400" b="1" dirty="0"/>
            </a:p>
          </p:txBody>
        </p:sp>
        <p:pic>
          <p:nvPicPr>
            <p:cNvPr id="11" name="Picture 4" descr="Бернштам, Александр Натанович — Википедия">
              <a:extLst>
                <a:ext uri="{FF2B5EF4-FFF2-40B4-BE49-F238E27FC236}">
                  <a16:creationId xmlns:a16="http://schemas.microsoft.com/office/drawing/2014/main" id="{D0D12ED4-AB8B-E2E9-9917-93EAC3262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20"/>
            <a:stretch/>
          </p:blipFill>
          <p:spPr bwMode="auto">
            <a:xfrm>
              <a:off x="3709055" y="2283306"/>
              <a:ext cx="2742541" cy="3541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84BF006-F216-0A61-EDC0-0F3B8AC6304B}"/>
                </a:ext>
              </a:extLst>
            </p:cNvPr>
            <p:cNvSpPr/>
            <p:nvPr/>
          </p:nvSpPr>
          <p:spPr>
            <a:xfrm>
              <a:off x="3884326" y="5906620"/>
              <a:ext cx="23920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000000"/>
                  </a:solidFill>
                  <a:latin typeface="Open Sans Light"/>
                </a:rPr>
                <a:t>А.Н. </a:t>
              </a:r>
              <a:r>
                <a:rPr lang="en-US" sz="2400" b="1" dirty="0" err="1">
                  <a:solidFill>
                    <a:srgbClr val="000000"/>
                  </a:solidFill>
                  <a:latin typeface="Open Sans Light"/>
                </a:rPr>
                <a:t>Бернштам</a:t>
              </a:r>
              <a:r>
                <a:rPr lang="en-US" sz="2400" b="1" dirty="0">
                  <a:solidFill>
                    <a:srgbClr val="000000"/>
                  </a:solidFill>
                  <a:latin typeface="Open Sans Light"/>
                </a:rPr>
                <a:t> 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0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A25E8A-B23C-B96E-9F46-A2B0C304CB34}"/>
              </a:ext>
            </a:extLst>
          </p:cNvPr>
          <p:cNvSpPr txBox="1"/>
          <p:nvPr/>
        </p:nvSpPr>
        <p:spPr>
          <a:xfrm>
            <a:off x="-376519" y="2008748"/>
            <a:ext cx="5371852" cy="203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FF0000"/>
                </a:solidFill>
              </a:rPr>
              <a:t>Орталық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Қазақстан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аумағын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белгілі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ғалым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Ә.Марғұлан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  <a:r>
              <a:rPr lang="en-US" sz="2000" b="1" dirty="0" err="1">
                <a:solidFill>
                  <a:srgbClr val="000000"/>
                </a:solidFill>
              </a:rPr>
              <a:t>кейін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оның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шәкірті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М.Қадырбаев</a:t>
            </a:r>
            <a:r>
              <a:rPr lang="en-US" sz="2000" b="1" dirty="0">
                <a:solidFill>
                  <a:srgbClr val="000000"/>
                </a:solidFill>
              </a:rPr>
              <a:t>,  </a:t>
            </a:r>
            <a:r>
              <a:rPr lang="en-US" sz="2000" b="1" dirty="0" err="1">
                <a:solidFill>
                  <a:srgbClr val="000000"/>
                </a:solidFill>
              </a:rPr>
              <a:t>Шығыс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Қазақстанды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С.С. </a:t>
            </a:r>
            <a:r>
              <a:rPr lang="en-US" sz="2000" b="1" dirty="0" err="1">
                <a:solidFill>
                  <a:srgbClr val="FF0000"/>
                </a:solidFill>
              </a:rPr>
              <a:t>Черников</a:t>
            </a:r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000" b="1" dirty="0" err="1">
                <a:solidFill>
                  <a:srgbClr val="000000"/>
                </a:solidFill>
              </a:rPr>
              <a:t>зерттеді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2" descr="Әлкей Хақанұлы Марғұлан — Уикипедия">
            <a:extLst>
              <a:ext uri="{FF2B5EF4-FFF2-40B4-BE49-F238E27FC236}">
                <a16:creationId xmlns:a16="http://schemas.microsoft.com/office/drawing/2014/main" id="{A406344C-B69F-482A-0148-18BE0EDDA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67" y="428227"/>
            <a:ext cx="1998149" cy="259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CBAF47-D473-0C6D-E329-ED9F0503F68F}"/>
              </a:ext>
            </a:extLst>
          </p:cNvPr>
          <p:cNvSpPr/>
          <p:nvPr/>
        </p:nvSpPr>
        <p:spPr>
          <a:xfrm>
            <a:off x="6045711" y="2967335"/>
            <a:ext cx="15279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Ә.Марғұлан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1AC8CD-C3DE-20D3-B250-4C38A96D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97" y="1597563"/>
            <a:ext cx="2101132" cy="273954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01CF0E-967F-CFED-A467-28E5671CF31E}"/>
              </a:ext>
            </a:extLst>
          </p:cNvPr>
          <p:cNvSpPr/>
          <p:nvPr/>
        </p:nvSpPr>
        <p:spPr>
          <a:xfrm>
            <a:off x="7433765" y="4301666"/>
            <a:ext cx="162135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М.Қадырбаев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07F299-37C9-AD50-17DA-D98E68754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116" y="3403596"/>
            <a:ext cx="2166121" cy="2737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C8E1D6-056F-1B75-18EE-01BEF7414866}"/>
              </a:ext>
            </a:extLst>
          </p:cNvPr>
          <p:cNvSpPr txBox="1"/>
          <p:nvPr/>
        </p:nvSpPr>
        <p:spPr>
          <a:xfrm>
            <a:off x="9364134" y="6141054"/>
            <a:ext cx="1710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С.С.Черников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5ACE2D-655B-853C-A3A3-E0FC99152CE3}"/>
              </a:ext>
            </a:extLst>
          </p:cNvPr>
          <p:cNvSpPr txBox="1"/>
          <p:nvPr/>
        </p:nvSpPr>
        <p:spPr>
          <a:xfrm>
            <a:off x="5156200" y="1894990"/>
            <a:ext cx="6197600" cy="1534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FF0000"/>
                </a:solidFill>
              </a:rPr>
              <a:t>С.С.Черников</a:t>
            </a:r>
            <a:r>
              <a:rPr lang="en-US" sz="2000" b="1" dirty="0">
                <a:solidFill>
                  <a:srgbClr val="FF0000"/>
                </a:solidFill>
              </a:rPr>
              <a:t> 1960 ж</a:t>
            </a:r>
            <a:r>
              <a:rPr lang="kk-KZ" sz="2000" b="1" dirty="0">
                <a:solidFill>
                  <a:srgbClr val="000000"/>
                </a:solidFill>
              </a:rPr>
              <a:t>.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Шығыс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Қазақстанның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Шілікті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қорымының</a:t>
            </a:r>
            <a:r>
              <a:rPr lang="en-US" sz="2000" b="1" dirty="0">
                <a:solidFill>
                  <a:srgbClr val="000000"/>
                </a:solidFill>
              </a:rPr>
              <a:t> "</a:t>
            </a:r>
            <a:r>
              <a:rPr lang="en-US" sz="2000" b="1" dirty="0" err="1">
                <a:solidFill>
                  <a:srgbClr val="FF0000"/>
                </a:solidFill>
              </a:rPr>
              <a:t>Алтын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қорған</a:t>
            </a:r>
            <a:r>
              <a:rPr lang="en-US" sz="2000" b="1" dirty="0">
                <a:solidFill>
                  <a:srgbClr val="000000"/>
                </a:solidFill>
              </a:rPr>
              <a:t>" </a:t>
            </a:r>
            <a:r>
              <a:rPr lang="en-US" sz="2000" b="1" dirty="0" err="1">
                <a:solidFill>
                  <a:srgbClr val="000000"/>
                </a:solidFill>
              </a:rPr>
              <a:t>деп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аталатынын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бір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обаны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қазған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2" descr="Шежіреге толы Шілікті">
            <a:extLst>
              <a:ext uri="{FF2B5EF4-FFF2-40B4-BE49-F238E27FC236}">
                <a16:creationId xmlns:a16="http://schemas.microsoft.com/office/drawing/2014/main" id="{952A0993-CAF6-9E7A-FB76-3F8BCED3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08738"/>
            <a:ext cx="4148667" cy="3318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51DE8A-8D68-C1F3-0D3B-F54CD4834F19}"/>
              </a:ext>
            </a:extLst>
          </p:cNvPr>
          <p:cNvSpPr txBox="1"/>
          <p:nvPr/>
        </p:nvSpPr>
        <p:spPr>
          <a:xfrm>
            <a:off x="-361365" y="1193932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Қазіргі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танда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Шығыс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Қазақстан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аумағын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З.Самашев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Ә.Төлеубаев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бастаған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ғалымдар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зерттеуде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2" descr="Ученому–археологу Зайнолле Самашеву – 70 лет">
            <a:extLst>
              <a:ext uri="{FF2B5EF4-FFF2-40B4-BE49-F238E27FC236}">
                <a16:creationId xmlns:a16="http://schemas.microsoft.com/office/drawing/2014/main" id="{AF403235-197C-C51D-8D04-19A704F0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35" y="734479"/>
            <a:ext cx="5935854" cy="397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309B62-5F9A-F2F5-0EB2-5D376F2C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035" y="1034211"/>
            <a:ext cx="2181698" cy="159700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689C74-9F69-3410-1B65-2A35C2937A5B}"/>
              </a:ext>
            </a:extLst>
          </p:cNvPr>
          <p:cNvSpPr/>
          <p:nvPr/>
        </p:nvSpPr>
        <p:spPr>
          <a:xfrm>
            <a:off x="7898838" y="4776966"/>
            <a:ext cx="177009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З.Самашев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5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333106-91DB-245C-BE76-ABA276A10E08}"/>
              </a:ext>
            </a:extLst>
          </p:cNvPr>
          <p:cNvSpPr txBox="1"/>
          <p:nvPr/>
        </p:nvSpPr>
        <p:spPr>
          <a:xfrm>
            <a:off x="296331" y="1502602"/>
            <a:ext cx="61976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</a:rPr>
              <a:t>Еліміздің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Оңтүстік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Қазақстан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және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Жетісу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жерін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kk-KZ" sz="2400" b="1" dirty="0">
                <a:solidFill>
                  <a:srgbClr val="FF0000"/>
                </a:solidFill>
              </a:rPr>
              <a:t>К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r>
              <a:rPr lang="en-US" sz="2400" b="1" dirty="0" err="1">
                <a:solidFill>
                  <a:srgbClr val="FF0000"/>
                </a:solidFill>
              </a:rPr>
              <a:t>Ақышев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Е.И.Агеева</a:t>
            </a:r>
            <a:r>
              <a:rPr lang="en-US" sz="2400" b="1" dirty="0">
                <a:solidFill>
                  <a:srgbClr val="FF0000"/>
                </a:solidFill>
              </a:rPr>
              <a:t>, К. </a:t>
            </a:r>
            <a:r>
              <a:rPr lang="en-US" sz="2400" b="1" dirty="0" err="1">
                <a:solidFill>
                  <a:srgbClr val="FF0000"/>
                </a:solidFill>
              </a:rPr>
              <a:t>Кушаев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және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т.б</a:t>
            </a:r>
            <a:r>
              <a:rPr lang="en-US" sz="2400" b="1" dirty="0">
                <a:solidFill>
                  <a:srgbClr val="000000"/>
                </a:solidFill>
              </a:rPr>
              <a:t>. </a:t>
            </a:r>
            <a:r>
              <a:rPr lang="en-US" sz="2400" b="1" dirty="0" err="1">
                <a:solidFill>
                  <a:srgbClr val="000000"/>
                </a:solidFill>
              </a:rPr>
              <a:t>ғалымдар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зерттеді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2" descr="Акишев, Кемаль Акишевич — Википедия">
            <a:extLst>
              <a:ext uri="{FF2B5EF4-FFF2-40B4-BE49-F238E27FC236}">
                <a16:creationId xmlns:a16="http://schemas.microsoft.com/office/drawing/2014/main" id="{10869328-FB59-43F3-1606-32924934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67" y="494934"/>
            <a:ext cx="3433233" cy="52321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4F29F2-3E20-A201-73FB-E7F0EB1C189B}"/>
              </a:ext>
            </a:extLst>
          </p:cNvPr>
          <p:cNvSpPr txBox="1"/>
          <p:nvPr/>
        </p:nvSpPr>
        <p:spPr>
          <a:xfrm>
            <a:off x="609600" y="1391398"/>
            <a:ext cx="6096000" cy="1047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</a:rPr>
              <a:t>Жетісудан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сақтардың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атақты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Есік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Бесшатыр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қорымдары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зерттелді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2" descr="Есік қорғаны | JAS.KZ">
            <a:extLst>
              <a:ext uri="{FF2B5EF4-FFF2-40B4-BE49-F238E27FC236}">
                <a16:creationId xmlns:a16="http://schemas.microsoft.com/office/drawing/2014/main" id="{84CF435F-B407-B815-72AF-EC856B0D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52028"/>
            <a:ext cx="4912255" cy="326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D6DDD-8CBE-7291-7365-F0EDF003A284}"/>
              </a:ext>
            </a:extLst>
          </p:cNvPr>
          <p:cNvSpPr txBox="1"/>
          <p:nvPr/>
        </p:nvSpPr>
        <p:spPr>
          <a:xfrm>
            <a:off x="4783667" y="4307853"/>
            <a:ext cx="6096000" cy="1534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Сақтар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тарихына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қатысты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тамаша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археологиялық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жаңалықтар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күні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бүгінге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дейін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ашылуда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A9BF5F-AFAF-5CAF-3206-DDC024606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60" t="5816" b="21901"/>
          <a:stretch/>
        </p:blipFill>
        <p:spPr>
          <a:xfrm>
            <a:off x="1820565" y="3325024"/>
            <a:ext cx="3369502" cy="32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438C21-9809-07EF-C9F3-B2F53EB27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283377"/>
            <a:ext cx="8238067" cy="4575556"/>
          </a:xfrm>
        </p:spPr>
        <p:txBody>
          <a:bodyPr>
            <a:normAutofit fontScale="92500" lnSpcReduction="10000"/>
          </a:bodyPr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Аса беріктікті қажет етпейтін әсіресе тұрмыстық бұйымдар –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қазандар, айналар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құрбандық ыдыстары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қоладан жасала берді..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Зергерлік бұйымдар –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сырға, сақина, білезік, алқа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т.б әшекейлер.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Ұсталық өнердің біртіндеп дамуымен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темір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бұйымдардың, әсіресе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қару-жарақтар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құрал-саймандардың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сапасы артты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2EAE5E-824A-8C19-9D61-09D012E3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605" y="1913468"/>
            <a:ext cx="2763630" cy="2049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EEADE1-261F-875B-81FE-4AB4F3F6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590" y="4695890"/>
            <a:ext cx="2416429" cy="15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5AAC6-01FF-B9CE-653E-5F92EA67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8892"/>
            <a:ext cx="7729728" cy="1188720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Есік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обасы.Алтын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адам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78807-30B3-5FB4-3DB3-FA2647994720}"/>
              </a:ext>
            </a:extLst>
          </p:cNvPr>
          <p:cNvSpPr txBox="1"/>
          <p:nvPr/>
        </p:nvSpPr>
        <p:spPr>
          <a:xfrm>
            <a:off x="-248919" y="1691757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Сақтардың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Жетісу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жерінен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табылған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ең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атақты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археологиялық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ескерткіштерінің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бірі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DC6E2-2B18-908B-7C83-0C81A22E9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9000" r="61250"/>
                    </a14:imgEffect>
                  </a14:imgLayer>
                </a14:imgProps>
              </a:ext>
            </a:extLst>
          </a:blip>
          <a:srcRect l="36666" r="39333"/>
          <a:stretch/>
        </p:blipFill>
        <p:spPr>
          <a:xfrm>
            <a:off x="10087186" y="-94812"/>
            <a:ext cx="1287611" cy="4023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69BC2-D167-4064-8392-8C8701A9BB5F}"/>
              </a:ext>
            </a:extLst>
          </p:cNvPr>
          <p:cNvSpPr txBox="1"/>
          <p:nvPr/>
        </p:nvSpPr>
        <p:spPr>
          <a:xfrm>
            <a:off x="59267" y="2849880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Есік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қорымындағы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40-тан </a:t>
            </a:r>
            <a:r>
              <a:rPr lang="en-US" sz="1800" b="1" dirty="0" err="1">
                <a:solidFill>
                  <a:srgbClr val="FF0000"/>
                </a:solidFill>
              </a:rPr>
              <a:t>аса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обаның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ішіндегі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үлкені</a:t>
            </a:r>
            <a:r>
              <a:rPr lang="en-US" sz="1800" b="1" dirty="0">
                <a:solidFill>
                  <a:srgbClr val="000000"/>
                </a:solidFill>
              </a:rPr>
              <a:t> - </a:t>
            </a:r>
            <a:r>
              <a:rPr lang="en-US" sz="1800" b="1" dirty="0" err="1">
                <a:solidFill>
                  <a:srgbClr val="000000"/>
                </a:solidFill>
              </a:rPr>
              <a:t>Есік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обасы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DB82E-CE16-508D-8D80-F2F1B1F7ACC3}"/>
              </a:ext>
            </a:extLst>
          </p:cNvPr>
          <p:cNvSpPr txBox="1"/>
          <p:nvPr/>
        </p:nvSpPr>
        <p:spPr>
          <a:xfrm>
            <a:off x="59267" y="3928971"/>
            <a:ext cx="6096000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диаметрі</a:t>
            </a:r>
            <a:r>
              <a:rPr lang="en-US" sz="1800" b="1" dirty="0">
                <a:solidFill>
                  <a:srgbClr val="FF0000"/>
                </a:solidFill>
              </a:rPr>
              <a:t> – </a:t>
            </a:r>
            <a:r>
              <a:rPr lang="kk-KZ" sz="1800" b="1" dirty="0">
                <a:solidFill>
                  <a:srgbClr val="FF0000"/>
                </a:solidFill>
              </a:rPr>
              <a:t>60 </a:t>
            </a:r>
            <a:r>
              <a:rPr lang="en-US" sz="1800" b="1" dirty="0">
                <a:solidFill>
                  <a:srgbClr val="FF0000"/>
                </a:solidFill>
              </a:rPr>
              <a:t>м, </a:t>
            </a:r>
            <a:r>
              <a:rPr lang="en-US" sz="1800" b="1" dirty="0" err="1">
                <a:solidFill>
                  <a:srgbClr val="FF0000"/>
                </a:solidFill>
              </a:rPr>
              <a:t>биіктігі</a:t>
            </a:r>
            <a:r>
              <a:rPr lang="en-US" sz="1800" b="1" dirty="0">
                <a:solidFill>
                  <a:srgbClr val="FF0000"/>
                </a:solidFill>
              </a:rPr>
              <a:t> – </a:t>
            </a:r>
            <a:r>
              <a:rPr lang="kk-KZ" sz="1800" b="1" dirty="0">
                <a:solidFill>
                  <a:srgbClr val="FF0000"/>
                </a:solidFill>
              </a:rPr>
              <a:t>6 </a:t>
            </a:r>
            <a:r>
              <a:rPr lang="en-US" sz="1800" b="1" dirty="0">
                <a:solidFill>
                  <a:srgbClr val="FF0000"/>
                </a:solidFill>
              </a:rPr>
              <a:t>м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ED7E5B-4979-8882-3AF6-7ADA93EF7AA6}"/>
              </a:ext>
            </a:extLst>
          </p:cNvPr>
          <p:cNvSpPr txBox="1"/>
          <p:nvPr/>
        </p:nvSpPr>
        <p:spPr>
          <a:xfrm>
            <a:off x="0" y="4902709"/>
            <a:ext cx="6096000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Үйінді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астында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екі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қабір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Picture 2" descr="ЕСІК ОБАСЫ ҺӘМ ҰЛТТЫҚ ПАНТЕОН">
            <a:extLst>
              <a:ext uri="{FF2B5EF4-FFF2-40B4-BE49-F238E27FC236}">
                <a16:creationId xmlns:a16="http://schemas.microsoft.com/office/drawing/2014/main" id="{BA85A509-E0EA-F31A-524F-99E65BDB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39" y="3525641"/>
            <a:ext cx="4138728" cy="275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  <p:bldP spid="10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4F207B-277F-913D-1C4B-94A4A3BEC710}"/>
              </a:ext>
            </a:extLst>
          </p:cNvPr>
          <p:cNvSpPr txBox="1"/>
          <p:nvPr/>
        </p:nvSpPr>
        <p:spPr>
          <a:xfrm>
            <a:off x="795867" y="1069664"/>
            <a:ext cx="6096000" cy="1047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1969</a:t>
            </a:r>
            <a:r>
              <a:rPr lang="en-US" sz="2400" b="1" dirty="0">
                <a:solidFill>
                  <a:srgbClr val="000000"/>
                </a:solidFill>
              </a:rPr>
              <a:t> ж</a:t>
            </a:r>
            <a:r>
              <a:rPr lang="ru-RU" sz="2400" b="1" dirty="0">
                <a:solidFill>
                  <a:srgbClr val="000000"/>
                </a:solidFill>
              </a:rPr>
              <a:t>.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атақты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қазақстандық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археолог-ғалым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К.Ақышев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ашты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921F6B-14FA-A636-D969-8FAF2D3D5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0" r="25000" b="19496"/>
          <a:stretch/>
        </p:blipFill>
        <p:spPr>
          <a:xfrm>
            <a:off x="6891867" y="702560"/>
            <a:ext cx="3302000" cy="3655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CAA9D-829D-6071-D09A-D7D1B501345D}"/>
              </a:ext>
            </a:extLst>
          </p:cNvPr>
          <p:cNvSpPr txBox="1"/>
          <p:nvPr/>
        </p:nvSpPr>
        <p:spPr>
          <a:xfrm>
            <a:off x="1083733" y="4197796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Едені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қабырғалары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бөренеден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қаланған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қабірдің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ішіне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ұсақ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алтын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қапсырмалары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мата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төселген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екен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940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1C35B0-8B76-8C9D-43B8-89C1A333C3A9}"/>
              </a:ext>
            </a:extLst>
          </p:cNvPr>
          <p:cNvSpPr txBox="1"/>
          <p:nvPr/>
        </p:nvSpPr>
        <p:spPr>
          <a:xfrm>
            <a:off x="4284134" y="925731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Күміс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тостағаннан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табылған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жазу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>
                <a:solidFill>
                  <a:srgbClr val="FF0000"/>
                </a:solidFill>
              </a:rPr>
              <a:t>26 </a:t>
            </a:r>
            <a:r>
              <a:rPr lang="en-US" sz="2000" b="1" dirty="0" err="1">
                <a:solidFill>
                  <a:srgbClr val="FF0000"/>
                </a:solidFill>
              </a:rPr>
              <a:t>әріптен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тұрады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2" descr="Есік жазба ескерткіші — Уикипедия">
            <a:extLst>
              <a:ext uri="{FF2B5EF4-FFF2-40B4-BE49-F238E27FC236}">
                <a16:creationId xmlns:a16="http://schemas.microsoft.com/office/drawing/2014/main" id="{D647966E-77D6-7E15-F75A-04E28FF95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4" y="925731"/>
            <a:ext cx="3424767" cy="3440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23FAA-C447-EDB6-B66E-057807BBC7CB}"/>
              </a:ext>
            </a:extLst>
          </p:cNvPr>
          <p:cNvSpPr txBox="1"/>
          <p:nvPr/>
        </p:nvSpPr>
        <p:spPr>
          <a:xfrm>
            <a:off x="3979333" y="2118832"/>
            <a:ext cx="6096000" cy="533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Бұл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ғылымда</a:t>
            </a:r>
            <a:r>
              <a:rPr lang="en-US" sz="2000" b="1" dirty="0">
                <a:solidFill>
                  <a:srgbClr val="000000"/>
                </a:solidFill>
              </a:rPr>
              <a:t> "</a:t>
            </a:r>
            <a:r>
              <a:rPr lang="en-US" sz="2000" b="1" dirty="0" err="1">
                <a:solidFill>
                  <a:srgbClr val="FF0000"/>
                </a:solidFill>
              </a:rPr>
              <a:t>Есік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жазуы</a:t>
            </a:r>
            <a:r>
              <a:rPr lang="en-US" sz="2000" b="1" dirty="0">
                <a:solidFill>
                  <a:srgbClr val="000000"/>
                </a:solidFill>
              </a:rPr>
              <a:t>" </a:t>
            </a:r>
            <a:r>
              <a:rPr lang="en-US" sz="2000" b="1" dirty="0" err="1">
                <a:solidFill>
                  <a:srgbClr val="000000"/>
                </a:solidFill>
              </a:rPr>
              <a:t>деп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аталды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CBC75F-0FCC-906C-F4BF-D22CAE73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417" y="2818465"/>
            <a:ext cx="2933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CD9C8B-8E24-BDCF-641F-08553C271177}"/>
              </a:ext>
            </a:extLst>
          </p:cNvPr>
          <p:cNvSpPr txBox="1"/>
          <p:nvPr/>
        </p:nvSpPr>
        <p:spPr>
          <a:xfrm>
            <a:off x="722419" y="671731"/>
            <a:ext cx="6096000" cy="1047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FF0000"/>
                </a:solidFill>
              </a:rPr>
              <a:t>Есік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обасынан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табылған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адамды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ғылымда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Алтын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адам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деп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атайды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A0CA8A20-948E-D89C-203E-CD4FDF2A0926}"/>
              </a:ext>
            </a:extLst>
          </p:cNvPr>
          <p:cNvGrpSpPr>
            <a:grpSpLocks noChangeAspect="1"/>
          </p:cNvGrpSpPr>
          <p:nvPr/>
        </p:nvGrpSpPr>
        <p:grpSpPr>
          <a:xfrm>
            <a:off x="7552650" y="313560"/>
            <a:ext cx="3521749" cy="5437518"/>
            <a:chOff x="1270" y="-1"/>
            <a:chExt cx="2194560" cy="338836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BA49385-D884-8A1F-1597-F378DB9CE05F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2"/>
              <a:stretch>
                <a:fillRect l="-1658" r="-1658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FC470B-B841-78FE-E631-625E1B152A3C}"/>
              </a:ext>
            </a:extLst>
          </p:cNvPr>
          <p:cNvSpPr txBox="1"/>
          <p:nvPr/>
        </p:nvSpPr>
        <p:spPr>
          <a:xfrm>
            <a:off x="457201" y="2590947"/>
            <a:ext cx="6096000" cy="1547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</a:rPr>
              <a:t>Себебі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оның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басынан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аяғына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дейің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алтынмен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апталған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сәнді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киімі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болған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EB930-8465-D1BC-5190-961FA99A2867}"/>
              </a:ext>
            </a:extLst>
          </p:cNvPr>
          <p:cNvSpPr txBox="1"/>
          <p:nvPr/>
        </p:nvSpPr>
        <p:spPr>
          <a:xfrm>
            <a:off x="440267" y="339226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Антропологтердің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зерттеуінше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табылған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адам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17-18  </a:t>
            </a:r>
            <a:r>
              <a:rPr lang="en-US" sz="1800" b="1" dirty="0" err="1">
                <a:solidFill>
                  <a:srgbClr val="FF0000"/>
                </a:solidFill>
              </a:rPr>
              <a:t>жас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шамасында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9F1644-0867-FBD3-68D3-ED13D281B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466" y="417818"/>
            <a:ext cx="2243667" cy="14957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337FD8-328A-5B2A-C53A-6EFA410F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33"/>
          <a:stretch/>
        </p:blipFill>
        <p:spPr>
          <a:xfrm>
            <a:off x="1062955" y="2065997"/>
            <a:ext cx="2906283" cy="2015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D4F33-46EC-FDA6-65CC-F1F5500D04D9}"/>
              </a:ext>
            </a:extLst>
          </p:cNvPr>
          <p:cNvSpPr txBox="1"/>
          <p:nvPr/>
        </p:nvSpPr>
        <p:spPr>
          <a:xfrm>
            <a:off x="3969238" y="2065997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Сақ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ханзадасы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шамамен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б.з.б</a:t>
            </a:r>
            <a:r>
              <a:rPr lang="en-US" sz="1800" b="1" dirty="0">
                <a:solidFill>
                  <a:srgbClr val="FF0000"/>
                </a:solidFill>
              </a:rPr>
              <a:t>. IV-III  </a:t>
            </a:r>
            <a:r>
              <a:rPr lang="en-US" sz="1800" b="1" dirty="0" err="1">
                <a:solidFill>
                  <a:srgbClr val="000000"/>
                </a:solidFill>
              </a:rPr>
              <a:t>ғасырларда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өмір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сүрген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03A86-918E-FF98-6A31-955B253ACD8E}"/>
              </a:ext>
            </a:extLst>
          </p:cNvPr>
          <p:cNvSpPr txBox="1"/>
          <p:nvPr/>
        </p:nvSpPr>
        <p:spPr>
          <a:xfrm>
            <a:off x="694267" y="4992810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62" lvl="1" indent="-457200" algn="ctr">
              <a:lnSpc>
                <a:spcPts val="392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Басына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алтын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қапсырмамен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қапталған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шошақ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бөрікті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сәнді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баскиім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киген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A8E2C6-2C8C-99BC-A2CD-21AB03A09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42"/>
          <a:stretch/>
        </p:blipFill>
        <p:spPr>
          <a:xfrm>
            <a:off x="7132779" y="3792768"/>
            <a:ext cx="3124200" cy="27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2CCDC2-FB15-9755-E710-B4B6F253F153}"/>
              </a:ext>
            </a:extLst>
          </p:cNvPr>
          <p:cNvSpPr txBox="1"/>
          <p:nvPr/>
        </p:nvSpPr>
        <p:spPr>
          <a:xfrm>
            <a:off x="558800" y="1141933"/>
            <a:ext cx="5461002" cy="1047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657" lvl="1" indent="-457200" algn="ctr">
              <a:lnSpc>
                <a:spcPts val="3922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</a:rPr>
              <a:t>Шошақ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бөрікті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баскиімнің</a:t>
            </a:r>
            <a:r>
              <a:rPr lang="en-US" sz="2400" b="1" dirty="0">
                <a:solidFill>
                  <a:srgbClr val="00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биіктігі</a:t>
            </a:r>
            <a:r>
              <a:rPr lang="en-US" sz="2400" b="1" dirty="0">
                <a:solidFill>
                  <a:srgbClr val="FF0000"/>
                </a:solidFill>
              </a:rPr>
              <a:t> 70 </a:t>
            </a:r>
            <a:r>
              <a:rPr lang="en-US" sz="2400" b="1" dirty="0" err="1">
                <a:solidFill>
                  <a:srgbClr val="FF0000"/>
                </a:solidFill>
              </a:rPr>
              <a:t>см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D6A18-0695-8B67-5D52-7C0D03527FB8}"/>
              </a:ext>
            </a:extLst>
          </p:cNvPr>
          <p:cNvSpPr txBox="1"/>
          <p:nvPr/>
        </p:nvSpPr>
        <p:spPr>
          <a:xfrm>
            <a:off x="651933" y="2751666"/>
            <a:ext cx="5537200" cy="204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271" lvl="1" indent="-457200" algn="ctr">
              <a:lnSpc>
                <a:spcPts val="3917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0000"/>
                </a:solidFill>
              </a:rPr>
              <a:t>Баскиімі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жылқы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барыс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татеке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құс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бенеленген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endParaRPr lang="kk-KZ" sz="2400" b="1" dirty="0">
              <a:solidFill>
                <a:srgbClr val="000000"/>
              </a:solidFill>
            </a:endParaRPr>
          </a:p>
          <a:p>
            <a:pPr marL="759271" lvl="1" indent="-457200" algn="ctr">
              <a:lnSpc>
                <a:spcPts val="3917"/>
              </a:lnSpc>
              <a:buFont typeface="Wingdings" panose="05000000000000000000" pitchFamily="2" charset="2"/>
              <a:buChar char="Ø"/>
            </a:pPr>
            <a:r>
              <a:rPr lang="kk-KZ" sz="2400" b="1" dirty="0">
                <a:solidFill>
                  <a:srgbClr val="000000"/>
                </a:solidFill>
              </a:rPr>
              <a:t>Аң стилі – </a:t>
            </a:r>
            <a:r>
              <a:rPr lang="kk-KZ" sz="2400" b="1" dirty="0">
                <a:solidFill>
                  <a:srgbClr val="FF0000"/>
                </a:solidFill>
              </a:rPr>
              <a:t>б.з.б. 7-6 ғғ</a:t>
            </a:r>
            <a:r>
              <a:rPr lang="kk-KZ" sz="2400" b="1" dirty="0">
                <a:solidFill>
                  <a:srgbClr val="000000"/>
                </a:solidFill>
              </a:rPr>
              <a:t>. пайда болған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638F2834-6E92-05DB-D8EB-94D57B92E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t="444" r="22023"/>
          <a:stretch/>
        </p:blipFill>
        <p:spPr bwMode="auto">
          <a:xfrm>
            <a:off x="6756399" y="914400"/>
            <a:ext cx="3251201" cy="367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733A-A305-55B0-1928-D3C3F09F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3492"/>
            <a:ext cx="7729728" cy="1188720"/>
          </a:xfrm>
        </p:spPr>
        <p:txBody>
          <a:bodyPr/>
          <a:lstStyle/>
          <a:p>
            <a:r>
              <a:rPr lang="ru-RU" sz="2800" b="1" dirty="0" err="1">
                <a:latin typeface="Calibri" panose="020F0502020204030204" pitchFamily="34" charset="0"/>
              </a:rPr>
              <a:t>Сақтардың</a:t>
            </a:r>
            <a:r>
              <a:rPr lang="ru-RU" sz="2800" b="1" dirty="0">
                <a:latin typeface="Calibri" panose="020F0502020204030204" pitchFamily="34" charset="0"/>
              </a:rPr>
              <a:t> Тасмола </a:t>
            </a:r>
            <a:r>
              <a:rPr lang="ru-RU" sz="2800" b="1" dirty="0" err="1">
                <a:latin typeface="Calibri" panose="020F0502020204030204" pitchFamily="34" charset="0"/>
              </a:rPr>
              <a:t>мәдениеті</a:t>
            </a:r>
            <a:r>
              <a:rPr lang="ru-RU" sz="2800" b="1" dirty="0">
                <a:latin typeface="Calibri" panose="020F0502020204030204" pitchFamily="34" charset="0"/>
              </a:rPr>
              <a:t>. (</a:t>
            </a:r>
            <a:r>
              <a:rPr lang="ru-RU" sz="2800" b="1" dirty="0" err="1">
                <a:latin typeface="Calibri" panose="020F0502020204030204" pitchFamily="34" charset="0"/>
              </a:rPr>
              <a:t>Б.з.б</a:t>
            </a:r>
            <a:r>
              <a:rPr lang="ru-RU" sz="2800" b="1" dirty="0">
                <a:latin typeface="Calibri" panose="020F0502020204030204" pitchFamily="34" charset="0"/>
              </a:rPr>
              <a:t>. </a:t>
            </a:r>
            <a:r>
              <a:rPr lang="en-US" sz="2800" b="1" dirty="0">
                <a:latin typeface="Calibri" panose="020F0502020204030204" pitchFamily="34" charset="0"/>
              </a:rPr>
              <a:t>VI-III </a:t>
            </a:r>
            <a:r>
              <a:rPr lang="ru-RU" sz="2800" b="1" dirty="0" err="1">
                <a:latin typeface="Calibri" panose="020F0502020204030204" pitchFamily="34" charset="0"/>
              </a:rPr>
              <a:t>ғғ</a:t>
            </a:r>
            <a:r>
              <a:rPr lang="ru-RU" sz="2800" b="1" dirty="0">
                <a:latin typeface="Calibri" panose="020F0502020204030204" pitchFamily="34" charset="0"/>
              </a:rPr>
              <a:t>.)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F83E2-D352-8F80-C883-EE1E69FBCD9B}"/>
              </a:ext>
            </a:extLst>
          </p:cNvPr>
          <p:cNvSpPr txBox="1"/>
          <p:nvPr/>
        </p:nvSpPr>
        <p:spPr>
          <a:xfrm>
            <a:off x="491067" y="19912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Солтүстік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және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Орталық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Қазақстан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аумағына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таралды</a:t>
            </a:r>
            <a:r>
              <a:rPr lang="ru-RU" sz="18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D5927-4623-6539-41DA-6E523EAA1F73}"/>
              </a:ext>
            </a:extLst>
          </p:cNvPr>
          <p:cNvSpPr txBox="1"/>
          <p:nvPr/>
        </p:nvSpPr>
        <p:spPr>
          <a:xfrm>
            <a:off x="4665133" y="2828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Тасмолалық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сақтардың</a:t>
            </a:r>
            <a:r>
              <a:rPr lang="ru-RU" sz="1800" b="1" dirty="0">
                <a:latin typeface="Calibri" panose="020F0502020204030204" pitchFamily="34" charset="0"/>
              </a:rPr>
              <a:t> (</a:t>
            </a:r>
            <a:r>
              <a:rPr lang="ru-RU" sz="1800" b="1" dirty="0" err="1">
                <a:latin typeface="Calibri" panose="020F0502020204030204" pitchFamily="34" charset="0"/>
              </a:rPr>
              <a:t>исседондықтар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болуы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мүмкін</a:t>
            </a:r>
            <a:r>
              <a:rPr lang="ru-RU" sz="1800" b="1" dirty="0">
                <a:latin typeface="Calibri" panose="020F0502020204030204" pitchFamily="34" charset="0"/>
              </a:rPr>
              <a:t>) </a:t>
            </a:r>
            <a:r>
              <a:rPr lang="ru-RU" sz="1800" b="1" dirty="0" err="1">
                <a:latin typeface="Calibri" panose="020F0502020204030204" pitchFamily="34" charset="0"/>
              </a:rPr>
              <a:t>жерлеу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құрылыстары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мәйітті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жерлейтін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үлкен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қорғандар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>
                <a:latin typeface="Calibri" panose="020F0502020204030204" pitchFamily="34" charset="0"/>
              </a:rPr>
              <a:t>мен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оның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мінген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атын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көметін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жапсарлас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шағын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қорғаннан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тұрады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1204E-8268-1785-4F92-166BB6560D35}"/>
              </a:ext>
            </a:extLst>
          </p:cNvPr>
          <p:cNvSpPr txBox="1"/>
          <p:nvPr/>
        </p:nvSpPr>
        <p:spPr>
          <a:xfrm>
            <a:off x="491067" y="40357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1800" b="1" dirty="0" err="1">
                <a:latin typeface="Calibri" panose="020F0502020204030204" pitchFamily="34" charset="0"/>
              </a:rPr>
              <a:t>Шағын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қорғаннан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шығысқа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бағытталып</a:t>
            </a:r>
            <a:r>
              <a:rPr lang="ru-RU" sz="1800" b="1" dirty="0">
                <a:latin typeface="Calibri" panose="020F0502020204030204" pitchFamily="34" charset="0"/>
              </a:rPr>
              <a:t>, </a:t>
            </a:r>
            <a:r>
              <a:rPr lang="ru-RU" sz="1800" b="1" dirty="0" err="1">
                <a:latin typeface="Calibri" panose="020F0502020204030204" pitchFamily="34" charset="0"/>
              </a:rPr>
              <a:t>ұзындығы</a:t>
            </a:r>
            <a:r>
              <a:rPr lang="ru-RU" sz="1800" b="1" dirty="0">
                <a:latin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20 м-ден 200 м-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ге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жететін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екі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доға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тектес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тас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тізбектер</a:t>
            </a:r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>
                <a:latin typeface="Calibri" panose="020F0502020204030204" pitchFamily="34" charset="0"/>
              </a:rPr>
              <a:t>тізіледі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05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AE1E6E-8ABC-9D45-82B6-518C1E7F0683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342900" indent="-3429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мұртты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қорғандар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тасмолалық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мәдениеттің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өзіндік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ерекшелігі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болып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табылады</a:t>
            </a:r>
            <a:r>
              <a:rPr lang="en-US" sz="2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A506655-B970-47ED-BFDA-5838E0B16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2F4128B-B32E-45A4-BB94-297D82C3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B6F0FA2-EF1F-6D69-158C-1D43F8CA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12234" b="-1"/>
          <a:stretch/>
        </p:blipFill>
        <p:spPr bwMode="auto">
          <a:xfrm>
            <a:off x="970790" y="970704"/>
            <a:ext cx="5036481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98F2BD91-9B28-4C16-88E1-4431CCEB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2" b="-3"/>
          <a:stretch/>
        </p:blipFill>
        <p:spPr bwMode="auto">
          <a:xfrm>
            <a:off x="6173383" y="970705"/>
            <a:ext cx="5047828" cy="26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2DEF6-C5E6-2BEB-70BB-F5F39C8C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6559"/>
            <a:ext cx="7729728" cy="1188720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Ежелгі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үйсіндер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кімдер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еді</a:t>
            </a:r>
            <a:r>
              <a:rPr lang="en-US" sz="2800" b="1" dirty="0">
                <a:solidFill>
                  <a:srgbClr val="000000"/>
                </a:solidFill>
              </a:rPr>
              <a:t>?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6E4AF-D0B0-B264-7E44-0AE5ECA36248}"/>
              </a:ext>
            </a:extLst>
          </p:cNvPr>
          <p:cNvSpPr txBox="1"/>
          <p:nvPr/>
        </p:nvSpPr>
        <p:spPr>
          <a:xfrm>
            <a:off x="-414867" y="1637135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Қазақстан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аумағын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ежелгі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қоныстанушылар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болып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табылады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548B3-AAB2-2464-C2DC-40FA19550A72}"/>
              </a:ext>
            </a:extLst>
          </p:cNvPr>
          <p:cNvSpPr txBox="1"/>
          <p:nvPr/>
        </p:nvSpPr>
        <p:spPr>
          <a:xfrm>
            <a:off x="-162454" y="3135547"/>
            <a:ext cx="61468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б.з.б</a:t>
            </a:r>
            <a:r>
              <a:rPr lang="en-US" sz="1800" b="1" dirty="0">
                <a:solidFill>
                  <a:srgbClr val="FF0000"/>
                </a:solidFill>
              </a:rPr>
              <a:t>. IV-III ғ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жеке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мемлекет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болып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өмір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сүрді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74EA66-714C-A278-A6CC-E78CC68C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656" y="1992547"/>
            <a:ext cx="4568121" cy="32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66A28F-B194-4668-F81D-2D7EFF30103B}"/>
              </a:ext>
            </a:extLst>
          </p:cNvPr>
          <p:cNvSpPr txBox="1"/>
          <p:nvPr/>
        </p:nvSpPr>
        <p:spPr>
          <a:xfrm>
            <a:off x="5511799" y="1110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Орталық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Азиядан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қоныс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аударды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92738-B68B-7CDD-89C8-A3C265E506BC}"/>
              </a:ext>
            </a:extLst>
          </p:cNvPr>
          <p:cNvSpPr txBox="1"/>
          <p:nvPr/>
        </p:nvSpPr>
        <p:spPr>
          <a:xfrm>
            <a:off x="5156200" y="2505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Алғашында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Қытайдың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солтүстік-батысындағы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Лобнорды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Тянь-Шань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тауларын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мекендеді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BAAE359B-BA35-5B3A-373A-9064F709F23B}"/>
              </a:ext>
            </a:extLst>
          </p:cNvPr>
          <p:cNvGrpSpPr>
            <a:grpSpLocks noChangeAspect="1"/>
          </p:cNvGrpSpPr>
          <p:nvPr/>
        </p:nvGrpSpPr>
        <p:grpSpPr>
          <a:xfrm>
            <a:off x="243432" y="634882"/>
            <a:ext cx="5551144" cy="4060917"/>
            <a:chOff x="-12699" y="-2540"/>
            <a:chExt cx="4215129" cy="30835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350E6A73-8D69-B2E4-9B39-CE5557B43754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2398" r="-2398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7539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E762C-212C-F0D9-D2BE-08568155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869" y="203065"/>
            <a:ext cx="5058664" cy="914908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Темірді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игеру</a:t>
            </a:r>
            <a:endParaRPr lang="ru-K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208AF-1690-FC06-166D-12B5FF606410}"/>
              </a:ext>
            </a:extLst>
          </p:cNvPr>
          <p:cNvSpPr txBox="1"/>
          <p:nvPr/>
        </p:nvSpPr>
        <p:spPr>
          <a:xfrm>
            <a:off x="4063999" y="1264397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Қоламен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салыстырғанда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темірді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балқыту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үшін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өте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жоғарғы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температура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керек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0F0A2A-33DA-4C86-2AD3-34FC78F2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2934" y="1133030"/>
            <a:ext cx="2447747" cy="1774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4C92A8-B9EC-FAC6-8034-A5A246DCC3A5}"/>
              </a:ext>
            </a:extLst>
          </p:cNvPr>
          <p:cNvSpPr txBox="1"/>
          <p:nvPr/>
        </p:nvSpPr>
        <p:spPr>
          <a:xfrm>
            <a:off x="-190940" y="2599662"/>
            <a:ext cx="244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259" lvl="1" algn="ctr"/>
            <a:r>
              <a:rPr lang="kk-KZ" sz="1800" b="1" dirty="0">
                <a:solidFill>
                  <a:srgbClr val="000000"/>
                </a:solidFill>
              </a:rPr>
              <a:t>- Ну мен мықтырақпында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24506F-FB7D-FDD7-87AB-7068D48330B5}"/>
              </a:ext>
            </a:extLst>
          </p:cNvPr>
          <p:cNvSpPr txBox="1"/>
          <p:nvPr/>
        </p:nvSpPr>
        <p:spPr>
          <a:xfrm>
            <a:off x="2173817" y="3039059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Сондықтан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темірді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ауа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үрлеуге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арналған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арнайы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түтіктер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орнатылған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шұңқырда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балқыту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арқылы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кеннен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3" name="Picture 2" descr="Темірден түйін түйгендер">
            <a:extLst>
              <a:ext uri="{FF2B5EF4-FFF2-40B4-BE49-F238E27FC236}">
                <a16:creationId xmlns:a16="http://schemas.microsoft.com/office/drawing/2014/main" id="{86321F7C-3940-C92C-008D-A730C37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32" y="2438025"/>
            <a:ext cx="2737934" cy="270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3F812C-0FE1-C926-4E7D-23D41EE0A1EA}"/>
              </a:ext>
            </a:extLst>
          </p:cNvPr>
          <p:cNvSpPr txBox="1"/>
          <p:nvPr/>
        </p:nvSpPr>
        <p:spPr>
          <a:xfrm>
            <a:off x="4991185" y="5215468"/>
            <a:ext cx="6193366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Темірді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балқытудың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мұндай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жолы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шикі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үрлеу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атқа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ие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12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A1386D-5E2B-6DF7-0564-4361988BA153}"/>
              </a:ext>
            </a:extLst>
          </p:cNvPr>
          <p:cNvSpPr txBox="1"/>
          <p:nvPr/>
        </p:nvSpPr>
        <p:spPr>
          <a:xfrm>
            <a:off x="2065867" y="520468"/>
            <a:ext cx="706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Үйсіндердің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астанасы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Чигучен</a:t>
            </a:r>
            <a:r>
              <a:rPr lang="en-US" sz="1800" b="1" dirty="0">
                <a:solidFill>
                  <a:srgbClr val="000000"/>
                </a:solidFill>
              </a:rPr>
              <a:t>  </a:t>
            </a:r>
            <a:r>
              <a:rPr lang="en-US" sz="1800" b="1" dirty="0">
                <a:solidFill>
                  <a:srgbClr val="FF0000"/>
                </a:solidFill>
              </a:rPr>
              <a:t>(" </a:t>
            </a:r>
            <a:r>
              <a:rPr lang="en-US" sz="1800" b="1" dirty="0" err="1">
                <a:solidFill>
                  <a:srgbClr val="FF0000"/>
                </a:solidFill>
              </a:rPr>
              <a:t>Қызыл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жазық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қаласы</a:t>
            </a:r>
            <a:r>
              <a:rPr lang="en-US" sz="1800" b="1" dirty="0">
                <a:solidFill>
                  <a:srgbClr val="FF0000"/>
                </a:solidFill>
              </a:rPr>
              <a:t>", "</a:t>
            </a:r>
            <a:r>
              <a:rPr lang="en-US" sz="1800" b="1" dirty="0" err="1">
                <a:solidFill>
                  <a:srgbClr val="FF0000"/>
                </a:solidFill>
              </a:rPr>
              <a:t>Қызыл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қорған</a:t>
            </a:r>
            <a:r>
              <a:rPr lang="en-US" sz="1800" b="1" dirty="0">
                <a:solidFill>
                  <a:srgbClr val="FF0000"/>
                </a:solidFill>
              </a:rPr>
              <a:t>", "</a:t>
            </a:r>
            <a:r>
              <a:rPr lang="en-US" sz="1800" b="1" dirty="0" err="1">
                <a:solidFill>
                  <a:srgbClr val="FF0000"/>
                </a:solidFill>
              </a:rPr>
              <a:t>Қызыл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аңғар</a:t>
            </a:r>
            <a:r>
              <a:rPr lang="en-US" sz="1800" b="1" dirty="0">
                <a:solidFill>
                  <a:srgbClr val="FF0000"/>
                </a:solidFill>
              </a:rPr>
              <a:t>") </a:t>
            </a:r>
            <a:r>
              <a:rPr lang="en-US" sz="1800" b="1" dirty="0" err="1">
                <a:solidFill>
                  <a:srgbClr val="FF0000"/>
                </a:solidFill>
              </a:rPr>
              <a:t>Ыстықкөлдің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/>
              <a:t>жағасында</a:t>
            </a:r>
            <a:r>
              <a:rPr lang="en-US" sz="1800" b="1" dirty="0"/>
              <a:t> </a:t>
            </a:r>
            <a:r>
              <a:rPr lang="en-US" sz="1800" b="1" dirty="0" err="1"/>
              <a:t>орналасқан</a:t>
            </a:r>
            <a:r>
              <a:rPr lang="en-US" sz="1800" b="1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BE61A72-7665-652C-B543-D3BF1D7E3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0342" y="1717104"/>
            <a:ext cx="8011725" cy="358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62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803115-8086-FE47-6807-45C50A6839C1}"/>
              </a:ext>
            </a:extLst>
          </p:cNvPr>
          <p:cNvSpPr txBox="1"/>
          <p:nvPr/>
        </p:nvSpPr>
        <p:spPr>
          <a:xfrm>
            <a:off x="5317067" y="1205335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түркілердің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ата-бабалары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болжам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  <a:endParaRPr lang="kk-KZ" sz="18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AA2CC-DA55-A4B1-DE29-8EA716F90FC4}"/>
              </a:ext>
            </a:extLst>
          </p:cNvPr>
          <p:cNvSpPr txBox="1"/>
          <p:nvPr/>
        </p:nvSpPr>
        <p:spPr>
          <a:xfrm>
            <a:off x="6223000" y="3429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</a:rPr>
              <a:t>Қазірдің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өзінде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ірі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қазақ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руларының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үйсін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аталады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  <a:endParaRPr lang="ru-KZ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D6DD1C7-E7AD-7A88-2E94-425FC0959CFD}"/>
              </a:ext>
            </a:extLst>
          </p:cNvPr>
          <p:cNvGrpSpPr>
            <a:grpSpLocks noChangeAspect="1"/>
          </p:cNvGrpSpPr>
          <p:nvPr/>
        </p:nvGrpSpPr>
        <p:grpSpPr>
          <a:xfrm>
            <a:off x="221134" y="309777"/>
            <a:ext cx="5874866" cy="4964762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0B840E6-A4D2-A7C5-DE70-1EE692E7C574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13104" r="-13104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1401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C65D70-1DCD-7E88-6C4C-8945F746131B}"/>
              </a:ext>
            </a:extLst>
          </p:cNvPr>
          <p:cNvSpPr txBox="1"/>
          <p:nvPr/>
        </p:nvSpPr>
        <p:spPr>
          <a:xfrm>
            <a:off x="-1" y="372022"/>
            <a:ext cx="7044267" cy="217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Адамдар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табиғаттың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қауіп-қатеріне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қарсы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тұру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үшін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жыртқыш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аңдардан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және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басқа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аймақтардағы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бөтен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адамдардан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бірігіп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қорғану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күнкөріске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қажетті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шаруашылықты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өркендету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үшін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бірігуге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мәжбүр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F234EEF3-3259-271E-7940-15A7D18FDC62}"/>
              </a:ext>
            </a:extLst>
          </p:cNvPr>
          <p:cNvGrpSpPr>
            <a:grpSpLocks noChangeAspect="1"/>
          </p:cNvGrpSpPr>
          <p:nvPr/>
        </p:nvGrpSpPr>
        <p:grpSpPr>
          <a:xfrm>
            <a:off x="7225024" y="442815"/>
            <a:ext cx="4281176" cy="3617958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02CF67D-325E-2550-8600-3B397A5232A0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957" r="-957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D95EFB-AA24-72B5-86C0-E3B4F894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871" y="2636904"/>
            <a:ext cx="2552106" cy="2552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1034D8-D0DB-2DC4-8976-F1658AC622AC}"/>
              </a:ext>
            </a:extLst>
          </p:cNvPr>
          <p:cNvSpPr txBox="1"/>
          <p:nvPr/>
        </p:nvSpPr>
        <p:spPr>
          <a:xfrm>
            <a:off x="321734" y="5487840"/>
            <a:ext cx="62484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Мұндай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бірлестіктер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алғаш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ру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түрінде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39FA7-AE00-FF18-8494-C1ABCD0FB291}"/>
              </a:ext>
            </a:extLst>
          </p:cNvPr>
          <p:cNvSpPr txBox="1"/>
          <p:nvPr/>
        </p:nvSpPr>
        <p:spPr>
          <a:xfrm>
            <a:off x="5664200" y="4132661"/>
            <a:ext cx="6096000" cy="163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Біртіндеп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адамдар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санының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өсіп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көбеюіне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байланысты</a:t>
            </a:r>
            <a:r>
              <a:rPr lang="en-US" sz="1800" b="1" dirty="0">
                <a:solidFill>
                  <a:srgbClr val="000000"/>
                </a:solidFill>
              </a:rPr>
              <a:t>  </a:t>
            </a:r>
            <a:r>
              <a:rPr lang="en-US" sz="1800" b="1" dirty="0" err="1">
                <a:solidFill>
                  <a:srgbClr val="000000"/>
                </a:solidFill>
              </a:rPr>
              <a:t>тайпалар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және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тайпалық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одақтар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пайда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4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C1EB8-ED05-4D0B-B81D-E819E268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8092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Үйсіндердің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саяси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және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әлеуметтік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құрылымы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FC0A6-451C-EDA2-5443-75991CB239B3}"/>
              </a:ext>
            </a:extLst>
          </p:cNvPr>
          <p:cNvSpPr txBox="1"/>
          <p:nvPr/>
        </p:nvSpPr>
        <p:spPr>
          <a:xfrm>
            <a:off x="169333" y="1948773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Ел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билігін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қолында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ұстаған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хан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күнби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B7B01-1B84-54A1-23F8-BF920383804D}"/>
              </a:ext>
            </a:extLst>
          </p:cNvPr>
          <p:cNvSpPr txBox="1"/>
          <p:nvPr/>
        </p:nvSpPr>
        <p:spPr>
          <a:xfrm>
            <a:off x="-643466" y="2873079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Күнби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елді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үшке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басқарды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C862-B6F4-A739-0C1F-80FCA255F62C}"/>
              </a:ext>
            </a:extLst>
          </p:cNvPr>
          <p:cNvSpPr txBox="1"/>
          <p:nvPr/>
        </p:nvSpPr>
        <p:spPr>
          <a:xfrm>
            <a:off x="-152399" y="3806042"/>
            <a:ext cx="6417732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қанаты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сол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қанатын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қолбасылар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басқарса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орталық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күнбидің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өзіне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бағынды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CB67B-0C7C-9681-39EA-8DD2EB51E9EC}"/>
              </a:ext>
            </a:extLst>
          </p:cNvPr>
          <p:cNvSpPr txBox="1"/>
          <p:nvPr/>
        </p:nvSpPr>
        <p:spPr>
          <a:xfrm>
            <a:off x="-321732" y="4900572"/>
            <a:ext cx="6417732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Ал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рулар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тайпалар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өз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ортасынан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шыққан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бектерге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бағынатын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B358D53D-D4ED-1AB8-7737-684ADC225754}"/>
              </a:ext>
            </a:extLst>
          </p:cNvPr>
          <p:cNvGrpSpPr>
            <a:grpSpLocks noChangeAspect="1"/>
          </p:cNvGrpSpPr>
          <p:nvPr/>
        </p:nvGrpSpPr>
        <p:grpSpPr>
          <a:xfrm>
            <a:off x="6645089" y="2076143"/>
            <a:ext cx="4941626" cy="3615026"/>
            <a:chOff x="-12699" y="-2540"/>
            <a:chExt cx="4215129" cy="30835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2F3F38E-159E-FD97-EF2C-338242C734B2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t="-3427" b="-3427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23842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7D9420-CDAD-2CF6-0FCF-3E749F51B3ED}"/>
              </a:ext>
            </a:extLst>
          </p:cNvPr>
          <p:cNvSpPr txBox="1"/>
          <p:nvPr/>
        </p:nvSpPr>
        <p:spPr>
          <a:xfrm>
            <a:off x="25400" y="955124"/>
            <a:ext cx="6096000" cy="163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Қоғам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әртүрлі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топтардан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құралды</a:t>
            </a:r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en-US" sz="1800" b="1" dirty="0" err="1">
                <a:solidFill>
                  <a:srgbClr val="FF0000"/>
                </a:solidFill>
              </a:rPr>
              <a:t>рубасы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дәулетті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бай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адамдар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жауынгерлер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абыздар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қарапайым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малшылар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егіншілер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F95D9-B309-3D1D-C4C2-3E5F79CE9CF2}"/>
              </a:ext>
            </a:extLst>
          </p:cNvPr>
          <p:cNvSpPr txBox="1"/>
          <p:nvPr/>
        </p:nvSpPr>
        <p:spPr>
          <a:xfrm>
            <a:off x="0" y="3083307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Ең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үлкен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топ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малшылар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егіншілер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9C04065-10F7-65FA-AF92-089DABFC8A5F}"/>
              </a:ext>
            </a:extLst>
          </p:cNvPr>
          <p:cNvGrpSpPr>
            <a:grpSpLocks noChangeAspect="1"/>
          </p:cNvGrpSpPr>
          <p:nvPr/>
        </p:nvGrpSpPr>
        <p:grpSpPr>
          <a:xfrm>
            <a:off x="6383317" y="388145"/>
            <a:ext cx="5436150" cy="4594009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BF993A3-6C31-067C-0119-9BF92A1274F6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6681" r="-6681"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64625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DD358-4207-A7AF-2C72-08AD931395C1}"/>
              </a:ext>
            </a:extLst>
          </p:cNvPr>
          <p:cNvSpPr txBox="1"/>
          <p:nvPr/>
        </p:nvSpPr>
        <p:spPr>
          <a:xfrm>
            <a:off x="5003800" y="955418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Соғыс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кезінде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тұтқынға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түскендерді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құлдарға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айналдырды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CAEB2-BD98-B5A8-7E4E-E85E003753A5}"/>
              </a:ext>
            </a:extLst>
          </p:cNvPr>
          <p:cNvSpPr txBox="1"/>
          <p:nvPr/>
        </p:nvSpPr>
        <p:spPr>
          <a:xfrm>
            <a:off x="5410199" y="3151039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Құлдар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еңбегін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үйшаруашылығында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пайдаланды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A1947C53-A9A5-76A2-7F97-9FFD04FD6E00}"/>
              </a:ext>
            </a:extLst>
          </p:cNvPr>
          <p:cNvGrpSpPr>
            <a:grpSpLocks noChangeAspect="1"/>
          </p:cNvGrpSpPr>
          <p:nvPr/>
        </p:nvGrpSpPr>
        <p:grpSpPr>
          <a:xfrm>
            <a:off x="557978" y="719435"/>
            <a:ext cx="5038489" cy="4257952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A45343B-865C-5DAE-DB5D-14D6A401EC10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2849" r="-2849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4115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3F856-48C7-A09D-5416-CEF2E358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99025"/>
            <a:ext cx="7729728" cy="1188720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Үйсіндер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туралы</a:t>
            </a:r>
            <a:r>
              <a:rPr lang="kk-KZ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қытай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деректері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22BAE-1D8A-BA9E-335B-AF3DE0EA0C83}"/>
              </a:ext>
            </a:extLst>
          </p:cNvPr>
          <p:cNvSpPr txBox="1"/>
          <p:nvPr/>
        </p:nvSpPr>
        <p:spPr>
          <a:xfrm>
            <a:off x="-194734" y="1840335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Қытай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деректерінде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ежелгі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Усуньго</a:t>
            </a:r>
            <a:r>
              <a:rPr lang="en-US" sz="1800" b="1" dirty="0">
                <a:solidFill>
                  <a:srgbClr val="000000"/>
                </a:solidFill>
              </a:rPr>
              <a:t>", </a:t>
            </a:r>
            <a:r>
              <a:rPr lang="en-US" sz="1800" b="1" dirty="0" err="1">
                <a:solidFill>
                  <a:srgbClr val="000000"/>
                </a:solidFill>
              </a:rPr>
              <a:t>яғни</a:t>
            </a:r>
            <a:r>
              <a:rPr lang="en-US" sz="1800" b="1" dirty="0">
                <a:solidFill>
                  <a:srgbClr val="00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Үйсін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мемлекеті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аталады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87761C8-C1E6-39E7-9EDA-05A8DCA8386F}"/>
              </a:ext>
            </a:extLst>
          </p:cNvPr>
          <p:cNvGrpSpPr>
            <a:grpSpLocks noChangeAspect="1"/>
          </p:cNvGrpSpPr>
          <p:nvPr/>
        </p:nvGrpSpPr>
        <p:grpSpPr>
          <a:xfrm>
            <a:off x="5901266" y="1789091"/>
            <a:ext cx="5834343" cy="4268089"/>
            <a:chOff x="-12699" y="-2540"/>
            <a:chExt cx="4215129" cy="30835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D2544F4-F6B9-9331-4712-3E09348320AA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8267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E5CD6-FF43-D3E9-BD62-4EB25D5ED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3598" y="253476"/>
            <a:ext cx="3659469" cy="496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BA450E-E3E1-D055-2414-5D5318FBB05D}"/>
              </a:ext>
            </a:extLst>
          </p:cNvPr>
          <p:cNvSpPr txBox="1"/>
          <p:nvPr/>
        </p:nvSpPr>
        <p:spPr>
          <a:xfrm>
            <a:off x="1600200" y="5035652"/>
            <a:ext cx="2048933" cy="613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Light Bold"/>
              </a:rPr>
              <a:t>Мөде</a:t>
            </a:r>
            <a:r>
              <a:rPr lang="en-US" sz="1800" b="1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Light Bold"/>
              </a:rPr>
              <a:t>қаған</a:t>
            </a:r>
            <a:endParaRPr lang="en-US" sz="1800" b="1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022E7-C62B-7DCD-339C-E85E966D919D}"/>
              </a:ext>
            </a:extLst>
          </p:cNvPr>
          <p:cNvSpPr txBox="1"/>
          <p:nvPr/>
        </p:nvSpPr>
        <p:spPr>
          <a:xfrm>
            <a:off x="4653067" y="1101333"/>
            <a:ext cx="6096000" cy="163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Ғұндардың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билеушісі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Мөденің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Қытай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императорына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б.з.д</a:t>
            </a:r>
            <a:r>
              <a:rPr lang="en-US" sz="1800" b="1" dirty="0">
                <a:solidFill>
                  <a:srgbClr val="000000"/>
                </a:solidFill>
              </a:rPr>
              <a:t>. 176 ж</a:t>
            </a:r>
            <a:r>
              <a:rPr lang="kk-KZ" sz="1800" b="1" dirty="0">
                <a:solidFill>
                  <a:srgbClr val="000000"/>
                </a:solidFill>
              </a:rPr>
              <a:t>.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хатында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бірінші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рет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кездеседі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93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1A2B9E-CEC6-CF0B-B0A0-26FEF0561E97}"/>
              </a:ext>
            </a:extLst>
          </p:cNvPr>
          <p:cNvSpPr txBox="1"/>
          <p:nvPr/>
        </p:nvSpPr>
        <p:spPr>
          <a:xfrm>
            <a:off x="0" y="1091688"/>
            <a:ext cx="5985933" cy="271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Қытайдың</a:t>
            </a:r>
            <a:r>
              <a:rPr lang="en-US" sz="1800" b="1" dirty="0">
                <a:solidFill>
                  <a:srgbClr val="00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Хань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әулеті</a:t>
            </a:r>
            <a:r>
              <a:rPr lang="en-US" sz="1800" b="1" dirty="0">
                <a:solidFill>
                  <a:srgbClr val="000000"/>
                </a:solidFill>
              </a:rPr>
              <a:t>" </a:t>
            </a:r>
            <a:r>
              <a:rPr lang="en-US" sz="1800" b="1" dirty="0" err="1">
                <a:solidFill>
                  <a:srgbClr val="000000"/>
                </a:solidFill>
              </a:rPr>
              <a:t>кітабында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төмендегідей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деректер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келтірілген</a:t>
            </a:r>
            <a:r>
              <a:rPr lang="en-US" sz="1800" b="1" dirty="0">
                <a:solidFill>
                  <a:srgbClr val="000000"/>
                </a:solidFill>
              </a:rPr>
              <a:t>: "</a:t>
            </a:r>
            <a:r>
              <a:rPr lang="en-US" sz="1800" b="1" dirty="0" err="1">
                <a:solidFill>
                  <a:srgbClr val="000000"/>
                </a:solidFill>
              </a:rPr>
              <a:t>Ұлы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қағанның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астанасы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Қызыл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қорған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аталады</a:t>
            </a:r>
            <a:r>
              <a:rPr lang="en-US" sz="1800" b="1" dirty="0">
                <a:solidFill>
                  <a:srgbClr val="000000"/>
                </a:solidFill>
              </a:rPr>
              <a:t>. </a:t>
            </a:r>
            <a:r>
              <a:rPr lang="en-US" sz="1800" b="1" dirty="0" err="1">
                <a:solidFill>
                  <a:srgbClr val="000000"/>
                </a:solidFill>
              </a:rPr>
              <a:t>Онда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120 </a:t>
            </a:r>
            <a:r>
              <a:rPr lang="en-US" sz="1800" b="1" dirty="0" err="1">
                <a:solidFill>
                  <a:srgbClr val="FF0000"/>
                </a:solidFill>
              </a:rPr>
              <a:t>мың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ошақ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(</a:t>
            </a:r>
            <a:r>
              <a:rPr lang="en-US" sz="1800" b="1" dirty="0" err="1">
                <a:solidFill>
                  <a:srgbClr val="000000"/>
                </a:solidFill>
              </a:rPr>
              <a:t>шаңырақ</a:t>
            </a:r>
            <a:r>
              <a:rPr lang="en-US" sz="1800" b="1" dirty="0">
                <a:solidFill>
                  <a:srgbClr val="000000"/>
                </a:solidFill>
              </a:rPr>
              <a:t>), </a:t>
            </a:r>
            <a:r>
              <a:rPr lang="en-US" sz="1800" b="1" dirty="0">
                <a:solidFill>
                  <a:srgbClr val="FF0000"/>
                </a:solidFill>
              </a:rPr>
              <a:t>630 </a:t>
            </a:r>
            <a:r>
              <a:rPr lang="en-US" sz="1800" b="1" dirty="0" err="1">
                <a:solidFill>
                  <a:srgbClr val="FF0000"/>
                </a:solidFill>
              </a:rPr>
              <a:t>мың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адам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188 800 </a:t>
            </a:r>
            <a:r>
              <a:rPr lang="en-US" sz="1800" b="1" dirty="0" err="1">
                <a:solidFill>
                  <a:srgbClr val="FF0000"/>
                </a:solidFill>
              </a:rPr>
              <a:t>жауынгер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C825075E-25D5-3818-576A-B49FB9CF8C61}"/>
              </a:ext>
            </a:extLst>
          </p:cNvPr>
          <p:cNvGrpSpPr>
            <a:grpSpLocks noChangeAspect="1"/>
          </p:cNvGrpSpPr>
          <p:nvPr/>
        </p:nvGrpSpPr>
        <p:grpSpPr>
          <a:xfrm>
            <a:off x="6524820" y="485889"/>
            <a:ext cx="5362380" cy="4531668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7BBBBBE-93BA-CFD2-5694-6998F70CAF6F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13419" r="-13419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 dirty="0"/>
            </a:p>
          </p:txBody>
        </p:sp>
      </p:grpSp>
    </p:spTree>
    <p:extLst>
      <p:ext uri="{BB962C8B-B14F-4D97-AF65-F5344CB8AC3E}">
        <p14:creationId xmlns:p14="http://schemas.microsoft.com/office/powerpoint/2010/main" val="519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72E61C-0077-AC65-E1FF-42FA0413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29" y="428095"/>
            <a:ext cx="2201906" cy="1611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3B4604-9490-2A74-1C63-E371E9D48456}"/>
              </a:ext>
            </a:extLst>
          </p:cNvPr>
          <p:cNvSpPr txBox="1"/>
          <p:nvPr/>
        </p:nvSpPr>
        <p:spPr>
          <a:xfrm>
            <a:off x="4453466" y="428095"/>
            <a:ext cx="5080002" cy="562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Тұрмыс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салттары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ғұндарға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ұқсайды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9E9BF-C13E-8618-6023-702C619EF388}"/>
              </a:ext>
            </a:extLst>
          </p:cNvPr>
          <p:cNvSpPr txBox="1"/>
          <p:nvPr/>
        </p:nvSpPr>
        <p:spPr>
          <a:xfrm>
            <a:off x="1515533" y="2399897"/>
            <a:ext cx="6485468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Бұл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халықтарда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жылқылар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көп</a:t>
            </a:r>
            <a:r>
              <a:rPr lang="en-US" sz="1800" b="1" dirty="0">
                <a:solidFill>
                  <a:srgbClr val="FF0000"/>
                </a:solidFill>
              </a:rPr>
              <a:t>,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байларында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4-5 </a:t>
            </a:r>
            <a:r>
              <a:rPr lang="en-US" sz="1800" b="1" dirty="0" err="1">
                <a:solidFill>
                  <a:srgbClr val="FF0000"/>
                </a:solidFill>
              </a:rPr>
              <a:t>мың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жылқы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9739B3-652E-0641-3D5E-DF3D14D2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822" y="1641921"/>
            <a:ext cx="1780911" cy="2242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8F052-F3A0-EA9E-3E08-2CE89FA2560F}"/>
              </a:ext>
            </a:extLst>
          </p:cNvPr>
          <p:cNvSpPr txBox="1"/>
          <p:nvPr/>
        </p:nvSpPr>
        <p:spPr>
          <a:xfrm>
            <a:off x="1304926" y="4903639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Өте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ержүрек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жауынгер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халық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батырлары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көп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6C3DD9-470B-24EA-328B-2A2406BA1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5" y="4552950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Новые древности: главные находки археологов в постсоветских странах |  Статьи | Известия">
            <a:extLst>
              <a:ext uri="{FF2B5EF4-FFF2-40B4-BE49-F238E27FC236}">
                <a16:creationId xmlns:a16="http://schemas.microsoft.com/office/drawing/2014/main" id="{0D29A6C5-093D-F476-65E3-249D3AC13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A7C37-0D16-B626-5F1A-3DACA35F42C8}"/>
              </a:ext>
            </a:extLst>
          </p:cNvPr>
          <p:cNvSpPr txBox="1"/>
          <p:nvPr/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759459" lvl="1" indent="-4572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spc="200">
                <a:latin typeface="+mj-lt"/>
                <a:ea typeface="+mj-ea"/>
                <a:cs typeface="+mj-cs"/>
              </a:rPr>
              <a:t>Солтүстік Қазақстандағы Ақиір қалашығынан металл балқытуға арналған жүздеген пештердің орны табылған.</a:t>
            </a:r>
          </a:p>
        </p:txBody>
      </p:sp>
    </p:spTree>
    <p:extLst>
      <p:ext uri="{BB962C8B-B14F-4D97-AF65-F5344CB8AC3E}">
        <p14:creationId xmlns:p14="http://schemas.microsoft.com/office/powerpoint/2010/main" val="4086535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C3371C-2EE3-C5EF-5A79-C9F4EEB870C9}"/>
              </a:ext>
            </a:extLst>
          </p:cNvPr>
          <p:cNvSpPr txBox="1"/>
          <p:nvPr/>
        </p:nvSpPr>
        <p:spPr>
          <a:xfrm>
            <a:off x="1815095" y="4207934"/>
            <a:ext cx="8085666" cy="163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мемлекеті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шығысында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ғұндармен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ал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солтүстік-шығысында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қаңлылармен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көшпелі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тайпаларымен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батысы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Ферғанамен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шектесіп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жатты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4B8D88-5353-243A-6F75-955ABE44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18" t="6720" r="2107" b="6160"/>
          <a:stretch>
            <a:fillRect/>
          </a:stretch>
        </p:blipFill>
        <p:spPr>
          <a:xfrm>
            <a:off x="2605725" y="410108"/>
            <a:ext cx="6622941" cy="3382959"/>
          </a:xfrm>
          <a:prstGeom prst="round2DiagRect">
            <a:avLst>
              <a:gd name="adj1" fmla="val 16667"/>
              <a:gd name="adj2" fmla="val 403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31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ADDECD-8387-B77B-0E7E-C4F318367655}"/>
              </a:ext>
            </a:extLst>
          </p:cNvPr>
          <p:cNvSpPr txBox="1"/>
          <p:nvPr/>
        </p:nvSpPr>
        <p:spPr>
          <a:xfrm>
            <a:off x="5460493" y="2386744"/>
            <a:ext cx="5925310" cy="1645920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781051" lvl="1" indent="-4572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Қытай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тарихшысы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Сыма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Цянь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үйсіндердің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шығу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тегі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жөнінде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деректер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b="1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келтіреді</a:t>
            </a:r>
            <a:r>
              <a:rPr lang="en-US" sz="21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C8CFF3-1768-4D47-AF59-47911390E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45" y="640080"/>
            <a:ext cx="401726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05EA52-9370-4EC0-A437-A17F4A88C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61" y="802767"/>
            <a:ext cx="368503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Изображение выглядит как Человеческое лицо, картина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1EF36F41-0548-5E79-B7A4-3738F701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01" r="3983" b="-2"/>
          <a:stretch/>
        </p:blipFill>
        <p:spPr>
          <a:xfrm>
            <a:off x="1123901" y="1122807"/>
            <a:ext cx="3044952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2BFE31-4B7E-DF26-D36C-AD0B69435727}"/>
              </a:ext>
            </a:extLst>
          </p:cNvPr>
          <p:cNvSpPr txBox="1"/>
          <p:nvPr/>
        </p:nvSpPr>
        <p:spPr>
          <a:xfrm>
            <a:off x="5130800" y="1110249"/>
            <a:ext cx="6815666" cy="271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rgbClr val="000000"/>
                </a:solidFill>
              </a:rPr>
              <a:t>Ежелгі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қытай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саяхатшысы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Жан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Чянь</a:t>
            </a:r>
            <a:r>
              <a:rPr lang="en-US" sz="1800" dirty="0">
                <a:solidFill>
                  <a:srgbClr val="000000"/>
                </a:solidFill>
              </a:rPr>
              <a:t> (</a:t>
            </a:r>
            <a:r>
              <a:rPr lang="en-US" sz="1800" dirty="0" err="1">
                <a:solidFill>
                  <a:srgbClr val="000000"/>
                </a:solidFill>
              </a:rPr>
              <a:t>б.з.д</a:t>
            </a:r>
            <a:r>
              <a:rPr lang="en-US" sz="1800" dirty="0">
                <a:solidFill>
                  <a:srgbClr val="000000"/>
                </a:solidFill>
              </a:rPr>
              <a:t>. 139-126 </a:t>
            </a:r>
            <a:r>
              <a:rPr lang="en-US" sz="1800" dirty="0" err="1">
                <a:solidFill>
                  <a:srgbClr val="000000"/>
                </a:solidFill>
              </a:rPr>
              <a:t>жж</a:t>
            </a:r>
            <a:r>
              <a:rPr lang="en-US" sz="1800" dirty="0">
                <a:solidFill>
                  <a:srgbClr val="000000"/>
                </a:solidFill>
              </a:rPr>
              <a:t>.) "</a:t>
            </a:r>
            <a:r>
              <a:rPr lang="en-US" sz="1800" dirty="0" err="1">
                <a:solidFill>
                  <a:srgbClr val="FF0000"/>
                </a:solidFill>
              </a:rPr>
              <a:t>Батысқа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саяхат</a:t>
            </a:r>
            <a:r>
              <a:rPr lang="en-US" sz="1800" dirty="0">
                <a:solidFill>
                  <a:srgbClr val="000000"/>
                </a:solidFill>
              </a:rPr>
              <a:t>" </a:t>
            </a:r>
            <a:r>
              <a:rPr lang="en-US" sz="1800" dirty="0" err="1">
                <a:solidFill>
                  <a:srgbClr val="000000"/>
                </a:solidFill>
              </a:rPr>
              <a:t>кітабын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жазды</a:t>
            </a:r>
            <a:r>
              <a:rPr lang="en-US" sz="1800" dirty="0">
                <a:solidFill>
                  <a:srgbClr val="000000"/>
                </a:solidFill>
              </a:rPr>
              <a:t>..</a:t>
            </a:r>
            <a:r>
              <a:rPr lang="en-US" sz="1800" dirty="0" err="1">
                <a:solidFill>
                  <a:srgbClr val="000000"/>
                </a:solidFill>
              </a:rPr>
              <a:t>Онда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ол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былай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жазды</a:t>
            </a:r>
            <a:r>
              <a:rPr lang="en-US" sz="1800" dirty="0">
                <a:solidFill>
                  <a:srgbClr val="000000"/>
                </a:solidFill>
              </a:rPr>
              <a:t>:" </a:t>
            </a:r>
            <a:r>
              <a:rPr lang="en-US" sz="1800" b="1" dirty="0" err="1">
                <a:solidFill>
                  <a:srgbClr val="000000"/>
                </a:solidFill>
              </a:rPr>
              <a:t>Үйсіндердің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ханы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Куньмо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оны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Елжау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би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атайды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оның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әкесінің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Нажды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би</a:t>
            </a:r>
            <a:r>
              <a:rPr lang="en-US" sz="1800" b="1" dirty="0">
                <a:solidFill>
                  <a:srgbClr val="000000"/>
                </a:solidFill>
              </a:rPr>
              <a:t>. </a:t>
            </a:r>
            <a:r>
              <a:rPr lang="en-US" sz="1800" b="1" dirty="0" err="1">
                <a:solidFill>
                  <a:srgbClr val="000000"/>
                </a:solidFill>
              </a:rPr>
              <a:t>Олардың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мемлекеті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Чилянь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Дунханның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арасында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орналасқан</a:t>
            </a:r>
            <a:r>
              <a:rPr lang="en-US" sz="1800" b="1" dirty="0">
                <a:solidFill>
                  <a:srgbClr val="000000"/>
                </a:solidFill>
              </a:rPr>
              <a:t>".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56E235-56DE-593A-7DB8-79C133AA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534" y="600996"/>
            <a:ext cx="4652138" cy="501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62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F168-12AA-EA14-F5FF-7B4178FC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4225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Үйсіндердің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көршілес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тайпаларме</a:t>
            </a:r>
            <a:r>
              <a:rPr lang="kk-KZ" sz="2800" b="1" dirty="0">
                <a:solidFill>
                  <a:srgbClr val="000000"/>
                </a:solidFill>
              </a:rPr>
              <a:t>н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қарым-қатынасы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10456-95D7-4785-F9E9-02B8AB5A7FCA}"/>
              </a:ext>
            </a:extLst>
          </p:cNvPr>
          <p:cNvSpPr txBox="1"/>
          <p:nvPr/>
        </p:nvSpPr>
        <p:spPr>
          <a:xfrm>
            <a:off x="5528733" y="1565822"/>
            <a:ext cx="6366933" cy="217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Хань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әулеті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туралы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қытай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кітабында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б.з.б</a:t>
            </a:r>
            <a:r>
              <a:rPr lang="en-US" sz="1800" b="1" dirty="0">
                <a:solidFill>
                  <a:srgbClr val="FF0000"/>
                </a:solidFill>
              </a:rPr>
              <a:t>. 107 ж</a:t>
            </a:r>
            <a:r>
              <a:rPr lang="kk-KZ" sz="1800" b="1" dirty="0">
                <a:solidFill>
                  <a:srgbClr val="FF0000"/>
                </a:solidFill>
              </a:rPr>
              <a:t>.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үйсіндер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күнбиі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қытай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ханшасына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(</a:t>
            </a:r>
            <a:r>
              <a:rPr lang="en-US" sz="1800" b="1" dirty="0" err="1">
                <a:solidFill>
                  <a:srgbClr val="000000"/>
                </a:solidFill>
              </a:rPr>
              <a:t>императордың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қызына</a:t>
            </a:r>
            <a:r>
              <a:rPr lang="en-US" sz="1800" b="1" dirty="0">
                <a:solidFill>
                  <a:srgbClr val="000000"/>
                </a:solidFill>
              </a:rPr>
              <a:t>) </a:t>
            </a:r>
            <a:r>
              <a:rPr lang="en-US" sz="1800" b="1" dirty="0" err="1">
                <a:solidFill>
                  <a:srgbClr val="000000"/>
                </a:solidFill>
              </a:rPr>
              <a:t>үйленіп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қытай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билеушісімен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туыстық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қарым-қатынас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орнатқаны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жөнінде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дерек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келтіреді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961F65-2233-B555-6D0E-CAE62458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2073" y="1847373"/>
            <a:ext cx="5013527" cy="2621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C32681-9564-96ED-0882-A8099B120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6"/>
          <a:stretch/>
        </p:blipFill>
        <p:spPr>
          <a:xfrm>
            <a:off x="7277101" y="4058114"/>
            <a:ext cx="4186766" cy="20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EB17755-DDD0-3DFB-0A21-39AD137D57DC}"/>
              </a:ext>
            </a:extLst>
          </p:cNvPr>
          <p:cNvGrpSpPr/>
          <p:nvPr/>
        </p:nvGrpSpPr>
        <p:grpSpPr>
          <a:xfrm>
            <a:off x="1748366" y="275794"/>
            <a:ext cx="9779945" cy="3358618"/>
            <a:chOff x="1748366" y="275794"/>
            <a:chExt cx="9779945" cy="335861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2F0AE2D-29D3-5F3D-D589-A8904CC5A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8366" y="1069289"/>
              <a:ext cx="2662767" cy="1771628"/>
            </a:xfrm>
            <a:prstGeom prst="rect">
              <a:avLst/>
            </a:prstGeom>
          </p:spPr>
        </p:pic>
        <p:sp>
          <p:nvSpPr>
            <p:cNvPr id="4" name="Равно 3">
              <a:extLst>
                <a:ext uri="{FF2B5EF4-FFF2-40B4-BE49-F238E27FC236}">
                  <a16:creationId xmlns:a16="http://schemas.microsoft.com/office/drawing/2014/main" id="{E1642CCA-A090-B890-4C4E-7204062E2EA7}"/>
                </a:ext>
              </a:extLst>
            </p:cNvPr>
            <p:cNvSpPr/>
            <p:nvPr/>
          </p:nvSpPr>
          <p:spPr>
            <a:xfrm>
              <a:off x="5334098" y="1536003"/>
              <a:ext cx="1523803" cy="838200"/>
            </a:xfrm>
            <a:prstGeom prst="mathEqua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BDE9D33-0B96-4A09-3BEA-E9FC81D9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606358" y="275794"/>
              <a:ext cx="3921953" cy="3358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642F3A-8938-0C5A-26CC-F1397F9976EB}"/>
              </a:ext>
            </a:extLst>
          </p:cNvPr>
          <p:cNvSpPr txBox="1"/>
          <p:nvPr/>
        </p:nvSpPr>
        <p:spPr>
          <a:xfrm>
            <a:off x="2116666" y="3722725"/>
            <a:ext cx="8221133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Қытай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тарихшысы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Сыма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Цяньның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айтуынша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үйсіндер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қытаймен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экономикалық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және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сауда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қатынастарын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жасаған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5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B4C933-F950-7AB5-E472-BDE7A0746E1E}"/>
              </a:ext>
            </a:extLst>
          </p:cNvPr>
          <p:cNvSpPr txBox="1"/>
          <p:nvPr/>
        </p:nvSpPr>
        <p:spPr>
          <a:xfrm>
            <a:off x="313266" y="612669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Үйсін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мемлекеті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өз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дамуының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шарықтау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шегіне</a:t>
            </a:r>
            <a:r>
              <a:rPr lang="en-US" sz="1800" b="1" dirty="0">
                <a:solidFill>
                  <a:srgbClr val="000000"/>
                </a:solidFill>
              </a:rPr>
              <a:t>  </a:t>
            </a:r>
            <a:r>
              <a:rPr lang="en-US" sz="1800" b="1" dirty="0" err="1">
                <a:solidFill>
                  <a:srgbClr val="FF0000"/>
                </a:solidFill>
              </a:rPr>
              <a:t>б.з.д</a:t>
            </a:r>
            <a:r>
              <a:rPr lang="en-US" sz="1800" b="1" dirty="0">
                <a:solidFill>
                  <a:srgbClr val="FF0000"/>
                </a:solidFill>
              </a:rPr>
              <a:t>. I </a:t>
            </a:r>
            <a:r>
              <a:rPr lang="en-US" sz="1800" b="1" dirty="0" err="1">
                <a:solidFill>
                  <a:srgbClr val="FF0000"/>
                </a:solidFill>
              </a:rPr>
              <a:t>ғасырда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жеті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5C545E-690C-6DC4-EC2F-C539793C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00" y="267936"/>
            <a:ext cx="2409028" cy="218739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5582AD-9D47-C776-7375-2625F6494EEC}"/>
              </a:ext>
            </a:extLst>
          </p:cNvPr>
          <p:cNvGrpSpPr/>
          <p:nvPr/>
        </p:nvGrpSpPr>
        <p:grpSpPr>
          <a:xfrm>
            <a:off x="313266" y="2442292"/>
            <a:ext cx="11091334" cy="3334223"/>
            <a:chOff x="313266" y="2442292"/>
            <a:chExt cx="11091334" cy="33342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864515-D3C5-D3DC-0D52-8DD090346603}"/>
                </a:ext>
              </a:extLst>
            </p:cNvPr>
            <p:cNvSpPr txBox="1"/>
            <p:nvPr/>
          </p:nvSpPr>
          <p:spPr>
            <a:xfrm>
              <a:off x="5308600" y="2729335"/>
              <a:ext cx="6096000" cy="1094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solidFill>
                    <a:srgbClr val="FF0000"/>
                  </a:solidFill>
                </a:rPr>
                <a:t>Б.з.д</a:t>
              </a:r>
              <a:r>
                <a:rPr lang="en-US" sz="1800" b="1" dirty="0">
                  <a:solidFill>
                    <a:srgbClr val="FF0000"/>
                  </a:solidFill>
                </a:rPr>
                <a:t>. II </a:t>
              </a:r>
              <a:r>
                <a:rPr lang="en-US" sz="1800" b="1" dirty="0" err="1">
                  <a:solidFill>
                    <a:srgbClr val="FF0000"/>
                  </a:solidFill>
                </a:rPr>
                <a:t>ғасырда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қалыптасқан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Ұлы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Жібек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жолы</a:t>
              </a:r>
              <a:r>
                <a:rPr lang="en-US" sz="1800" b="1" dirty="0">
                  <a:solidFill>
                    <a:srgbClr val="000000"/>
                  </a:solidFill>
                </a:rPr>
                <a:t> , </a:t>
              </a:r>
              <a:r>
                <a:rPr lang="en-US" sz="1800" b="1" dirty="0" err="1">
                  <a:solidFill>
                    <a:srgbClr val="000000"/>
                  </a:solidFill>
                </a:rPr>
                <a:t>негізіне</a:t>
              </a:r>
              <a:r>
                <a:rPr lang="en-US" sz="1800" b="1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 err="1">
                  <a:solidFill>
                    <a:srgbClr val="000000"/>
                  </a:solidFill>
                </a:rPr>
                <a:t>осы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үйсіндердің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бақылауында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болды</a:t>
              </a:r>
              <a:r>
                <a:rPr lang="en-US" sz="1800" b="1" dirty="0">
                  <a:solidFill>
                    <a:srgbClr val="000000"/>
                  </a:solidFill>
                </a:rPr>
                <a:t>.</a:t>
              </a:r>
            </a:p>
          </p:txBody>
        </p: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8958BB8-9AB1-2250-DD70-A1E0F03D43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38935" y="2442292"/>
              <a:ext cx="3269665" cy="2763145"/>
              <a:chOff x="-17396" y="-73508"/>
              <a:chExt cx="2377441" cy="2009140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F715D6E5-5130-AA5D-B5B6-9528136004FD}"/>
                  </a:ext>
                </a:extLst>
              </p:cNvPr>
              <p:cNvSpPr/>
              <p:nvPr/>
            </p:nvSpPr>
            <p:spPr>
              <a:xfrm>
                <a:off x="-17396" y="-73508"/>
                <a:ext cx="2377441" cy="2009140"/>
              </a:xfrm>
              <a:custGeom>
                <a:avLst/>
                <a:gdLst/>
                <a:ahLst/>
                <a:cxnLst/>
                <a:rect l="l" t="t" r="r" b="b"/>
                <a:pathLst>
                  <a:path w="2377441" h="2009140">
                    <a:moveTo>
                      <a:pt x="2376170" y="1778000"/>
                    </a:moveTo>
                    <a:cubicBezTo>
                      <a:pt x="2374900" y="1276350"/>
                      <a:pt x="2359660" y="598170"/>
                      <a:pt x="2359660" y="97790"/>
                    </a:cubicBezTo>
                    <a:cubicBezTo>
                      <a:pt x="2359660" y="90170"/>
                      <a:pt x="2360930" y="82550"/>
                      <a:pt x="2360930" y="76200"/>
                    </a:cubicBezTo>
                    <a:cubicBezTo>
                      <a:pt x="2359660" y="74930"/>
                      <a:pt x="2358390" y="74930"/>
                      <a:pt x="2357120" y="73660"/>
                    </a:cubicBezTo>
                    <a:cubicBezTo>
                      <a:pt x="2357120" y="73660"/>
                      <a:pt x="2355850" y="74930"/>
                      <a:pt x="2355850" y="76200"/>
                    </a:cubicBezTo>
                    <a:cubicBezTo>
                      <a:pt x="2353310" y="82550"/>
                      <a:pt x="2348230" y="82550"/>
                      <a:pt x="2343150" y="82550"/>
                    </a:cubicBezTo>
                    <a:cubicBezTo>
                      <a:pt x="2336800" y="81280"/>
                      <a:pt x="2330450" y="74930"/>
                      <a:pt x="2322830" y="77470"/>
                    </a:cubicBezTo>
                    <a:cubicBezTo>
                      <a:pt x="2320290" y="78740"/>
                      <a:pt x="2315210" y="76200"/>
                      <a:pt x="2313940" y="73660"/>
                    </a:cubicBezTo>
                    <a:cubicBezTo>
                      <a:pt x="2310130" y="68580"/>
                      <a:pt x="2305050" y="68580"/>
                      <a:pt x="2299970" y="71120"/>
                    </a:cubicBezTo>
                    <a:cubicBezTo>
                      <a:pt x="2297430" y="72390"/>
                      <a:pt x="2294890" y="71120"/>
                      <a:pt x="2292350" y="71120"/>
                    </a:cubicBezTo>
                    <a:cubicBezTo>
                      <a:pt x="2288540" y="71120"/>
                      <a:pt x="2283460" y="69850"/>
                      <a:pt x="2279650" y="68580"/>
                    </a:cubicBezTo>
                    <a:cubicBezTo>
                      <a:pt x="2278380" y="68580"/>
                      <a:pt x="2275840" y="67310"/>
                      <a:pt x="2274570" y="67310"/>
                    </a:cubicBezTo>
                    <a:cubicBezTo>
                      <a:pt x="2270760" y="66040"/>
                      <a:pt x="2266950" y="62230"/>
                      <a:pt x="2263140" y="67310"/>
                    </a:cubicBezTo>
                    <a:cubicBezTo>
                      <a:pt x="2263140" y="67310"/>
                      <a:pt x="2260600" y="67310"/>
                      <a:pt x="2259330" y="66040"/>
                    </a:cubicBezTo>
                    <a:cubicBezTo>
                      <a:pt x="2258060" y="63500"/>
                      <a:pt x="2256790" y="59690"/>
                      <a:pt x="2255520" y="57150"/>
                    </a:cubicBezTo>
                    <a:cubicBezTo>
                      <a:pt x="2252980" y="53340"/>
                      <a:pt x="2252980" y="46990"/>
                      <a:pt x="2249170" y="44450"/>
                    </a:cubicBezTo>
                    <a:cubicBezTo>
                      <a:pt x="2246630" y="43180"/>
                      <a:pt x="2245360" y="41910"/>
                      <a:pt x="2244090" y="39370"/>
                    </a:cubicBezTo>
                    <a:cubicBezTo>
                      <a:pt x="2244090" y="38100"/>
                      <a:pt x="2241550" y="36830"/>
                      <a:pt x="2241550" y="35560"/>
                    </a:cubicBezTo>
                    <a:lnTo>
                      <a:pt x="2237740" y="31750"/>
                    </a:lnTo>
                    <a:cubicBezTo>
                      <a:pt x="2236470" y="29210"/>
                      <a:pt x="2235200" y="25400"/>
                      <a:pt x="2232660" y="24130"/>
                    </a:cubicBezTo>
                    <a:cubicBezTo>
                      <a:pt x="2227580" y="20320"/>
                      <a:pt x="2226310" y="15240"/>
                      <a:pt x="2228850" y="8890"/>
                    </a:cubicBezTo>
                    <a:cubicBezTo>
                      <a:pt x="2225040" y="7620"/>
                      <a:pt x="2222500" y="5080"/>
                      <a:pt x="2218690" y="5080"/>
                    </a:cubicBezTo>
                    <a:cubicBezTo>
                      <a:pt x="2203450" y="6350"/>
                      <a:pt x="2186940" y="8890"/>
                      <a:pt x="2171700" y="10160"/>
                    </a:cubicBezTo>
                    <a:cubicBezTo>
                      <a:pt x="2169160" y="10160"/>
                      <a:pt x="2165350" y="11430"/>
                      <a:pt x="2164080" y="12700"/>
                    </a:cubicBezTo>
                    <a:cubicBezTo>
                      <a:pt x="2153920" y="19050"/>
                      <a:pt x="2143760" y="13970"/>
                      <a:pt x="2133600" y="12700"/>
                    </a:cubicBezTo>
                    <a:cubicBezTo>
                      <a:pt x="2125980" y="12700"/>
                      <a:pt x="2118360" y="8890"/>
                      <a:pt x="2110740" y="7620"/>
                    </a:cubicBezTo>
                    <a:cubicBezTo>
                      <a:pt x="2101850" y="6350"/>
                      <a:pt x="2094230" y="7620"/>
                      <a:pt x="2085340" y="6350"/>
                    </a:cubicBezTo>
                    <a:cubicBezTo>
                      <a:pt x="2084070" y="6350"/>
                      <a:pt x="2082800" y="5080"/>
                      <a:pt x="2081530" y="3810"/>
                    </a:cubicBezTo>
                    <a:cubicBezTo>
                      <a:pt x="2078990" y="0"/>
                      <a:pt x="2073910" y="1270"/>
                      <a:pt x="2071370" y="2540"/>
                    </a:cubicBezTo>
                    <a:cubicBezTo>
                      <a:pt x="2067560" y="5080"/>
                      <a:pt x="2066290" y="8890"/>
                      <a:pt x="2063750" y="12700"/>
                    </a:cubicBezTo>
                    <a:cubicBezTo>
                      <a:pt x="2057400" y="13970"/>
                      <a:pt x="2048510" y="15240"/>
                      <a:pt x="2042160" y="19050"/>
                    </a:cubicBezTo>
                    <a:cubicBezTo>
                      <a:pt x="2037080" y="21590"/>
                      <a:pt x="2034540" y="22860"/>
                      <a:pt x="2030730" y="20320"/>
                    </a:cubicBezTo>
                    <a:lnTo>
                      <a:pt x="2029460" y="21590"/>
                    </a:lnTo>
                    <a:cubicBezTo>
                      <a:pt x="2032000" y="24130"/>
                      <a:pt x="2033270" y="27940"/>
                      <a:pt x="2035810" y="30480"/>
                    </a:cubicBezTo>
                    <a:cubicBezTo>
                      <a:pt x="2032000" y="31750"/>
                      <a:pt x="2026920" y="34290"/>
                      <a:pt x="2024380" y="33020"/>
                    </a:cubicBezTo>
                    <a:cubicBezTo>
                      <a:pt x="2018030" y="31750"/>
                      <a:pt x="2015490" y="34290"/>
                      <a:pt x="2010410" y="36830"/>
                    </a:cubicBezTo>
                    <a:cubicBezTo>
                      <a:pt x="2005330" y="40640"/>
                      <a:pt x="1998980" y="43180"/>
                      <a:pt x="1993900" y="45720"/>
                    </a:cubicBezTo>
                    <a:cubicBezTo>
                      <a:pt x="1992630" y="45720"/>
                      <a:pt x="1991360" y="45720"/>
                      <a:pt x="1990090" y="44450"/>
                    </a:cubicBezTo>
                    <a:cubicBezTo>
                      <a:pt x="1988820" y="44450"/>
                      <a:pt x="1987550" y="43180"/>
                      <a:pt x="1987550" y="43180"/>
                    </a:cubicBezTo>
                    <a:cubicBezTo>
                      <a:pt x="1981200" y="45720"/>
                      <a:pt x="1974850" y="48260"/>
                      <a:pt x="1968500" y="45720"/>
                    </a:cubicBezTo>
                    <a:cubicBezTo>
                      <a:pt x="1967230" y="45720"/>
                      <a:pt x="1967230" y="46990"/>
                      <a:pt x="1965960" y="46990"/>
                    </a:cubicBezTo>
                    <a:cubicBezTo>
                      <a:pt x="1958340" y="49530"/>
                      <a:pt x="1953260" y="58420"/>
                      <a:pt x="1943100" y="58420"/>
                    </a:cubicBezTo>
                    <a:cubicBezTo>
                      <a:pt x="1935480" y="58420"/>
                      <a:pt x="1927860" y="64770"/>
                      <a:pt x="1920240" y="64770"/>
                    </a:cubicBezTo>
                    <a:cubicBezTo>
                      <a:pt x="1911350" y="66040"/>
                      <a:pt x="1903730" y="68580"/>
                      <a:pt x="1896110" y="72390"/>
                    </a:cubicBezTo>
                    <a:cubicBezTo>
                      <a:pt x="1893570" y="73660"/>
                      <a:pt x="1891030" y="73660"/>
                      <a:pt x="1889760" y="73660"/>
                    </a:cubicBezTo>
                    <a:cubicBezTo>
                      <a:pt x="1883410" y="71120"/>
                      <a:pt x="1879600" y="74930"/>
                      <a:pt x="1877060" y="78740"/>
                    </a:cubicBezTo>
                    <a:cubicBezTo>
                      <a:pt x="1870710" y="87630"/>
                      <a:pt x="1860550" y="90170"/>
                      <a:pt x="1851660" y="92710"/>
                    </a:cubicBezTo>
                    <a:cubicBezTo>
                      <a:pt x="1840230" y="95250"/>
                      <a:pt x="1828800" y="96520"/>
                      <a:pt x="1817370" y="97790"/>
                    </a:cubicBezTo>
                    <a:cubicBezTo>
                      <a:pt x="1816100" y="97790"/>
                      <a:pt x="1814830" y="101600"/>
                      <a:pt x="1812290" y="102870"/>
                    </a:cubicBezTo>
                    <a:cubicBezTo>
                      <a:pt x="1811020" y="102870"/>
                      <a:pt x="1809750" y="101600"/>
                      <a:pt x="1809750" y="101600"/>
                    </a:cubicBezTo>
                    <a:cubicBezTo>
                      <a:pt x="1803400" y="109220"/>
                      <a:pt x="1799590" y="120650"/>
                      <a:pt x="1786890" y="119380"/>
                    </a:cubicBezTo>
                    <a:lnTo>
                      <a:pt x="1785620" y="119380"/>
                    </a:lnTo>
                    <a:cubicBezTo>
                      <a:pt x="1775460" y="125730"/>
                      <a:pt x="1765300" y="123190"/>
                      <a:pt x="1756410" y="120650"/>
                    </a:cubicBezTo>
                    <a:cubicBezTo>
                      <a:pt x="1753870" y="120650"/>
                      <a:pt x="1750060" y="118110"/>
                      <a:pt x="1748790" y="115570"/>
                    </a:cubicBezTo>
                    <a:cubicBezTo>
                      <a:pt x="1744980" y="107950"/>
                      <a:pt x="1734820" y="105410"/>
                      <a:pt x="1727200" y="107950"/>
                    </a:cubicBezTo>
                    <a:cubicBezTo>
                      <a:pt x="1720850" y="110490"/>
                      <a:pt x="1714500" y="111760"/>
                      <a:pt x="1708150" y="114300"/>
                    </a:cubicBezTo>
                    <a:cubicBezTo>
                      <a:pt x="1697990" y="116840"/>
                      <a:pt x="1689100" y="118110"/>
                      <a:pt x="1678940" y="113030"/>
                    </a:cubicBezTo>
                    <a:cubicBezTo>
                      <a:pt x="1668780" y="107950"/>
                      <a:pt x="1661160" y="111760"/>
                      <a:pt x="1656080" y="123190"/>
                    </a:cubicBezTo>
                    <a:cubicBezTo>
                      <a:pt x="1652270" y="130810"/>
                      <a:pt x="1642109" y="132080"/>
                      <a:pt x="1635759" y="125730"/>
                    </a:cubicBezTo>
                    <a:cubicBezTo>
                      <a:pt x="1631949" y="121920"/>
                      <a:pt x="1629409" y="123190"/>
                      <a:pt x="1625599" y="125730"/>
                    </a:cubicBezTo>
                    <a:lnTo>
                      <a:pt x="1617979" y="133350"/>
                    </a:lnTo>
                    <a:cubicBezTo>
                      <a:pt x="1616709" y="134620"/>
                      <a:pt x="1614169" y="134620"/>
                      <a:pt x="1612899" y="134620"/>
                    </a:cubicBezTo>
                    <a:lnTo>
                      <a:pt x="1605279" y="134620"/>
                    </a:lnTo>
                    <a:cubicBezTo>
                      <a:pt x="1600199" y="134620"/>
                      <a:pt x="1595119" y="133350"/>
                      <a:pt x="1590040" y="132080"/>
                    </a:cubicBezTo>
                    <a:cubicBezTo>
                      <a:pt x="1583690" y="130810"/>
                      <a:pt x="1578609" y="127000"/>
                      <a:pt x="1572259" y="125730"/>
                    </a:cubicBezTo>
                    <a:cubicBezTo>
                      <a:pt x="1562099" y="124460"/>
                      <a:pt x="1559559" y="115570"/>
                      <a:pt x="1555749" y="109220"/>
                    </a:cubicBezTo>
                    <a:cubicBezTo>
                      <a:pt x="1553209" y="105410"/>
                      <a:pt x="1548129" y="100330"/>
                      <a:pt x="1543049" y="101600"/>
                    </a:cubicBezTo>
                    <a:cubicBezTo>
                      <a:pt x="1537969" y="104140"/>
                      <a:pt x="1532889" y="101600"/>
                      <a:pt x="1529079" y="100330"/>
                    </a:cubicBezTo>
                    <a:cubicBezTo>
                      <a:pt x="1527809" y="100330"/>
                      <a:pt x="1525269" y="99060"/>
                      <a:pt x="1523999" y="99060"/>
                    </a:cubicBezTo>
                    <a:cubicBezTo>
                      <a:pt x="1515109" y="96520"/>
                      <a:pt x="1508759" y="101600"/>
                      <a:pt x="1502409" y="107950"/>
                    </a:cubicBezTo>
                    <a:lnTo>
                      <a:pt x="1497329" y="113030"/>
                    </a:lnTo>
                    <a:cubicBezTo>
                      <a:pt x="1496059" y="114300"/>
                      <a:pt x="1496059" y="116840"/>
                      <a:pt x="1494790" y="118110"/>
                    </a:cubicBezTo>
                    <a:cubicBezTo>
                      <a:pt x="1487170" y="124460"/>
                      <a:pt x="1479550" y="121920"/>
                      <a:pt x="1470659" y="118110"/>
                    </a:cubicBezTo>
                    <a:cubicBezTo>
                      <a:pt x="1463040" y="114300"/>
                      <a:pt x="1454149" y="118110"/>
                      <a:pt x="1451609" y="125730"/>
                    </a:cubicBezTo>
                    <a:cubicBezTo>
                      <a:pt x="1450340" y="130810"/>
                      <a:pt x="1449070" y="134620"/>
                      <a:pt x="1442720" y="137160"/>
                    </a:cubicBezTo>
                    <a:cubicBezTo>
                      <a:pt x="1436370" y="140970"/>
                      <a:pt x="1428750" y="143510"/>
                      <a:pt x="1427480" y="152400"/>
                    </a:cubicBezTo>
                    <a:cubicBezTo>
                      <a:pt x="1427480" y="153670"/>
                      <a:pt x="1426210" y="154940"/>
                      <a:pt x="1424940" y="154940"/>
                    </a:cubicBezTo>
                    <a:cubicBezTo>
                      <a:pt x="1421130" y="156210"/>
                      <a:pt x="1418590" y="157480"/>
                      <a:pt x="1414780" y="158750"/>
                    </a:cubicBezTo>
                    <a:lnTo>
                      <a:pt x="1403350" y="158750"/>
                    </a:lnTo>
                    <a:cubicBezTo>
                      <a:pt x="1395730" y="157480"/>
                      <a:pt x="1388110" y="154940"/>
                      <a:pt x="1380490" y="153670"/>
                    </a:cubicBezTo>
                    <a:cubicBezTo>
                      <a:pt x="1371600" y="152400"/>
                      <a:pt x="1363979" y="157480"/>
                      <a:pt x="1355090" y="158750"/>
                    </a:cubicBezTo>
                    <a:lnTo>
                      <a:pt x="1353820" y="160020"/>
                    </a:lnTo>
                    <a:cubicBezTo>
                      <a:pt x="1351280" y="163830"/>
                      <a:pt x="1347470" y="162560"/>
                      <a:pt x="1344930" y="160020"/>
                    </a:cubicBezTo>
                    <a:cubicBezTo>
                      <a:pt x="1339850" y="154940"/>
                      <a:pt x="1330960" y="153670"/>
                      <a:pt x="1324610" y="156210"/>
                    </a:cubicBezTo>
                    <a:cubicBezTo>
                      <a:pt x="1316990" y="160020"/>
                      <a:pt x="1309370" y="162560"/>
                      <a:pt x="1301750" y="165100"/>
                    </a:cubicBezTo>
                    <a:cubicBezTo>
                      <a:pt x="1299210" y="165100"/>
                      <a:pt x="1296670" y="163830"/>
                      <a:pt x="1295400" y="163830"/>
                    </a:cubicBezTo>
                    <a:cubicBezTo>
                      <a:pt x="1292860" y="163830"/>
                      <a:pt x="1289050" y="162560"/>
                      <a:pt x="1287780" y="163830"/>
                    </a:cubicBezTo>
                    <a:cubicBezTo>
                      <a:pt x="1277620" y="171450"/>
                      <a:pt x="1267460" y="168910"/>
                      <a:pt x="1258570" y="163830"/>
                    </a:cubicBezTo>
                    <a:cubicBezTo>
                      <a:pt x="1253490" y="161290"/>
                      <a:pt x="1245870" y="158750"/>
                      <a:pt x="1243330" y="151130"/>
                    </a:cubicBezTo>
                    <a:cubicBezTo>
                      <a:pt x="1242060" y="146050"/>
                      <a:pt x="1236980" y="140970"/>
                      <a:pt x="1233170" y="137160"/>
                    </a:cubicBezTo>
                    <a:cubicBezTo>
                      <a:pt x="1226820" y="130810"/>
                      <a:pt x="1220470" y="121920"/>
                      <a:pt x="1209040" y="121920"/>
                    </a:cubicBezTo>
                    <a:cubicBezTo>
                      <a:pt x="1206500" y="121920"/>
                      <a:pt x="1203959" y="116840"/>
                      <a:pt x="1202690" y="118110"/>
                    </a:cubicBezTo>
                    <a:cubicBezTo>
                      <a:pt x="1197609" y="119380"/>
                      <a:pt x="1197609" y="116840"/>
                      <a:pt x="1195070" y="114300"/>
                    </a:cubicBezTo>
                    <a:cubicBezTo>
                      <a:pt x="1192530" y="111760"/>
                      <a:pt x="1188720" y="109220"/>
                      <a:pt x="1186180" y="105410"/>
                    </a:cubicBezTo>
                    <a:cubicBezTo>
                      <a:pt x="1182370" y="100330"/>
                      <a:pt x="1178560" y="93980"/>
                      <a:pt x="1174750" y="88900"/>
                    </a:cubicBezTo>
                    <a:cubicBezTo>
                      <a:pt x="1170940" y="83820"/>
                      <a:pt x="1168400" y="77470"/>
                      <a:pt x="1164590" y="72390"/>
                    </a:cubicBezTo>
                    <a:cubicBezTo>
                      <a:pt x="1163320" y="71120"/>
                      <a:pt x="1159509" y="69850"/>
                      <a:pt x="1158240" y="71120"/>
                    </a:cubicBezTo>
                    <a:lnTo>
                      <a:pt x="1143000" y="78740"/>
                    </a:lnTo>
                    <a:cubicBezTo>
                      <a:pt x="1140460" y="80010"/>
                      <a:pt x="1139190" y="82550"/>
                      <a:pt x="1137920" y="85090"/>
                    </a:cubicBezTo>
                    <a:lnTo>
                      <a:pt x="1136650" y="83820"/>
                    </a:lnTo>
                    <a:cubicBezTo>
                      <a:pt x="1137920" y="80010"/>
                      <a:pt x="1139190" y="76200"/>
                      <a:pt x="1140460" y="74930"/>
                    </a:cubicBezTo>
                    <a:lnTo>
                      <a:pt x="1125220" y="71120"/>
                    </a:lnTo>
                    <a:cubicBezTo>
                      <a:pt x="1121410" y="69850"/>
                      <a:pt x="1115060" y="69850"/>
                      <a:pt x="1112520" y="69850"/>
                    </a:cubicBezTo>
                    <a:lnTo>
                      <a:pt x="1092200" y="69850"/>
                    </a:lnTo>
                    <a:cubicBezTo>
                      <a:pt x="1084580" y="69850"/>
                      <a:pt x="1078230" y="68580"/>
                      <a:pt x="1070610" y="69850"/>
                    </a:cubicBezTo>
                    <a:cubicBezTo>
                      <a:pt x="1065530" y="71120"/>
                      <a:pt x="1061720" y="68580"/>
                      <a:pt x="1057910" y="66040"/>
                    </a:cubicBezTo>
                    <a:cubicBezTo>
                      <a:pt x="1047750" y="58420"/>
                      <a:pt x="1037590" y="49530"/>
                      <a:pt x="1023620" y="53340"/>
                    </a:cubicBezTo>
                    <a:cubicBezTo>
                      <a:pt x="1022350" y="53340"/>
                      <a:pt x="1019810" y="52070"/>
                      <a:pt x="1018540" y="50800"/>
                    </a:cubicBezTo>
                    <a:cubicBezTo>
                      <a:pt x="1014730" y="49530"/>
                      <a:pt x="1012190" y="46990"/>
                      <a:pt x="1007110" y="44450"/>
                    </a:cubicBezTo>
                    <a:cubicBezTo>
                      <a:pt x="1007110" y="48260"/>
                      <a:pt x="1007110" y="49530"/>
                      <a:pt x="1008380" y="52070"/>
                    </a:cubicBezTo>
                    <a:cubicBezTo>
                      <a:pt x="1005840" y="54610"/>
                      <a:pt x="1004570" y="53340"/>
                      <a:pt x="1003300" y="52070"/>
                    </a:cubicBezTo>
                    <a:cubicBezTo>
                      <a:pt x="1002030" y="53340"/>
                      <a:pt x="1000760" y="55880"/>
                      <a:pt x="999490" y="55880"/>
                    </a:cubicBezTo>
                    <a:cubicBezTo>
                      <a:pt x="993140" y="58420"/>
                      <a:pt x="986790" y="59690"/>
                      <a:pt x="980440" y="62230"/>
                    </a:cubicBezTo>
                    <a:cubicBezTo>
                      <a:pt x="977900" y="63500"/>
                      <a:pt x="975360" y="64770"/>
                      <a:pt x="974090" y="66040"/>
                    </a:cubicBezTo>
                    <a:cubicBezTo>
                      <a:pt x="969010" y="69850"/>
                      <a:pt x="965200" y="76200"/>
                      <a:pt x="956310" y="74930"/>
                    </a:cubicBezTo>
                    <a:cubicBezTo>
                      <a:pt x="955040" y="74930"/>
                      <a:pt x="952500" y="77470"/>
                      <a:pt x="949960" y="77470"/>
                    </a:cubicBezTo>
                    <a:cubicBezTo>
                      <a:pt x="947420" y="78740"/>
                      <a:pt x="943610" y="78740"/>
                      <a:pt x="941070" y="80010"/>
                    </a:cubicBezTo>
                    <a:lnTo>
                      <a:pt x="938530" y="80010"/>
                    </a:lnTo>
                    <a:cubicBezTo>
                      <a:pt x="930910" y="82550"/>
                      <a:pt x="924560" y="85090"/>
                      <a:pt x="916940" y="86360"/>
                    </a:cubicBezTo>
                    <a:lnTo>
                      <a:pt x="911860" y="86360"/>
                    </a:lnTo>
                    <a:cubicBezTo>
                      <a:pt x="905510" y="86360"/>
                      <a:pt x="900430" y="85090"/>
                      <a:pt x="894080" y="85090"/>
                    </a:cubicBezTo>
                    <a:cubicBezTo>
                      <a:pt x="887730" y="85090"/>
                      <a:pt x="881380" y="87630"/>
                      <a:pt x="875030" y="87630"/>
                    </a:cubicBezTo>
                    <a:cubicBezTo>
                      <a:pt x="867410" y="87630"/>
                      <a:pt x="858520" y="87630"/>
                      <a:pt x="852170" y="82550"/>
                    </a:cubicBezTo>
                    <a:cubicBezTo>
                      <a:pt x="850900" y="81280"/>
                      <a:pt x="847090" y="81280"/>
                      <a:pt x="844550" y="82550"/>
                    </a:cubicBezTo>
                    <a:cubicBezTo>
                      <a:pt x="835660" y="83820"/>
                      <a:pt x="826770" y="85090"/>
                      <a:pt x="819150" y="87630"/>
                    </a:cubicBezTo>
                    <a:cubicBezTo>
                      <a:pt x="811530" y="90170"/>
                      <a:pt x="807720" y="87630"/>
                      <a:pt x="805180" y="81280"/>
                    </a:cubicBezTo>
                    <a:cubicBezTo>
                      <a:pt x="803910" y="78740"/>
                      <a:pt x="801370" y="76200"/>
                      <a:pt x="798830" y="73660"/>
                    </a:cubicBezTo>
                    <a:cubicBezTo>
                      <a:pt x="795020" y="71120"/>
                      <a:pt x="791210" y="67310"/>
                      <a:pt x="787400" y="67310"/>
                    </a:cubicBezTo>
                    <a:cubicBezTo>
                      <a:pt x="778510" y="67310"/>
                      <a:pt x="773430" y="62230"/>
                      <a:pt x="767080" y="58420"/>
                    </a:cubicBezTo>
                    <a:cubicBezTo>
                      <a:pt x="756920" y="52070"/>
                      <a:pt x="748030" y="44450"/>
                      <a:pt x="735330" y="45720"/>
                    </a:cubicBezTo>
                    <a:lnTo>
                      <a:pt x="735330" y="39370"/>
                    </a:lnTo>
                    <a:cubicBezTo>
                      <a:pt x="737870" y="39370"/>
                      <a:pt x="740410" y="39370"/>
                      <a:pt x="742950" y="38100"/>
                    </a:cubicBezTo>
                    <a:cubicBezTo>
                      <a:pt x="739140" y="35560"/>
                      <a:pt x="739140" y="31750"/>
                      <a:pt x="736600" y="29210"/>
                    </a:cubicBezTo>
                    <a:cubicBezTo>
                      <a:pt x="731520" y="25400"/>
                      <a:pt x="726440" y="24130"/>
                      <a:pt x="721360" y="21590"/>
                    </a:cubicBezTo>
                    <a:cubicBezTo>
                      <a:pt x="717550" y="20320"/>
                      <a:pt x="712470" y="20320"/>
                      <a:pt x="715010" y="26670"/>
                    </a:cubicBezTo>
                    <a:cubicBezTo>
                      <a:pt x="708660" y="27940"/>
                      <a:pt x="703580" y="27940"/>
                      <a:pt x="701040" y="30480"/>
                    </a:cubicBezTo>
                    <a:cubicBezTo>
                      <a:pt x="695960" y="34290"/>
                      <a:pt x="690880" y="31750"/>
                      <a:pt x="687070" y="29210"/>
                    </a:cubicBezTo>
                    <a:cubicBezTo>
                      <a:pt x="684530" y="27940"/>
                      <a:pt x="681990" y="26670"/>
                      <a:pt x="679450" y="27940"/>
                    </a:cubicBezTo>
                    <a:cubicBezTo>
                      <a:pt x="664210" y="35560"/>
                      <a:pt x="648970" y="31750"/>
                      <a:pt x="633730" y="31750"/>
                    </a:cubicBezTo>
                    <a:cubicBezTo>
                      <a:pt x="631190" y="31750"/>
                      <a:pt x="628650" y="30480"/>
                      <a:pt x="624840" y="30480"/>
                    </a:cubicBezTo>
                    <a:cubicBezTo>
                      <a:pt x="619760" y="29210"/>
                      <a:pt x="615950" y="26670"/>
                      <a:pt x="610870" y="25400"/>
                    </a:cubicBezTo>
                    <a:cubicBezTo>
                      <a:pt x="605790" y="24130"/>
                      <a:pt x="599440" y="22860"/>
                      <a:pt x="594360" y="21590"/>
                    </a:cubicBezTo>
                    <a:lnTo>
                      <a:pt x="590550" y="21590"/>
                    </a:lnTo>
                    <a:cubicBezTo>
                      <a:pt x="581660" y="21590"/>
                      <a:pt x="572770" y="22860"/>
                      <a:pt x="565150" y="22860"/>
                    </a:cubicBezTo>
                    <a:cubicBezTo>
                      <a:pt x="558800" y="22860"/>
                      <a:pt x="552450" y="20320"/>
                      <a:pt x="544830" y="19050"/>
                    </a:cubicBezTo>
                    <a:cubicBezTo>
                      <a:pt x="543560" y="8890"/>
                      <a:pt x="533400" y="11430"/>
                      <a:pt x="527050" y="6350"/>
                    </a:cubicBezTo>
                    <a:cubicBezTo>
                      <a:pt x="525780" y="5080"/>
                      <a:pt x="523240" y="6350"/>
                      <a:pt x="521970" y="6350"/>
                    </a:cubicBezTo>
                    <a:cubicBezTo>
                      <a:pt x="514350" y="5080"/>
                      <a:pt x="509270" y="8890"/>
                      <a:pt x="506730" y="15240"/>
                    </a:cubicBezTo>
                    <a:cubicBezTo>
                      <a:pt x="502920" y="21590"/>
                      <a:pt x="492760" y="24130"/>
                      <a:pt x="496570" y="34290"/>
                    </a:cubicBezTo>
                    <a:cubicBezTo>
                      <a:pt x="497840" y="35560"/>
                      <a:pt x="500380" y="36830"/>
                      <a:pt x="501650" y="39370"/>
                    </a:cubicBezTo>
                    <a:cubicBezTo>
                      <a:pt x="501650" y="43180"/>
                      <a:pt x="500380" y="45720"/>
                      <a:pt x="496570" y="44450"/>
                    </a:cubicBezTo>
                    <a:cubicBezTo>
                      <a:pt x="495300" y="44450"/>
                      <a:pt x="494030" y="46990"/>
                      <a:pt x="492760" y="48260"/>
                    </a:cubicBezTo>
                    <a:cubicBezTo>
                      <a:pt x="491490" y="49530"/>
                      <a:pt x="491490" y="52070"/>
                      <a:pt x="490220" y="52070"/>
                    </a:cubicBezTo>
                    <a:cubicBezTo>
                      <a:pt x="482600" y="54610"/>
                      <a:pt x="477520" y="60960"/>
                      <a:pt x="468630" y="59690"/>
                    </a:cubicBezTo>
                    <a:lnTo>
                      <a:pt x="466090" y="59690"/>
                    </a:lnTo>
                    <a:cubicBezTo>
                      <a:pt x="458470" y="66040"/>
                      <a:pt x="450850" y="64770"/>
                      <a:pt x="441960" y="63500"/>
                    </a:cubicBezTo>
                    <a:cubicBezTo>
                      <a:pt x="438150" y="62230"/>
                      <a:pt x="433070" y="63500"/>
                      <a:pt x="427990" y="63500"/>
                    </a:cubicBezTo>
                    <a:cubicBezTo>
                      <a:pt x="424180" y="63500"/>
                      <a:pt x="420370" y="63500"/>
                      <a:pt x="416560" y="60960"/>
                    </a:cubicBezTo>
                    <a:cubicBezTo>
                      <a:pt x="411480" y="58420"/>
                      <a:pt x="406400" y="54610"/>
                      <a:pt x="401320" y="52070"/>
                    </a:cubicBezTo>
                    <a:cubicBezTo>
                      <a:pt x="396240" y="49530"/>
                      <a:pt x="389890" y="49530"/>
                      <a:pt x="389890" y="40640"/>
                    </a:cubicBezTo>
                    <a:cubicBezTo>
                      <a:pt x="389890" y="39370"/>
                      <a:pt x="387350" y="38100"/>
                      <a:pt x="387350" y="36830"/>
                    </a:cubicBezTo>
                    <a:cubicBezTo>
                      <a:pt x="378460" y="44450"/>
                      <a:pt x="370840" y="50800"/>
                      <a:pt x="363220" y="57150"/>
                    </a:cubicBezTo>
                    <a:cubicBezTo>
                      <a:pt x="359410" y="60960"/>
                      <a:pt x="354330" y="66040"/>
                      <a:pt x="356870" y="72390"/>
                    </a:cubicBezTo>
                    <a:cubicBezTo>
                      <a:pt x="356870" y="73660"/>
                      <a:pt x="355600" y="74930"/>
                      <a:pt x="355600" y="76200"/>
                    </a:cubicBezTo>
                    <a:cubicBezTo>
                      <a:pt x="354330" y="78740"/>
                      <a:pt x="353060" y="81280"/>
                      <a:pt x="350520" y="82550"/>
                    </a:cubicBezTo>
                    <a:cubicBezTo>
                      <a:pt x="347980" y="86360"/>
                      <a:pt x="345440" y="90170"/>
                      <a:pt x="342900" y="95250"/>
                    </a:cubicBezTo>
                    <a:lnTo>
                      <a:pt x="335280" y="102870"/>
                    </a:lnTo>
                    <a:cubicBezTo>
                      <a:pt x="332740" y="106680"/>
                      <a:pt x="330200" y="110490"/>
                      <a:pt x="326390" y="113030"/>
                    </a:cubicBezTo>
                    <a:cubicBezTo>
                      <a:pt x="317500" y="120650"/>
                      <a:pt x="308610" y="128270"/>
                      <a:pt x="298450" y="135890"/>
                    </a:cubicBezTo>
                    <a:cubicBezTo>
                      <a:pt x="293370" y="140970"/>
                      <a:pt x="287020" y="144780"/>
                      <a:pt x="281940" y="149860"/>
                    </a:cubicBezTo>
                    <a:cubicBezTo>
                      <a:pt x="273050" y="157480"/>
                      <a:pt x="262890" y="163830"/>
                      <a:pt x="257810" y="175260"/>
                    </a:cubicBezTo>
                    <a:cubicBezTo>
                      <a:pt x="257810" y="176530"/>
                      <a:pt x="255270" y="177800"/>
                      <a:pt x="254000" y="179070"/>
                    </a:cubicBezTo>
                    <a:cubicBezTo>
                      <a:pt x="247650" y="184150"/>
                      <a:pt x="237490" y="184150"/>
                      <a:pt x="237490" y="194310"/>
                    </a:cubicBezTo>
                    <a:cubicBezTo>
                      <a:pt x="227330" y="194310"/>
                      <a:pt x="222250" y="201930"/>
                      <a:pt x="217170" y="208280"/>
                    </a:cubicBezTo>
                    <a:cubicBezTo>
                      <a:pt x="213360" y="213360"/>
                      <a:pt x="209550" y="219710"/>
                      <a:pt x="204470" y="223520"/>
                    </a:cubicBezTo>
                    <a:cubicBezTo>
                      <a:pt x="199390" y="226060"/>
                      <a:pt x="193040" y="224790"/>
                      <a:pt x="186690" y="224790"/>
                    </a:cubicBezTo>
                    <a:cubicBezTo>
                      <a:pt x="184150" y="224790"/>
                      <a:pt x="181610" y="224790"/>
                      <a:pt x="181610" y="226060"/>
                    </a:cubicBezTo>
                    <a:cubicBezTo>
                      <a:pt x="176530" y="231140"/>
                      <a:pt x="170180" y="234950"/>
                      <a:pt x="166370" y="241300"/>
                    </a:cubicBezTo>
                    <a:cubicBezTo>
                      <a:pt x="162560" y="247650"/>
                      <a:pt x="158750" y="251460"/>
                      <a:pt x="152400" y="252730"/>
                    </a:cubicBezTo>
                    <a:cubicBezTo>
                      <a:pt x="146050" y="254000"/>
                      <a:pt x="139700" y="260350"/>
                      <a:pt x="130810" y="256540"/>
                    </a:cubicBezTo>
                    <a:cubicBezTo>
                      <a:pt x="123190" y="254000"/>
                      <a:pt x="114300" y="256540"/>
                      <a:pt x="109220" y="251460"/>
                    </a:cubicBezTo>
                    <a:cubicBezTo>
                      <a:pt x="99060" y="252730"/>
                      <a:pt x="91440" y="255270"/>
                      <a:pt x="82550" y="256540"/>
                    </a:cubicBezTo>
                    <a:cubicBezTo>
                      <a:pt x="72390" y="259080"/>
                      <a:pt x="60960" y="257810"/>
                      <a:pt x="52070" y="265430"/>
                    </a:cubicBezTo>
                    <a:cubicBezTo>
                      <a:pt x="44450" y="271780"/>
                      <a:pt x="38100" y="278130"/>
                      <a:pt x="26670" y="276860"/>
                    </a:cubicBezTo>
                    <a:cubicBezTo>
                      <a:pt x="27940" y="284480"/>
                      <a:pt x="29210" y="290830"/>
                      <a:pt x="30480" y="298450"/>
                    </a:cubicBezTo>
                    <a:cubicBezTo>
                      <a:pt x="33020" y="318770"/>
                      <a:pt x="35560" y="339090"/>
                      <a:pt x="36830" y="359410"/>
                    </a:cubicBezTo>
                    <a:cubicBezTo>
                      <a:pt x="40640" y="384810"/>
                      <a:pt x="41910" y="408940"/>
                      <a:pt x="39370" y="433070"/>
                    </a:cubicBezTo>
                    <a:cubicBezTo>
                      <a:pt x="36830" y="467360"/>
                      <a:pt x="25400" y="1640840"/>
                      <a:pt x="13970" y="1672590"/>
                    </a:cubicBezTo>
                    <a:lnTo>
                      <a:pt x="2540" y="1699260"/>
                    </a:lnTo>
                    <a:cubicBezTo>
                      <a:pt x="0" y="1705610"/>
                      <a:pt x="3810" y="1709420"/>
                      <a:pt x="10160" y="1710690"/>
                    </a:cubicBezTo>
                    <a:cubicBezTo>
                      <a:pt x="17780" y="1711960"/>
                      <a:pt x="20320" y="1717040"/>
                      <a:pt x="22860" y="1723390"/>
                    </a:cubicBezTo>
                    <a:cubicBezTo>
                      <a:pt x="25400" y="1733550"/>
                      <a:pt x="21590" y="1743710"/>
                      <a:pt x="26670" y="1753870"/>
                    </a:cubicBezTo>
                    <a:cubicBezTo>
                      <a:pt x="29210" y="1758950"/>
                      <a:pt x="26670" y="1767840"/>
                      <a:pt x="25400" y="1775460"/>
                    </a:cubicBezTo>
                    <a:cubicBezTo>
                      <a:pt x="24130" y="1785620"/>
                      <a:pt x="26670" y="1795780"/>
                      <a:pt x="30480" y="1804670"/>
                    </a:cubicBezTo>
                    <a:cubicBezTo>
                      <a:pt x="39370" y="1819910"/>
                      <a:pt x="40640" y="1837690"/>
                      <a:pt x="40640" y="1854200"/>
                    </a:cubicBezTo>
                    <a:cubicBezTo>
                      <a:pt x="40640" y="1858010"/>
                      <a:pt x="41910" y="1861820"/>
                      <a:pt x="43180" y="1864360"/>
                    </a:cubicBezTo>
                    <a:cubicBezTo>
                      <a:pt x="45720" y="1866900"/>
                      <a:pt x="50800" y="1869440"/>
                      <a:pt x="55880" y="1870710"/>
                    </a:cubicBezTo>
                    <a:lnTo>
                      <a:pt x="86360" y="1885950"/>
                    </a:lnTo>
                    <a:cubicBezTo>
                      <a:pt x="100330" y="1893570"/>
                      <a:pt x="111760" y="1892300"/>
                      <a:pt x="124460" y="1883410"/>
                    </a:cubicBezTo>
                    <a:cubicBezTo>
                      <a:pt x="125730" y="1882140"/>
                      <a:pt x="129540" y="1880870"/>
                      <a:pt x="130810" y="1880870"/>
                    </a:cubicBezTo>
                    <a:cubicBezTo>
                      <a:pt x="139700" y="1882140"/>
                      <a:pt x="148590" y="1882140"/>
                      <a:pt x="156210" y="1889760"/>
                    </a:cubicBezTo>
                    <a:cubicBezTo>
                      <a:pt x="165100" y="1897380"/>
                      <a:pt x="177800" y="1902460"/>
                      <a:pt x="187960" y="1908810"/>
                    </a:cubicBezTo>
                    <a:cubicBezTo>
                      <a:pt x="194310" y="1912620"/>
                      <a:pt x="201930" y="1917700"/>
                      <a:pt x="205740" y="1922780"/>
                    </a:cubicBezTo>
                    <a:cubicBezTo>
                      <a:pt x="208280" y="1925320"/>
                      <a:pt x="210820" y="1927860"/>
                      <a:pt x="213360" y="1929130"/>
                    </a:cubicBezTo>
                    <a:cubicBezTo>
                      <a:pt x="227330" y="1934210"/>
                      <a:pt x="234950" y="1946910"/>
                      <a:pt x="243840" y="1957070"/>
                    </a:cubicBezTo>
                    <a:cubicBezTo>
                      <a:pt x="251460" y="1965960"/>
                      <a:pt x="261620" y="1971040"/>
                      <a:pt x="273050" y="1972310"/>
                    </a:cubicBezTo>
                    <a:cubicBezTo>
                      <a:pt x="285750" y="1974850"/>
                      <a:pt x="298450" y="1976120"/>
                      <a:pt x="311150" y="1978660"/>
                    </a:cubicBezTo>
                    <a:cubicBezTo>
                      <a:pt x="316230" y="1979930"/>
                      <a:pt x="322580" y="1981200"/>
                      <a:pt x="327660" y="1983740"/>
                    </a:cubicBezTo>
                    <a:cubicBezTo>
                      <a:pt x="334010" y="1986280"/>
                      <a:pt x="340360" y="1986280"/>
                      <a:pt x="345440" y="1990090"/>
                    </a:cubicBezTo>
                    <a:cubicBezTo>
                      <a:pt x="353060" y="1996440"/>
                      <a:pt x="360680" y="2000250"/>
                      <a:pt x="370840" y="1997710"/>
                    </a:cubicBezTo>
                    <a:cubicBezTo>
                      <a:pt x="374650" y="1996440"/>
                      <a:pt x="379730" y="1998980"/>
                      <a:pt x="383540" y="2000250"/>
                    </a:cubicBezTo>
                    <a:cubicBezTo>
                      <a:pt x="384810" y="2000250"/>
                      <a:pt x="386080" y="2001520"/>
                      <a:pt x="387350" y="2001520"/>
                    </a:cubicBezTo>
                    <a:cubicBezTo>
                      <a:pt x="401320" y="2002790"/>
                      <a:pt x="414020" y="2000250"/>
                      <a:pt x="426720" y="1997710"/>
                    </a:cubicBezTo>
                    <a:cubicBezTo>
                      <a:pt x="431800" y="1996440"/>
                      <a:pt x="436880" y="1995170"/>
                      <a:pt x="441960" y="1992630"/>
                    </a:cubicBezTo>
                    <a:cubicBezTo>
                      <a:pt x="455930" y="1986280"/>
                      <a:pt x="469900" y="1979930"/>
                      <a:pt x="482600" y="1972310"/>
                    </a:cubicBezTo>
                    <a:cubicBezTo>
                      <a:pt x="491490" y="1967230"/>
                      <a:pt x="500380" y="1962150"/>
                      <a:pt x="510540" y="1967230"/>
                    </a:cubicBezTo>
                    <a:lnTo>
                      <a:pt x="515620" y="1967230"/>
                    </a:lnTo>
                    <a:cubicBezTo>
                      <a:pt x="524510" y="1967230"/>
                      <a:pt x="533400" y="1965960"/>
                      <a:pt x="541020" y="1964690"/>
                    </a:cubicBezTo>
                    <a:cubicBezTo>
                      <a:pt x="542290" y="1964690"/>
                      <a:pt x="544830" y="1964690"/>
                      <a:pt x="544830" y="1963420"/>
                    </a:cubicBezTo>
                    <a:cubicBezTo>
                      <a:pt x="548640" y="1958340"/>
                      <a:pt x="554990" y="1958340"/>
                      <a:pt x="561340" y="1957070"/>
                    </a:cubicBezTo>
                    <a:cubicBezTo>
                      <a:pt x="571500" y="1955800"/>
                      <a:pt x="581660" y="1955800"/>
                      <a:pt x="589280" y="1949450"/>
                    </a:cubicBezTo>
                    <a:cubicBezTo>
                      <a:pt x="596900" y="1944370"/>
                      <a:pt x="604520" y="1943100"/>
                      <a:pt x="613410" y="1941830"/>
                    </a:cubicBezTo>
                    <a:cubicBezTo>
                      <a:pt x="614680" y="1941830"/>
                      <a:pt x="617220" y="1940560"/>
                      <a:pt x="618490" y="1940560"/>
                    </a:cubicBezTo>
                    <a:cubicBezTo>
                      <a:pt x="624840" y="1939290"/>
                      <a:pt x="631190" y="1935480"/>
                      <a:pt x="636270" y="1936750"/>
                    </a:cubicBezTo>
                    <a:cubicBezTo>
                      <a:pt x="647700" y="1939290"/>
                      <a:pt x="652780" y="1935480"/>
                      <a:pt x="660400" y="1925320"/>
                    </a:cubicBezTo>
                    <a:cubicBezTo>
                      <a:pt x="661670" y="1922780"/>
                      <a:pt x="665480" y="1921510"/>
                      <a:pt x="668020" y="1920240"/>
                    </a:cubicBezTo>
                    <a:cubicBezTo>
                      <a:pt x="674370" y="1918970"/>
                      <a:pt x="680720" y="1920240"/>
                      <a:pt x="687070" y="1918970"/>
                    </a:cubicBezTo>
                    <a:cubicBezTo>
                      <a:pt x="690880" y="1918970"/>
                      <a:pt x="694690" y="1915160"/>
                      <a:pt x="697230" y="1915160"/>
                    </a:cubicBezTo>
                    <a:cubicBezTo>
                      <a:pt x="707390" y="1916430"/>
                      <a:pt x="718820" y="1912620"/>
                      <a:pt x="727710" y="1918970"/>
                    </a:cubicBezTo>
                    <a:cubicBezTo>
                      <a:pt x="728980" y="1920240"/>
                      <a:pt x="731520" y="1920240"/>
                      <a:pt x="734060" y="1920240"/>
                    </a:cubicBezTo>
                    <a:cubicBezTo>
                      <a:pt x="750570" y="1921510"/>
                      <a:pt x="764540" y="1926590"/>
                      <a:pt x="775970" y="1936750"/>
                    </a:cubicBezTo>
                    <a:cubicBezTo>
                      <a:pt x="779780" y="1940560"/>
                      <a:pt x="784860" y="1943100"/>
                      <a:pt x="788670" y="1945640"/>
                    </a:cubicBezTo>
                    <a:cubicBezTo>
                      <a:pt x="792480" y="1948180"/>
                      <a:pt x="797560" y="1948180"/>
                      <a:pt x="801370" y="1949450"/>
                    </a:cubicBezTo>
                    <a:cubicBezTo>
                      <a:pt x="805180" y="1950720"/>
                      <a:pt x="807720" y="1951990"/>
                      <a:pt x="811530" y="1951990"/>
                    </a:cubicBezTo>
                    <a:cubicBezTo>
                      <a:pt x="817880" y="1951990"/>
                      <a:pt x="822960" y="1954530"/>
                      <a:pt x="826770" y="1959610"/>
                    </a:cubicBezTo>
                    <a:cubicBezTo>
                      <a:pt x="828040" y="1960880"/>
                      <a:pt x="829310" y="1962150"/>
                      <a:pt x="830580" y="1964690"/>
                    </a:cubicBezTo>
                    <a:cubicBezTo>
                      <a:pt x="829310" y="1968500"/>
                      <a:pt x="836930" y="1978660"/>
                      <a:pt x="842010" y="1978660"/>
                    </a:cubicBezTo>
                    <a:cubicBezTo>
                      <a:pt x="850900" y="1978660"/>
                      <a:pt x="859790" y="1981200"/>
                      <a:pt x="867410" y="1987550"/>
                    </a:cubicBezTo>
                    <a:cubicBezTo>
                      <a:pt x="868680" y="1988820"/>
                      <a:pt x="871220" y="1988820"/>
                      <a:pt x="873760" y="1987550"/>
                    </a:cubicBezTo>
                    <a:cubicBezTo>
                      <a:pt x="877570" y="1986280"/>
                      <a:pt x="880110" y="1986280"/>
                      <a:pt x="882650" y="1990090"/>
                    </a:cubicBezTo>
                    <a:cubicBezTo>
                      <a:pt x="883920" y="1991360"/>
                      <a:pt x="889000" y="1991360"/>
                      <a:pt x="891540" y="1991360"/>
                    </a:cubicBezTo>
                    <a:cubicBezTo>
                      <a:pt x="897890" y="1991360"/>
                      <a:pt x="905510" y="1990090"/>
                      <a:pt x="911860" y="1991360"/>
                    </a:cubicBezTo>
                    <a:cubicBezTo>
                      <a:pt x="923290" y="1992630"/>
                      <a:pt x="933450" y="1993900"/>
                      <a:pt x="944880" y="1996440"/>
                    </a:cubicBezTo>
                    <a:cubicBezTo>
                      <a:pt x="947420" y="1996440"/>
                      <a:pt x="949960" y="1997710"/>
                      <a:pt x="951230" y="1998980"/>
                    </a:cubicBezTo>
                    <a:cubicBezTo>
                      <a:pt x="953770" y="2005330"/>
                      <a:pt x="960120" y="2005330"/>
                      <a:pt x="963930" y="2006600"/>
                    </a:cubicBezTo>
                    <a:cubicBezTo>
                      <a:pt x="967740" y="2007870"/>
                      <a:pt x="972820" y="2009140"/>
                      <a:pt x="975360" y="2009140"/>
                    </a:cubicBezTo>
                    <a:cubicBezTo>
                      <a:pt x="976630" y="2007870"/>
                      <a:pt x="979170" y="2006600"/>
                      <a:pt x="981710" y="2004060"/>
                    </a:cubicBezTo>
                    <a:cubicBezTo>
                      <a:pt x="976630" y="2004060"/>
                      <a:pt x="974090" y="2005330"/>
                      <a:pt x="971550" y="2005330"/>
                    </a:cubicBezTo>
                    <a:cubicBezTo>
                      <a:pt x="976630" y="1998980"/>
                      <a:pt x="981710" y="1997710"/>
                      <a:pt x="988060" y="2001520"/>
                    </a:cubicBezTo>
                    <a:cubicBezTo>
                      <a:pt x="995680" y="2007870"/>
                      <a:pt x="1002030" y="2007870"/>
                      <a:pt x="1010920" y="2001520"/>
                    </a:cubicBezTo>
                    <a:lnTo>
                      <a:pt x="1018540" y="1997710"/>
                    </a:lnTo>
                    <a:lnTo>
                      <a:pt x="1018540" y="1991360"/>
                    </a:lnTo>
                    <a:cubicBezTo>
                      <a:pt x="1022350" y="1992630"/>
                      <a:pt x="1026160" y="1995170"/>
                      <a:pt x="1028700" y="1995170"/>
                    </a:cubicBezTo>
                    <a:cubicBezTo>
                      <a:pt x="1036320" y="1991360"/>
                      <a:pt x="1043940" y="1987550"/>
                      <a:pt x="1050290" y="1982470"/>
                    </a:cubicBezTo>
                    <a:cubicBezTo>
                      <a:pt x="1057910" y="1977390"/>
                      <a:pt x="1064260" y="1971040"/>
                      <a:pt x="1070610" y="1965960"/>
                    </a:cubicBezTo>
                    <a:cubicBezTo>
                      <a:pt x="1071880" y="1965960"/>
                      <a:pt x="1071880" y="1964690"/>
                      <a:pt x="1073150" y="1964690"/>
                    </a:cubicBezTo>
                    <a:cubicBezTo>
                      <a:pt x="1082040" y="1962150"/>
                      <a:pt x="1089660" y="1960880"/>
                      <a:pt x="1098550" y="1958340"/>
                    </a:cubicBezTo>
                    <a:cubicBezTo>
                      <a:pt x="1103630" y="1957070"/>
                      <a:pt x="1107440" y="1954530"/>
                      <a:pt x="1112520" y="1953260"/>
                    </a:cubicBezTo>
                    <a:cubicBezTo>
                      <a:pt x="1116330" y="1951990"/>
                      <a:pt x="1118870" y="1951990"/>
                      <a:pt x="1122680" y="1950720"/>
                    </a:cubicBezTo>
                    <a:lnTo>
                      <a:pt x="1135380" y="1950720"/>
                    </a:lnTo>
                    <a:cubicBezTo>
                      <a:pt x="1137920" y="1950720"/>
                      <a:pt x="1141730" y="1950720"/>
                      <a:pt x="1144270" y="1949450"/>
                    </a:cubicBezTo>
                    <a:cubicBezTo>
                      <a:pt x="1145540" y="1946910"/>
                      <a:pt x="1148080" y="1943100"/>
                      <a:pt x="1149350" y="1943100"/>
                    </a:cubicBezTo>
                    <a:cubicBezTo>
                      <a:pt x="1153160" y="1943100"/>
                      <a:pt x="1155700" y="1945640"/>
                      <a:pt x="1159510" y="1946910"/>
                    </a:cubicBezTo>
                    <a:cubicBezTo>
                      <a:pt x="1160780" y="1946910"/>
                      <a:pt x="1160780" y="1948180"/>
                      <a:pt x="1160780" y="1949450"/>
                    </a:cubicBezTo>
                    <a:cubicBezTo>
                      <a:pt x="1165860" y="1954530"/>
                      <a:pt x="1169670" y="1960880"/>
                      <a:pt x="1174750" y="1965960"/>
                    </a:cubicBezTo>
                    <a:cubicBezTo>
                      <a:pt x="1181100" y="1972310"/>
                      <a:pt x="1187450" y="1972310"/>
                      <a:pt x="1191260" y="1968500"/>
                    </a:cubicBezTo>
                    <a:cubicBezTo>
                      <a:pt x="1197610" y="1963420"/>
                      <a:pt x="1202690" y="1959610"/>
                      <a:pt x="1211580" y="1962150"/>
                    </a:cubicBezTo>
                    <a:cubicBezTo>
                      <a:pt x="1212850" y="1962150"/>
                      <a:pt x="1215390" y="1963420"/>
                      <a:pt x="1216660" y="1962150"/>
                    </a:cubicBezTo>
                    <a:cubicBezTo>
                      <a:pt x="1223010" y="1959610"/>
                      <a:pt x="1230630" y="1957070"/>
                      <a:pt x="1236980" y="1953260"/>
                    </a:cubicBezTo>
                    <a:cubicBezTo>
                      <a:pt x="1240790" y="1951990"/>
                      <a:pt x="1245870" y="1951990"/>
                      <a:pt x="1247140" y="1949450"/>
                    </a:cubicBezTo>
                    <a:cubicBezTo>
                      <a:pt x="1250950" y="1941830"/>
                      <a:pt x="1257300" y="1938020"/>
                      <a:pt x="1263650" y="1932940"/>
                    </a:cubicBezTo>
                    <a:cubicBezTo>
                      <a:pt x="1267460" y="1929130"/>
                      <a:pt x="1271270" y="1924050"/>
                      <a:pt x="1275080" y="1922780"/>
                    </a:cubicBezTo>
                    <a:cubicBezTo>
                      <a:pt x="1283970" y="1920240"/>
                      <a:pt x="1290320" y="1912620"/>
                      <a:pt x="1297940" y="1907540"/>
                    </a:cubicBezTo>
                    <a:cubicBezTo>
                      <a:pt x="1304290" y="1903730"/>
                      <a:pt x="1308100" y="1896110"/>
                      <a:pt x="1314450" y="1894840"/>
                    </a:cubicBezTo>
                    <a:cubicBezTo>
                      <a:pt x="1324610" y="1892300"/>
                      <a:pt x="1332230" y="1885950"/>
                      <a:pt x="1341120" y="1879600"/>
                    </a:cubicBezTo>
                    <a:cubicBezTo>
                      <a:pt x="1346200" y="1875790"/>
                      <a:pt x="1352550" y="1873250"/>
                      <a:pt x="1358900" y="1874520"/>
                    </a:cubicBezTo>
                    <a:cubicBezTo>
                      <a:pt x="1362710" y="1875790"/>
                      <a:pt x="1367790" y="1874520"/>
                      <a:pt x="1370330" y="1873250"/>
                    </a:cubicBezTo>
                    <a:cubicBezTo>
                      <a:pt x="1375410" y="1870710"/>
                      <a:pt x="1380490" y="1866900"/>
                      <a:pt x="1385570" y="1864360"/>
                    </a:cubicBezTo>
                    <a:cubicBezTo>
                      <a:pt x="1389380" y="1861820"/>
                      <a:pt x="1393190" y="1859280"/>
                      <a:pt x="1397000" y="1859280"/>
                    </a:cubicBezTo>
                    <a:cubicBezTo>
                      <a:pt x="1409700" y="1858010"/>
                      <a:pt x="1419860" y="1855470"/>
                      <a:pt x="1426210" y="1842770"/>
                    </a:cubicBezTo>
                    <a:cubicBezTo>
                      <a:pt x="1428750" y="1837690"/>
                      <a:pt x="1441450" y="1831340"/>
                      <a:pt x="1446530" y="1833880"/>
                    </a:cubicBezTo>
                    <a:cubicBezTo>
                      <a:pt x="1455420" y="1837690"/>
                      <a:pt x="1461770" y="1835150"/>
                      <a:pt x="1466850" y="1827530"/>
                    </a:cubicBezTo>
                    <a:cubicBezTo>
                      <a:pt x="1470660" y="1823720"/>
                      <a:pt x="1475740" y="1824990"/>
                      <a:pt x="1479550" y="1827530"/>
                    </a:cubicBezTo>
                    <a:cubicBezTo>
                      <a:pt x="1482090" y="1830070"/>
                      <a:pt x="1484630" y="1831340"/>
                      <a:pt x="1487170" y="1831340"/>
                    </a:cubicBezTo>
                    <a:cubicBezTo>
                      <a:pt x="1496060" y="1832610"/>
                      <a:pt x="1506220" y="1831340"/>
                      <a:pt x="1515110" y="1832610"/>
                    </a:cubicBezTo>
                    <a:cubicBezTo>
                      <a:pt x="1522730" y="1833880"/>
                      <a:pt x="1530350" y="1831340"/>
                      <a:pt x="1535430" y="1826260"/>
                    </a:cubicBezTo>
                    <a:cubicBezTo>
                      <a:pt x="1540510" y="1821180"/>
                      <a:pt x="1544320" y="1821180"/>
                      <a:pt x="1551940" y="1823720"/>
                    </a:cubicBezTo>
                    <a:cubicBezTo>
                      <a:pt x="1558290" y="1826260"/>
                      <a:pt x="1563370" y="1832610"/>
                      <a:pt x="1572260" y="1831340"/>
                    </a:cubicBezTo>
                    <a:cubicBezTo>
                      <a:pt x="1579880" y="1830070"/>
                      <a:pt x="1588770" y="1833880"/>
                      <a:pt x="1597660" y="1830070"/>
                    </a:cubicBezTo>
                    <a:lnTo>
                      <a:pt x="1602740" y="1830070"/>
                    </a:lnTo>
                    <a:cubicBezTo>
                      <a:pt x="1610360" y="1832610"/>
                      <a:pt x="1617980" y="1833880"/>
                      <a:pt x="1624330" y="1840230"/>
                    </a:cubicBezTo>
                    <a:cubicBezTo>
                      <a:pt x="1631950" y="1846580"/>
                      <a:pt x="1633220" y="1799590"/>
                      <a:pt x="1640840" y="1804670"/>
                    </a:cubicBezTo>
                    <a:cubicBezTo>
                      <a:pt x="1652270" y="1812290"/>
                      <a:pt x="1649730" y="1804670"/>
                      <a:pt x="1661160" y="1811020"/>
                    </a:cubicBezTo>
                    <a:cubicBezTo>
                      <a:pt x="1670050" y="1814830"/>
                      <a:pt x="1666240" y="1800860"/>
                      <a:pt x="1676400" y="1803400"/>
                    </a:cubicBezTo>
                    <a:cubicBezTo>
                      <a:pt x="1677670" y="1803400"/>
                      <a:pt x="1692910" y="1813560"/>
                      <a:pt x="1692910" y="1812290"/>
                    </a:cubicBezTo>
                    <a:cubicBezTo>
                      <a:pt x="1699260" y="1808480"/>
                      <a:pt x="1705610" y="1770380"/>
                      <a:pt x="1711960" y="1771650"/>
                    </a:cubicBezTo>
                    <a:cubicBezTo>
                      <a:pt x="1724660" y="1775460"/>
                      <a:pt x="1736090" y="1772920"/>
                      <a:pt x="1747520" y="1767840"/>
                    </a:cubicBezTo>
                    <a:cubicBezTo>
                      <a:pt x="1753870" y="1765300"/>
                      <a:pt x="1764030" y="1756410"/>
                      <a:pt x="1769110" y="1760220"/>
                    </a:cubicBezTo>
                    <a:cubicBezTo>
                      <a:pt x="1778000" y="1766570"/>
                      <a:pt x="1786890" y="1769110"/>
                      <a:pt x="1797050" y="1770380"/>
                    </a:cubicBezTo>
                    <a:cubicBezTo>
                      <a:pt x="1798320" y="1770380"/>
                      <a:pt x="1799590" y="1771650"/>
                      <a:pt x="1800860" y="1772920"/>
                    </a:cubicBezTo>
                    <a:cubicBezTo>
                      <a:pt x="1804670" y="1778000"/>
                      <a:pt x="1822450" y="1764030"/>
                      <a:pt x="1826260" y="1769110"/>
                    </a:cubicBezTo>
                    <a:cubicBezTo>
                      <a:pt x="1831340" y="1776730"/>
                      <a:pt x="1836420" y="1784350"/>
                      <a:pt x="1841500" y="1790700"/>
                    </a:cubicBezTo>
                    <a:cubicBezTo>
                      <a:pt x="1844040" y="1793240"/>
                      <a:pt x="1847850" y="1794510"/>
                      <a:pt x="1849120" y="1797050"/>
                    </a:cubicBezTo>
                    <a:cubicBezTo>
                      <a:pt x="1850390" y="1803400"/>
                      <a:pt x="1852930" y="1805940"/>
                      <a:pt x="1859280" y="1805940"/>
                    </a:cubicBezTo>
                    <a:cubicBezTo>
                      <a:pt x="1863090" y="1805940"/>
                      <a:pt x="1866900" y="1807210"/>
                      <a:pt x="1869440" y="1809750"/>
                    </a:cubicBezTo>
                    <a:cubicBezTo>
                      <a:pt x="1875790" y="1813560"/>
                      <a:pt x="1880870" y="1817370"/>
                      <a:pt x="1885950" y="1821180"/>
                    </a:cubicBezTo>
                    <a:cubicBezTo>
                      <a:pt x="1892300" y="1824990"/>
                      <a:pt x="1898650" y="1828800"/>
                      <a:pt x="1901190" y="1835150"/>
                    </a:cubicBezTo>
                    <a:cubicBezTo>
                      <a:pt x="1902460" y="1837690"/>
                      <a:pt x="1903730" y="1838960"/>
                      <a:pt x="1905000" y="1840230"/>
                    </a:cubicBezTo>
                    <a:cubicBezTo>
                      <a:pt x="1910080" y="1845310"/>
                      <a:pt x="1915160" y="1849120"/>
                      <a:pt x="1920240" y="1854200"/>
                    </a:cubicBezTo>
                    <a:cubicBezTo>
                      <a:pt x="1927860" y="1860550"/>
                      <a:pt x="1934210" y="1868170"/>
                      <a:pt x="1941830" y="1874520"/>
                    </a:cubicBezTo>
                    <a:cubicBezTo>
                      <a:pt x="1944370" y="1875790"/>
                      <a:pt x="1946910" y="1878330"/>
                      <a:pt x="1949450" y="1879600"/>
                    </a:cubicBezTo>
                    <a:cubicBezTo>
                      <a:pt x="1954530" y="1882140"/>
                      <a:pt x="1959610" y="1884680"/>
                      <a:pt x="1963420" y="1888490"/>
                    </a:cubicBezTo>
                    <a:cubicBezTo>
                      <a:pt x="1967230" y="1892300"/>
                      <a:pt x="1985010" y="1869440"/>
                      <a:pt x="1987550" y="1874520"/>
                    </a:cubicBezTo>
                    <a:cubicBezTo>
                      <a:pt x="1987550" y="1875790"/>
                      <a:pt x="1988820" y="1875790"/>
                      <a:pt x="1990090" y="1875790"/>
                    </a:cubicBezTo>
                    <a:cubicBezTo>
                      <a:pt x="1997710" y="1882140"/>
                      <a:pt x="2005330" y="1879600"/>
                      <a:pt x="2012950" y="1877060"/>
                    </a:cubicBezTo>
                    <a:cubicBezTo>
                      <a:pt x="2015490" y="1875790"/>
                      <a:pt x="2018030" y="1874520"/>
                      <a:pt x="2019300" y="1875790"/>
                    </a:cubicBezTo>
                    <a:cubicBezTo>
                      <a:pt x="2028190" y="1879600"/>
                      <a:pt x="2034540" y="1888490"/>
                      <a:pt x="2045970" y="1889760"/>
                    </a:cubicBezTo>
                    <a:cubicBezTo>
                      <a:pt x="2045970" y="1889760"/>
                      <a:pt x="2047240" y="1889760"/>
                      <a:pt x="2047240" y="1891030"/>
                    </a:cubicBezTo>
                    <a:cubicBezTo>
                      <a:pt x="2049780" y="1898650"/>
                      <a:pt x="2057400" y="1898650"/>
                      <a:pt x="2063750" y="1899920"/>
                    </a:cubicBezTo>
                    <a:cubicBezTo>
                      <a:pt x="2067560" y="1899920"/>
                      <a:pt x="2071370" y="1901190"/>
                      <a:pt x="2073910" y="1902460"/>
                    </a:cubicBezTo>
                    <a:cubicBezTo>
                      <a:pt x="2081530" y="1906270"/>
                      <a:pt x="2089150" y="1911350"/>
                      <a:pt x="2098040" y="1913890"/>
                    </a:cubicBezTo>
                    <a:cubicBezTo>
                      <a:pt x="2109470" y="1917700"/>
                      <a:pt x="2120900" y="1920240"/>
                      <a:pt x="2129790" y="1926590"/>
                    </a:cubicBezTo>
                    <a:cubicBezTo>
                      <a:pt x="2131060" y="1926590"/>
                      <a:pt x="2132330" y="1926590"/>
                      <a:pt x="2132330" y="1927860"/>
                    </a:cubicBezTo>
                    <a:cubicBezTo>
                      <a:pt x="2136140" y="1930400"/>
                      <a:pt x="2142490" y="1931670"/>
                      <a:pt x="2145030" y="1935480"/>
                    </a:cubicBezTo>
                    <a:cubicBezTo>
                      <a:pt x="2148840" y="1943100"/>
                      <a:pt x="2159000" y="1941830"/>
                      <a:pt x="2164080" y="1948180"/>
                    </a:cubicBezTo>
                    <a:lnTo>
                      <a:pt x="2165350" y="1948180"/>
                    </a:lnTo>
                    <a:cubicBezTo>
                      <a:pt x="2170430" y="1948180"/>
                      <a:pt x="2175510" y="1949450"/>
                      <a:pt x="2181860" y="1949450"/>
                    </a:cubicBezTo>
                    <a:cubicBezTo>
                      <a:pt x="2184400" y="1948180"/>
                      <a:pt x="2188210" y="1945640"/>
                      <a:pt x="2190750" y="1945640"/>
                    </a:cubicBezTo>
                    <a:cubicBezTo>
                      <a:pt x="2202180" y="1949450"/>
                      <a:pt x="2213610" y="1949450"/>
                      <a:pt x="2221230" y="1939290"/>
                    </a:cubicBezTo>
                    <a:cubicBezTo>
                      <a:pt x="2222500" y="1938020"/>
                      <a:pt x="2225040" y="1938020"/>
                      <a:pt x="2227580" y="1938020"/>
                    </a:cubicBezTo>
                    <a:lnTo>
                      <a:pt x="2237740" y="1938020"/>
                    </a:lnTo>
                    <a:cubicBezTo>
                      <a:pt x="2249170" y="1935480"/>
                      <a:pt x="2259330" y="1932940"/>
                      <a:pt x="2270760" y="1931670"/>
                    </a:cubicBezTo>
                    <a:cubicBezTo>
                      <a:pt x="2275840" y="1930400"/>
                      <a:pt x="2282190" y="1932940"/>
                      <a:pt x="2287270" y="1934210"/>
                    </a:cubicBezTo>
                    <a:cubicBezTo>
                      <a:pt x="2292350" y="1935480"/>
                      <a:pt x="2297430" y="1935480"/>
                      <a:pt x="2302510" y="1935480"/>
                    </a:cubicBezTo>
                    <a:cubicBezTo>
                      <a:pt x="2308860" y="1935480"/>
                      <a:pt x="2313940" y="1932940"/>
                      <a:pt x="2320290" y="1932940"/>
                    </a:cubicBezTo>
                    <a:cubicBezTo>
                      <a:pt x="2325370" y="1931670"/>
                      <a:pt x="2331720" y="1931670"/>
                      <a:pt x="2336800" y="1930400"/>
                    </a:cubicBezTo>
                    <a:cubicBezTo>
                      <a:pt x="2348230" y="1927860"/>
                      <a:pt x="2358390" y="1925320"/>
                      <a:pt x="2369820" y="1924050"/>
                    </a:cubicBezTo>
                    <a:cubicBezTo>
                      <a:pt x="2377440" y="1880870"/>
                      <a:pt x="2376170" y="1830070"/>
                      <a:pt x="2376170" y="177800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9852" r="-9852"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endParaRPr lang="ru-KZ"/>
              </a:p>
            </p:txBody>
          </p:sp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0C5DA26-A3C8-8B45-2420-544263D54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266" y="4214837"/>
              <a:ext cx="2751667" cy="15478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A0247-E512-E355-7787-66783CA7A111}"/>
                </a:ext>
              </a:extLst>
            </p:cNvPr>
            <p:cNvSpPr txBox="1"/>
            <p:nvPr/>
          </p:nvSpPr>
          <p:spPr>
            <a:xfrm>
              <a:off x="5308600" y="4681985"/>
              <a:ext cx="6096000" cy="1094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solidFill>
                    <a:srgbClr val="000000"/>
                  </a:solidFill>
                </a:rPr>
                <a:t>Қытай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деректерінде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үйсіндер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б.з</a:t>
              </a:r>
              <a:r>
                <a:rPr lang="en-US" sz="1800" b="1" dirty="0">
                  <a:solidFill>
                    <a:srgbClr val="FF0000"/>
                  </a:solidFill>
                </a:rPr>
                <a:t>. III </a:t>
              </a:r>
              <a:r>
                <a:rPr lang="en-US" sz="1800" b="1" dirty="0" err="1">
                  <a:solidFill>
                    <a:srgbClr val="FF0000"/>
                  </a:solidFill>
                </a:rPr>
                <a:t>ғасырына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дейін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ғана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айтылады</a:t>
              </a:r>
              <a:r>
                <a:rPr lang="en-US" sz="1800" b="1" dirty="0">
                  <a:solidFill>
                    <a:srgbClr val="00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7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D7037-BAD2-F0A4-3CFE-1EBC847A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933" y="482092"/>
            <a:ext cx="4957064" cy="1188720"/>
          </a:xfrm>
        </p:spPr>
        <p:txBody>
          <a:bodyPr>
            <a:normAutofit/>
          </a:bodyPr>
          <a:lstStyle/>
          <a:p>
            <a:pPr marL="1143000" indent="-1143000"/>
            <a:r>
              <a:rPr lang="en-US" sz="2800" b="1" dirty="0" err="1">
                <a:solidFill>
                  <a:srgbClr val="000000"/>
                </a:solidFill>
              </a:rPr>
              <a:t>Ежелгі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қаңлылар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кімдер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еді</a:t>
            </a:r>
            <a:r>
              <a:rPr lang="en-US" sz="2800" b="1" dirty="0">
                <a:solidFill>
                  <a:srgbClr val="000000"/>
                </a:solidFill>
              </a:rPr>
              <a:t>?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F8F779-E98E-642E-D5ED-2B2B2C19271D}"/>
              </a:ext>
            </a:extLst>
          </p:cNvPr>
          <p:cNvSpPr txBox="1"/>
          <p:nvPr/>
        </p:nvSpPr>
        <p:spPr>
          <a:xfrm>
            <a:off x="389467" y="2881735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8201" lvl="1" indent="-51435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Қаңлыларды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көрші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елдер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қанх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атаса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бірде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атады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1C36A6-5257-889D-EEED-57A35AFE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86" t="10366" r="4316" b="14397"/>
          <a:stretch>
            <a:fillRect/>
          </a:stretch>
        </p:blipFill>
        <p:spPr>
          <a:xfrm>
            <a:off x="7222529" y="1724680"/>
            <a:ext cx="3300358" cy="4368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21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24E31-2741-44E7-C0F7-F4CD68CD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36" y="363559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шаруашылық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және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тұрмысы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EE750-1BEA-1EA0-B928-1B3DE987540A}"/>
              </a:ext>
            </a:extLst>
          </p:cNvPr>
          <p:cNvSpPr txBox="1"/>
          <p:nvPr/>
        </p:nvSpPr>
        <p:spPr>
          <a:xfrm>
            <a:off x="4792132" y="1887526"/>
            <a:ext cx="6798733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бір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көшпелі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малшаруашылығымен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айналысқан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E4B54A-A59C-C8C6-1186-E8A264C49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8201" y="2019924"/>
            <a:ext cx="3047999" cy="2088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5EF9123-785E-4E05-3147-33D10C50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8096" y="3669914"/>
            <a:ext cx="2899904" cy="1812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5D3A7-CFB8-7721-5751-600E647ACBE4}"/>
              </a:ext>
            </a:extLst>
          </p:cNvPr>
          <p:cNvSpPr txBox="1"/>
          <p:nvPr/>
        </p:nvSpPr>
        <p:spPr>
          <a:xfrm>
            <a:off x="5494865" y="3743707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Келесі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отырықшы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егінші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24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6BC62B-98B8-D621-87B2-0D042C9C6280}"/>
              </a:ext>
            </a:extLst>
          </p:cNvPr>
          <p:cNvGrpSpPr>
            <a:grpSpLocks noChangeAspect="1"/>
          </p:cNvGrpSpPr>
          <p:nvPr/>
        </p:nvGrpSpPr>
        <p:grpSpPr>
          <a:xfrm>
            <a:off x="677131" y="1454335"/>
            <a:ext cx="5014039" cy="3667999"/>
            <a:chOff x="-12699" y="-2540"/>
            <a:chExt cx="4215129" cy="30835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5758E63-6713-7336-1A7D-FCB93A2749FE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9D760F-2F66-7C51-5E98-5F123046A478}"/>
              </a:ext>
            </a:extLst>
          </p:cNvPr>
          <p:cNvSpPr txBox="1"/>
          <p:nvPr/>
        </p:nvSpPr>
        <p:spPr>
          <a:xfrm>
            <a:off x="5588000" y="1860526"/>
            <a:ext cx="6096000" cy="217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Қытай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деректері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жерінен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алтын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күміс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асыл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тастар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хош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иісті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жұпар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шайлар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кілем-кілемшелер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қымбат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терілері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сауда-саттыққа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шығарылатының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жазады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1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8ECF2C-B4B0-4A60-EC30-C52120380A9D}"/>
              </a:ext>
            </a:extLst>
          </p:cNvPr>
          <p:cNvSpPr txBox="1"/>
          <p:nvPr/>
        </p:nvSpPr>
        <p:spPr>
          <a:xfrm>
            <a:off x="169333" y="1614994"/>
            <a:ext cx="6096000" cy="217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диқаншылықта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қолданған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кетпен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қолорақ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қолдиірмен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астық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сақтайтын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ыдыстары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ұралар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қамбалар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және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астық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қалдықтары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көптеп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табылды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2E32D0E-95AB-5418-C72E-169462E2F6AD}"/>
              </a:ext>
            </a:extLst>
          </p:cNvPr>
          <p:cNvGrpSpPr>
            <a:grpSpLocks noChangeAspect="1"/>
          </p:cNvGrpSpPr>
          <p:nvPr/>
        </p:nvGrpSpPr>
        <p:grpSpPr>
          <a:xfrm>
            <a:off x="6750179" y="770467"/>
            <a:ext cx="4875085" cy="4119861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CCB0344-9FCE-4072-56D9-3C270448395E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6417" r="-6417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4983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1C3F4A-E0E9-21D6-1DAE-9C3036F2F0B2}"/>
              </a:ext>
            </a:extLst>
          </p:cNvPr>
          <p:cNvSpPr txBox="1"/>
          <p:nvPr/>
        </p:nvSpPr>
        <p:spPr>
          <a:xfrm>
            <a:off x="651933" y="10569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Ауыздық</a:t>
            </a:r>
            <a:r>
              <a:rPr lang="en-US" sz="1800" b="1" dirty="0">
                <a:solidFill>
                  <a:srgbClr val="000000"/>
                </a:solidFill>
              </a:rPr>
              <a:t> - </a:t>
            </a:r>
            <a:r>
              <a:rPr lang="en-US" sz="1800" b="1" dirty="0" err="1">
                <a:solidFill>
                  <a:srgbClr val="000000"/>
                </a:solidFill>
              </a:rPr>
              <a:t>жылқының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аузына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салынатын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жүген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бөлігі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A4D5A3-803C-DB56-A7CF-2D8E40CC0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78" y="709658"/>
            <a:ext cx="3780389" cy="251645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50B2015-0336-900C-3CD1-1E7DE5D5A9DD}"/>
              </a:ext>
            </a:extLst>
          </p:cNvPr>
          <p:cNvCxnSpPr>
            <a:cxnSpLocks/>
          </p:cNvCxnSpPr>
          <p:nvPr/>
        </p:nvCxnSpPr>
        <p:spPr>
          <a:xfrm flipV="1">
            <a:off x="4766735" y="2784933"/>
            <a:ext cx="4392072" cy="1288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0BE518-6F78-404C-D19C-2FBBE1F21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37" y="3727108"/>
            <a:ext cx="4767797" cy="18574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5B500-8D0C-07BF-32C9-BE1A5F16C071}"/>
              </a:ext>
            </a:extLst>
          </p:cNvPr>
          <p:cNvSpPr txBox="1"/>
          <p:nvPr/>
        </p:nvSpPr>
        <p:spPr>
          <a:xfrm>
            <a:off x="5020734" y="409191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Олар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алғашқы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кезде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сүйектен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мүйізден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кейінірек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ағаштан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қоладан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ерте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көшпелілер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дәуірінде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темірден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жасалды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04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55861EB-BD71-EC85-6FA2-F0E68DA79E74}"/>
              </a:ext>
            </a:extLst>
          </p:cNvPr>
          <p:cNvGrpSpPr/>
          <p:nvPr/>
        </p:nvGrpSpPr>
        <p:grpSpPr>
          <a:xfrm>
            <a:off x="425686" y="1054564"/>
            <a:ext cx="11208382" cy="4143969"/>
            <a:chOff x="425686" y="1054564"/>
            <a:chExt cx="11208382" cy="41439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B65A00-FE99-0E25-D0A9-266CFAC8DD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5686" y="1315499"/>
              <a:ext cx="5307984" cy="3883034"/>
              <a:chOff x="-12699" y="-2540"/>
              <a:chExt cx="4215129" cy="3083560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CFC9B619-E9DC-201E-8D7C-B5EB8180AE27}"/>
                  </a:ext>
                </a:extLst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5326" r="-15326"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endParaRPr lang="ru-KZ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D45F53-64D8-0C68-44E7-4A2CC2DA80B5}"/>
                </a:ext>
              </a:extLst>
            </p:cNvPr>
            <p:cNvSpPr txBox="1"/>
            <p:nvPr/>
          </p:nvSpPr>
          <p:spPr>
            <a:xfrm>
              <a:off x="5342466" y="1054564"/>
              <a:ext cx="6096000" cy="1633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solidFill>
                    <a:srgbClr val="000000"/>
                  </a:solidFill>
                </a:rPr>
                <a:t>Қаңлылар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күнделікті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тұрмыста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теріден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әртүрлі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киім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үлгілерін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тігіп</a:t>
              </a:r>
              <a:r>
                <a:rPr lang="en-US" sz="1800" b="1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 err="1">
                  <a:solidFill>
                    <a:srgbClr val="FF0000"/>
                  </a:solidFill>
                </a:rPr>
                <a:t>жүн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маталарды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өрмекпен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тоқыған</a:t>
              </a:r>
              <a:r>
                <a:rPr lang="en-US" sz="1800" b="1" dirty="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33F319-0DD8-2F33-577D-153BEDE3E00D}"/>
                </a:ext>
              </a:extLst>
            </p:cNvPr>
            <p:cNvSpPr txBox="1"/>
            <p:nvPr/>
          </p:nvSpPr>
          <p:spPr>
            <a:xfrm>
              <a:off x="5538068" y="3152668"/>
              <a:ext cx="6096000" cy="1094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solidFill>
                    <a:srgbClr val="000000"/>
                  </a:solidFill>
                </a:rPr>
                <a:t>Алуан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түрлі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қыш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ыдыстарды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жасап</a:t>
              </a:r>
              <a:r>
                <a:rPr lang="en-US" sz="1800" b="1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 err="1">
                  <a:solidFill>
                    <a:srgbClr val="000000"/>
                  </a:solidFill>
                </a:rPr>
                <a:t>оларды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күнделікті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</a:rPr>
                <a:t>тұрмысында</a:t>
              </a:r>
              <a:r>
                <a:rPr 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пайдаланған</a:t>
              </a:r>
              <a:r>
                <a:rPr lang="en-US" sz="1800" b="1" dirty="0">
                  <a:solidFill>
                    <a:srgbClr val="00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1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D9991-FAE8-6610-6B32-CD75C3EC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02" y="270425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Ежелгі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қаңлылардағы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қала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мәдениеті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A72BE-C0DB-3681-C2DA-5B8EF100A544}"/>
              </a:ext>
            </a:extLst>
          </p:cNvPr>
          <p:cNvSpPr txBox="1"/>
          <p:nvPr/>
        </p:nvSpPr>
        <p:spPr>
          <a:xfrm>
            <a:off x="-448733" y="1923374"/>
            <a:ext cx="6096000" cy="562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</a:rPr>
              <a:t>Байырғы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қаңлылар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көшпелі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болған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F0675E2-43A0-A6F7-26C8-A59D89093C21}"/>
              </a:ext>
            </a:extLst>
          </p:cNvPr>
          <p:cNvGrpSpPr/>
          <p:nvPr/>
        </p:nvGrpSpPr>
        <p:grpSpPr>
          <a:xfrm>
            <a:off x="381000" y="1586548"/>
            <a:ext cx="11057466" cy="3860472"/>
            <a:chOff x="381000" y="1586548"/>
            <a:chExt cx="11057466" cy="38604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242E11-8F75-366A-F581-AF8F0B54C014}"/>
                </a:ext>
              </a:extLst>
            </p:cNvPr>
            <p:cNvSpPr txBox="1"/>
            <p:nvPr/>
          </p:nvSpPr>
          <p:spPr>
            <a:xfrm>
              <a:off x="381000" y="2950193"/>
              <a:ext cx="503766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rgbClr val="000000"/>
                  </a:solidFill>
                </a:rPr>
                <a:t>Олар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Шу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өзенінен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батысқа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қарай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және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Сыр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өзені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бойына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орныққан</a:t>
              </a:r>
              <a:endParaRPr lang="ru-KZ" sz="2000" dirty="0"/>
            </a:p>
          </p:txBody>
        </p: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E590F647-2821-65C7-522A-15303260E8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61323" y="1586548"/>
              <a:ext cx="5277143" cy="3860472"/>
              <a:chOff x="251049" y="4223"/>
              <a:chExt cx="4215129" cy="3083560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5F041827-2B6D-04DF-3345-CED7D9DD4073}"/>
                  </a:ext>
                </a:extLst>
              </p:cNvPr>
              <p:cNvSpPr/>
              <p:nvPr/>
            </p:nvSpPr>
            <p:spPr>
              <a:xfrm>
                <a:off x="251049" y="4223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4915" r="-4915"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endParaRPr lang="ru-KZ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B77DE6-6DA8-ECA3-8822-FAB200CF0F63}"/>
              </a:ext>
            </a:extLst>
          </p:cNvPr>
          <p:cNvSpPr txBox="1"/>
          <p:nvPr/>
        </p:nvSpPr>
        <p:spPr>
          <a:xfrm>
            <a:off x="5871634" y="5279919"/>
            <a:ext cx="6320366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Light Bold"/>
              </a:rPr>
              <a:t>Сырдария</a:t>
            </a:r>
            <a:r>
              <a:rPr lang="en-US" sz="1800" b="1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Light Bold"/>
              </a:rPr>
              <a:t>өзені</a:t>
            </a:r>
            <a:endParaRPr lang="en-US" sz="1800" b="1" dirty="0">
              <a:solidFill>
                <a:srgbClr val="000000"/>
              </a:solidFill>
              <a:latin typeface="Open Sans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9856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305E98-1BAC-2A00-78F0-FE1DD2FF556F}"/>
              </a:ext>
            </a:extLst>
          </p:cNvPr>
          <p:cNvSpPr txBox="1"/>
          <p:nvPr/>
        </p:nvSpPr>
        <p:spPr>
          <a:xfrm>
            <a:off x="5621867" y="655002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FF0000"/>
                </a:solidFill>
              </a:rPr>
              <a:t>Б.з.б</a:t>
            </a:r>
            <a:r>
              <a:rPr lang="en-US" sz="2000" b="1" dirty="0">
                <a:solidFill>
                  <a:srgbClr val="FF0000"/>
                </a:solidFill>
              </a:rPr>
              <a:t>  II-I ғ</a:t>
            </a:r>
            <a:r>
              <a:rPr lang="kk-KZ" sz="2000" b="1" dirty="0">
                <a:solidFill>
                  <a:srgbClr val="FF0000"/>
                </a:solidFill>
              </a:rPr>
              <a:t>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қаңлылар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қала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мәдениетіне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сүйенген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мықты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мемлекет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құрды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EE15CF-3B0D-833C-3D1C-C20B238C4550}"/>
              </a:ext>
            </a:extLst>
          </p:cNvPr>
          <p:cNvGrpSpPr/>
          <p:nvPr/>
        </p:nvGrpSpPr>
        <p:grpSpPr>
          <a:xfrm>
            <a:off x="364066" y="2041980"/>
            <a:ext cx="11734801" cy="3405188"/>
            <a:chOff x="364066" y="2041980"/>
            <a:chExt cx="11734801" cy="34051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1D67BE-F7E4-1793-715F-FC6E19DE05D8}"/>
                </a:ext>
              </a:extLst>
            </p:cNvPr>
            <p:cNvSpPr txBox="1"/>
            <p:nvPr/>
          </p:nvSpPr>
          <p:spPr>
            <a:xfrm>
              <a:off x="6002867" y="2764831"/>
              <a:ext cx="6096000" cy="1633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rgbClr val="000000"/>
                  </a:solidFill>
                </a:rPr>
                <a:t>Бұл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мемлекеттің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шығыстағы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көршісі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үйсіндер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болса</a:t>
              </a:r>
              <a:r>
                <a:rPr lang="en-US" sz="2000" b="1" dirty="0">
                  <a:solidFill>
                    <a:srgbClr val="000000"/>
                  </a:solidFill>
                </a:rPr>
                <a:t>, </a:t>
              </a:r>
              <a:r>
                <a:rPr lang="en-US" sz="2000" b="1" dirty="0" err="1">
                  <a:solidFill>
                    <a:srgbClr val="FF0000"/>
                  </a:solidFill>
                </a:rPr>
                <a:t>батыстағы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көршілері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аорстар</a:t>
              </a:r>
              <a:r>
                <a:rPr lang="en-US" sz="2000" b="1" dirty="0">
                  <a:solidFill>
                    <a:srgbClr val="000000"/>
                  </a:solidFill>
                </a:rPr>
                <a:t>,, </a:t>
              </a:r>
              <a:r>
                <a:rPr lang="en-US" sz="2000" b="1" dirty="0" err="1">
                  <a:solidFill>
                    <a:srgbClr val="000000"/>
                  </a:solidFill>
                </a:rPr>
                <a:t>яғни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сарматтар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болды</a:t>
              </a:r>
              <a:r>
                <a:rPr lang="en-US" sz="2000" b="1" dirty="0">
                  <a:solidFill>
                    <a:srgbClr val="000000"/>
                  </a:solidFill>
                </a:rPr>
                <a:t>.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4D4635E-1D3F-1015-B666-BCB123C59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64066" y="2041980"/>
              <a:ext cx="6053667" cy="340518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07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D85BA6-2664-AEDA-23CB-11FDA38C9DB5}"/>
              </a:ext>
            </a:extLst>
          </p:cNvPr>
          <p:cNvGrpSpPr/>
          <p:nvPr/>
        </p:nvGrpSpPr>
        <p:grpSpPr>
          <a:xfrm>
            <a:off x="347133" y="1156306"/>
            <a:ext cx="11438466" cy="3300319"/>
            <a:chOff x="347133" y="1156306"/>
            <a:chExt cx="11438466" cy="33003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34D328-0B76-F4C2-02FE-43E864F5FA42}"/>
                </a:ext>
              </a:extLst>
            </p:cNvPr>
            <p:cNvSpPr txBox="1"/>
            <p:nvPr/>
          </p:nvSpPr>
          <p:spPr>
            <a:xfrm>
              <a:off x="347133" y="1727200"/>
              <a:ext cx="4902199" cy="2729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buFont typeface="Wingdings" panose="05000000000000000000" pitchFamily="2" charset="2"/>
                <a:buChar char="Ø"/>
              </a:pPr>
              <a:r>
                <a:rPr lang="en-US" sz="2400" b="1" dirty="0" err="1">
                  <a:solidFill>
                    <a:srgbClr val="000000"/>
                  </a:solidFill>
                </a:rPr>
                <a:t>Қаңлы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елінің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аймағы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солтүстікте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Балқаш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көліне</a:t>
              </a:r>
              <a:r>
                <a:rPr lang="en-US" sz="2400" b="1" dirty="0">
                  <a:solidFill>
                    <a:srgbClr val="000000"/>
                  </a:solidFill>
                </a:rPr>
                <a:t>,  </a:t>
              </a:r>
              <a:r>
                <a:rPr lang="en-US" sz="2400" b="1" dirty="0" err="1">
                  <a:solidFill>
                    <a:srgbClr val="FF0000"/>
                  </a:solidFill>
                </a:rPr>
                <a:t>батыста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Арал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теңізіне</a:t>
              </a:r>
              <a:r>
                <a:rPr lang="en-US" sz="2400" b="1" dirty="0">
                  <a:solidFill>
                    <a:srgbClr val="000000"/>
                  </a:solidFill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</a:rPr>
                <a:t>Оңтүстікте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Әмудария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өзенінің</a:t>
              </a:r>
              <a:r>
                <a:rPr lang="en-US" sz="2400" b="1" dirty="0">
                  <a:solidFill>
                    <a:srgbClr val="000000"/>
                  </a:solidFill>
                </a:rPr>
                <a:t>  </a:t>
              </a:r>
              <a:r>
                <a:rPr lang="en-US" sz="2400" b="1" dirty="0" err="1">
                  <a:solidFill>
                    <a:srgbClr val="FF0000"/>
                  </a:solidFill>
                </a:rPr>
                <a:t>солтүстік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алабына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дейінгі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жерлерді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қамтып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жатты</a:t>
              </a:r>
              <a:r>
                <a:rPr lang="en-US" sz="2400" b="1" dirty="0">
                  <a:solidFill>
                    <a:srgbClr val="000000"/>
                  </a:solidFill>
                </a:rPr>
                <a:t>.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3C67144-C2EF-546D-3ED1-15942514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534" t="32475" r="9076" b="8724"/>
            <a:stretch>
              <a:fillRect/>
            </a:stretch>
          </p:blipFill>
          <p:spPr>
            <a:xfrm>
              <a:off x="5472274" y="1156306"/>
              <a:ext cx="6313325" cy="3294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0312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95C007-EFF1-8D8E-2EC6-66F0B4C1CDA7}"/>
              </a:ext>
            </a:extLst>
          </p:cNvPr>
          <p:cNvSpPr txBox="1"/>
          <p:nvPr/>
        </p:nvSpPr>
        <p:spPr>
          <a:xfrm>
            <a:off x="270933" y="1146068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Қаңлы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елінде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жаздық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және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қыстық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екі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астана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9FAC1-A76F-0D5C-420E-A1A908495D91}"/>
              </a:ext>
            </a:extLst>
          </p:cNvPr>
          <p:cNvSpPr txBox="1"/>
          <p:nvPr/>
        </p:nvSpPr>
        <p:spPr>
          <a:xfrm>
            <a:off x="270933" y="2400764"/>
            <a:ext cx="6096000" cy="163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Жаздық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астана</a:t>
            </a:r>
            <a:r>
              <a:rPr lang="en-US" sz="1800" b="1" dirty="0">
                <a:solidFill>
                  <a:srgbClr val="000000"/>
                </a:solidFill>
              </a:rPr>
              <a:t> - </a:t>
            </a:r>
            <a:r>
              <a:rPr lang="en-US" sz="1800" b="1" dirty="0" err="1">
                <a:solidFill>
                  <a:srgbClr val="FF0000"/>
                </a:solidFill>
              </a:rPr>
              <a:t>Бетен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қаласы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000000"/>
                </a:solidFill>
              </a:rPr>
              <a:t>қазіргі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Балқаш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көлі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Арал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теңізі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аумағында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Ұлытауға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жақын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маңда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орналасқан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A8F7C-152B-CF14-021E-48F0FB2A11D1}"/>
              </a:ext>
            </a:extLst>
          </p:cNvPr>
          <p:cNvSpPr txBox="1"/>
          <p:nvPr/>
        </p:nvSpPr>
        <p:spPr>
          <a:xfrm>
            <a:off x="0" y="4339442"/>
            <a:ext cx="6096000" cy="55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Қысқы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астанасы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Сыр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бойында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EA9567C-ED98-E934-6828-218D1707DC4B}"/>
              </a:ext>
            </a:extLst>
          </p:cNvPr>
          <p:cNvGrpSpPr>
            <a:grpSpLocks noChangeAspect="1"/>
          </p:cNvGrpSpPr>
          <p:nvPr/>
        </p:nvGrpSpPr>
        <p:grpSpPr>
          <a:xfrm>
            <a:off x="6984379" y="1349601"/>
            <a:ext cx="4835015" cy="4085999"/>
            <a:chOff x="-2540" y="-2540"/>
            <a:chExt cx="2377441" cy="200914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38833AB-518C-68EC-E9E1-B53FEF53D53B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15890" r="-1589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14834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E6CCEA-35C4-8204-278B-EECBABE56474}"/>
              </a:ext>
            </a:extLst>
          </p:cNvPr>
          <p:cNvSpPr txBox="1"/>
          <p:nvPr/>
        </p:nvSpPr>
        <p:spPr>
          <a:xfrm>
            <a:off x="0" y="2576935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Қаңлыларға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бағынатын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мұндай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иеліктер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бесеу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7CA0F4-6AB0-0A52-6E0E-364D7AF22605}"/>
              </a:ext>
            </a:extLst>
          </p:cNvPr>
          <p:cNvGrpSpPr/>
          <p:nvPr/>
        </p:nvGrpSpPr>
        <p:grpSpPr>
          <a:xfrm>
            <a:off x="93133" y="845403"/>
            <a:ext cx="11751735" cy="4021864"/>
            <a:chOff x="93133" y="845403"/>
            <a:chExt cx="11751735" cy="40218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9BF29-7020-4EE9-C219-D6354196EC2E}"/>
                </a:ext>
              </a:extLst>
            </p:cNvPr>
            <p:cNvSpPr txBox="1"/>
            <p:nvPr/>
          </p:nvSpPr>
          <p:spPr>
            <a:xfrm>
              <a:off x="93133" y="1154536"/>
              <a:ext cx="6096000" cy="1094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rgbClr val="000000"/>
                  </a:solidFill>
                </a:rPr>
                <a:t>Егер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қаңлы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елін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Ұлы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хан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басқарса</a:t>
              </a:r>
              <a:r>
                <a:rPr lang="en-US" sz="2000" b="1" dirty="0">
                  <a:solidFill>
                    <a:srgbClr val="000000"/>
                  </a:solidFill>
                </a:rPr>
                <a:t>, </a:t>
              </a:r>
              <a:r>
                <a:rPr lang="en-US" sz="2000" b="1" dirty="0" err="1">
                  <a:solidFill>
                    <a:srgbClr val="000000"/>
                  </a:solidFill>
                </a:rPr>
                <a:t>ал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оған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қала-мемлекеттер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тәуелді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болды</a:t>
              </a:r>
              <a:r>
                <a:rPr lang="en-US" sz="2000" b="1" dirty="0">
                  <a:solidFill>
                    <a:srgbClr val="000000"/>
                  </a:solidFill>
                </a:rPr>
                <a:t>.</a:t>
              </a:r>
            </a:p>
          </p:txBody>
        </p: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39890F37-9EB9-63AE-EBCB-9E89226D78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7107" y="845403"/>
              <a:ext cx="5497761" cy="4021864"/>
              <a:chOff x="-12699" y="-2540"/>
              <a:chExt cx="4215129" cy="3083560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80A490FC-7410-5B61-046E-925700FB9B6D}"/>
                  </a:ext>
                </a:extLst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4915" r="-4915"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endParaRPr lang="ru-K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FE66C-2118-A92D-CABB-B33F647F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403" y="261958"/>
            <a:ext cx="7729728" cy="1188720"/>
          </a:xfrm>
        </p:spPr>
        <p:txBody>
          <a:bodyPr>
            <a:normAutofit/>
          </a:bodyPr>
          <a:lstStyle/>
          <a:p>
            <a:pPr marL="857250" indent="-857250"/>
            <a:r>
              <a:rPr lang="en-US" sz="2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қоғамдық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құрылысы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мен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саяси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өмірі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92518-D5D2-E783-5F14-784CA98C6D28}"/>
              </a:ext>
            </a:extLst>
          </p:cNvPr>
          <p:cNvSpPr txBox="1"/>
          <p:nvPr/>
        </p:nvSpPr>
        <p:spPr>
          <a:xfrm>
            <a:off x="0" y="2204402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Қаңлылар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қалалы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отырықшы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әрі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мал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бағумен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айналысатын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қауымдастықтан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құралған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3CDB4-A01B-5ECA-CC66-FF137FCE17DD}"/>
              </a:ext>
            </a:extLst>
          </p:cNvPr>
          <p:cNvSpPr txBox="1"/>
          <p:nvPr/>
        </p:nvSpPr>
        <p:spPr>
          <a:xfrm>
            <a:off x="-160866" y="3559069"/>
            <a:ext cx="6096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Мемлекет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рулар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тайпалар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одағынан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құралды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99C67853-B95D-880A-C5E4-80F90628DFE6}"/>
              </a:ext>
            </a:extLst>
          </p:cNvPr>
          <p:cNvGrpSpPr>
            <a:grpSpLocks noChangeAspect="1"/>
          </p:cNvGrpSpPr>
          <p:nvPr/>
        </p:nvGrpSpPr>
        <p:grpSpPr>
          <a:xfrm>
            <a:off x="5799194" y="1450678"/>
            <a:ext cx="6096001" cy="4459504"/>
            <a:chOff x="-12699" y="-2540"/>
            <a:chExt cx="4215129" cy="30835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53421650-1126-7D6C-185D-E84E4A70A144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5084" r="-15084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0969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0744B5-FBC9-3423-B657-08D493DC3252}"/>
              </a:ext>
            </a:extLst>
          </p:cNvPr>
          <p:cNvGrpSpPr/>
          <p:nvPr/>
        </p:nvGrpSpPr>
        <p:grpSpPr>
          <a:xfrm>
            <a:off x="1075270" y="528002"/>
            <a:ext cx="10896597" cy="5541498"/>
            <a:chOff x="1075270" y="528002"/>
            <a:chExt cx="10896597" cy="55414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26D763-44B0-7E07-8866-6A6E638FB8B9}"/>
                </a:ext>
              </a:extLst>
            </p:cNvPr>
            <p:cNvSpPr txBox="1"/>
            <p:nvPr/>
          </p:nvSpPr>
          <p:spPr>
            <a:xfrm>
              <a:off x="5003799" y="528002"/>
              <a:ext cx="6968068" cy="56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rgbClr val="000000"/>
                  </a:solidFill>
                </a:rPr>
                <a:t>Қаңлы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мемлекетінің</a:t>
              </a:r>
              <a:r>
                <a:rPr lang="en-US" sz="2000" b="1" dirty="0">
                  <a:solidFill>
                    <a:srgbClr val="000000"/>
                  </a:solidFill>
                </a:rPr>
                <a:t>  </a:t>
              </a:r>
              <a:r>
                <a:rPr lang="en-US" sz="2000" b="1" dirty="0" err="1">
                  <a:solidFill>
                    <a:srgbClr val="000000"/>
                  </a:solidFill>
                </a:rPr>
                <a:t>аймақтарын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хандар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басқарды</a:t>
              </a:r>
              <a:r>
                <a:rPr lang="en-US" sz="2000" b="1" dirty="0">
                  <a:solidFill>
                    <a:srgbClr val="000000"/>
                  </a:solidFill>
                </a:rPr>
                <a:t>.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0B92EEB-36C7-5D6C-06EE-BBD74A2C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9598"/>
            <a:stretch>
              <a:fillRect/>
            </a:stretch>
          </p:blipFill>
          <p:spPr>
            <a:xfrm>
              <a:off x="1075270" y="1638300"/>
              <a:ext cx="3657598" cy="2697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145AF5-6241-546A-9F5E-74CF735BC981}"/>
                </a:ext>
              </a:extLst>
            </p:cNvPr>
            <p:cNvSpPr txBox="1"/>
            <p:nvPr/>
          </p:nvSpPr>
          <p:spPr>
            <a:xfrm>
              <a:off x="4732868" y="1568324"/>
              <a:ext cx="6096000" cy="1094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rgbClr val="000000"/>
                  </a:solidFill>
                </a:rPr>
                <a:t>Хандардың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әрқайсысының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ел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басқаруды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жүргізетін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уәзірлері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болды</a:t>
              </a:r>
              <a:r>
                <a:rPr lang="en-US" sz="2000" b="1" dirty="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110137-290B-09C5-DFB2-18D99D158542}"/>
                </a:ext>
              </a:extLst>
            </p:cNvPr>
            <p:cNvSpPr txBox="1"/>
            <p:nvPr/>
          </p:nvSpPr>
          <p:spPr>
            <a:xfrm>
              <a:off x="4571999" y="3217933"/>
              <a:ext cx="6096000" cy="56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rgbClr val="000000"/>
                  </a:solidFill>
                </a:rPr>
                <a:t>Ал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бұлар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бәрі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ұлы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ханға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</a:rPr>
                <a:t>бағынды</a:t>
              </a:r>
              <a:r>
                <a:rPr lang="en-US" sz="2000" b="1" dirty="0">
                  <a:solidFill>
                    <a:srgbClr val="000000"/>
                  </a:solidFill>
                </a:rPr>
                <a:t>.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226EA1-5FDB-51CF-51B7-52A747A25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9664" y="4019506"/>
              <a:ext cx="2710736" cy="2049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0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A8FE3-A798-38AD-7625-C7C930B5DF97}"/>
              </a:ext>
            </a:extLst>
          </p:cNvPr>
          <p:cNvSpPr txBox="1"/>
          <p:nvPr/>
        </p:nvSpPr>
        <p:spPr>
          <a:xfrm>
            <a:off x="-8466" y="1623803"/>
            <a:ext cx="5334000" cy="217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1" lvl="1" indent="-45720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FF0000"/>
                </a:solidFill>
              </a:rPr>
              <a:t>Арал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бойындағы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және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Каспий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теңіз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жағалауындағы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сарматтар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мен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аландар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Қаңлы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еліне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бағынышты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болды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DB1152-C398-D18F-0EF2-C499CFFE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6" t="12094" r="3021" b="2303"/>
          <a:stretch>
            <a:fillRect/>
          </a:stretch>
        </p:blipFill>
        <p:spPr>
          <a:xfrm>
            <a:off x="5748867" y="1083222"/>
            <a:ext cx="6052869" cy="4190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9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C55E1-FB5D-9E14-7E8A-CF24A739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2759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археологиялық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ескерткіштері</a:t>
            </a:r>
            <a:endParaRPr lang="ru-KZ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6A98CB2-B6F9-A576-4C9C-7F9F2E3739BD}"/>
              </a:ext>
            </a:extLst>
          </p:cNvPr>
          <p:cNvGrpSpPr/>
          <p:nvPr/>
        </p:nvGrpSpPr>
        <p:grpSpPr>
          <a:xfrm>
            <a:off x="228601" y="2175724"/>
            <a:ext cx="11085845" cy="3480009"/>
            <a:chOff x="228601" y="2175724"/>
            <a:chExt cx="11085845" cy="34800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11232E-6A39-278B-E13D-BBAF648E0A5A}"/>
                </a:ext>
              </a:extLst>
            </p:cNvPr>
            <p:cNvSpPr txBox="1"/>
            <p:nvPr/>
          </p:nvSpPr>
          <p:spPr>
            <a:xfrm>
              <a:off x="228601" y="2397979"/>
              <a:ext cx="6096000" cy="3248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81051" lvl="1" indent="-457200" algn="ctr">
                <a:lnSpc>
                  <a:spcPts val="4200"/>
                </a:lnSpc>
                <a:buFont typeface="Wingdings" panose="05000000000000000000" pitchFamily="2" charset="2"/>
                <a:buChar char="Ø"/>
              </a:pP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Қаңлы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археологиялық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ескерткіштеріне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Ташкент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және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Шардара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суқоймасы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аймақтарында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табылған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Қауыншы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мәдениеті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,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Сырдарияның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төменгі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ағысындағы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,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Арал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бойындағы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Жетіасар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+mj-lt"/>
                </a:rPr>
                <a:t>мәдениеті</a:t>
              </a:r>
              <a:r>
                <a:rPr lang="en-US" sz="1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деген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атпен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белгілі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байырғы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мекендері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+mj-lt"/>
                </a:rPr>
                <a:t>жатады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.</a:t>
              </a:r>
            </a:p>
          </p:txBody>
        </p:sp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85AD840-5CAD-8680-7F34-CB00613001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06102" y="2175724"/>
              <a:ext cx="4108344" cy="3480009"/>
              <a:chOff x="0" y="0"/>
              <a:chExt cx="2374900" cy="2011680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859A2E57-1FB1-453A-B943-CBF346260FA0}"/>
                  </a:ext>
                </a:extLst>
              </p:cNvPr>
              <p:cNvSpPr/>
              <p:nvPr/>
            </p:nvSpPr>
            <p:spPr>
              <a:xfrm>
                <a:off x="-2540" y="-2540"/>
                <a:ext cx="2377441" cy="2009140"/>
              </a:xfrm>
              <a:custGeom>
                <a:avLst/>
                <a:gdLst/>
                <a:ahLst/>
                <a:cxnLst/>
                <a:rect l="l" t="t" r="r" b="b"/>
                <a:pathLst>
                  <a:path w="2377441" h="2009140">
                    <a:moveTo>
                      <a:pt x="2376170" y="1778000"/>
                    </a:moveTo>
                    <a:cubicBezTo>
                      <a:pt x="2374900" y="1276350"/>
                      <a:pt x="2359660" y="598170"/>
                      <a:pt x="2359660" y="97790"/>
                    </a:cubicBezTo>
                    <a:cubicBezTo>
                      <a:pt x="2359660" y="90170"/>
                      <a:pt x="2360930" y="82550"/>
                      <a:pt x="2360930" y="76200"/>
                    </a:cubicBezTo>
                    <a:cubicBezTo>
                      <a:pt x="2359660" y="74930"/>
                      <a:pt x="2358390" y="74930"/>
                      <a:pt x="2357120" y="73660"/>
                    </a:cubicBezTo>
                    <a:cubicBezTo>
                      <a:pt x="2357120" y="73660"/>
                      <a:pt x="2355850" y="74930"/>
                      <a:pt x="2355850" y="76200"/>
                    </a:cubicBezTo>
                    <a:cubicBezTo>
                      <a:pt x="2353310" y="82550"/>
                      <a:pt x="2348230" y="82550"/>
                      <a:pt x="2343150" y="82550"/>
                    </a:cubicBezTo>
                    <a:cubicBezTo>
                      <a:pt x="2336800" y="81280"/>
                      <a:pt x="2330450" y="74930"/>
                      <a:pt x="2322830" y="77470"/>
                    </a:cubicBezTo>
                    <a:cubicBezTo>
                      <a:pt x="2320290" y="78740"/>
                      <a:pt x="2315210" y="76200"/>
                      <a:pt x="2313940" y="73660"/>
                    </a:cubicBezTo>
                    <a:cubicBezTo>
                      <a:pt x="2310130" y="68580"/>
                      <a:pt x="2305050" y="68580"/>
                      <a:pt x="2299970" y="71120"/>
                    </a:cubicBezTo>
                    <a:cubicBezTo>
                      <a:pt x="2297430" y="72390"/>
                      <a:pt x="2294890" y="71120"/>
                      <a:pt x="2292350" y="71120"/>
                    </a:cubicBezTo>
                    <a:cubicBezTo>
                      <a:pt x="2288540" y="71120"/>
                      <a:pt x="2283460" y="69850"/>
                      <a:pt x="2279650" y="68580"/>
                    </a:cubicBezTo>
                    <a:cubicBezTo>
                      <a:pt x="2278380" y="68580"/>
                      <a:pt x="2275840" y="67310"/>
                      <a:pt x="2274570" y="67310"/>
                    </a:cubicBezTo>
                    <a:cubicBezTo>
                      <a:pt x="2270760" y="66040"/>
                      <a:pt x="2266950" y="62230"/>
                      <a:pt x="2263140" y="67310"/>
                    </a:cubicBezTo>
                    <a:cubicBezTo>
                      <a:pt x="2263140" y="67310"/>
                      <a:pt x="2260600" y="67310"/>
                      <a:pt x="2259330" y="66040"/>
                    </a:cubicBezTo>
                    <a:cubicBezTo>
                      <a:pt x="2258060" y="63500"/>
                      <a:pt x="2256790" y="59690"/>
                      <a:pt x="2255520" y="57150"/>
                    </a:cubicBezTo>
                    <a:cubicBezTo>
                      <a:pt x="2252980" y="53340"/>
                      <a:pt x="2252980" y="46990"/>
                      <a:pt x="2249170" y="44450"/>
                    </a:cubicBezTo>
                    <a:cubicBezTo>
                      <a:pt x="2246630" y="43180"/>
                      <a:pt x="2245360" y="41910"/>
                      <a:pt x="2244090" y="39370"/>
                    </a:cubicBezTo>
                    <a:cubicBezTo>
                      <a:pt x="2244090" y="38100"/>
                      <a:pt x="2241550" y="36830"/>
                      <a:pt x="2241550" y="35560"/>
                    </a:cubicBezTo>
                    <a:lnTo>
                      <a:pt x="2237740" y="31750"/>
                    </a:lnTo>
                    <a:cubicBezTo>
                      <a:pt x="2236470" y="29210"/>
                      <a:pt x="2235200" y="25400"/>
                      <a:pt x="2232660" y="24130"/>
                    </a:cubicBezTo>
                    <a:cubicBezTo>
                      <a:pt x="2227580" y="20320"/>
                      <a:pt x="2226310" y="15240"/>
                      <a:pt x="2228850" y="8890"/>
                    </a:cubicBezTo>
                    <a:cubicBezTo>
                      <a:pt x="2225040" y="7620"/>
                      <a:pt x="2222500" y="5080"/>
                      <a:pt x="2218690" y="5080"/>
                    </a:cubicBezTo>
                    <a:cubicBezTo>
                      <a:pt x="2203450" y="6350"/>
                      <a:pt x="2186940" y="8890"/>
                      <a:pt x="2171700" y="10160"/>
                    </a:cubicBezTo>
                    <a:cubicBezTo>
                      <a:pt x="2169160" y="10160"/>
                      <a:pt x="2165350" y="11430"/>
                      <a:pt x="2164080" y="12700"/>
                    </a:cubicBezTo>
                    <a:cubicBezTo>
                      <a:pt x="2153920" y="19050"/>
                      <a:pt x="2143760" y="13970"/>
                      <a:pt x="2133600" y="12700"/>
                    </a:cubicBezTo>
                    <a:cubicBezTo>
                      <a:pt x="2125980" y="12700"/>
                      <a:pt x="2118360" y="8890"/>
                      <a:pt x="2110740" y="7620"/>
                    </a:cubicBezTo>
                    <a:cubicBezTo>
                      <a:pt x="2101850" y="6350"/>
                      <a:pt x="2094230" y="7620"/>
                      <a:pt x="2085340" y="6350"/>
                    </a:cubicBezTo>
                    <a:cubicBezTo>
                      <a:pt x="2084070" y="6350"/>
                      <a:pt x="2082800" y="5080"/>
                      <a:pt x="2081530" y="3810"/>
                    </a:cubicBezTo>
                    <a:cubicBezTo>
                      <a:pt x="2078990" y="0"/>
                      <a:pt x="2073910" y="1270"/>
                      <a:pt x="2071370" y="2540"/>
                    </a:cubicBezTo>
                    <a:cubicBezTo>
                      <a:pt x="2067560" y="5080"/>
                      <a:pt x="2066290" y="8890"/>
                      <a:pt x="2063750" y="12700"/>
                    </a:cubicBezTo>
                    <a:cubicBezTo>
                      <a:pt x="2057400" y="13970"/>
                      <a:pt x="2048510" y="15240"/>
                      <a:pt x="2042160" y="19050"/>
                    </a:cubicBezTo>
                    <a:cubicBezTo>
                      <a:pt x="2037080" y="21590"/>
                      <a:pt x="2034540" y="22860"/>
                      <a:pt x="2030730" y="20320"/>
                    </a:cubicBezTo>
                    <a:lnTo>
                      <a:pt x="2029460" y="21590"/>
                    </a:lnTo>
                    <a:cubicBezTo>
                      <a:pt x="2032000" y="24130"/>
                      <a:pt x="2033270" y="27940"/>
                      <a:pt x="2035810" y="30480"/>
                    </a:cubicBezTo>
                    <a:cubicBezTo>
                      <a:pt x="2032000" y="31750"/>
                      <a:pt x="2026920" y="34290"/>
                      <a:pt x="2024380" y="33020"/>
                    </a:cubicBezTo>
                    <a:cubicBezTo>
                      <a:pt x="2018030" y="31750"/>
                      <a:pt x="2015490" y="34290"/>
                      <a:pt x="2010410" y="36830"/>
                    </a:cubicBezTo>
                    <a:cubicBezTo>
                      <a:pt x="2005330" y="40640"/>
                      <a:pt x="1998980" y="43180"/>
                      <a:pt x="1993900" y="45720"/>
                    </a:cubicBezTo>
                    <a:cubicBezTo>
                      <a:pt x="1992630" y="45720"/>
                      <a:pt x="1991360" y="45720"/>
                      <a:pt x="1990090" y="44450"/>
                    </a:cubicBezTo>
                    <a:cubicBezTo>
                      <a:pt x="1988820" y="44450"/>
                      <a:pt x="1987550" y="43180"/>
                      <a:pt x="1987550" y="43180"/>
                    </a:cubicBezTo>
                    <a:cubicBezTo>
                      <a:pt x="1981200" y="45720"/>
                      <a:pt x="1974850" y="48260"/>
                      <a:pt x="1968500" y="45720"/>
                    </a:cubicBezTo>
                    <a:cubicBezTo>
                      <a:pt x="1967230" y="45720"/>
                      <a:pt x="1967230" y="46990"/>
                      <a:pt x="1965960" y="46990"/>
                    </a:cubicBezTo>
                    <a:cubicBezTo>
                      <a:pt x="1958340" y="49530"/>
                      <a:pt x="1953260" y="58420"/>
                      <a:pt x="1943100" y="58420"/>
                    </a:cubicBezTo>
                    <a:cubicBezTo>
                      <a:pt x="1935480" y="58420"/>
                      <a:pt x="1927860" y="64770"/>
                      <a:pt x="1920240" y="64770"/>
                    </a:cubicBezTo>
                    <a:cubicBezTo>
                      <a:pt x="1911350" y="66040"/>
                      <a:pt x="1903730" y="68580"/>
                      <a:pt x="1896110" y="72390"/>
                    </a:cubicBezTo>
                    <a:cubicBezTo>
                      <a:pt x="1893570" y="73660"/>
                      <a:pt x="1891030" y="73660"/>
                      <a:pt x="1889760" y="73660"/>
                    </a:cubicBezTo>
                    <a:cubicBezTo>
                      <a:pt x="1883410" y="71120"/>
                      <a:pt x="1879600" y="74930"/>
                      <a:pt x="1877060" y="78740"/>
                    </a:cubicBezTo>
                    <a:cubicBezTo>
                      <a:pt x="1870710" y="87630"/>
                      <a:pt x="1860550" y="90170"/>
                      <a:pt x="1851660" y="92710"/>
                    </a:cubicBezTo>
                    <a:cubicBezTo>
                      <a:pt x="1840230" y="95250"/>
                      <a:pt x="1828800" y="96520"/>
                      <a:pt x="1817370" y="97790"/>
                    </a:cubicBezTo>
                    <a:cubicBezTo>
                      <a:pt x="1816100" y="97790"/>
                      <a:pt x="1814830" y="101600"/>
                      <a:pt x="1812290" y="102870"/>
                    </a:cubicBezTo>
                    <a:cubicBezTo>
                      <a:pt x="1811020" y="102870"/>
                      <a:pt x="1809750" y="101600"/>
                      <a:pt x="1809750" y="101600"/>
                    </a:cubicBezTo>
                    <a:cubicBezTo>
                      <a:pt x="1803400" y="109220"/>
                      <a:pt x="1799590" y="120650"/>
                      <a:pt x="1786890" y="119380"/>
                    </a:cubicBezTo>
                    <a:lnTo>
                      <a:pt x="1785620" y="119380"/>
                    </a:lnTo>
                    <a:cubicBezTo>
                      <a:pt x="1775460" y="125730"/>
                      <a:pt x="1765300" y="123190"/>
                      <a:pt x="1756410" y="120650"/>
                    </a:cubicBezTo>
                    <a:cubicBezTo>
                      <a:pt x="1753870" y="120650"/>
                      <a:pt x="1750060" y="118110"/>
                      <a:pt x="1748790" y="115570"/>
                    </a:cubicBezTo>
                    <a:cubicBezTo>
                      <a:pt x="1744980" y="107950"/>
                      <a:pt x="1734820" y="105410"/>
                      <a:pt x="1727200" y="107950"/>
                    </a:cubicBezTo>
                    <a:cubicBezTo>
                      <a:pt x="1720850" y="110490"/>
                      <a:pt x="1714500" y="111760"/>
                      <a:pt x="1708150" y="114300"/>
                    </a:cubicBezTo>
                    <a:cubicBezTo>
                      <a:pt x="1697990" y="116840"/>
                      <a:pt x="1689100" y="118110"/>
                      <a:pt x="1678940" y="113030"/>
                    </a:cubicBezTo>
                    <a:cubicBezTo>
                      <a:pt x="1668780" y="107950"/>
                      <a:pt x="1661160" y="111760"/>
                      <a:pt x="1656080" y="123190"/>
                    </a:cubicBezTo>
                    <a:cubicBezTo>
                      <a:pt x="1652270" y="130810"/>
                      <a:pt x="1642109" y="132080"/>
                      <a:pt x="1635759" y="125730"/>
                    </a:cubicBezTo>
                    <a:cubicBezTo>
                      <a:pt x="1631949" y="121920"/>
                      <a:pt x="1629409" y="123190"/>
                      <a:pt x="1625599" y="125730"/>
                    </a:cubicBezTo>
                    <a:lnTo>
                      <a:pt x="1617979" y="133350"/>
                    </a:lnTo>
                    <a:cubicBezTo>
                      <a:pt x="1616709" y="134620"/>
                      <a:pt x="1614169" y="134620"/>
                      <a:pt x="1612899" y="134620"/>
                    </a:cubicBezTo>
                    <a:lnTo>
                      <a:pt x="1605279" y="134620"/>
                    </a:lnTo>
                    <a:cubicBezTo>
                      <a:pt x="1600199" y="134620"/>
                      <a:pt x="1595119" y="133350"/>
                      <a:pt x="1590040" y="132080"/>
                    </a:cubicBezTo>
                    <a:cubicBezTo>
                      <a:pt x="1583690" y="130810"/>
                      <a:pt x="1578609" y="127000"/>
                      <a:pt x="1572259" y="125730"/>
                    </a:cubicBezTo>
                    <a:cubicBezTo>
                      <a:pt x="1562099" y="124460"/>
                      <a:pt x="1559559" y="115570"/>
                      <a:pt x="1555749" y="109220"/>
                    </a:cubicBezTo>
                    <a:cubicBezTo>
                      <a:pt x="1553209" y="105410"/>
                      <a:pt x="1548129" y="100330"/>
                      <a:pt x="1543049" y="101600"/>
                    </a:cubicBezTo>
                    <a:cubicBezTo>
                      <a:pt x="1537969" y="104140"/>
                      <a:pt x="1532889" y="101600"/>
                      <a:pt x="1529079" y="100330"/>
                    </a:cubicBezTo>
                    <a:cubicBezTo>
                      <a:pt x="1527809" y="100330"/>
                      <a:pt x="1525269" y="99060"/>
                      <a:pt x="1523999" y="99060"/>
                    </a:cubicBezTo>
                    <a:cubicBezTo>
                      <a:pt x="1515109" y="96520"/>
                      <a:pt x="1508759" y="101600"/>
                      <a:pt x="1502409" y="107950"/>
                    </a:cubicBezTo>
                    <a:lnTo>
                      <a:pt x="1497329" y="113030"/>
                    </a:lnTo>
                    <a:cubicBezTo>
                      <a:pt x="1496059" y="114300"/>
                      <a:pt x="1496059" y="116840"/>
                      <a:pt x="1494790" y="118110"/>
                    </a:cubicBezTo>
                    <a:cubicBezTo>
                      <a:pt x="1487170" y="124460"/>
                      <a:pt x="1479550" y="121920"/>
                      <a:pt x="1470659" y="118110"/>
                    </a:cubicBezTo>
                    <a:cubicBezTo>
                      <a:pt x="1463040" y="114300"/>
                      <a:pt x="1454149" y="118110"/>
                      <a:pt x="1451609" y="125730"/>
                    </a:cubicBezTo>
                    <a:cubicBezTo>
                      <a:pt x="1450340" y="130810"/>
                      <a:pt x="1449070" y="134620"/>
                      <a:pt x="1442720" y="137160"/>
                    </a:cubicBezTo>
                    <a:cubicBezTo>
                      <a:pt x="1436370" y="140970"/>
                      <a:pt x="1428750" y="143510"/>
                      <a:pt x="1427480" y="152400"/>
                    </a:cubicBezTo>
                    <a:cubicBezTo>
                      <a:pt x="1427480" y="153670"/>
                      <a:pt x="1426210" y="154940"/>
                      <a:pt x="1424940" y="154940"/>
                    </a:cubicBezTo>
                    <a:cubicBezTo>
                      <a:pt x="1421130" y="156210"/>
                      <a:pt x="1418590" y="157480"/>
                      <a:pt x="1414780" y="158750"/>
                    </a:cubicBezTo>
                    <a:lnTo>
                      <a:pt x="1403350" y="158750"/>
                    </a:lnTo>
                    <a:cubicBezTo>
                      <a:pt x="1395730" y="157480"/>
                      <a:pt x="1388110" y="154940"/>
                      <a:pt x="1380490" y="153670"/>
                    </a:cubicBezTo>
                    <a:cubicBezTo>
                      <a:pt x="1371600" y="152400"/>
                      <a:pt x="1363979" y="157480"/>
                      <a:pt x="1355090" y="158750"/>
                    </a:cubicBezTo>
                    <a:lnTo>
                      <a:pt x="1353820" y="160020"/>
                    </a:lnTo>
                    <a:cubicBezTo>
                      <a:pt x="1351280" y="163830"/>
                      <a:pt x="1347470" y="162560"/>
                      <a:pt x="1344930" y="160020"/>
                    </a:cubicBezTo>
                    <a:cubicBezTo>
                      <a:pt x="1339850" y="154940"/>
                      <a:pt x="1330960" y="153670"/>
                      <a:pt x="1324610" y="156210"/>
                    </a:cubicBezTo>
                    <a:cubicBezTo>
                      <a:pt x="1316990" y="160020"/>
                      <a:pt x="1309370" y="162560"/>
                      <a:pt x="1301750" y="165100"/>
                    </a:cubicBezTo>
                    <a:cubicBezTo>
                      <a:pt x="1299210" y="165100"/>
                      <a:pt x="1296670" y="163830"/>
                      <a:pt x="1295400" y="163830"/>
                    </a:cubicBezTo>
                    <a:cubicBezTo>
                      <a:pt x="1292860" y="163830"/>
                      <a:pt x="1289050" y="162560"/>
                      <a:pt x="1287780" y="163830"/>
                    </a:cubicBezTo>
                    <a:cubicBezTo>
                      <a:pt x="1277620" y="171450"/>
                      <a:pt x="1267460" y="168910"/>
                      <a:pt x="1258570" y="163830"/>
                    </a:cubicBezTo>
                    <a:cubicBezTo>
                      <a:pt x="1253490" y="161290"/>
                      <a:pt x="1245870" y="158750"/>
                      <a:pt x="1243330" y="151130"/>
                    </a:cubicBezTo>
                    <a:cubicBezTo>
                      <a:pt x="1242060" y="146050"/>
                      <a:pt x="1236980" y="140970"/>
                      <a:pt x="1233170" y="137160"/>
                    </a:cubicBezTo>
                    <a:cubicBezTo>
                      <a:pt x="1226820" y="130810"/>
                      <a:pt x="1220470" y="121920"/>
                      <a:pt x="1209040" y="121920"/>
                    </a:cubicBezTo>
                    <a:cubicBezTo>
                      <a:pt x="1206500" y="121920"/>
                      <a:pt x="1203959" y="116840"/>
                      <a:pt x="1202690" y="118110"/>
                    </a:cubicBezTo>
                    <a:cubicBezTo>
                      <a:pt x="1197609" y="119380"/>
                      <a:pt x="1197609" y="116840"/>
                      <a:pt x="1195070" y="114300"/>
                    </a:cubicBezTo>
                    <a:cubicBezTo>
                      <a:pt x="1192530" y="111760"/>
                      <a:pt x="1188720" y="109220"/>
                      <a:pt x="1186180" y="105410"/>
                    </a:cubicBezTo>
                    <a:cubicBezTo>
                      <a:pt x="1182370" y="100330"/>
                      <a:pt x="1178560" y="93980"/>
                      <a:pt x="1174750" y="88900"/>
                    </a:cubicBezTo>
                    <a:cubicBezTo>
                      <a:pt x="1170940" y="83820"/>
                      <a:pt x="1168400" y="77470"/>
                      <a:pt x="1164590" y="72390"/>
                    </a:cubicBezTo>
                    <a:cubicBezTo>
                      <a:pt x="1163320" y="71120"/>
                      <a:pt x="1159509" y="69850"/>
                      <a:pt x="1158240" y="71120"/>
                    </a:cubicBezTo>
                    <a:lnTo>
                      <a:pt x="1143000" y="78740"/>
                    </a:lnTo>
                    <a:cubicBezTo>
                      <a:pt x="1140460" y="80010"/>
                      <a:pt x="1139190" y="82550"/>
                      <a:pt x="1137920" y="85090"/>
                    </a:cubicBezTo>
                    <a:lnTo>
                      <a:pt x="1136650" y="83820"/>
                    </a:lnTo>
                    <a:cubicBezTo>
                      <a:pt x="1137920" y="80010"/>
                      <a:pt x="1139190" y="76200"/>
                      <a:pt x="1140460" y="74930"/>
                    </a:cubicBezTo>
                    <a:lnTo>
                      <a:pt x="1125220" y="71120"/>
                    </a:lnTo>
                    <a:cubicBezTo>
                      <a:pt x="1121410" y="69850"/>
                      <a:pt x="1115060" y="69850"/>
                      <a:pt x="1112520" y="69850"/>
                    </a:cubicBezTo>
                    <a:lnTo>
                      <a:pt x="1092200" y="69850"/>
                    </a:lnTo>
                    <a:cubicBezTo>
                      <a:pt x="1084580" y="69850"/>
                      <a:pt x="1078230" y="68580"/>
                      <a:pt x="1070610" y="69850"/>
                    </a:cubicBezTo>
                    <a:cubicBezTo>
                      <a:pt x="1065530" y="71120"/>
                      <a:pt x="1061720" y="68580"/>
                      <a:pt x="1057910" y="66040"/>
                    </a:cubicBezTo>
                    <a:cubicBezTo>
                      <a:pt x="1047750" y="58420"/>
                      <a:pt x="1037590" y="49530"/>
                      <a:pt x="1023620" y="53340"/>
                    </a:cubicBezTo>
                    <a:cubicBezTo>
                      <a:pt x="1022350" y="53340"/>
                      <a:pt x="1019810" y="52070"/>
                      <a:pt x="1018540" y="50800"/>
                    </a:cubicBezTo>
                    <a:cubicBezTo>
                      <a:pt x="1014730" y="49530"/>
                      <a:pt x="1012190" y="46990"/>
                      <a:pt x="1007110" y="44450"/>
                    </a:cubicBezTo>
                    <a:cubicBezTo>
                      <a:pt x="1007110" y="48260"/>
                      <a:pt x="1007110" y="49530"/>
                      <a:pt x="1008380" y="52070"/>
                    </a:cubicBezTo>
                    <a:cubicBezTo>
                      <a:pt x="1005840" y="54610"/>
                      <a:pt x="1004570" y="53340"/>
                      <a:pt x="1003300" y="52070"/>
                    </a:cubicBezTo>
                    <a:cubicBezTo>
                      <a:pt x="1002030" y="53340"/>
                      <a:pt x="1000760" y="55880"/>
                      <a:pt x="999490" y="55880"/>
                    </a:cubicBezTo>
                    <a:cubicBezTo>
                      <a:pt x="993140" y="58420"/>
                      <a:pt x="986790" y="59690"/>
                      <a:pt x="980440" y="62230"/>
                    </a:cubicBezTo>
                    <a:cubicBezTo>
                      <a:pt x="977900" y="63500"/>
                      <a:pt x="975360" y="64770"/>
                      <a:pt x="974090" y="66040"/>
                    </a:cubicBezTo>
                    <a:cubicBezTo>
                      <a:pt x="969010" y="69850"/>
                      <a:pt x="965200" y="76200"/>
                      <a:pt x="956310" y="74930"/>
                    </a:cubicBezTo>
                    <a:cubicBezTo>
                      <a:pt x="955040" y="74930"/>
                      <a:pt x="952500" y="77470"/>
                      <a:pt x="949960" y="77470"/>
                    </a:cubicBezTo>
                    <a:cubicBezTo>
                      <a:pt x="947420" y="78740"/>
                      <a:pt x="943610" y="78740"/>
                      <a:pt x="941070" y="80010"/>
                    </a:cubicBezTo>
                    <a:lnTo>
                      <a:pt x="938530" y="80010"/>
                    </a:lnTo>
                    <a:cubicBezTo>
                      <a:pt x="930910" y="82550"/>
                      <a:pt x="924560" y="85090"/>
                      <a:pt x="916940" y="86360"/>
                    </a:cubicBezTo>
                    <a:lnTo>
                      <a:pt x="911860" y="86360"/>
                    </a:lnTo>
                    <a:cubicBezTo>
                      <a:pt x="905510" y="86360"/>
                      <a:pt x="900430" y="85090"/>
                      <a:pt x="894080" y="85090"/>
                    </a:cubicBezTo>
                    <a:cubicBezTo>
                      <a:pt x="887730" y="85090"/>
                      <a:pt x="881380" y="87630"/>
                      <a:pt x="875030" y="87630"/>
                    </a:cubicBezTo>
                    <a:cubicBezTo>
                      <a:pt x="867410" y="87630"/>
                      <a:pt x="858520" y="87630"/>
                      <a:pt x="852170" y="82550"/>
                    </a:cubicBezTo>
                    <a:cubicBezTo>
                      <a:pt x="850900" y="81280"/>
                      <a:pt x="847090" y="81280"/>
                      <a:pt x="844550" y="82550"/>
                    </a:cubicBezTo>
                    <a:cubicBezTo>
                      <a:pt x="835660" y="83820"/>
                      <a:pt x="826770" y="85090"/>
                      <a:pt x="819150" y="87630"/>
                    </a:cubicBezTo>
                    <a:cubicBezTo>
                      <a:pt x="811530" y="90170"/>
                      <a:pt x="807720" y="87630"/>
                      <a:pt x="805180" y="81280"/>
                    </a:cubicBezTo>
                    <a:cubicBezTo>
                      <a:pt x="803910" y="78740"/>
                      <a:pt x="801370" y="76200"/>
                      <a:pt x="798830" y="73660"/>
                    </a:cubicBezTo>
                    <a:cubicBezTo>
                      <a:pt x="795020" y="71120"/>
                      <a:pt x="791210" y="67310"/>
                      <a:pt x="787400" y="67310"/>
                    </a:cubicBezTo>
                    <a:cubicBezTo>
                      <a:pt x="778510" y="67310"/>
                      <a:pt x="773430" y="62230"/>
                      <a:pt x="767080" y="58420"/>
                    </a:cubicBezTo>
                    <a:cubicBezTo>
                      <a:pt x="756920" y="52070"/>
                      <a:pt x="748030" y="44450"/>
                      <a:pt x="735330" y="45720"/>
                    </a:cubicBezTo>
                    <a:lnTo>
                      <a:pt x="735330" y="39370"/>
                    </a:lnTo>
                    <a:cubicBezTo>
                      <a:pt x="737870" y="39370"/>
                      <a:pt x="740410" y="39370"/>
                      <a:pt x="742950" y="38100"/>
                    </a:cubicBezTo>
                    <a:cubicBezTo>
                      <a:pt x="739140" y="35560"/>
                      <a:pt x="739140" y="31750"/>
                      <a:pt x="736600" y="29210"/>
                    </a:cubicBezTo>
                    <a:cubicBezTo>
                      <a:pt x="731520" y="25400"/>
                      <a:pt x="726440" y="24130"/>
                      <a:pt x="721360" y="21590"/>
                    </a:cubicBezTo>
                    <a:cubicBezTo>
                      <a:pt x="717550" y="20320"/>
                      <a:pt x="712470" y="20320"/>
                      <a:pt x="715010" y="26670"/>
                    </a:cubicBezTo>
                    <a:cubicBezTo>
                      <a:pt x="708660" y="27940"/>
                      <a:pt x="703580" y="27940"/>
                      <a:pt x="701040" y="30480"/>
                    </a:cubicBezTo>
                    <a:cubicBezTo>
                      <a:pt x="695960" y="34290"/>
                      <a:pt x="690880" y="31750"/>
                      <a:pt x="687070" y="29210"/>
                    </a:cubicBezTo>
                    <a:cubicBezTo>
                      <a:pt x="684530" y="27940"/>
                      <a:pt x="681990" y="26670"/>
                      <a:pt x="679450" y="27940"/>
                    </a:cubicBezTo>
                    <a:cubicBezTo>
                      <a:pt x="664210" y="35560"/>
                      <a:pt x="648970" y="31750"/>
                      <a:pt x="633730" y="31750"/>
                    </a:cubicBezTo>
                    <a:cubicBezTo>
                      <a:pt x="631190" y="31750"/>
                      <a:pt x="628650" y="30480"/>
                      <a:pt x="624840" y="30480"/>
                    </a:cubicBezTo>
                    <a:cubicBezTo>
                      <a:pt x="619760" y="29210"/>
                      <a:pt x="615950" y="26670"/>
                      <a:pt x="610870" y="25400"/>
                    </a:cubicBezTo>
                    <a:cubicBezTo>
                      <a:pt x="605790" y="24130"/>
                      <a:pt x="599440" y="22860"/>
                      <a:pt x="594360" y="21590"/>
                    </a:cubicBezTo>
                    <a:lnTo>
                      <a:pt x="590550" y="21590"/>
                    </a:lnTo>
                    <a:cubicBezTo>
                      <a:pt x="581660" y="21590"/>
                      <a:pt x="572770" y="22860"/>
                      <a:pt x="565150" y="22860"/>
                    </a:cubicBezTo>
                    <a:cubicBezTo>
                      <a:pt x="558800" y="22860"/>
                      <a:pt x="552450" y="20320"/>
                      <a:pt x="544830" y="19050"/>
                    </a:cubicBezTo>
                    <a:cubicBezTo>
                      <a:pt x="543560" y="8890"/>
                      <a:pt x="533400" y="11430"/>
                      <a:pt x="527050" y="6350"/>
                    </a:cubicBezTo>
                    <a:cubicBezTo>
                      <a:pt x="525780" y="5080"/>
                      <a:pt x="523240" y="6350"/>
                      <a:pt x="521970" y="6350"/>
                    </a:cubicBezTo>
                    <a:cubicBezTo>
                      <a:pt x="514350" y="5080"/>
                      <a:pt x="509270" y="8890"/>
                      <a:pt x="506730" y="15240"/>
                    </a:cubicBezTo>
                    <a:cubicBezTo>
                      <a:pt x="502920" y="21590"/>
                      <a:pt x="492760" y="24130"/>
                      <a:pt x="496570" y="34290"/>
                    </a:cubicBezTo>
                    <a:cubicBezTo>
                      <a:pt x="497840" y="35560"/>
                      <a:pt x="500380" y="36830"/>
                      <a:pt x="501650" y="39370"/>
                    </a:cubicBezTo>
                    <a:cubicBezTo>
                      <a:pt x="501650" y="43180"/>
                      <a:pt x="500380" y="45720"/>
                      <a:pt x="496570" y="44450"/>
                    </a:cubicBezTo>
                    <a:cubicBezTo>
                      <a:pt x="495300" y="44450"/>
                      <a:pt x="494030" y="46990"/>
                      <a:pt x="492760" y="48260"/>
                    </a:cubicBezTo>
                    <a:cubicBezTo>
                      <a:pt x="491490" y="49530"/>
                      <a:pt x="491490" y="52070"/>
                      <a:pt x="490220" y="52070"/>
                    </a:cubicBezTo>
                    <a:cubicBezTo>
                      <a:pt x="482600" y="54610"/>
                      <a:pt x="477520" y="60960"/>
                      <a:pt x="468630" y="59690"/>
                    </a:cubicBezTo>
                    <a:lnTo>
                      <a:pt x="466090" y="59690"/>
                    </a:lnTo>
                    <a:cubicBezTo>
                      <a:pt x="458470" y="66040"/>
                      <a:pt x="450850" y="64770"/>
                      <a:pt x="441960" y="63500"/>
                    </a:cubicBezTo>
                    <a:cubicBezTo>
                      <a:pt x="438150" y="62230"/>
                      <a:pt x="433070" y="63500"/>
                      <a:pt x="427990" y="63500"/>
                    </a:cubicBezTo>
                    <a:cubicBezTo>
                      <a:pt x="424180" y="63500"/>
                      <a:pt x="420370" y="63500"/>
                      <a:pt x="416560" y="60960"/>
                    </a:cubicBezTo>
                    <a:cubicBezTo>
                      <a:pt x="411480" y="58420"/>
                      <a:pt x="406400" y="54610"/>
                      <a:pt x="401320" y="52070"/>
                    </a:cubicBezTo>
                    <a:cubicBezTo>
                      <a:pt x="396240" y="49530"/>
                      <a:pt x="389890" y="49530"/>
                      <a:pt x="389890" y="40640"/>
                    </a:cubicBezTo>
                    <a:cubicBezTo>
                      <a:pt x="389890" y="39370"/>
                      <a:pt x="387350" y="38100"/>
                      <a:pt x="387350" y="36830"/>
                    </a:cubicBezTo>
                    <a:cubicBezTo>
                      <a:pt x="378460" y="44450"/>
                      <a:pt x="370840" y="50800"/>
                      <a:pt x="363220" y="57150"/>
                    </a:cubicBezTo>
                    <a:cubicBezTo>
                      <a:pt x="359410" y="60960"/>
                      <a:pt x="354330" y="66040"/>
                      <a:pt x="356870" y="72390"/>
                    </a:cubicBezTo>
                    <a:cubicBezTo>
                      <a:pt x="356870" y="73660"/>
                      <a:pt x="355600" y="74930"/>
                      <a:pt x="355600" y="76200"/>
                    </a:cubicBezTo>
                    <a:cubicBezTo>
                      <a:pt x="354330" y="78740"/>
                      <a:pt x="353060" y="81280"/>
                      <a:pt x="350520" y="82550"/>
                    </a:cubicBezTo>
                    <a:cubicBezTo>
                      <a:pt x="347980" y="86360"/>
                      <a:pt x="345440" y="90170"/>
                      <a:pt x="342900" y="95250"/>
                    </a:cubicBezTo>
                    <a:lnTo>
                      <a:pt x="335280" y="102870"/>
                    </a:lnTo>
                    <a:cubicBezTo>
                      <a:pt x="332740" y="106680"/>
                      <a:pt x="330200" y="110490"/>
                      <a:pt x="326390" y="113030"/>
                    </a:cubicBezTo>
                    <a:cubicBezTo>
                      <a:pt x="317500" y="120650"/>
                      <a:pt x="308610" y="128270"/>
                      <a:pt x="298450" y="135890"/>
                    </a:cubicBezTo>
                    <a:cubicBezTo>
                      <a:pt x="293370" y="140970"/>
                      <a:pt x="287020" y="144780"/>
                      <a:pt x="281940" y="149860"/>
                    </a:cubicBezTo>
                    <a:cubicBezTo>
                      <a:pt x="273050" y="157480"/>
                      <a:pt x="262890" y="163830"/>
                      <a:pt x="257810" y="175260"/>
                    </a:cubicBezTo>
                    <a:cubicBezTo>
                      <a:pt x="257810" y="176530"/>
                      <a:pt x="255270" y="177800"/>
                      <a:pt x="254000" y="179070"/>
                    </a:cubicBezTo>
                    <a:cubicBezTo>
                      <a:pt x="247650" y="184150"/>
                      <a:pt x="237490" y="184150"/>
                      <a:pt x="237490" y="194310"/>
                    </a:cubicBezTo>
                    <a:cubicBezTo>
                      <a:pt x="227330" y="194310"/>
                      <a:pt x="222250" y="201930"/>
                      <a:pt x="217170" y="208280"/>
                    </a:cubicBezTo>
                    <a:cubicBezTo>
                      <a:pt x="213360" y="213360"/>
                      <a:pt x="209550" y="219710"/>
                      <a:pt x="204470" y="223520"/>
                    </a:cubicBezTo>
                    <a:cubicBezTo>
                      <a:pt x="199390" y="226060"/>
                      <a:pt x="193040" y="224790"/>
                      <a:pt x="186690" y="224790"/>
                    </a:cubicBezTo>
                    <a:cubicBezTo>
                      <a:pt x="184150" y="224790"/>
                      <a:pt x="181610" y="224790"/>
                      <a:pt x="181610" y="226060"/>
                    </a:cubicBezTo>
                    <a:cubicBezTo>
                      <a:pt x="176530" y="231140"/>
                      <a:pt x="170180" y="234950"/>
                      <a:pt x="166370" y="241300"/>
                    </a:cubicBezTo>
                    <a:cubicBezTo>
                      <a:pt x="162560" y="247650"/>
                      <a:pt x="158750" y="251460"/>
                      <a:pt x="152400" y="252730"/>
                    </a:cubicBezTo>
                    <a:cubicBezTo>
                      <a:pt x="146050" y="254000"/>
                      <a:pt x="139700" y="260350"/>
                      <a:pt x="130810" y="256540"/>
                    </a:cubicBezTo>
                    <a:cubicBezTo>
                      <a:pt x="123190" y="254000"/>
                      <a:pt x="114300" y="256540"/>
                      <a:pt x="109220" y="251460"/>
                    </a:cubicBezTo>
                    <a:cubicBezTo>
                      <a:pt x="99060" y="252730"/>
                      <a:pt x="91440" y="255270"/>
                      <a:pt x="82550" y="256540"/>
                    </a:cubicBezTo>
                    <a:cubicBezTo>
                      <a:pt x="72390" y="259080"/>
                      <a:pt x="60960" y="257810"/>
                      <a:pt x="52070" y="265430"/>
                    </a:cubicBezTo>
                    <a:cubicBezTo>
                      <a:pt x="44450" y="271780"/>
                      <a:pt x="38100" y="278130"/>
                      <a:pt x="26670" y="276860"/>
                    </a:cubicBezTo>
                    <a:cubicBezTo>
                      <a:pt x="27940" y="284480"/>
                      <a:pt x="29210" y="290830"/>
                      <a:pt x="30480" y="298450"/>
                    </a:cubicBezTo>
                    <a:cubicBezTo>
                      <a:pt x="33020" y="318770"/>
                      <a:pt x="35560" y="339090"/>
                      <a:pt x="36830" y="359410"/>
                    </a:cubicBezTo>
                    <a:cubicBezTo>
                      <a:pt x="40640" y="384810"/>
                      <a:pt x="41910" y="408940"/>
                      <a:pt x="39370" y="433070"/>
                    </a:cubicBezTo>
                    <a:cubicBezTo>
                      <a:pt x="36830" y="467360"/>
                      <a:pt x="25400" y="1640840"/>
                      <a:pt x="13970" y="1672590"/>
                    </a:cubicBezTo>
                    <a:lnTo>
                      <a:pt x="2540" y="1699260"/>
                    </a:lnTo>
                    <a:cubicBezTo>
                      <a:pt x="0" y="1705610"/>
                      <a:pt x="3810" y="1709420"/>
                      <a:pt x="10160" y="1710690"/>
                    </a:cubicBezTo>
                    <a:cubicBezTo>
                      <a:pt x="17780" y="1711960"/>
                      <a:pt x="20320" y="1717040"/>
                      <a:pt x="22860" y="1723390"/>
                    </a:cubicBezTo>
                    <a:cubicBezTo>
                      <a:pt x="25400" y="1733550"/>
                      <a:pt x="21590" y="1743710"/>
                      <a:pt x="26670" y="1753870"/>
                    </a:cubicBezTo>
                    <a:cubicBezTo>
                      <a:pt x="29210" y="1758950"/>
                      <a:pt x="26670" y="1767840"/>
                      <a:pt x="25400" y="1775460"/>
                    </a:cubicBezTo>
                    <a:cubicBezTo>
                      <a:pt x="24130" y="1785620"/>
                      <a:pt x="26670" y="1795780"/>
                      <a:pt x="30480" y="1804670"/>
                    </a:cubicBezTo>
                    <a:cubicBezTo>
                      <a:pt x="39370" y="1819910"/>
                      <a:pt x="40640" y="1837690"/>
                      <a:pt x="40640" y="1854200"/>
                    </a:cubicBezTo>
                    <a:cubicBezTo>
                      <a:pt x="40640" y="1858010"/>
                      <a:pt x="41910" y="1861820"/>
                      <a:pt x="43180" y="1864360"/>
                    </a:cubicBezTo>
                    <a:cubicBezTo>
                      <a:pt x="45720" y="1866900"/>
                      <a:pt x="50800" y="1869440"/>
                      <a:pt x="55880" y="1870710"/>
                    </a:cubicBezTo>
                    <a:lnTo>
                      <a:pt x="86360" y="1885950"/>
                    </a:lnTo>
                    <a:cubicBezTo>
                      <a:pt x="100330" y="1893570"/>
                      <a:pt x="111760" y="1892300"/>
                      <a:pt x="124460" y="1883410"/>
                    </a:cubicBezTo>
                    <a:cubicBezTo>
                      <a:pt x="125730" y="1882140"/>
                      <a:pt x="129540" y="1880870"/>
                      <a:pt x="130810" y="1880870"/>
                    </a:cubicBezTo>
                    <a:cubicBezTo>
                      <a:pt x="139700" y="1882140"/>
                      <a:pt x="148590" y="1882140"/>
                      <a:pt x="156210" y="1889760"/>
                    </a:cubicBezTo>
                    <a:cubicBezTo>
                      <a:pt x="165100" y="1897380"/>
                      <a:pt x="177800" y="1902460"/>
                      <a:pt x="187960" y="1908810"/>
                    </a:cubicBezTo>
                    <a:cubicBezTo>
                      <a:pt x="194310" y="1912620"/>
                      <a:pt x="201930" y="1917700"/>
                      <a:pt x="205740" y="1922780"/>
                    </a:cubicBezTo>
                    <a:cubicBezTo>
                      <a:pt x="208280" y="1925320"/>
                      <a:pt x="210820" y="1927860"/>
                      <a:pt x="213360" y="1929130"/>
                    </a:cubicBezTo>
                    <a:cubicBezTo>
                      <a:pt x="227330" y="1934210"/>
                      <a:pt x="234950" y="1946910"/>
                      <a:pt x="243840" y="1957070"/>
                    </a:cubicBezTo>
                    <a:cubicBezTo>
                      <a:pt x="251460" y="1965960"/>
                      <a:pt x="261620" y="1971040"/>
                      <a:pt x="273050" y="1972310"/>
                    </a:cubicBezTo>
                    <a:cubicBezTo>
                      <a:pt x="285750" y="1974850"/>
                      <a:pt x="298450" y="1976120"/>
                      <a:pt x="311150" y="1978660"/>
                    </a:cubicBezTo>
                    <a:cubicBezTo>
                      <a:pt x="316230" y="1979930"/>
                      <a:pt x="322580" y="1981200"/>
                      <a:pt x="327660" y="1983740"/>
                    </a:cubicBezTo>
                    <a:cubicBezTo>
                      <a:pt x="334010" y="1986280"/>
                      <a:pt x="340360" y="1986280"/>
                      <a:pt x="345440" y="1990090"/>
                    </a:cubicBezTo>
                    <a:cubicBezTo>
                      <a:pt x="353060" y="1996440"/>
                      <a:pt x="360680" y="2000250"/>
                      <a:pt x="370840" y="1997710"/>
                    </a:cubicBezTo>
                    <a:cubicBezTo>
                      <a:pt x="374650" y="1996440"/>
                      <a:pt x="379730" y="1998980"/>
                      <a:pt x="383540" y="2000250"/>
                    </a:cubicBezTo>
                    <a:cubicBezTo>
                      <a:pt x="384810" y="2000250"/>
                      <a:pt x="386080" y="2001520"/>
                      <a:pt x="387350" y="2001520"/>
                    </a:cubicBezTo>
                    <a:cubicBezTo>
                      <a:pt x="401320" y="2002790"/>
                      <a:pt x="414020" y="2000250"/>
                      <a:pt x="426720" y="1997710"/>
                    </a:cubicBezTo>
                    <a:cubicBezTo>
                      <a:pt x="431800" y="1996440"/>
                      <a:pt x="436880" y="1995170"/>
                      <a:pt x="441960" y="1992630"/>
                    </a:cubicBezTo>
                    <a:cubicBezTo>
                      <a:pt x="455930" y="1986280"/>
                      <a:pt x="469900" y="1979930"/>
                      <a:pt x="482600" y="1972310"/>
                    </a:cubicBezTo>
                    <a:cubicBezTo>
                      <a:pt x="491490" y="1967230"/>
                      <a:pt x="500380" y="1962150"/>
                      <a:pt x="510540" y="1967230"/>
                    </a:cubicBezTo>
                    <a:lnTo>
                      <a:pt x="515620" y="1967230"/>
                    </a:lnTo>
                    <a:cubicBezTo>
                      <a:pt x="524510" y="1967230"/>
                      <a:pt x="533400" y="1965960"/>
                      <a:pt x="541020" y="1964690"/>
                    </a:cubicBezTo>
                    <a:cubicBezTo>
                      <a:pt x="542290" y="1964690"/>
                      <a:pt x="544830" y="1964690"/>
                      <a:pt x="544830" y="1963420"/>
                    </a:cubicBezTo>
                    <a:cubicBezTo>
                      <a:pt x="548640" y="1958340"/>
                      <a:pt x="554990" y="1958340"/>
                      <a:pt x="561340" y="1957070"/>
                    </a:cubicBezTo>
                    <a:cubicBezTo>
                      <a:pt x="571500" y="1955800"/>
                      <a:pt x="581660" y="1955800"/>
                      <a:pt x="589280" y="1949450"/>
                    </a:cubicBezTo>
                    <a:cubicBezTo>
                      <a:pt x="596900" y="1944370"/>
                      <a:pt x="604520" y="1943100"/>
                      <a:pt x="613410" y="1941830"/>
                    </a:cubicBezTo>
                    <a:cubicBezTo>
                      <a:pt x="614680" y="1941830"/>
                      <a:pt x="617220" y="1940560"/>
                      <a:pt x="618490" y="1940560"/>
                    </a:cubicBezTo>
                    <a:cubicBezTo>
                      <a:pt x="624840" y="1939290"/>
                      <a:pt x="631190" y="1935480"/>
                      <a:pt x="636270" y="1936750"/>
                    </a:cubicBezTo>
                    <a:cubicBezTo>
                      <a:pt x="647700" y="1939290"/>
                      <a:pt x="652780" y="1935480"/>
                      <a:pt x="660400" y="1925320"/>
                    </a:cubicBezTo>
                    <a:cubicBezTo>
                      <a:pt x="661670" y="1922780"/>
                      <a:pt x="665480" y="1921510"/>
                      <a:pt x="668020" y="1920240"/>
                    </a:cubicBezTo>
                    <a:cubicBezTo>
                      <a:pt x="674370" y="1918970"/>
                      <a:pt x="680720" y="1920240"/>
                      <a:pt x="687070" y="1918970"/>
                    </a:cubicBezTo>
                    <a:cubicBezTo>
                      <a:pt x="690880" y="1918970"/>
                      <a:pt x="694690" y="1915160"/>
                      <a:pt x="697230" y="1915160"/>
                    </a:cubicBezTo>
                    <a:cubicBezTo>
                      <a:pt x="707390" y="1916430"/>
                      <a:pt x="718820" y="1912620"/>
                      <a:pt x="727710" y="1918970"/>
                    </a:cubicBezTo>
                    <a:cubicBezTo>
                      <a:pt x="728980" y="1920240"/>
                      <a:pt x="731520" y="1920240"/>
                      <a:pt x="734060" y="1920240"/>
                    </a:cubicBezTo>
                    <a:cubicBezTo>
                      <a:pt x="750570" y="1921510"/>
                      <a:pt x="764540" y="1926590"/>
                      <a:pt x="775970" y="1936750"/>
                    </a:cubicBezTo>
                    <a:cubicBezTo>
                      <a:pt x="779780" y="1940560"/>
                      <a:pt x="784860" y="1943100"/>
                      <a:pt x="788670" y="1945640"/>
                    </a:cubicBezTo>
                    <a:cubicBezTo>
                      <a:pt x="792480" y="1948180"/>
                      <a:pt x="797560" y="1948180"/>
                      <a:pt x="801370" y="1949450"/>
                    </a:cubicBezTo>
                    <a:cubicBezTo>
                      <a:pt x="805180" y="1950720"/>
                      <a:pt x="807720" y="1951990"/>
                      <a:pt x="811530" y="1951990"/>
                    </a:cubicBezTo>
                    <a:cubicBezTo>
                      <a:pt x="817880" y="1951990"/>
                      <a:pt x="822960" y="1954530"/>
                      <a:pt x="826770" y="1959610"/>
                    </a:cubicBezTo>
                    <a:cubicBezTo>
                      <a:pt x="828040" y="1960880"/>
                      <a:pt x="829310" y="1962150"/>
                      <a:pt x="830580" y="1964690"/>
                    </a:cubicBezTo>
                    <a:cubicBezTo>
                      <a:pt x="829310" y="1968500"/>
                      <a:pt x="836930" y="1978660"/>
                      <a:pt x="842010" y="1978660"/>
                    </a:cubicBezTo>
                    <a:cubicBezTo>
                      <a:pt x="850900" y="1978660"/>
                      <a:pt x="859790" y="1981200"/>
                      <a:pt x="867410" y="1987550"/>
                    </a:cubicBezTo>
                    <a:cubicBezTo>
                      <a:pt x="868680" y="1988820"/>
                      <a:pt x="871220" y="1988820"/>
                      <a:pt x="873760" y="1987550"/>
                    </a:cubicBezTo>
                    <a:cubicBezTo>
                      <a:pt x="877570" y="1986280"/>
                      <a:pt x="880110" y="1986280"/>
                      <a:pt x="882650" y="1990090"/>
                    </a:cubicBezTo>
                    <a:cubicBezTo>
                      <a:pt x="883920" y="1991360"/>
                      <a:pt x="889000" y="1991360"/>
                      <a:pt x="891540" y="1991360"/>
                    </a:cubicBezTo>
                    <a:cubicBezTo>
                      <a:pt x="897890" y="1991360"/>
                      <a:pt x="905510" y="1990090"/>
                      <a:pt x="911860" y="1991360"/>
                    </a:cubicBezTo>
                    <a:cubicBezTo>
                      <a:pt x="923290" y="1992630"/>
                      <a:pt x="933450" y="1993900"/>
                      <a:pt x="944880" y="1996440"/>
                    </a:cubicBezTo>
                    <a:cubicBezTo>
                      <a:pt x="947420" y="1996440"/>
                      <a:pt x="949960" y="1997710"/>
                      <a:pt x="951230" y="1998980"/>
                    </a:cubicBezTo>
                    <a:cubicBezTo>
                      <a:pt x="953770" y="2005330"/>
                      <a:pt x="960120" y="2005330"/>
                      <a:pt x="963930" y="2006600"/>
                    </a:cubicBezTo>
                    <a:cubicBezTo>
                      <a:pt x="967740" y="2007870"/>
                      <a:pt x="972820" y="2009140"/>
                      <a:pt x="975360" y="2009140"/>
                    </a:cubicBezTo>
                    <a:cubicBezTo>
                      <a:pt x="976630" y="2007870"/>
                      <a:pt x="979170" y="2006600"/>
                      <a:pt x="981710" y="2004060"/>
                    </a:cubicBezTo>
                    <a:cubicBezTo>
                      <a:pt x="976630" y="2004060"/>
                      <a:pt x="974090" y="2005330"/>
                      <a:pt x="971550" y="2005330"/>
                    </a:cubicBezTo>
                    <a:cubicBezTo>
                      <a:pt x="976630" y="1998980"/>
                      <a:pt x="981710" y="1997710"/>
                      <a:pt x="988060" y="2001520"/>
                    </a:cubicBezTo>
                    <a:cubicBezTo>
                      <a:pt x="995680" y="2007870"/>
                      <a:pt x="1002030" y="2007870"/>
                      <a:pt x="1010920" y="2001520"/>
                    </a:cubicBezTo>
                    <a:lnTo>
                      <a:pt x="1018540" y="1997710"/>
                    </a:lnTo>
                    <a:lnTo>
                      <a:pt x="1018540" y="1991360"/>
                    </a:lnTo>
                    <a:cubicBezTo>
                      <a:pt x="1022350" y="1992630"/>
                      <a:pt x="1026160" y="1995170"/>
                      <a:pt x="1028700" y="1995170"/>
                    </a:cubicBezTo>
                    <a:cubicBezTo>
                      <a:pt x="1036320" y="1991360"/>
                      <a:pt x="1043940" y="1987550"/>
                      <a:pt x="1050290" y="1982470"/>
                    </a:cubicBezTo>
                    <a:cubicBezTo>
                      <a:pt x="1057910" y="1977390"/>
                      <a:pt x="1064260" y="1971040"/>
                      <a:pt x="1070610" y="1965960"/>
                    </a:cubicBezTo>
                    <a:cubicBezTo>
                      <a:pt x="1071880" y="1965960"/>
                      <a:pt x="1071880" y="1964690"/>
                      <a:pt x="1073150" y="1964690"/>
                    </a:cubicBezTo>
                    <a:cubicBezTo>
                      <a:pt x="1082040" y="1962150"/>
                      <a:pt x="1089660" y="1960880"/>
                      <a:pt x="1098550" y="1958340"/>
                    </a:cubicBezTo>
                    <a:cubicBezTo>
                      <a:pt x="1103630" y="1957070"/>
                      <a:pt x="1107440" y="1954530"/>
                      <a:pt x="1112520" y="1953260"/>
                    </a:cubicBezTo>
                    <a:cubicBezTo>
                      <a:pt x="1116330" y="1951990"/>
                      <a:pt x="1118870" y="1951990"/>
                      <a:pt x="1122680" y="1950720"/>
                    </a:cubicBezTo>
                    <a:lnTo>
                      <a:pt x="1135380" y="1950720"/>
                    </a:lnTo>
                    <a:cubicBezTo>
                      <a:pt x="1137920" y="1950720"/>
                      <a:pt x="1141730" y="1950720"/>
                      <a:pt x="1144270" y="1949450"/>
                    </a:cubicBezTo>
                    <a:cubicBezTo>
                      <a:pt x="1145540" y="1946910"/>
                      <a:pt x="1148080" y="1943100"/>
                      <a:pt x="1149350" y="1943100"/>
                    </a:cubicBezTo>
                    <a:cubicBezTo>
                      <a:pt x="1153160" y="1943100"/>
                      <a:pt x="1155700" y="1945640"/>
                      <a:pt x="1159510" y="1946910"/>
                    </a:cubicBezTo>
                    <a:cubicBezTo>
                      <a:pt x="1160780" y="1946910"/>
                      <a:pt x="1160780" y="1948180"/>
                      <a:pt x="1160780" y="1949450"/>
                    </a:cubicBezTo>
                    <a:cubicBezTo>
                      <a:pt x="1165860" y="1954530"/>
                      <a:pt x="1169670" y="1960880"/>
                      <a:pt x="1174750" y="1965960"/>
                    </a:cubicBezTo>
                    <a:cubicBezTo>
                      <a:pt x="1181100" y="1972310"/>
                      <a:pt x="1187450" y="1972310"/>
                      <a:pt x="1191260" y="1968500"/>
                    </a:cubicBezTo>
                    <a:cubicBezTo>
                      <a:pt x="1197610" y="1963420"/>
                      <a:pt x="1202690" y="1959610"/>
                      <a:pt x="1211580" y="1962150"/>
                    </a:cubicBezTo>
                    <a:cubicBezTo>
                      <a:pt x="1212850" y="1962150"/>
                      <a:pt x="1215390" y="1963420"/>
                      <a:pt x="1216660" y="1962150"/>
                    </a:cubicBezTo>
                    <a:cubicBezTo>
                      <a:pt x="1223010" y="1959610"/>
                      <a:pt x="1230630" y="1957070"/>
                      <a:pt x="1236980" y="1953260"/>
                    </a:cubicBezTo>
                    <a:cubicBezTo>
                      <a:pt x="1240790" y="1951990"/>
                      <a:pt x="1245870" y="1951990"/>
                      <a:pt x="1247140" y="1949450"/>
                    </a:cubicBezTo>
                    <a:cubicBezTo>
                      <a:pt x="1250950" y="1941830"/>
                      <a:pt x="1257300" y="1938020"/>
                      <a:pt x="1263650" y="1932940"/>
                    </a:cubicBezTo>
                    <a:cubicBezTo>
                      <a:pt x="1267460" y="1929130"/>
                      <a:pt x="1271270" y="1924050"/>
                      <a:pt x="1275080" y="1922780"/>
                    </a:cubicBezTo>
                    <a:cubicBezTo>
                      <a:pt x="1283970" y="1920240"/>
                      <a:pt x="1290320" y="1912620"/>
                      <a:pt x="1297940" y="1907540"/>
                    </a:cubicBezTo>
                    <a:cubicBezTo>
                      <a:pt x="1304290" y="1903730"/>
                      <a:pt x="1308100" y="1896110"/>
                      <a:pt x="1314450" y="1894840"/>
                    </a:cubicBezTo>
                    <a:cubicBezTo>
                      <a:pt x="1324610" y="1892300"/>
                      <a:pt x="1332230" y="1885950"/>
                      <a:pt x="1341120" y="1879600"/>
                    </a:cubicBezTo>
                    <a:cubicBezTo>
                      <a:pt x="1346200" y="1875790"/>
                      <a:pt x="1352550" y="1873250"/>
                      <a:pt x="1358900" y="1874520"/>
                    </a:cubicBezTo>
                    <a:cubicBezTo>
                      <a:pt x="1362710" y="1875790"/>
                      <a:pt x="1367790" y="1874520"/>
                      <a:pt x="1370330" y="1873250"/>
                    </a:cubicBezTo>
                    <a:cubicBezTo>
                      <a:pt x="1375410" y="1870710"/>
                      <a:pt x="1380490" y="1866900"/>
                      <a:pt x="1385570" y="1864360"/>
                    </a:cubicBezTo>
                    <a:cubicBezTo>
                      <a:pt x="1389380" y="1861820"/>
                      <a:pt x="1393190" y="1859280"/>
                      <a:pt x="1397000" y="1859280"/>
                    </a:cubicBezTo>
                    <a:cubicBezTo>
                      <a:pt x="1409700" y="1858010"/>
                      <a:pt x="1419860" y="1855470"/>
                      <a:pt x="1426210" y="1842770"/>
                    </a:cubicBezTo>
                    <a:cubicBezTo>
                      <a:pt x="1428750" y="1837690"/>
                      <a:pt x="1441450" y="1831340"/>
                      <a:pt x="1446530" y="1833880"/>
                    </a:cubicBezTo>
                    <a:cubicBezTo>
                      <a:pt x="1455420" y="1837690"/>
                      <a:pt x="1461770" y="1835150"/>
                      <a:pt x="1466850" y="1827530"/>
                    </a:cubicBezTo>
                    <a:cubicBezTo>
                      <a:pt x="1470660" y="1823720"/>
                      <a:pt x="1475740" y="1824990"/>
                      <a:pt x="1479550" y="1827530"/>
                    </a:cubicBezTo>
                    <a:cubicBezTo>
                      <a:pt x="1482090" y="1830070"/>
                      <a:pt x="1484630" y="1831340"/>
                      <a:pt x="1487170" y="1831340"/>
                    </a:cubicBezTo>
                    <a:cubicBezTo>
                      <a:pt x="1496060" y="1832610"/>
                      <a:pt x="1506220" y="1831340"/>
                      <a:pt x="1515110" y="1832610"/>
                    </a:cubicBezTo>
                    <a:cubicBezTo>
                      <a:pt x="1522730" y="1833880"/>
                      <a:pt x="1530350" y="1831340"/>
                      <a:pt x="1535430" y="1826260"/>
                    </a:cubicBezTo>
                    <a:cubicBezTo>
                      <a:pt x="1540510" y="1821180"/>
                      <a:pt x="1544320" y="1821180"/>
                      <a:pt x="1551940" y="1823720"/>
                    </a:cubicBezTo>
                    <a:cubicBezTo>
                      <a:pt x="1558290" y="1826260"/>
                      <a:pt x="1563370" y="1832610"/>
                      <a:pt x="1572260" y="1831340"/>
                    </a:cubicBezTo>
                    <a:cubicBezTo>
                      <a:pt x="1579880" y="1830070"/>
                      <a:pt x="1588770" y="1833880"/>
                      <a:pt x="1597660" y="1830070"/>
                    </a:cubicBezTo>
                    <a:lnTo>
                      <a:pt x="1602740" y="1830070"/>
                    </a:lnTo>
                    <a:cubicBezTo>
                      <a:pt x="1610360" y="1832610"/>
                      <a:pt x="1617980" y="1833880"/>
                      <a:pt x="1624330" y="1840230"/>
                    </a:cubicBezTo>
                    <a:cubicBezTo>
                      <a:pt x="1631950" y="1846580"/>
                      <a:pt x="1633220" y="1799590"/>
                      <a:pt x="1640840" y="1804670"/>
                    </a:cubicBezTo>
                    <a:cubicBezTo>
                      <a:pt x="1652270" y="1812290"/>
                      <a:pt x="1649730" y="1804670"/>
                      <a:pt x="1661160" y="1811020"/>
                    </a:cubicBezTo>
                    <a:cubicBezTo>
                      <a:pt x="1670050" y="1814830"/>
                      <a:pt x="1666240" y="1800860"/>
                      <a:pt x="1676400" y="1803400"/>
                    </a:cubicBezTo>
                    <a:cubicBezTo>
                      <a:pt x="1677670" y="1803400"/>
                      <a:pt x="1692910" y="1813560"/>
                      <a:pt x="1692910" y="1812290"/>
                    </a:cubicBezTo>
                    <a:cubicBezTo>
                      <a:pt x="1699260" y="1808480"/>
                      <a:pt x="1705610" y="1770380"/>
                      <a:pt x="1711960" y="1771650"/>
                    </a:cubicBezTo>
                    <a:cubicBezTo>
                      <a:pt x="1724660" y="1775460"/>
                      <a:pt x="1736090" y="1772920"/>
                      <a:pt x="1747520" y="1767840"/>
                    </a:cubicBezTo>
                    <a:cubicBezTo>
                      <a:pt x="1753870" y="1765300"/>
                      <a:pt x="1764030" y="1756410"/>
                      <a:pt x="1769110" y="1760220"/>
                    </a:cubicBezTo>
                    <a:cubicBezTo>
                      <a:pt x="1778000" y="1766570"/>
                      <a:pt x="1786890" y="1769110"/>
                      <a:pt x="1797050" y="1770380"/>
                    </a:cubicBezTo>
                    <a:cubicBezTo>
                      <a:pt x="1798320" y="1770380"/>
                      <a:pt x="1799590" y="1771650"/>
                      <a:pt x="1800860" y="1772920"/>
                    </a:cubicBezTo>
                    <a:cubicBezTo>
                      <a:pt x="1804670" y="1778000"/>
                      <a:pt x="1822450" y="1764030"/>
                      <a:pt x="1826260" y="1769110"/>
                    </a:cubicBezTo>
                    <a:cubicBezTo>
                      <a:pt x="1831340" y="1776730"/>
                      <a:pt x="1836420" y="1784350"/>
                      <a:pt x="1841500" y="1790700"/>
                    </a:cubicBezTo>
                    <a:cubicBezTo>
                      <a:pt x="1844040" y="1793240"/>
                      <a:pt x="1847850" y="1794510"/>
                      <a:pt x="1849120" y="1797050"/>
                    </a:cubicBezTo>
                    <a:cubicBezTo>
                      <a:pt x="1850390" y="1803400"/>
                      <a:pt x="1852930" y="1805940"/>
                      <a:pt x="1859280" y="1805940"/>
                    </a:cubicBezTo>
                    <a:cubicBezTo>
                      <a:pt x="1863090" y="1805940"/>
                      <a:pt x="1866900" y="1807210"/>
                      <a:pt x="1869440" y="1809750"/>
                    </a:cubicBezTo>
                    <a:cubicBezTo>
                      <a:pt x="1875790" y="1813560"/>
                      <a:pt x="1880870" y="1817370"/>
                      <a:pt x="1885950" y="1821180"/>
                    </a:cubicBezTo>
                    <a:cubicBezTo>
                      <a:pt x="1892300" y="1824990"/>
                      <a:pt x="1898650" y="1828800"/>
                      <a:pt x="1901190" y="1835150"/>
                    </a:cubicBezTo>
                    <a:cubicBezTo>
                      <a:pt x="1902460" y="1837690"/>
                      <a:pt x="1903730" y="1838960"/>
                      <a:pt x="1905000" y="1840230"/>
                    </a:cubicBezTo>
                    <a:cubicBezTo>
                      <a:pt x="1910080" y="1845310"/>
                      <a:pt x="1915160" y="1849120"/>
                      <a:pt x="1920240" y="1854200"/>
                    </a:cubicBezTo>
                    <a:cubicBezTo>
                      <a:pt x="1927860" y="1860550"/>
                      <a:pt x="1934210" y="1868170"/>
                      <a:pt x="1941830" y="1874520"/>
                    </a:cubicBezTo>
                    <a:cubicBezTo>
                      <a:pt x="1944370" y="1875790"/>
                      <a:pt x="1946910" y="1878330"/>
                      <a:pt x="1949450" y="1879600"/>
                    </a:cubicBezTo>
                    <a:cubicBezTo>
                      <a:pt x="1954530" y="1882140"/>
                      <a:pt x="1959610" y="1884680"/>
                      <a:pt x="1963420" y="1888490"/>
                    </a:cubicBezTo>
                    <a:cubicBezTo>
                      <a:pt x="1967230" y="1892300"/>
                      <a:pt x="1985010" y="1869440"/>
                      <a:pt x="1987550" y="1874520"/>
                    </a:cubicBezTo>
                    <a:cubicBezTo>
                      <a:pt x="1987550" y="1875790"/>
                      <a:pt x="1988820" y="1875790"/>
                      <a:pt x="1990090" y="1875790"/>
                    </a:cubicBezTo>
                    <a:cubicBezTo>
                      <a:pt x="1997710" y="1882140"/>
                      <a:pt x="2005330" y="1879600"/>
                      <a:pt x="2012950" y="1877060"/>
                    </a:cubicBezTo>
                    <a:cubicBezTo>
                      <a:pt x="2015490" y="1875790"/>
                      <a:pt x="2018030" y="1874520"/>
                      <a:pt x="2019300" y="1875790"/>
                    </a:cubicBezTo>
                    <a:cubicBezTo>
                      <a:pt x="2028190" y="1879600"/>
                      <a:pt x="2034540" y="1888490"/>
                      <a:pt x="2045970" y="1889760"/>
                    </a:cubicBezTo>
                    <a:cubicBezTo>
                      <a:pt x="2045970" y="1889760"/>
                      <a:pt x="2047240" y="1889760"/>
                      <a:pt x="2047240" y="1891030"/>
                    </a:cubicBezTo>
                    <a:cubicBezTo>
                      <a:pt x="2049780" y="1898650"/>
                      <a:pt x="2057400" y="1898650"/>
                      <a:pt x="2063750" y="1899920"/>
                    </a:cubicBezTo>
                    <a:cubicBezTo>
                      <a:pt x="2067560" y="1899920"/>
                      <a:pt x="2071370" y="1901190"/>
                      <a:pt x="2073910" y="1902460"/>
                    </a:cubicBezTo>
                    <a:cubicBezTo>
                      <a:pt x="2081530" y="1906270"/>
                      <a:pt x="2089150" y="1911350"/>
                      <a:pt x="2098040" y="1913890"/>
                    </a:cubicBezTo>
                    <a:cubicBezTo>
                      <a:pt x="2109470" y="1917700"/>
                      <a:pt x="2120900" y="1920240"/>
                      <a:pt x="2129790" y="1926590"/>
                    </a:cubicBezTo>
                    <a:cubicBezTo>
                      <a:pt x="2131060" y="1926590"/>
                      <a:pt x="2132330" y="1926590"/>
                      <a:pt x="2132330" y="1927860"/>
                    </a:cubicBezTo>
                    <a:cubicBezTo>
                      <a:pt x="2136140" y="1930400"/>
                      <a:pt x="2142490" y="1931670"/>
                      <a:pt x="2145030" y="1935480"/>
                    </a:cubicBezTo>
                    <a:cubicBezTo>
                      <a:pt x="2148840" y="1943100"/>
                      <a:pt x="2159000" y="1941830"/>
                      <a:pt x="2164080" y="1948180"/>
                    </a:cubicBezTo>
                    <a:lnTo>
                      <a:pt x="2165350" y="1948180"/>
                    </a:lnTo>
                    <a:cubicBezTo>
                      <a:pt x="2170430" y="1948180"/>
                      <a:pt x="2175510" y="1949450"/>
                      <a:pt x="2181860" y="1949450"/>
                    </a:cubicBezTo>
                    <a:cubicBezTo>
                      <a:pt x="2184400" y="1948180"/>
                      <a:pt x="2188210" y="1945640"/>
                      <a:pt x="2190750" y="1945640"/>
                    </a:cubicBezTo>
                    <a:cubicBezTo>
                      <a:pt x="2202180" y="1949450"/>
                      <a:pt x="2213610" y="1949450"/>
                      <a:pt x="2221230" y="1939290"/>
                    </a:cubicBezTo>
                    <a:cubicBezTo>
                      <a:pt x="2222500" y="1938020"/>
                      <a:pt x="2225040" y="1938020"/>
                      <a:pt x="2227580" y="1938020"/>
                    </a:cubicBezTo>
                    <a:lnTo>
                      <a:pt x="2237740" y="1938020"/>
                    </a:lnTo>
                    <a:cubicBezTo>
                      <a:pt x="2249170" y="1935480"/>
                      <a:pt x="2259330" y="1932940"/>
                      <a:pt x="2270760" y="1931670"/>
                    </a:cubicBezTo>
                    <a:cubicBezTo>
                      <a:pt x="2275840" y="1930400"/>
                      <a:pt x="2282190" y="1932940"/>
                      <a:pt x="2287270" y="1934210"/>
                    </a:cubicBezTo>
                    <a:cubicBezTo>
                      <a:pt x="2292350" y="1935480"/>
                      <a:pt x="2297430" y="1935480"/>
                      <a:pt x="2302510" y="1935480"/>
                    </a:cubicBezTo>
                    <a:cubicBezTo>
                      <a:pt x="2308860" y="1935480"/>
                      <a:pt x="2313940" y="1932940"/>
                      <a:pt x="2320290" y="1932940"/>
                    </a:cubicBezTo>
                    <a:cubicBezTo>
                      <a:pt x="2325370" y="1931670"/>
                      <a:pt x="2331720" y="1931670"/>
                      <a:pt x="2336800" y="1930400"/>
                    </a:cubicBezTo>
                    <a:cubicBezTo>
                      <a:pt x="2348230" y="1927860"/>
                      <a:pt x="2358390" y="1925320"/>
                      <a:pt x="2369820" y="1924050"/>
                    </a:cubicBezTo>
                    <a:cubicBezTo>
                      <a:pt x="2377440" y="1880870"/>
                      <a:pt x="2376170" y="1830070"/>
                      <a:pt x="2376170" y="177800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3287" r="-13287"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/>
              <a:p>
                <a:endParaRPr lang="ru-K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911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04175-5F76-6EEE-313E-F3D252DB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2759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Темірді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игерудің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малшаруашылығына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тигізген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әсері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F4E9D-81B1-E38B-581F-E0B0D6845C8B}"/>
              </a:ext>
            </a:extLst>
          </p:cNvPr>
          <p:cNvSpPr txBox="1"/>
          <p:nvPr/>
        </p:nvSpPr>
        <p:spPr>
          <a:xfrm>
            <a:off x="245533" y="1844667"/>
            <a:ext cx="6096000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FF0000"/>
                </a:solidFill>
              </a:rPr>
              <a:t>Малшаруашылығы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одан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әрі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дамыды</a:t>
            </a:r>
            <a:r>
              <a:rPr lang="en-US" sz="1800" b="1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0ED0-5E83-4CFC-19C6-6BFE7EB7BC52}"/>
              </a:ext>
            </a:extLst>
          </p:cNvPr>
          <p:cNvSpPr txBox="1"/>
          <p:nvPr/>
        </p:nvSpPr>
        <p:spPr>
          <a:xfrm>
            <a:off x="5376334" y="2779932"/>
            <a:ext cx="6096000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Малшыларда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мықты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темір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үзенгілер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темір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ауыздықтар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пайда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болды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3A8937-D6A0-E4DD-BA7D-0045BFBB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74" y="4409358"/>
            <a:ext cx="2814724" cy="2111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EFADDC-8B40-A6E4-3805-4DF8AA1C9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938" y="3504399"/>
            <a:ext cx="2717595" cy="18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6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D6CDEE-3865-D499-68A0-59AAF5C76D89}"/>
              </a:ext>
            </a:extLst>
          </p:cNvPr>
          <p:cNvSpPr txBox="1"/>
          <p:nvPr/>
        </p:nvSpPr>
        <p:spPr>
          <a:xfrm>
            <a:off x="-67733" y="1257252"/>
            <a:ext cx="6096000" cy="217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8201" lvl="1" indent="-514350" algn="ctr">
              <a:lnSpc>
                <a:spcPts val="42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Қаратаудың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айналасынан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батыстағы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Отырар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Сырдың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орта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ағысына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дейін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созылып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жатқан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Отырар-Қаратау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мәдениеті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деген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атпен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әйгілі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ежелгі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қаңлылардың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тұрақтары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бар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1679F98-4741-AC5E-4057-A7E5CB7A636B}"/>
              </a:ext>
            </a:extLst>
          </p:cNvPr>
          <p:cNvGrpSpPr>
            <a:grpSpLocks noChangeAspect="1"/>
          </p:cNvGrpSpPr>
          <p:nvPr/>
        </p:nvGrpSpPr>
        <p:grpSpPr>
          <a:xfrm>
            <a:off x="6343544" y="509602"/>
            <a:ext cx="5560589" cy="4710146"/>
            <a:chOff x="0" y="0"/>
            <a:chExt cx="2374900" cy="201168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E259A74-B9BB-E1EC-315C-E5049403BAD5}"/>
                </a:ext>
              </a:extLst>
            </p:cNvPr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15890" r="-15890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endParaRPr lang="ru-KZ"/>
            </a:p>
          </p:txBody>
        </p:sp>
      </p:grpSp>
    </p:spTree>
    <p:extLst>
      <p:ext uri="{BB962C8B-B14F-4D97-AF65-F5344CB8AC3E}">
        <p14:creationId xmlns:p14="http://schemas.microsoft.com/office/powerpoint/2010/main" val="37709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296A9-8027-2491-BFB7-B336A622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4226"/>
            <a:ext cx="7729728" cy="1188720"/>
          </a:xfrm>
        </p:spPr>
        <p:txBody>
          <a:bodyPr/>
          <a:lstStyle/>
          <a:p>
            <a:r>
              <a:rPr lang="kk-KZ" sz="2800" b="1" dirty="0"/>
              <a:t>Ғұндар кімдер еді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74FF1-64C5-A928-5A89-189D049E45D6}"/>
              </a:ext>
            </a:extLst>
          </p:cNvPr>
          <p:cNvSpPr txBox="1"/>
          <p:nvPr/>
        </p:nvSpPr>
        <p:spPr>
          <a:xfrm>
            <a:off x="-110068" y="1694303"/>
            <a:ext cx="9635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kk-KZ" sz="2000" b="1" dirty="0"/>
              <a:t>Ғұндар – алғашқыда </a:t>
            </a:r>
            <a:r>
              <a:rPr lang="kk-KZ" sz="2000" b="1" dirty="0">
                <a:solidFill>
                  <a:srgbClr val="FF0000"/>
                </a:solidFill>
              </a:rPr>
              <a:t>Орталық Азия </a:t>
            </a:r>
            <a:r>
              <a:rPr lang="kk-KZ" sz="2000" b="1" dirty="0"/>
              <a:t>аймағын мекендеп, кейіннен </a:t>
            </a:r>
            <a:r>
              <a:rPr lang="kk-KZ" sz="2000" b="1" dirty="0">
                <a:solidFill>
                  <a:srgbClr val="FF0000"/>
                </a:solidFill>
              </a:rPr>
              <a:t>батысқа</a:t>
            </a:r>
            <a:r>
              <a:rPr lang="kk-KZ" sz="2000" b="1" dirty="0"/>
              <a:t> жылжып, </a:t>
            </a:r>
            <a:r>
              <a:rPr lang="kk-KZ" sz="2000" b="1" dirty="0">
                <a:solidFill>
                  <a:srgbClr val="FF0000"/>
                </a:solidFill>
              </a:rPr>
              <a:t>Еуропа</a:t>
            </a:r>
            <a:r>
              <a:rPr lang="kk-KZ" sz="2000" b="1" dirty="0"/>
              <a:t> аймағына кеңінен танылған түркі тілдес көшпелі халық.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0C4FA-EF0D-FA3F-8B9C-B7FD0EFCA6C3}"/>
              </a:ext>
            </a:extLst>
          </p:cNvPr>
          <p:cNvSpPr txBox="1"/>
          <p:nvPr/>
        </p:nvSpPr>
        <p:spPr>
          <a:xfrm>
            <a:off x="2777065" y="3258235"/>
            <a:ext cx="6151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kk-KZ" sz="2000" b="1" dirty="0"/>
              <a:t>Ғұндарды әр халық </a:t>
            </a:r>
            <a:r>
              <a:rPr lang="kk-KZ" sz="2000" b="1" dirty="0">
                <a:solidFill>
                  <a:srgbClr val="FF0000"/>
                </a:solidFill>
              </a:rPr>
              <a:t>сюнну, хунну, гун </a:t>
            </a:r>
            <a:r>
              <a:rPr lang="kk-KZ" sz="2000" b="1" dirty="0"/>
              <a:t>деп әртүрлі атаған.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291C4-DB36-82B8-4CA5-768FA2DCF40E}"/>
              </a:ext>
            </a:extLst>
          </p:cNvPr>
          <p:cNvSpPr txBox="1"/>
          <p:nvPr/>
        </p:nvSpPr>
        <p:spPr>
          <a:xfrm>
            <a:off x="5287434" y="4761466"/>
            <a:ext cx="6151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kk-KZ" sz="2000" b="1" dirty="0"/>
              <a:t>Оңтүстіктегі олардың ең жақын көршісі болған қытайлар оларды </a:t>
            </a:r>
            <a:r>
              <a:rPr lang="kk-KZ" sz="2000" b="1" dirty="0">
                <a:solidFill>
                  <a:srgbClr val="FF0000"/>
                </a:solidFill>
              </a:rPr>
              <a:t>гулар</a:t>
            </a:r>
            <a:r>
              <a:rPr lang="kk-KZ" sz="2000" b="1" dirty="0"/>
              <a:t> немесе </a:t>
            </a:r>
            <a:r>
              <a:rPr lang="kk-KZ" sz="2000" b="1" dirty="0">
                <a:solidFill>
                  <a:srgbClr val="FF0000"/>
                </a:solidFill>
              </a:rPr>
              <a:t>хулар</a:t>
            </a:r>
            <a:r>
              <a:rPr lang="kk-KZ" sz="2000" b="1" dirty="0"/>
              <a:t> дейтін. </a:t>
            </a:r>
          </a:p>
        </p:txBody>
      </p:sp>
    </p:spTree>
    <p:extLst>
      <p:ext uri="{BB962C8B-B14F-4D97-AF65-F5344CB8AC3E}">
        <p14:creationId xmlns:p14="http://schemas.microsoft.com/office/powerpoint/2010/main" val="34122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35A9E1-506D-4F52-5DF3-FE6EEFC171CC}"/>
              </a:ext>
            </a:extLst>
          </p:cNvPr>
          <p:cNvSpPr txBox="1"/>
          <p:nvPr/>
        </p:nvSpPr>
        <p:spPr>
          <a:xfrm>
            <a:off x="372532" y="1141569"/>
            <a:ext cx="65108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kk-KZ" sz="2400" b="1" dirty="0"/>
              <a:t>Ғұндарды құраған тайпалар </a:t>
            </a:r>
            <a:r>
              <a:rPr lang="kk-KZ" sz="2400" b="1" dirty="0">
                <a:solidFill>
                  <a:srgbClr val="FF0000"/>
                </a:solidFill>
              </a:rPr>
              <a:t>б.з.б. </a:t>
            </a:r>
            <a:r>
              <a:rPr lang="en-US" sz="2400" b="1" dirty="0">
                <a:solidFill>
                  <a:srgbClr val="FF0000"/>
                </a:solidFill>
              </a:rPr>
              <a:t>IV-III </a:t>
            </a:r>
            <a:r>
              <a:rPr lang="kk-KZ" sz="2400" b="1" dirty="0"/>
              <a:t>ғ. </a:t>
            </a:r>
            <a:r>
              <a:rPr lang="kk-KZ" sz="2400" b="1" dirty="0">
                <a:solidFill>
                  <a:srgbClr val="FF0000"/>
                </a:solidFill>
              </a:rPr>
              <a:t>бір орталыққа </a:t>
            </a:r>
            <a:r>
              <a:rPr lang="kk-KZ" sz="2400" b="1" dirty="0"/>
              <a:t>біріге бастады.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3C159-5950-E0BC-F76D-9DCA1A9E2F5B}"/>
              </a:ext>
            </a:extLst>
          </p:cNvPr>
          <p:cNvSpPr txBox="1"/>
          <p:nvPr/>
        </p:nvSpPr>
        <p:spPr>
          <a:xfrm>
            <a:off x="4597400" y="324433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kk-KZ" sz="2400" b="1" dirty="0"/>
              <a:t>Ғұн билеушісін </a:t>
            </a:r>
            <a:r>
              <a:rPr lang="kk-KZ" sz="2400" b="1" dirty="0">
                <a:solidFill>
                  <a:srgbClr val="FF0000"/>
                </a:solidFill>
              </a:rPr>
              <a:t>тәңірқұт</a:t>
            </a:r>
            <a:r>
              <a:rPr lang="kk-KZ" sz="2400" b="1" dirty="0"/>
              <a:t> немесе </a:t>
            </a:r>
            <a:r>
              <a:rPr lang="kk-KZ" sz="2400" b="1" dirty="0">
                <a:solidFill>
                  <a:srgbClr val="FF0000"/>
                </a:solidFill>
              </a:rPr>
              <a:t>шаньюй</a:t>
            </a:r>
            <a:r>
              <a:rPr lang="kk-KZ" sz="2400" b="1" dirty="0"/>
              <a:t> деп атаған. </a:t>
            </a:r>
          </a:p>
        </p:txBody>
      </p:sp>
    </p:spTree>
    <p:extLst>
      <p:ext uri="{BB962C8B-B14F-4D97-AF65-F5344CB8AC3E}">
        <p14:creationId xmlns:p14="http://schemas.microsoft.com/office/powerpoint/2010/main" val="10796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CB98A-1479-7C08-5773-50BBD238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136" y="228092"/>
            <a:ext cx="5109464" cy="847175"/>
          </a:xfrm>
        </p:spPr>
        <p:txBody>
          <a:bodyPr/>
          <a:lstStyle/>
          <a:p>
            <a:r>
              <a:rPr lang="kk-KZ" sz="2800" b="1" dirty="0"/>
              <a:t>Мөде. 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8E6C7-DE67-5190-F49F-3A9C55858B68}"/>
              </a:ext>
            </a:extLst>
          </p:cNvPr>
          <p:cNvSpPr txBox="1"/>
          <p:nvPr/>
        </p:nvSpPr>
        <p:spPr>
          <a:xfrm>
            <a:off x="72136" y="1629601"/>
            <a:ext cx="6684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b="1" dirty="0">
                <a:solidFill>
                  <a:srgbClr val="FF0000"/>
                </a:solidFill>
              </a:rPr>
              <a:t>Мөде</a:t>
            </a:r>
            <a:r>
              <a:rPr lang="kk-KZ" b="1" dirty="0"/>
              <a:t> (</a:t>
            </a:r>
            <a:r>
              <a:rPr lang="kk-KZ" b="1" dirty="0">
                <a:solidFill>
                  <a:srgbClr val="FF0000"/>
                </a:solidFill>
              </a:rPr>
              <a:t>Бақтұғ</a:t>
            </a:r>
            <a:r>
              <a:rPr lang="kk-KZ" b="1" dirty="0"/>
              <a:t>) тәңірқұт – Ғұн мемлекетінің </a:t>
            </a:r>
            <a:r>
              <a:rPr lang="kk-KZ" b="1" dirty="0">
                <a:solidFill>
                  <a:srgbClr val="FF0000"/>
                </a:solidFill>
              </a:rPr>
              <a:t>көсемі.Түмен</a:t>
            </a:r>
            <a:r>
              <a:rPr lang="kk-KZ" b="1" dirty="0"/>
              <a:t> тәңірқұттың Мөде деген </a:t>
            </a:r>
            <a:r>
              <a:rPr lang="kk-KZ" b="1" dirty="0">
                <a:solidFill>
                  <a:srgbClr val="FF0000"/>
                </a:solidFill>
              </a:rPr>
              <a:t>мұрагер</a:t>
            </a:r>
            <a:r>
              <a:rPr lang="kk-KZ" b="1" dirty="0"/>
              <a:t> </a:t>
            </a:r>
            <a:r>
              <a:rPr lang="kk-KZ" b="1" dirty="0">
                <a:solidFill>
                  <a:srgbClr val="FF0000"/>
                </a:solidFill>
              </a:rPr>
              <a:t>ұлы</a:t>
            </a:r>
            <a:r>
              <a:rPr lang="kk-KZ" b="1" dirty="0"/>
              <a:t> болды.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20748-C6F3-5F4C-8303-F07396A999F8}"/>
              </a:ext>
            </a:extLst>
          </p:cNvPr>
          <p:cNvSpPr txBox="1"/>
          <p:nvPr/>
        </p:nvSpPr>
        <p:spPr>
          <a:xfrm>
            <a:off x="0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1800" b="1" dirty="0"/>
              <a:t>Мөде б.з.б. </a:t>
            </a:r>
            <a:r>
              <a:rPr lang="kk-KZ" sz="1800" b="1" dirty="0">
                <a:solidFill>
                  <a:srgbClr val="FF0000"/>
                </a:solidFill>
              </a:rPr>
              <a:t>209ж. </a:t>
            </a:r>
            <a:r>
              <a:rPr lang="kk-KZ" sz="1800" b="1" dirty="0"/>
              <a:t> ғұндарға </a:t>
            </a:r>
            <a:r>
              <a:rPr lang="kk-KZ" sz="1800" b="1" dirty="0">
                <a:solidFill>
                  <a:srgbClr val="FF0000"/>
                </a:solidFill>
              </a:rPr>
              <a:t>тәңірқұт</a:t>
            </a:r>
            <a:r>
              <a:rPr lang="kk-KZ" sz="1800" b="1" dirty="0"/>
              <a:t> болды.</a:t>
            </a:r>
            <a:endParaRPr lang="kk-KZ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1A625-9D67-D1C2-AC60-918ADE95D606}"/>
              </a:ext>
            </a:extLst>
          </p:cNvPr>
          <p:cNvSpPr txBox="1"/>
          <p:nvPr/>
        </p:nvSpPr>
        <p:spPr>
          <a:xfrm>
            <a:off x="-67733" y="394180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1800" b="1" dirty="0"/>
              <a:t>Алайда Мөдені мойындағысы келмеген </a:t>
            </a:r>
            <a:r>
              <a:rPr lang="kk-KZ" sz="1800" b="1" dirty="0">
                <a:solidFill>
                  <a:srgbClr val="FF0000"/>
                </a:solidFill>
              </a:rPr>
              <a:t>шығыс ғұндарының көсемі </a:t>
            </a:r>
            <a:r>
              <a:rPr lang="kk-KZ" sz="1800" b="1" dirty="0"/>
              <a:t>онымен жанжалдасуға сылтау іздейді.</a:t>
            </a:r>
            <a:endParaRPr lang="kk-KZ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A70192-2C08-F53A-1414-5738A12E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12" y="1223219"/>
            <a:ext cx="3467121" cy="46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D85F04-9289-C19B-9E1D-75C639F732AD}"/>
              </a:ext>
            </a:extLst>
          </p:cNvPr>
          <p:cNvSpPr txBox="1"/>
          <p:nvPr/>
        </p:nvSpPr>
        <p:spPr>
          <a:xfrm>
            <a:off x="0" y="882134"/>
            <a:ext cx="7634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2400" b="1" dirty="0"/>
              <a:t>Мөденің жақсы көретін </a:t>
            </a:r>
            <a:r>
              <a:rPr lang="kk-KZ" sz="2400" b="1" dirty="0">
                <a:solidFill>
                  <a:srgbClr val="FF0000"/>
                </a:solidFill>
              </a:rPr>
              <a:t>ең жақсы атын </a:t>
            </a:r>
            <a:r>
              <a:rPr lang="kk-KZ" sz="2400" b="1" dirty="0"/>
              <a:t>беруді сұрады.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4D51C-746E-54BE-C423-680B7513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59" y="363178"/>
            <a:ext cx="2813516" cy="1776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F8C56E-F95B-275D-83FF-71FE5F4290B1}"/>
              </a:ext>
            </a:extLst>
          </p:cNvPr>
          <p:cNvSpPr txBox="1"/>
          <p:nvPr/>
        </p:nvSpPr>
        <p:spPr>
          <a:xfrm>
            <a:off x="4453466" y="2761734"/>
            <a:ext cx="7179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/>
              <a:t>Енді Шығыс ғұндары </a:t>
            </a:r>
            <a:r>
              <a:rPr lang="kk-KZ" sz="2400" b="1" dirty="0">
                <a:solidFill>
                  <a:srgbClr val="FF0000"/>
                </a:solidFill>
              </a:rPr>
              <a:t>Мөденің әйелін </a:t>
            </a:r>
            <a:r>
              <a:rPr lang="kk-KZ" sz="2400" b="1" dirty="0"/>
              <a:t>сұрады</a:t>
            </a:r>
            <a:endParaRPr lang="ru-KZ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ED6D24-A518-8036-71A2-BCE292885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710" y="2139754"/>
            <a:ext cx="2313630" cy="2007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F71537-3A5C-9E4A-4591-9E9082C8683E}"/>
              </a:ext>
            </a:extLst>
          </p:cNvPr>
          <p:cNvSpPr txBox="1"/>
          <p:nvPr/>
        </p:nvSpPr>
        <p:spPr>
          <a:xfrm>
            <a:off x="-1" y="4793418"/>
            <a:ext cx="7634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2400" b="1" dirty="0"/>
              <a:t>Ендігі кезекте ол елдің </a:t>
            </a:r>
            <a:r>
              <a:rPr lang="kk-KZ" sz="2400" b="1" dirty="0">
                <a:solidFill>
                  <a:srgbClr val="FF0000"/>
                </a:solidFill>
              </a:rPr>
              <a:t>шұрайлы жерін </a:t>
            </a:r>
            <a:r>
              <a:rPr lang="kk-KZ" sz="2400" b="1" dirty="0"/>
              <a:t>сұрайды.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2E90D1-8A5A-0524-B9CD-6DDD227AC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44" y="4075134"/>
            <a:ext cx="2476846" cy="2419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237F68-DA29-D743-CAE1-5B3CA0CFCF7F}"/>
              </a:ext>
            </a:extLst>
          </p:cNvPr>
          <p:cNvSpPr txBox="1"/>
          <p:nvPr/>
        </p:nvSpPr>
        <p:spPr>
          <a:xfrm>
            <a:off x="1325033" y="5764368"/>
            <a:ext cx="6256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1800" b="1" dirty="0"/>
              <a:t>Мөде: «</a:t>
            </a:r>
            <a:r>
              <a:rPr lang="kk-KZ" sz="1800" b="1" dirty="0">
                <a:solidFill>
                  <a:srgbClr val="FF0000"/>
                </a:solidFill>
              </a:rPr>
              <a:t>Жер – елдіктің негізі.Оны қалайша береміз?! </a:t>
            </a:r>
            <a:r>
              <a:rPr lang="kk-KZ" sz="1800" b="1" dirty="0"/>
              <a:t>– деп, «</a:t>
            </a:r>
            <a:r>
              <a:rPr lang="kk-KZ" sz="1800" b="1" dirty="0">
                <a:solidFill>
                  <a:srgbClr val="FF0000"/>
                </a:solidFill>
              </a:rPr>
              <a:t>жерді берейік</a:t>
            </a:r>
            <a:r>
              <a:rPr lang="kk-KZ" sz="1800" b="1" dirty="0"/>
              <a:t> » дегендерді қатаң жазалайды». </a:t>
            </a:r>
          </a:p>
        </p:txBody>
      </p:sp>
    </p:spTree>
    <p:extLst>
      <p:ext uri="{BB962C8B-B14F-4D97-AF65-F5344CB8AC3E}">
        <p14:creationId xmlns:p14="http://schemas.microsoft.com/office/powerpoint/2010/main" val="31395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83D653-C505-290A-7F94-573BDCEDCEFD}"/>
              </a:ext>
            </a:extLst>
          </p:cNvPr>
          <p:cNvSpPr txBox="1"/>
          <p:nvPr/>
        </p:nvSpPr>
        <p:spPr>
          <a:xfrm>
            <a:off x="372534" y="1634404"/>
            <a:ext cx="5080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2400" b="1" dirty="0"/>
              <a:t>Мемлекеттің негізгі әскери қолы </a:t>
            </a:r>
            <a:r>
              <a:rPr lang="kk-KZ" sz="2400" b="1" dirty="0">
                <a:solidFill>
                  <a:srgbClr val="FF0000"/>
                </a:solidFill>
              </a:rPr>
              <a:t>түменнен</a:t>
            </a:r>
            <a:r>
              <a:rPr lang="kk-KZ" sz="2400" b="1" dirty="0"/>
              <a:t> тұрды.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2400" b="1" dirty="0"/>
              <a:t>Түмен – </a:t>
            </a:r>
            <a:r>
              <a:rPr lang="kk-KZ" sz="2400" b="1" dirty="0">
                <a:solidFill>
                  <a:srgbClr val="FF0000"/>
                </a:solidFill>
              </a:rPr>
              <a:t>10 мың </a:t>
            </a:r>
            <a:r>
              <a:rPr lang="kk-KZ" sz="2400" b="1" dirty="0"/>
              <a:t>әскер.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kk-KZ" sz="2400" b="1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2400" b="1" dirty="0">
                <a:solidFill>
                  <a:srgbClr val="FF0000"/>
                </a:solidFill>
              </a:rPr>
              <a:t>24 ру </a:t>
            </a:r>
            <a:r>
              <a:rPr lang="kk-KZ" sz="2400" b="1" dirty="0"/>
              <a:t>осынша түмен жасақтады.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kk-KZ" sz="2400" b="1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2400" b="1" dirty="0"/>
              <a:t>Түмен </a:t>
            </a:r>
            <a:r>
              <a:rPr lang="kk-KZ" sz="2400" b="1" dirty="0">
                <a:solidFill>
                  <a:srgbClr val="FF0000"/>
                </a:solidFill>
              </a:rPr>
              <a:t>мыңдықтар</a:t>
            </a:r>
            <a:r>
              <a:rPr lang="kk-KZ" sz="2400" b="1" dirty="0"/>
              <a:t>, олар </a:t>
            </a:r>
            <a:r>
              <a:rPr lang="kk-KZ" sz="2400" b="1" dirty="0">
                <a:solidFill>
                  <a:srgbClr val="FF0000"/>
                </a:solidFill>
              </a:rPr>
              <a:t>жүздіктерге</a:t>
            </a:r>
            <a:r>
              <a:rPr lang="kk-KZ" sz="2400" b="1" dirty="0"/>
              <a:t>, олар </a:t>
            </a:r>
            <a:r>
              <a:rPr lang="kk-KZ" sz="2400" b="1" dirty="0">
                <a:solidFill>
                  <a:srgbClr val="FF0000"/>
                </a:solidFill>
              </a:rPr>
              <a:t>оңдықтарға</a:t>
            </a:r>
            <a:r>
              <a:rPr lang="kk-KZ" sz="2400" b="1" dirty="0"/>
              <a:t> бөлінді.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4AC0BA-0257-AB82-038E-24AF95DD1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1" t="2712" r="4590" b="4869"/>
          <a:stretch/>
        </p:blipFill>
        <p:spPr>
          <a:xfrm>
            <a:off x="6004767" y="674666"/>
            <a:ext cx="5719666" cy="43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0F13CA0-BE44-833C-2726-F30B18EE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E73A134-89EA-CF19-009F-DD4EE9B1D295}"/>
              </a:ext>
            </a:extLst>
          </p:cNvPr>
          <p:cNvSpPr txBox="1">
            <a:spLocks/>
          </p:cNvSpPr>
          <p:nvPr/>
        </p:nvSpPr>
        <p:spPr bwMode="black">
          <a:xfrm>
            <a:off x="1600200" y="2386744"/>
            <a:ext cx="8991600" cy="1645920"/>
          </a:xfrm>
          <a:prstGeom prst="ellipse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b="1" dirty="0" err="1">
                <a:solidFill>
                  <a:schemeClr val="tx1"/>
                </a:solidFill>
              </a:rPr>
              <a:t>Ұлы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Қытай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қорғаны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04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A2A3F4-FE3D-0622-6080-F92B2DC99BBF}"/>
              </a:ext>
            </a:extLst>
          </p:cNvPr>
          <p:cNvSpPr txBox="1"/>
          <p:nvPr/>
        </p:nvSpPr>
        <p:spPr>
          <a:xfrm>
            <a:off x="414866" y="13925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FF0000"/>
                </a:solidFill>
                <a:effectLst/>
              </a:rPr>
              <a:t>Б.з.б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. ІІІ 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ғ.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жанталасқан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Қытай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императорлары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ұзынд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. 5000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шақырымға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жететін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Ұлы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қытай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қорғанын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тұрғызды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6C60B0-E562-2FAA-9981-A33B52CA75BC}"/>
              </a:ext>
            </a:extLst>
          </p:cNvPr>
          <p:cNvGrpSpPr/>
          <p:nvPr/>
        </p:nvGrpSpPr>
        <p:grpSpPr>
          <a:xfrm>
            <a:off x="210856" y="3230265"/>
            <a:ext cx="8543677" cy="1710853"/>
            <a:chOff x="210856" y="3230265"/>
            <a:chExt cx="8543677" cy="17108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ACD256-78AF-F481-4C85-F6D9823F31F4}"/>
                </a:ext>
              </a:extLst>
            </p:cNvPr>
            <p:cNvSpPr txBox="1"/>
            <p:nvPr/>
          </p:nvSpPr>
          <p:spPr>
            <a:xfrm>
              <a:off x="210856" y="3342902"/>
              <a:ext cx="60943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Бұл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қорғандар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тастан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қаланып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кейбір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жерлерде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10 м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биіктікке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дейін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жетті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.</a:t>
              </a:r>
              <a:endParaRPr lang="ru-RU" sz="1800" b="1" dirty="0"/>
            </a:p>
          </p:txBody>
        </p:sp>
        <p:sp>
          <p:nvSpPr>
            <p:cNvPr id="18" name="Стрелка: вверх 17">
              <a:extLst>
                <a:ext uri="{FF2B5EF4-FFF2-40B4-BE49-F238E27FC236}">
                  <a16:creationId xmlns:a16="http://schemas.microsoft.com/office/drawing/2014/main" id="{873A9D63-0B6E-4EC0-426D-91DA3E5E2F2F}"/>
                </a:ext>
              </a:extLst>
            </p:cNvPr>
            <p:cNvSpPr/>
            <p:nvPr/>
          </p:nvSpPr>
          <p:spPr>
            <a:xfrm>
              <a:off x="6798732" y="3230265"/>
              <a:ext cx="177800" cy="1710853"/>
            </a:xfrm>
            <a:prstGeom prst="up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05B627-C146-90E4-4C9B-9ABD65E8E3B9}"/>
                </a:ext>
              </a:extLst>
            </p:cNvPr>
            <p:cNvSpPr txBox="1"/>
            <p:nvPr/>
          </p:nvSpPr>
          <p:spPr>
            <a:xfrm>
              <a:off x="6417734" y="4089801"/>
              <a:ext cx="23367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k-KZ" sz="1800" b="1" dirty="0"/>
                <a:t>10 метр</a:t>
              </a:r>
              <a:endParaRPr lang="ru-RU" sz="1800" b="1"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411A1CD-9459-A790-AB5D-292715893C86}"/>
              </a:ext>
            </a:extLst>
          </p:cNvPr>
          <p:cNvGrpSpPr/>
          <p:nvPr/>
        </p:nvGrpSpPr>
        <p:grpSpPr>
          <a:xfrm>
            <a:off x="533400" y="5324255"/>
            <a:ext cx="8466655" cy="905596"/>
            <a:chOff x="533400" y="5324255"/>
            <a:chExt cx="8466655" cy="9055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247356-94D2-12AB-1123-48969C8BBA50}"/>
                </a:ext>
              </a:extLst>
            </p:cNvPr>
            <p:cNvSpPr txBox="1"/>
            <p:nvPr/>
          </p:nvSpPr>
          <p:spPr>
            <a:xfrm>
              <a:off x="533400" y="5324255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Оның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ені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қос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салт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атты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еркін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жүре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алатындай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5-6 м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кеңдікте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болды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.</a:t>
              </a:r>
              <a:endParaRPr lang="ru-RU" sz="1800" b="1" dirty="0"/>
            </a:p>
          </p:txBody>
        </p:sp>
        <p:sp>
          <p:nvSpPr>
            <p:cNvPr id="17" name="Стрелка: влево-вправо 16">
              <a:extLst>
                <a:ext uri="{FF2B5EF4-FFF2-40B4-BE49-F238E27FC236}">
                  <a16:creationId xmlns:a16="http://schemas.microsoft.com/office/drawing/2014/main" id="{59843115-C9CF-5B6F-5CE1-EB3EF8C9A431}"/>
                </a:ext>
              </a:extLst>
            </p:cNvPr>
            <p:cNvSpPr/>
            <p:nvPr/>
          </p:nvSpPr>
          <p:spPr>
            <a:xfrm>
              <a:off x="6976532" y="5750453"/>
              <a:ext cx="2023523" cy="220133"/>
            </a:xfrm>
            <a:prstGeom prst="left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F0C393-5033-8210-1968-3AC6B3896ED7}"/>
                </a:ext>
              </a:extLst>
            </p:cNvPr>
            <p:cNvSpPr txBox="1"/>
            <p:nvPr/>
          </p:nvSpPr>
          <p:spPr>
            <a:xfrm>
              <a:off x="7183967" y="5860519"/>
              <a:ext cx="15705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k-KZ" sz="1800" b="1" dirty="0"/>
                <a:t>5-6 метр</a:t>
              </a:r>
              <a:endParaRPr lang="ru-RU" sz="1800" b="1" dirty="0"/>
            </a:p>
          </p:txBody>
        </p:sp>
      </p:grp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C2E62B5-D41F-9AE2-D6B2-E10BF597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90" y="245012"/>
            <a:ext cx="4661247" cy="297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810554-6B13-0CD0-D4F7-98B5BF449FCF}"/>
              </a:ext>
            </a:extLst>
          </p:cNvPr>
          <p:cNvGrpSpPr/>
          <p:nvPr/>
        </p:nvGrpSpPr>
        <p:grpSpPr>
          <a:xfrm>
            <a:off x="194734" y="392113"/>
            <a:ext cx="11322049" cy="3838575"/>
            <a:chOff x="194734" y="392113"/>
            <a:chExt cx="11322049" cy="3838575"/>
          </a:xfrm>
        </p:grpSpPr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0DA9A8C0-131E-6EB5-1325-0BD22C7DB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283" y="392113"/>
              <a:ext cx="4762500" cy="383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5920FB-6E78-C985-3F0C-E1849ECA8E70}"/>
                </a:ext>
              </a:extLst>
            </p:cNvPr>
            <p:cNvSpPr txBox="1"/>
            <p:nvPr/>
          </p:nvSpPr>
          <p:spPr>
            <a:xfrm>
              <a:off x="194734" y="469669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Ø"/>
              </a:pP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Б.з.д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. </a:t>
              </a:r>
              <a:r>
                <a:rPr lang="en-US" sz="1800" b="1" i="0" dirty="0">
                  <a:solidFill>
                    <a:srgbClr val="FF0000"/>
                  </a:solidFill>
                  <a:effectLst/>
                </a:rPr>
                <a:t>V-III 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ғ.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Ұлы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Даланың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көшпелі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тайпаларының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зергерлік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өнерінде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өзінің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техникалық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ерекшеліктері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бар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полихромды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әдіс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қалыптасты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.</a:t>
              </a:r>
              <a:endParaRPr lang="ru-RU" sz="1800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6E3976-E886-C210-A260-14907F6E2822}"/>
                </a:ext>
              </a:extLst>
            </p:cNvPr>
            <p:cNvSpPr txBox="1"/>
            <p:nvPr/>
          </p:nvSpPr>
          <p:spPr>
            <a:xfrm>
              <a:off x="194734" y="1849735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Ø"/>
              </a:pP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Неғұрлым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жиі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пайдаланылған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тәсілдер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домалақ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алтын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шарларды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бұйымға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бекіту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әшекейлеу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көмкеру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өру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әдісі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эмальды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құю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және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басқалар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еді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.</a:t>
              </a:r>
              <a:endParaRPr lang="ru-RU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38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B94C3-61BD-09D0-06DF-B2FF5598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136" y="355092"/>
            <a:ext cx="7729728" cy="1188720"/>
          </a:xfrm>
        </p:spPr>
        <p:txBody>
          <a:bodyPr>
            <a:normAutofit/>
          </a:bodyPr>
          <a:lstStyle/>
          <a:p>
            <a:r>
              <a:rPr lang="kk-KZ" sz="2800" b="1" dirty="0"/>
              <a:t>Ғұндар және «Халықтардың Ұлы көші».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063988-4D7D-0FDB-2E33-D91978FFCD5A}"/>
              </a:ext>
            </a:extLst>
          </p:cNvPr>
          <p:cNvSpPr txBox="1"/>
          <p:nvPr/>
        </p:nvSpPr>
        <p:spPr>
          <a:xfrm>
            <a:off x="211667" y="20813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FF0000"/>
                </a:solidFill>
                <a:effectLst/>
              </a:rPr>
              <a:t>Мөде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тәңірқұттың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б.з.б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. 174 ж.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қайтыс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болуы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мемлекетінің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әлсірей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бастауына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әкелді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4BA04-075E-DBA1-C853-884C37B10570}"/>
              </a:ext>
            </a:extLst>
          </p:cNvPr>
          <p:cNvSpPr txBox="1"/>
          <p:nvPr/>
        </p:nvSpPr>
        <p:spPr>
          <a:xfrm>
            <a:off x="5427133" y="29673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Оның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орнына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таққа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отырған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ұлы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Лаушаң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әке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жолын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жалғастырса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да,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ішкі-сыртқы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жаулар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қарсы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әрекеттерін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күшейтті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4D37F-7BCF-9748-A426-E8928E8A8338}"/>
              </a:ext>
            </a:extLst>
          </p:cNvPr>
          <p:cNvSpPr txBox="1"/>
          <p:nvPr/>
        </p:nvSpPr>
        <p:spPr>
          <a:xfrm>
            <a:off x="499534" y="43927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>
                <a:solidFill>
                  <a:srgbClr val="FF0000"/>
                </a:solidFill>
                <a:effectLst/>
              </a:rPr>
              <a:t>Хань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әулеті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б.з.б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. 72 ж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үйсіндермен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бірігіп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ғұндарға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ауыр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соққы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берді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4469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DCCD-43A5-8418-4F24-26ECAB9F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269" y="338159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Темірді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игерудің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егіншаруашылығына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тигізген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әсері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6374E-2789-A5D8-2175-6817FA818B1D}"/>
              </a:ext>
            </a:extLst>
          </p:cNvPr>
          <p:cNvSpPr txBox="1"/>
          <p:nvPr/>
        </p:nvSpPr>
        <p:spPr>
          <a:xfrm>
            <a:off x="4995333" y="1901659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Егін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алқаптарын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көбірек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игеруге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мүмкіндік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беретін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жаңа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еңбек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құралдарын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жасауға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жол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ашты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0D638-6FE0-FAE9-FD2D-343313102126}"/>
              </a:ext>
            </a:extLst>
          </p:cNvPr>
          <p:cNvSpPr txBox="1"/>
          <p:nvPr/>
        </p:nvSpPr>
        <p:spPr>
          <a:xfrm>
            <a:off x="5367867" y="3803780"/>
            <a:ext cx="6096000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9459" lvl="1" indent="-457200" algn="ctr">
              <a:lnSpc>
                <a:spcPts val="3919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solidFill>
                  <a:srgbClr val="000000"/>
                </a:solidFill>
              </a:rPr>
              <a:t>Бұрынғы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қоладан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жасалған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кетпеннің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орнына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жүзі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әлдеқайда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берік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темір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кетпендерді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пайдалана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бастайды</a:t>
            </a:r>
            <a:r>
              <a:rPr lang="en-US" sz="1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2" descr="Егін шаруашылығы, егіншілік - ХІХ ғасырдың аяғында | world-nan.kz">
            <a:extLst>
              <a:ext uri="{FF2B5EF4-FFF2-40B4-BE49-F238E27FC236}">
                <a16:creationId xmlns:a16="http://schemas.microsoft.com/office/drawing/2014/main" id="{92E42E08-9C21-0ED9-89ED-CCAB73628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8" y="2037863"/>
            <a:ext cx="4724400" cy="353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4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5F642E-777C-97F0-11DF-772854476648}"/>
              </a:ext>
            </a:extLst>
          </p:cNvPr>
          <p:cNvSpPr txBox="1"/>
          <p:nvPr/>
        </p:nvSpPr>
        <p:spPr>
          <a:xfrm>
            <a:off x="719667" y="7436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Б.з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48ж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ғұндар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Солт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және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Оңт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Ғұндар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болып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екіге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бөлінді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6ACB5-FBC3-2F7E-B5F7-A01D14E207A5}"/>
              </a:ext>
            </a:extLst>
          </p:cNvPr>
          <p:cNvSpPr txBox="1"/>
          <p:nvPr/>
        </p:nvSpPr>
        <p:spPr>
          <a:xfrm>
            <a:off x="5274733" y="165500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Оңтүстіктегілер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-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Қытайға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,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солтүстіктегілер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жан-жақтан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қаумалаған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жаулардың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қысымына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төтеп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бере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алмай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,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батысқа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қарай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ығысты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9F72E8-205D-356B-4BEA-9226EDA8DD8F}"/>
              </a:ext>
            </a:extLst>
          </p:cNvPr>
          <p:cNvGrpSpPr/>
          <p:nvPr/>
        </p:nvGrpSpPr>
        <p:grpSpPr>
          <a:xfrm>
            <a:off x="296333" y="2787624"/>
            <a:ext cx="10591973" cy="2060761"/>
            <a:chOff x="296333" y="2787624"/>
            <a:chExt cx="10591973" cy="2060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37ABFA-77AA-A56F-E273-BCC11B79B14C}"/>
                </a:ext>
              </a:extLst>
            </p:cNvPr>
            <p:cNvSpPr txBox="1"/>
            <p:nvPr/>
          </p:nvSpPr>
          <p:spPr>
            <a:xfrm>
              <a:off x="296333" y="3356340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Б.з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>
                  <a:solidFill>
                    <a:srgbClr val="FF0000"/>
                  </a:solidFill>
                  <a:effectLst/>
                </a:rPr>
                <a:t>93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ж.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ғұндар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екінші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рет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Батыс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және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Шығыс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ғұндарына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бөлініп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олардың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тағы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бір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үлкен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бөлігі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батысқа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қоныс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аудара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бастады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.</a:t>
              </a:r>
              <a:endParaRPr lang="ru-RU" sz="1800" b="1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B9A7F74-D870-1B1F-0E14-24CF8D7F2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59" r="16140"/>
            <a:stretch/>
          </p:blipFill>
          <p:spPr>
            <a:xfrm>
              <a:off x="8110894" y="2787624"/>
              <a:ext cx="2777412" cy="206076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EFBEBB-0BB1-9F33-1267-13BDA32EC5DF}"/>
              </a:ext>
            </a:extLst>
          </p:cNvPr>
          <p:cNvSpPr txBox="1"/>
          <p:nvPr/>
        </p:nvSpPr>
        <p:spPr>
          <a:xfrm>
            <a:off x="4106334" y="530322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Қазақстан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тарихында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ІІ-</a:t>
            </a:r>
            <a:r>
              <a:rPr lang="en-US" sz="1800" b="1" i="0" dirty="0">
                <a:solidFill>
                  <a:srgbClr val="FF0000"/>
                </a:solidFill>
                <a:effectLst/>
              </a:rPr>
              <a:t>V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ғ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“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Халықтардың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ұлы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көші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”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орын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алған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кезең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деп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айтылады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40598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0675E-9B63-C117-A2A2-AE2AEEDE7598}"/>
              </a:ext>
            </a:extLst>
          </p:cNvPr>
          <p:cNvSpPr txBox="1"/>
          <p:nvPr/>
        </p:nvSpPr>
        <p:spPr>
          <a:xfrm>
            <a:off x="541867" y="109620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800" b="1" i="0" dirty="0">
                <a:solidFill>
                  <a:srgbClr val="FF0000"/>
                </a:solidFill>
                <a:effectLst/>
              </a:rPr>
              <a:t>V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ғ.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Еділ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(Аттила)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патша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басқарған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мемлекеті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Батыс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және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Шығыс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Рим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империяларын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өздеріне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салық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төлеуге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мәжбүрледі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75A14-89BE-D067-3D6A-5E38E7A86AA6}"/>
              </a:ext>
            </a:extLst>
          </p:cNvPr>
          <p:cNvSpPr txBox="1"/>
          <p:nvPr/>
        </p:nvSpPr>
        <p:spPr>
          <a:xfrm>
            <a:off x="4902200" y="2505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800" b="1" i="0" dirty="0">
                <a:solidFill>
                  <a:srgbClr val="FF0000"/>
                </a:solidFill>
                <a:effectLst/>
              </a:rPr>
              <a:t>IV-VII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ғ.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германдықтар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,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славяндар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,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сарматтар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,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және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т.б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тайпалар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Шығыс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еуропадан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батысқа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жылжып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,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Рим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имп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аймағына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қоныстанған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D95AD-7BA2-83E6-94EA-D4818C8D944D}"/>
              </a:ext>
            </a:extLst>
          </p:cNvPr>
          <p:cNvSpPr txBox="1"/>
          <p:nvPr/>
        </p:nvSpPr>
        <p:spPr>
          <a:xfrm>
            <a:off x="618067" y="378860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Еуропа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халықтарының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батысқа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жылжуы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немесе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“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Халықтардың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ұлы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көші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” Рим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империясының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күйреуіне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әкелді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57485-14BD-80CB-C259-5797177314A1}"/>
              </a:ext>
            </a:extLst>
          </p:cNvPr>
          <p:cNvSpPr txBox="1"/>
          <p:nvPr/>
        </p:nvSpPr>
        <p:spPr>
          <a:xfrm>
            <a:off x="5334000" y="483846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FF0000"/>
                </a:solidFill>
                <a:effectLst/>
              </a:rPr>
              <a:t>Орталық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Азиядан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батысқа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жылжыған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ғұндар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377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жылы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ол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кезде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Паннония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деп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аталған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қазіргі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FF0000"/>
                </a:solidFill>
                <a:effectLst/>
              </a:rPr>
              <a:t>Венгрия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аймағын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басып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алды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2661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1CAE2-AF40-8D83-355E-2DE00FEA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30" y="1797366"/>
            <a:ext cx="7729728" cy="1188720"/>
          </a:xfrm>
        </p:spPr>
        <p:txBody>
          <a:bodyPr/>
          <a:lstStyle/>
          <a:p>
            <a:r>
              <a:rPr lang="kk-KZ" sz="2800" b="1" dirty="0"/>
              <a:t>Аттила – ғұндар көсемі. </a:t>
            </a:r>
            <a:endParaRPr lang="ru-KZ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4D451B-DFD2-F61C-41BC-A7352350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9813" y1="14187" x2="50047" y2="43573"/>
                        <a14:foregroundMark x1="48313" y1="22080" x2="48313" y2="45013"/>
                        <a14:foregroundMark x1="48547" y1="19893" x2="57638" y2="34667"/>
                        <a14:foregroundMark x1="42877" y1="21120" x2="38566" y2="39093"/>
                        <a14:foregroundMark x1="35098" y1="50720" x2="23805" y2="95627"/>
                        <a14:foregroundMark x1="5389" y1="67733" x2="5389" y2="67733"/>
                        <a14:foregroundMark x1="5389" y1="67733" x2="5389" y2="67733"/>
                        <a14:foregroundMark x1="7779" y1="64267" x2="8857" y2="74667"/>
                        <a14:foregroundMark x1="9091" y1="75147" x2="9091" y2="75147"/>
                        <a14:foregroundMark x1="17948" y1="61333" x2="17948" y2="61333"/>
                        <a14:foregroundMark x1="36832" y1="55627" x2="55248" y2="87253"/>
                        <a14:foregroundMark x1="73055" y1="59093" x2="86926" y2="80320"/>
                        <a14:foregroundMark x1="86926" y1="80320" x2="86926" y2="80320"/>
                        <a14:foregroundMark x1="52858" y1="15200" x2="65464" y2="41813"/>
                        <a14:foregroundMark x1="71509" y1="59840" x2="83646" y2="89440"/>
                        <a14:foregroundMark x1="83646" y1="89440" x2="83646" y2="89440"/>
                        <a14:foregroundMark x1="84724" y1="65760" x2="92971" y2="84000"/>
                        <a14:foregroundMark x1="92549" y1="73920" x2="91659" y2="91200"/>
                        <a14:foregroundMark x1="91237" y1="90453" x2="51125" y2="80320"/>
                        <a14:foregroundMark x1="73243" y1="56373" x2="73243" y2="56373"/>
                        <a14:foregroundMark x1="73243" y1="56373" x2="73243" y2="56373"/>
                        <a14:foregroundMark x1="80834" y1="59840" x2="80834" y2="59840"/>
                        <a14:foregroundMark x1="94283" y1="66773" x2="94283" y2="66773"/>
                        <a14:foregroundMark x1="35942" y1="71947" x2="30740" y2="90933"/>
                        <a14:foregroundMark x1="22727" y1="63787" x2="11903" y2="92427"/>
                        <a14:foregroundMark x1="24461" y1="60320" x2="22727" y2="70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1492" y="995959"/>
            <a:ext cx="4303586" cy="37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DC5472B-F7BC-1183-2909-BE3C09D142BF}"/>
              </a:ext>
            </a:extLst>
          </p:cNvPr>
          <p:cNvGrpSpPr/>
          <p:nvPr/>
        </p:nvGrpSpPr>
        <p:grpSpPr>
          <a:xfrm>
            <a:off x="479358" y="877426"/>
            <a:ext cx="11153841" cy="3781267"/>
            <a:chOff x="479358" y="877426"/>
            <a:chExt cx="11153841" cy="37812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C1D6B-E2ED-9AAF-DB3A-4165FB427C58}"/>
                </a:ext>
              </a:extLst>
            </p:cNvPr>
            <p:cNvSpPr txBox="1"/>
            <p:nvPr/>
          </p:nvSpPr>
          <p:spPr>
            <a:xfrm>
              <a:off x="5537199" y="1396705"/>
              <a:ext cx="609600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FF0000"/>
                  </a:solidFill>
                  <a:effectLst/>
                </a:rPr>
                <a:t>Аттила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Еділ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) -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батыққа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жылжыған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ғұндардың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ұлы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қолбасшысы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және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билеушісі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. </a:t>
              </a: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ru-RU" b="1" dirty="0">
                <a:solidFill>
                  <a:srgbClr val="000000"/>
                </a:solidFill>
              </a:endParaRP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000000"/>
                  </a:solidFill>
                  <a:effectLst/>
                </a:rPr>
                <a:t>Ол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шамамен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>
                  <a:solidFill>
                    <a:srgbClr val="FF0000"/>
                  </a:solidFill>
                  <a:effectLst/>
                </a:rPr>
                <a:t>400ж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.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Қара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теңіздің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солтүстігіндегі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ғұн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тайпаларының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бірінде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дүниеге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келді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. </a:t>
              </a: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ru-RU" b="1" dirty="0">
                <a:solidFill>
                  <a:srgbClr val="000000"/>
                </a:solidFill>
                <a:effectLst/>
              </a:endParaRP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000000"/>
                  </a:solidFill>
                  <a:effectLst/>
                </a:rPr>
                <a:t>Ол </a:t>
              </a:r>
              <a:r>
                <a:rPr lang="ru-RU" b="1" dirty="0">
                  <a:solidFill>
                    <a:srgbClr val="FF0000"/>
                  </a:solidFill>
                  <a:effectLst/>
                </a:rPr>
                <a:t>434-453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ж.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Батыс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ғұндар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одағының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көсемі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болды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.</a:t>
              </a: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ru-RU" b="1" dirty="0">
                <a:solidFill>
                  <a:srgbClr val="000000"/>
                </a:solidFill>
              </a:endParaRP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000000"/>
                  </a:solidFill>
                  <a:effectLst/>
                </a:rPr>
                <a:t> Аттила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туа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біткен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дарынды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FF0000"/>
                  </a:solidFill>
                  <a:effectLst/>
                </a:rPr>
                <a:t>қолбасшы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әрі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көріпкелдік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қасиеті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бар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тұлға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effectLst/>
                </a:rPr>
                <a:t>болды</a:t>
              </a:r>
              <a:r>
                <a:rPr lang="ru-RU" b="1" dirty="0">
                  <a:solidFill>
                    <a:srgbClr val="000000"/>
                  </a:solidFill>
                  <a:effectLst/>
                </a:rPr>
                <a:t>.</a:t>
              </a:r>
              <a:endParaRPr lang="ru-RU" b="1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6430AA-B2B3-9C10-31DE-D552F8CB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49813" y1="14187" x2="50047" y2="43573"/>
                          <a14:foregroundMark x1="48313" y1="22080" x2="48313" y2="45013"/>
                          <a14:foregroundMark x1="48547" y1="19893" x2="57638" y2="34667"/>
                          <a14:foregroundMark x1="42877" y1="21120" x2="38566" y2="39093"/>
                          <a14:foregroundMark x1="35098" y1="50720" x2="23805" y2="95627"/>
                          <a14:foregroundMark x1="5389" y1="67733" x2="5389" y2="67733"/>
                          <a14:foregroundMark x1="5389" y1="67733" x2="5389" y2="67733"/>
                          <a14:foregroundMark x1="7779" y1="64267" x2="8857" y2="74667"/>
                          <a14:foregroundMark x1="9091" y1="75147" x2="9091" y2="75147"/>
                          <a14:foregroundMark x1="17948" y1="61333" x2="17948" y2="61333"/>
                          <a14:foregroundMark x1="36832" y1="55627" x2="55248" y2="87253"/>
                          <a14:foregroundMark x1="73055" y1="59093" x2="86926" y2="80320"/>
                          <a14:foregroundMark x1="86926" y1="80320" x2="86926" y2="80320"/>
                          <a14:foregroundMark x1="52858" y1="15200" x2="65464" y2="41813"/>
                          <a14:foregroundMark x1="71509" y1="59840" x2="83646" y2="89440"/>
                          <a14:foregroundMark x1="83646" y1="89440" x2="83646" y2="89440"/>
                          <a14:foregroundMark x1="84724" y1="65760" x2="92971" y2="84000"/>
                          <a14:foregroundMark x1="92549" y1="73920" x2="91659" y2="91200"/>
                          <a14:foregroundMark x1="91237" y1="90453" x2="51125" y2="80320"/>
                          <a14:foregroundMark x1="73243" y1="56373" x2="73243" y2="56373"/>
                          <a14:foregroundMark x1="73243" y1="56373" x2="73243" y2="56373"/>
                          <a14:foregroundMark x1="80834" y1="59840" x2="80834" y2="59840"/>
                          <a14:foregroundMark x1="94283" y1="66773" x2="94283" y2="66773"/>
                          <a14:foregroundMark x1="35942" y1="71947" x2="30740" y2="90933"/>
                          <a14:foregroundMark x1="22727" y1="63787" x2="11903" y2="92427"/>
                          <a14:foregroundMark x1="24461" y1="60320" x2="22727" y2="707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358" y="877426"/>
              <a:ext cx="4303586" cy="3781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26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F023B-04C3-8146-07BB-57C4ADEE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869" y="414359"/>
            <a:ext cx="7729728" cy="1188720"/>
          </a:xfrm>
        </p:spPr>
        <p:txBody>
          <a:bodyPr/>
          <a:lstStyle/>
          <a:p>
            <a:r>
              <a:rPr lang="kk-KZ" sz="2800" b="1" dirty="0"/>
              <a:t>Аттила Еуропаға жорықтары. </a:t>
            </a: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C7FF4-96E6-2583-CCC8-EA4E59BAB2DD}"/>
              </a:ext>
            </a:extLst>
          </p:cNvPr>
          <p:cNvSpPr txBox="1"/>
          <p:nvPr/>
        </p:nvSpPr>
        <p:spPr>
          <a:xfrm>
            <a:off x="270933" y="32547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>
                <a:solidFill>
                  <a:srgbClr val="FF0000"/>
                </a:solidFill>
                <a:effectLst/>
              </a:rPr>
              <a:t>447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ж.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ғұндар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Византия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империясының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астанасы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Константинопольге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келіп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жетті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4DA03-DE07-260B-3BFC-FF5F2969F72D}"/>
              </a:ext>
            </a:extLst>
          </p:cNvPr>
          <p:cNvSpPr txBox="1"/>
          <p:nvPr/>
        </p:nvSpPr>
        <p:spPr>
          <a:xfrm>
            <a:off x="152400" y="437280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FF0000"/>
                </a:solidFill>
                <a:effectLst/>
              </a:rPr>
              <a:t>451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ж. Аттила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өзінің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басты</a:t>
            </a:r>
            <a:r>
              <a:rPr lang="ru-RU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жауы</a:t>
            </a:r>
            <a:r>
              <a:rPr lang="ru-RU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деп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есептеген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готтарды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бағындырамын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деп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Рейн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арқылы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Оңтүстік</a:t>
            </a:r>
            <a:r>
              <a:rPr lang="ru-RU" b="1" i="0" dirty="0">
                <a:solidFill>
                  <a:srgbClr val="FF0000"/>
                </a:solidFill>
                <a:effectLst/>
              </a:rPr>
              <a:t> Галлия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жерінде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келді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. 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BB350-1BD5-17A2-E238-9346014A49F3}"/>
              </a:ext>
            </a:extLst>
          </p:cNvPr>
          <p:cNvSpPr txBox="1"/>
          <p:nvPr/>
        </p:nvSpPr>
        <p:spPr>
          <a:xfrm>
            <a:off x="270933" y="55527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000000"/>
                </a:solidFill>
                <a:effectLst/>
              </a:rPr>
              <a:t>Аттила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қарсыласымен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соғысу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үшін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Каталаун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жазығын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таңдады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.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E417B-A9EF-A08A-62AC-FF94126AB054}"/>
              </a:ext>
            </a:extLst>
          </p:cNvPr>
          <p:cNvSpPr txBox="1"/>
          <p:nvPr/>
        </p:nvSpPr>
        <p:spPr>
          <a:xfrm>
            <a:off x="6155267" y="61990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0" dirty="0" err="1">
                <a:solidFill>
                  <a:srgbClr val="000000"/>
                </a:solidFill>
                <a:effectLst/>
              </a:rPr>
              <a:t>Шайқаста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готтардың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королі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>
                <a:solidFill>
                  <a:srgbClr val="FF0000"/>
                </a:solidFill>
                <a:effectLst/>
              </a:rPr>
              <a:t>Теодорих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қайтыс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болды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.</a:t>
            </a:r>
            <a:endParaRPr lang="ru-RU" b="1" dirty="0"/>
          </a:p>
        </p:txBody>
      </p:sp>
      <p:sp>
        <p:nvSpPr>
          <p:cNvPr id="13" name="Стрелка: изогнутая 12">
            <a:extLst>
              <a:ext uri="{FF2B5EF4-FFF2-40B4-BE49-F238E27FC236}">
                <a16:creationId xmlns:a16="http://schemas.microsoft.com/office/drawing/2014/main" id="{79835C0A-EE57-B7FB-D7DD-9DEB20AA56E4}"/>
              </a:ext>
            </a:extLst>
          </p:cNvPr>
          <p:cNvSpPr/>
          <p:nvPr/>
        </p:nvSpPr>
        <p:spPr>
          <a:xfrm flipV="1">
            <a:off x="5573966" y="5875867"/>
            <a:ext cx="674434" cy="646333"/>
          </a:xfrm>
          <a:prstGeom prst="bentArrow">
            <a:avLst>
              <a:gd name="adj1" fmla="val 24450"/>
              <a:gd name="adj2" fmla="val 28074"/>
              <a:gd name="adj3" fmla="val 38210"/>
              <a:gd name="adj4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C430EF3-680D-64B4-6BA1-E779C58521D6}"/>
              </a:ext>
            </a:extLst>
          </p:cNvPr>
          <p:cNvGrpSpPr/>
          <p:nvPr/>
        </p:nvGrpSpPr>
        <p:grpSpPr>
          <a:xfrm>
            <a:off x="2106083" y="1775412"/>
            <a:ext cx="8870351" cy="1907587"/>
            <a:chOff x="2106083" y="1775412"/>
            <a:chExt cx="8870351" cy="190758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35EC496-73B6-CBAB-78A3-55EEC8140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7160" y="1775412"/>
              <a:ext cx="2859274" cy="19075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BD1BBD-585E-1972-5386-4752E9AECB01}"/>
                </a:ext>
              </a:extLst>
            </p:cNvPr>
            <p:cNvSpPr txBox="1"/>
            <p:nvPr/>
          </p:nvSpPr>
          <p:spPr>
            <a:xfrm>
              <a:off x="2106083" y="1859649"/>
              <a:ext cx="61256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Ø"/>
              </a:pP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Ғұндардың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жолына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еуропалық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елдер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FF0000"/>
                  </a:solidFill>
                  <a:effectLst/>
                </a:rPr>
                <a:t>тосқауыл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қоя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sz="1800" b="1" i="0" dirty="0" err="1">
                  <a:solidFill>
                    <a:srgbClr val="000000"/>
                  </a:solidFill>
                  <a:effectLst/>
                </a:rPr>
                <a:t>алмады</a:t>
              </a:r>
              <a:r>
                <a:rPr lang="ru-RU" sz="1800" b="1" i="0" dirty="0">
                  <a:solidFill>
                    <a:srgbClr val="000000"/>
                  </a:solidFill>
                  <a:effectLst/>
                </a:rPr>
                <a:t>.</a:t>
              </a:r>
              <a:endParaRPr lang="ru-RU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62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8" grpId="0"/>
      <p:bldP spid="10" grpId="0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1C5598-03FA-4BC2-9FB7-CB5CF09F1761}"/>
              </a:ext>
            </a:extLst>
          </p:cNvPr>
          <p:cNvSpPr txBox="1"/>
          <p:nvPr/>
        </p:nvSpPr>
        <p:spPr>
          <a:xfrm>
            <a:off x="355600" y="77446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FF0000"/>
                </a:solidFill>
                <a:effectLst/>
              </a:rPr>
              <a:t>452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ж.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көктемде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>
                <a:solidFill>
                  <a:srgbClr val="FF0000"/>
                </a:solidFill>
                <a:effectLst/>
              </a:rPr>
              <a:t>Аттила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>
                <a:solidFill>
                  <a:srgbClr val="FF0000"/>
                </a:solidFill>
                <a:effectLst/>
              </a:rPr>
              <a:t>Милан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аймағына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дейінгі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жерлерді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басып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алып</a:t>
            </a:r>
            <a:r>
              <a:rPr lang="ru-RU" b="1" i="0" dirty="0">
                <a:solidFill>
                  <a:srgbClr val="000000"/>
                </a:solidFill>
                <a:effectLst/>
              </a:rPr>
              <a:t>,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өзінің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Римге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баратының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мәлімдеді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. </a:t>
            </a:r>
            <a:endParaRPr lang="ru-RU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0CF130-8179-3F52-3D96-C1C41A588BC5}"/>
              </a:ext>
            </a:extLst>
          </p:cNvPr>
          <p:cNvGrpSpPr/>
          <p:nvPr/>
        </p:nvGrpSpPr>
        <p:grpSpPr>
          <a:xfrm>
            <a:off x="4055533" y="2030568"/>
            <a:ext cx="7477161" cy="1751908"/>
            <a:chOff x="4055533" y="2030568"/>
            <a:chExt cx="7477161" cy="175190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28A186-F107-EED8-B933-89FBD449E91F}"/>
                </a:ext>
              </a:extLst>
            </p:cNvPr>
            <p:cNvSpPr txBox="1"/>
            <p:nvPr/>
          </p:nvSpPr>
          <p:spPr>
            <a:xfrm>
              <a:off x="4055533" y="2030568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ru-RU" b="1" i="0" dirty="0" err="1">
                  <a:solidFill>
                    <a:srgbClr val="000000"/>
                  </a:solidFill>
                  <a:effectLst/>
                </a:rPr>
                <a:t>Мұны</a:t>
              </a:r>
              <a:r>
                <a:rPr lang="ru-RU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i="0" dirty="0" err="1">
                  <a:solidFill>
                    <a:srgbClr val="000000"/>
                  </a:solidFill>
                  <a:effectLst/>
                </a:rPr>
                <a:t>естіп</a:t>
              </a:r>
              <a:r>
                <a:rPr lang="ru-RU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i="0" dirty="0" err="1">
                  <a:solidFill>
                    <a:srgbClr val="000000"/>
                  </a:solidFill>
                  <a:effectLst/>
                </a:rPr>
                <a:t>үрейленген</a:t>
              </a:r>
              <a:r>
                <a:rPr lang="ru-RU" b="1" i="0" dirty="0">
                  <a:solidFill>
                    <a:srgbClr val="000000"/>
                  </a:solidFill>
                  <a:effectLst/>
                </a:rPr>
                <a:t> император </a:t>
              </a:r>
              <a:r>
                <a:rPr lang="ru-RU" b="1" i="0" dirty="0">
                  <a:solidFill>
                    <a:srgbClr val="FF0000"/>
                  </a:solidFill>
                  <a:effectLst/>
                </a:rPr>
                <a:t>||| </a:t>
              </a:r>
              <a:r>
                <a:rPr lang="ru-RU" b="1" i="0" dirty="0" err="1">
                  <a:solidFill>
                    <a:srgbClr val="FF0000"/>
                  </a:solidFill>
                  <a:effectLst/>
                </a:rPr>
                <a:t>Валентиннің</a:t>
              </a:r>
              <a:r>
                <a:rPr lang="ru-RU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ru-RU" b="1" i="0" dirty="0" err="1">
                  <a:solidFill>
                    <a:srgbClr val="000000"/>
                  </a:solidFill>
                  <a:effectLst/>
                </a:rPr>
                <a:t>бассауғалап</a:t>
              </a:r>
              <a:r>
                <a:rPr lang="ru-RU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i="0" dirty="0" err="1">
                  <a:solidFill>
                    <a:srgbClr val="000000"/>
                  </a:solidFill>
                  <a:effectLst/>
                </a:rPr>
                <a:t>қаладан</a:t>
              </a:r>
              <a:r>
                <a:rPr lang="ru-RU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ru-RU" b="1" i="0" dirty="0" err="1">
                  <a:solidFill>
                    <a:srgbClr val="FF0000"/>
                  </a:solidFill>
                  <a:effectLst/>
                </a:rPr>
                <a:t>қашып</a:t>
              </a:r>
              <a:r>
                <a:rPr lang="ru-RU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ru-RU" b="1" i="0" dirty="0" err="1">
                  <a:solidFill>
                    <a:srgbClr val="FF0000"/>
                  </a:solidFill>
                  <a:effectLst/>
                </a:rPr>
                <a:t>кетті</a:t>
              </a:r>
              <a:r>
                <a:rPr lang="ru-RU" b="1" i="0" dirty="0">
                  <a:solidFill>
                    <a:srgbClr val="FF0000"/>
                  </a:solidFill>
                  <a:effectLst/>
                </a:rPr>
                <a:t> .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3B2CA42-A248-74E9-9518-9A48C4576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3466" y="2448991"/>
              <a:ext cx="1999228" cy="133348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980BBB-0BEC-F5F2-81E8-7E1600FE0687}"/>
              </a:ext>
            </a:extLst>
          </p:cNvPr>
          <p:cNvSpPr txBox="1"/>
          <p:nvPr/>
        </p:nvSpPr>
        <p:spPr>
          <a:xfrm>
            <a:off x="508000" y="35347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0" dirty="0" err="1">
                <a:solidFill>
                  <a:srgbClr val="000000"/>
                </a:solidFill>
                <a:effectLst/>
              </a:rPr>
              <a:t>Қаланы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сақтап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қалуды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Рим епископы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Ұлы</a:t>
            </a:r>
            <a:r>
              <a:rPr lang="ru-RU" b="1" i="0" dirty="0">
                <a:solidFill>
                  <a:srgbClr val="FF0000"/>
                </a:solidFill>
                <a:effectLst/>
              </a:rPr>
              <a:t> | Леон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қолға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алды</a:t>
            </a:r>
            <a:r>
              <a:rPr lang="ru-RU" b="1" i="0" dirty="0">
                <a:solidFill>
                  <a:srgbClr val="000000"/>
                </a:solidFill>
                <a:effectLst/>
              </a:rPr>
              <a:t>. 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CCBB7-B3EC-99FF-3187-AFB42F91BB41}"/>
              </a:ext>
            </a:extLst>
          </p:cNvPr>
          <p:cNvSpPr txBox="1"/>
          <p:nvPr/>
        </p:nvSpPr>
        <p:spPr>
          <a:xfrm>
            <a:off x="4301067" y="469611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FF0000"/>
                </a:solidFill>
                <a:effectLst/>
              </a:rPr>
              <a:t>| Леон </a:t>
            </a:r>
            <a:r>
              <a:rPr lang="ru-RU" b="1" i="0" dirty="0">
                <a:solidFill>
                  <a:srgbClr val="000000"/>
                </a:solidFill>
                <a:effectLst/>
              </a:rPr>
              <a:t>оны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Римге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шабуыл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жасаудан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бас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тартуға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үгіттеді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. </a:t>
            </a:r>
            <a:r>
              <a:rPr lang="ru-RU" b="1" i="0" dirty="0">
                <a:solidFill>
                  <a:srgbClr val="FF0000"/>
                </a:solidFill>
                <a:effectLst/>
              </a:rPr>
              <a:t>Аттила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мен </a:t>
            </a:r>
            <a:r>
              <a:rPr lang="ru-RU" b="1" i="0" dirty="0">
                <a:solidFill>
                  <a:srgbClr val="FF0000"/>
                </a:solidFill>
                <a:effectLst/>
              </a:rPr>
              <a:t>|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Леонның</a:t>
            </a:r>
            <a:r>
              <a:rPr lang="ru-RU" b="1" i="0" dirty="0">
                <a:solidFill>
                  <a:srgbClr val="FF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кездесеуі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</a:rPr>
              <a:t>Ватикандағы</a:t>
            </a:r>
            <a:r>
              <a:rPr lang="ru-RU" b="1" i="0" dirty="0">
                <a:solidFill>
                  <a:srgbClr val="FF0000"/>
                </a:solidFill>
                <a:effectLst/>
              </a:rPr>
              <a:t> Рафаэл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фрескасында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(</a:t>
            </a:r>
            <a:r>
              <a:rPr lang="ru-RU" b="1" i="0" dirty="0">
                <a:solidFill>
                  <a:srgbClr val="FF0000"/>
                </a:solidFill>
                <a:effectLst/>
              </a:rPr>
              <a:t>1514ж</a:t>
            </a:r>
            <a:r>
              <a:rPr lang="ru-RU" b="1" i="0" dirty="0">
                <a:solidFill>
                  <a:srgbClr val="000000"/>
                </a:solidFill>
                <a:effectLst/>
              </a:rPr>
              <a:t>).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бейнеленген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81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96E854-71D1-77CB-EA6B-13A49D1313B9}"/>
              </a:ext>
            </a:extLst>
          </p:cNvPr>
          <p:cNvSpPr txBox="1"/>
          <p:nvPr/>
        </p:nvSpPr>
        <p:spPr>
          <a:xfrm>
            <a:off x="660400" y="658336"/>
            <a:ext cx="6096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Алайда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осы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жорыққа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дайындық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барысында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ол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кенеттен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қайтыс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болды</a:t>
            </a:r>
            <a:r>
              <a:rPr lang="ru-RU" sz="1800" b="1" dirty="0">
                <a:solidFill>
                  <a:srgbClr val="000000"/>
                </a:solidFill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sz="1800" b="1" i="0" dirty="0">
              <a:solidFill>
                <a:srgbClr val="000000"/>
              </a:solidFill>
              <a:effectLst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>
                <a:solidFill>
                  <a:srgbClr val="000000"/>
                </a:solidFill>
                <a:effectLst/>
              </a:rPr>
              <a:t>Аттила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ұлы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Эллахты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өзіңе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мұрагер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етіп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белгілеген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sz="1800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77F4C-5DD9-C607-6291-23783B2D7367}"/>
              </a:ext>
            </a:extLst>
          </p:cNvPr>
          <p:cNvSpPr txBox="1"/>
          <p:nvPr/>
        </p:nvSpPr>
        <p:spPr>
          <a:xfrm>
            <a:off x="4826000" y="2436335"/>
            <a:ext cx="6096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Олар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осында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1" i="0" dirty="0">
                <a:solidFill>
                  <a:srgbClr val="FF0000"/>
                </a:solidFill>
                <a:effectLst/>
              </a:rPr>
              <a:t>VIII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ғ.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соңына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дейін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өмір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сүрген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Уархун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(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Арғын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)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деген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қағанат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құрды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sz="1800" b="1" dirty="0">
              <a:solidFill>
                <a:srgbClr val="00000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 err="1">
                <a:solidFill>
                  <a:srgbClr val="000000"/>
                </a:solidFill>
                <a:effectLst/>
              </a:rPr>
              <a:t>Бұл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мемлекет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кейінен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Хунгария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(Венгрия)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деген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атауға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ие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болды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8284D-FC6D-FDCC-DA61-F5036987E251}"/>
              </a:ext>
            </a:extLst>
          </p:cNvPr>
          <p:cNvSpPr txBox="1"/>
          <p:nvPr/>
        </p:nvSpPr>
        <p:spPr>
          <a:xfrm>
            <a:off x="5037666" y="4442934"/>
            <a:ext cx="6096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0" dirty="0">
                <a:solidFill>
                  <a:srgbClr val="000000"/>
                </a:solidFill>
                <a:effectLst/>
              </a:rPr>
              <a:t>Оны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әлем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тарихшылары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"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Этцель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" , "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Этли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", 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Аттылы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", "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Атыра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", "</a:t>
            </a:r>
            <a:r>
              <a:rPr lang="ru-RU" sz="1800" b="1" i="0" dirty="0" err="1">
                <a:solidFill>
                  <a:srgbClr val="FF0000"/>
                </a:solidFill>
                <a:effectLst/>
              </a:rPr>
              <a:t>Атыл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"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деген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сияқты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түрліше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есімдермен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атайды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8755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21FC9-CF03-94CC-E697-B54C9F191BF6}"/>
              </a:ext>
            </a:extLst>
          </p:cNvPr>
          <p:cNvSpPr txBox="1"/>
          <p:nvPr/>
        </p:nvSpPr>
        <p:spPr>
          <a:xfrm>
            <a:off x="1600200" y="3418891"/>
            <a:ext cx="8991600" cy="1645920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285750" indent="-2857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Ұлы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қолбасшының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құрметіне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2009 ж.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Қазақстан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Ұлттық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Банкі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де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"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Аттила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"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атындағы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монета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900" b="1" i="0" cap="all" spc="200" dirty="0" err="1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шығарды</a:t>
            </a:r>
            <a:r>
              <a:rPr lang="en-US" sz="2900" b="1" i="0" cap="all" spc="200" dirty="0">
                <a:solidFill>
                  <a:srgbClr val="262626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2900" b="1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Изображение выглядит как монета, валюта, металл, мята&#10;&#10;Автоматически созданное описание">
            <a:extLst>
              <a:ext uri="{FF2B5EF4-FFF2-40B4-BE49-F238E27FC236}">
                <a16:creationId xmlns:a16="http://schemas.microsoft.com/office/drawing/2014/main" id="{CF506DCD-2E2F-A7A4-A3F0-6EDD391E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76" y="693616"/>
            <a:ext cx="4819048" cy="2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B01B8-3A50-DF25-414C-04B3C41E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07" y="581318"/>
            <a:ext cx="3211749" cy="3211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53EAB9-9B21-29F3-EEEF-18C6D025ACB1}"/>
              </a:ext>
            </a:extLst>
          </p:cNvPr>
          <p:cNvSpPr txBox="1"/>
          <p:nvPr/>
        </p:nvSpPr>
        <p:spPr>
          <a:xfrm>
            <a:off x="2418583" y="4088606"/>
            <a:ext cx="6603999" cy="1117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800" b="1" dirty="0" err="1">
                <a:solidFill>
                  <a:srgbClr val="000000"/>
                </a:solidFill>
              </a:rPr>
              <a:t>Сабағымыз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аяқталды</a:t>
            </a:r>
            <a:r>
              <a:rPr lang="en-US" sz="4800" b="1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74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309D61-EA2B-DC82-F32E-F09AB13F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4" y="399501"/>
            <a:ext cx="3858153" cy="4429731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D34CAEB-3B24-867D-00D3-B64772244CAF}"/>
              </a:ext>
            </a:extLst>
          </p:cNvPr>
          <p:cNvSpPr txBox="1"/>
          <p:nvPr/>
        </p:nvSpPr>
        <p:spPr>
          <a:xfrm>
            <a:off x="1020509" y="4727116"/>
            <a:ext cx="9994623" cy="1810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279"/>
              </a:lnSpc>
            </a:pPr>
            <a:r>
              <a:rPr lang="en-US" sz="4400" dirty="0" err="1">
                <a:solidFill>
                  <a:srgbClr val="000000"/>
                </a:solidFill>
                <a:latin typeface="Open Sans Bold"/>
              </a:rPr>
              <a:t>Сабақ</a:t>
            </a:r>
            <a:r>
              <a:rPr lang="en-US" sz="44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</a:rPr>
              <a:t>ұнаса</a:t>
            </a:r>
            <a:r>
              <a:rPr lang="en-US" sz="44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</a:rPr>
              <a:t>сториске</a:t>
            </a:r>
            <a:r>
              <a:rPr lang="en-US" sz="4400" dirty="0">
                <a:solidFill>
                  <a:srgbClr val="FF1616"/>
                </a:solidFill>
                <a:latin typeface="Open Sans Bold"/>
              </a:rPr>
              <a:t> @aityn.belgi</a:t>
            </a:r>
            <a:r>
              <a:rPr lang="en-US" sz="4400" dirty="0">
                <a:solidFill>
                  <a:srgbClr val="000000"/>
                </a:solidFill>
                <a:latin typeface="Open Sans Bold"/>
              </a:rPr>
              <a:t>-ні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</a:rPr>
              <a:t>белгілейік</a:t>
            </a:r>
            <a:r>
              <a:rPr lang="en-US" sz="4400" dirty="0">
                <a:solidFill>
                  <a:srgbClr val="000000"/>
                </a:solidFill>
                <a:latin typeface="Open Sans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06515083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401</TotalTime>
  <Words>3064</Words>
  <Application>Microsoft Office PowerPoint</Application>
  <PresentationFormat>Широкоэкранный</PresentationFormat>
  <Paragraphs>264</Paragraphs>
  <Slides>99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9" baseType="lpstr">
      <vt:lpstr>Arial</vt:lpstr>
      <vt:lpstr>Calibri</vt:lpstr>
      <vt:lpstr>Corbel</vt:lpstr>
      <vt:lpstr>Gill Sans MT</vt:lpstr>
      <vt:lpstr>Open Sans Bold</vt:lpstr>
      <vt:lpstr>Open Sans Light</vt:lpstr>
      <vt:lpstr>Open Sans Light Bold</vt:lpstr>
      <vt:lpstr>Times New Roman</vt:lpstr>
      <vt:lpstr>Wingdings</vt:lpstr>
      <vt:lpstr>Посылка</vt:lpstr>
      <vt:lpstr>Ерте темір дәуірі, көшпелі мал шаруашылығының қалыптасуы, темірдің игерілеуі. Сақтар мәдениеті. Үйсіндер. Қаңлылар.Ғұндар.</vt:lpstr>
      <vt:lpstr>Презентация PowerPoint</vt:lpstr>
      <vt:lpstr>Ерте  темір дәуірі.  </vt:lpstr>
      <vt:lpstr>Презентация PowerPoint</vt:lpstr>
      <vt:lpstr>Темірді игеру</vt:lpstr>
      <vt:lpstr>Презентация PowerPoint</vt:lpstr>
      <vt:lpstr>Презентация PowerPoint</vt:lpstr>
      <vt:lpstr>Темірді игерудің малшаруашылығына тигізген әсері</vt:lpstr>
      <vt:lpstr>Темірді игерудің егіншаруашылығына тигізген әсері</vt:lpstr>
      <vt:lpstr>Қолөнер</vt:lpstr>
      <vt:lpstr>Презентация PowerPoint</vt:lpstr>
      <vt:lpstr>Ерте көшпелілер дәуіріндегі Ұлы Дала өркениетІ</vt:lpstr>
      <vt:lpstr>Презентация PowerPoint</vt:lpstr>
      <vt:lpstr>Көшпелілік (номадизм) - шаруашылық түрі.</vt:lpstr>
      <vt:lpstr>Қазақстан аумағындағы сақтар</vt:lpstr>
      <vt:lpstr>Презентация PowerPoint</vt:lpstr>
      <vt:lpstr>Презентация PowerPoint</vt:lpstr>
      <vt:lpstr>Ғылыми әдебиеттерде сақтар өмір сүрген кезең "ерте темір ғасыры", "ерте көшпелілер кезеңі", "сақтар дәуірі" деп аталады.</vt:lpstr>
      <vt:lpstr>Ежелгі парсылар сақтардың үш топқа бөлінгенін  жазады</vt:lpstr>
      <vt:lpstr>Презентация PowerPoint</vt:lpstr>
      <vt:lpstr>Презентация PowerPoint</vt:lpstr>
      <vt:lpstr>Презентация PowerPoint</vt:lpstr>
      <vt:lpstr>Сақтар туралы ежелгі грек және парсы тіліндегі мәліметтер</vt:lpstr>
      <vt:lpstr>Презентация PowerPoint</vt:lpstr>
      <vt:lpstr>Сақтар туралы парсы тіліндегі мәліметтер</vt:lpstr>
      <vt:lpstr>Зороастра</vt:lpstr>
      <vt:lpstr>Презентация PowerPoint</vt:lpstr>
      <vt:lpstr>Презентация PowerPoint</vt:lpstr>
      <vt:lpstr>Презентация PowerPoint</vt:lpstr>
      <vt:lpstr>Сақтар туралы археологиялық ескерткіштер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Есік обасы.Алтын адам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Сақтардың Тасмола мәдениеті. (Б.з.б. VI-III ғғ.)</vt:lpstr>
      <vt:lpstr>Презентация PowerPoint</vt:lpstr>
      <vt:lpstr>Ежелгі үйсіндер кімдер еді?</vt:lpstr>
      <vt:lpstr>Презентация PowerPoint</vt:lpstr>
      <vt:lpstr>Презентация PowerPoint</vt:lpstr>
      <vt:lpstr>Презентация PowerPoint</vt:lpstr>
      <vt:lpstr>Презентация PowerPoint</vt:lpstr>
      <vt:lpstr>Үйсіндердің саяси және әлеуметтік құрылымы</vt:lpstr>
      <vt:lpstr>Презентация PowerPoint</vt:lpstr>
      <vt:lpstr>Презентация PowerPoint</vt:lpstr>
      <vt:lpstr>Үйсіндер туралы қытай деректері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Үйсіндердің көршілес тайпалармен қарым-қатынасы</vt:lpstr>
      <vt:lpstr>Презентация PowerPoint</vt:lpstr>
      <vt:lpstr>Презентация PowerPoint</vt:lpstr>
      <vt:lpstr>Ежелгі қаңлылар  кімдер еді?</vt:lpstr>
      <vt:lpstr>Қаңлылардың шаруашылық және тұрмысы</vt:lpstr>
      <vt:lpstr>Презентация PowerPoint</vt:lpstr>
      <vt:lpstr>Презентация PowerPoint</vt:lpstr>
      <vt:lpstr>Презентация PowerPoint</vt:lpstr>
      <vt:lpstr>Ежелгі қаңлылардағы қала мәдениеті</vt:lpstr>
      <vt:lpstr>Презентация PowerPoint</vt:lpstr>
      <vt:lpstr>Презентация PowerPoint</vt:lpstr>
      <vt:lpstr>Презентация PowerPoint</vt:lpstr>
      <vt:lpstr>Презентация PowerPoint</vt:lpstr>
      <vt:lpstr>Қаңлылардың қоғамдық  құрылысы мен саяси өмірі</vt:lpstr>
      <vt:lpstr>Презентация PowerPoint</vt:lpstr>
      <vt:lpstr>Презентация PowerPoint</vt:lpstr>
      <vt:lpstr>Қаңлылардың археологиялық ескерткіштері</vt:lpstr>
      <vt:lpstr>Презентация PowerPoint</vt:lpstr>
      <vt:lpstr>Ғұндар кімдер еді</vt:lpstr>
      <vt:lpstr>Презентация PowerPoint</vt:lpstr>
      <vt:lpstr>Мөде.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Ғұндар және «Халықтардың Ұлы көші».</vt:lpstr>
      <vt:lpstr>Презентация PowerPoint</vt:lpstr>
      <vt:lpstr>Презентация PowerPoint</vt:lpstr>
      <vt:lpstr>Аттила – ғұндар көсемі. </vt:lpstr>
      <vt:lpstr>Презентация PowerPoint</vt:lpstr>
      <vt:lpstr>Аттила Еуропаға жорықтары.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Атахан Асылжан Бауыржанұлы</dc:creator>
  <cp:lastModifiedBy>Атахан Асылжан Бауыржанұлы</cp:lastModifiedBy>
  <cp:revision>8</cp:revision>
  <dcterms:created xsi:type="dcterms:W3CDTF">2024-09-08T10:32:50Z</dcterms:created>
  <dcterms:modified xsi:type="dcterms:W3CDTF">2024-09-10T10:40:50Z</dcterms:modified>
</cp:coreProperties>
</file>