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3"/>
  </p:notesMasterIdLst>
  <p:sldIdLst>
    <p:sldId id="256" r:id="rId3"/>
    <p:sldId id="257" r:id="rId4"/>
    <p:sldId id="273" r:id="rId5"/>
    <p:sldId id="274" r:id="rId6"/>
    <p:sldId id="275" r:id="rId7"/>
    <p:sldId id="280" r:id="rId8"/>
    <p:sldId id="277" r:id="rId9"/>
    <p:sldId id="281" r:id="rId10"/>
    <p:sldId id="278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21EAC-8043-4459-B050-47C379182A7C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BA5B9-92BF-4FAD-9EFD-2E4D27205C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493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BBA5B9-92BF-4FAD-9EFD-2E4D27205CE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76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95387A-034D-4BF6-8F93-14106DBB5C2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C07EE1-C751-4E2A-8185-3387C8CBD3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7019" y="2780928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</a:t>
            </a:r>
            <a:r>
              <a:rPr lang="kk-KZ" sz="4800" b="1" dirty="0">
                <a:latin typeface="Times New Roman" pitchFamily="18" charset="0"/>
                <a:ea typeface="Calibri"/>
                <a:cs typeface="Times New Roman" pitchFamily="18" charset="0"/>
              </a:rPr>
              <a:t>Жай бөлшектің негізгі қасиеті</a:t>
            </a:r>
            <a:r>
              <a:rPr kumimoji="0" lang="kk-KZ" sz="4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» </a:t>
            </a:r>
            <a:endParaRPr kumimoji="0" lang="ru-RU" sz="4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5" y="4509120"/>
            <a:ext cx="5256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Математика</a:t>
            </a:r>
          </a:p>
          <a:p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kk-KZ" sz="32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5</a:t>
            </a:r>
            <a:r>
              <a:rPr lang="kk-KZ" sz="32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 </a:t>
            </a:r>
            <a:r>
              <a:rPr lang="kk-KZ" sz="32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сынып</a:t>
            </a:r>
            <a:endParaRPr lang="ru-RU" sz="3200" b="1" kern="0" dirty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220486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08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412776"/>
                <a:ext cx="7831782" cy="4764187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000" dirty="0" smtClean="0">
                    <a:effectLst/>
                    <a:latin typeface="Times New Roman"/>
                    <a:ea typeface="Calibri"/>
                    <a:cs typeface="Times New Roman"/>
                  </a:rPr>
                  <a:t>Бақтың  </a:t>
                </a:r>
                <a:r>
                  <a:rPr lang="kk-KZ" sz="2000" dirty="0">
                    <a:effectLst/>
                    <a:latin typeface="Times New Roman"/>
                    <a:ea typeface="Calibri"/>
                    <a:cs typeface="Times New Roman"/>
                  </a:rPr>
                  <a:t>42 жеміс  ағашы өсіп тұр. Оның 14-і алма ағаштары. Бақтағы  жеміс ағаштарының қандай бөлігі алма ағаштары?</a:t>
                </a:r>
                <a:endParaRPr lang="ru-RU" sz="2000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kk-KZ" sz="2000" dirty="0" smtClean="0">
                  <a:latin typeface="Times New Roman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000" b="1" dirty="0" smtClean="0">
                    <a:effectLst/>
                    <a:latin typeface="Times New Roman"/>
                    <a:ea typeface="Calibri"/>
                    <a:cs typeface="Times New Roman"/>
                  </a:rPr>
                  <a:t>Шешуі</a:t>
                </a:r>
                <a:r>
                  <a:rPr lang="kk-KZ" sz="2000" b="1" dirty="0">
                    <a:effectLst/>
                    <a:latin typeface="Times New Roman"/>
                    <a:ea typeface="Calibri"/>
                    <a:cs typeface="Times New Roman"/>
                  </a:rPr>
                  <a:t>:</a:t>
                </a:r>
                <a:endParaRPr lang="ru-RU" sz="20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000" dirty="0">
                    <a:effectLst/>
                    <a:latin typeface="Times New Roman"/>
                    <a:ea typeface="Calibri"/>
                    <a:cs typeface="Times New Roman"/>
                  </a:rPr>
                  <a:t>Барлығы 42 ағаш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42</m:t>
                        </m:r>
                      </m:den>
                    </m:f>
                    <m:r>
                      <a:rPr lang="kk-KZ" sz="20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sz="2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sz="2000" dirty="0"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endParaRPr lang="ru-RU" sz="20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000" dirty="0">
                    <a:effectLst/>
                    <a:latin typeface="Times New Roman"/>
                    <a:ea typeface="Calibri"/>
                    <a:cs typeface="Times New Roman"/>
                  </a:rPr>
                  <a:t>Алма ағаш-14</a:t>
                </a:r>
                <a:endParaRPr lang="ru-RU" sz="2000" dirty="0">
                  <a:ea typeface="Calibri"/>
                  <a:cs typeface="Times New Roman"/>
                </a:endParaRPr>
              </a:p>
              <a:p>
                <a:r>
                  <a:rPr lang="kk-KZ" sz="2000" dirty="0">
                    <a:effectLst/>
                    <a:latin typeface="Times New Roman"/>
                    <a:ea typeface="Calibri"/>
                  </a:rPr>
                  <a:t>Ағаштардың  қанша бөлігі алма?   Жауабы: 3бөліп 1 бөлігі алма ағашы</a:t>
                </a:r>
                <a:endParaRPr lang="ru-RU" sz="2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412776"/>
                <a:ext cx="7831782" cy="4764187"/>
              </a:xfrm>
              <a:blipFill rotWithShape="1">
                <a:blip r:embed="rId2" cstate="print"/>
                <a:stretch>
                  <a:fillRect l="-623" t="-2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"/>
            <a:ext cx="8119814" cy="908720"/>
          </a:xfrm>
        </p:spPr>
        <p:txBody>
          <a:bodyPr>
            <a:normAutofit/>
          </a:bodyPr>
          <a:lstStyle/>
          <a:p>
            <a:r>
              <a:rPr lang="kk-KZ" sz="22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Тапсырма №4</a:t>
            </a:r>
            <a:r>
              <a:rPr lang="kk-KZ" sz="2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3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412776"/>
            <a:ext cx="8352928" cy="3599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kern="0" dirty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мақсаты: </a:t>
            </a:r>
            <a:endParaRPr lang="kk-KZ" sz="2400" b="1" kern="0" dirty="0" smtClean="0"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5.1.2.14 жай бөлшектерді қысқартуда бөлшектің негізгі қасиетін </a:t>
            </a:r>
            <a:r>
              <a:rPr lang="kk-K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қолдану</a:t>
            </a:r>
          </a:p>
          <a:p>
            <a:endParaRPr lang="kk-KZ" sz="24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 pitchFamily="18" charset="0"/>
                <a:ea typeface="Calibri"/>
                <a:cs typeface="Times New Roman" pitchFamily="18" charset="0"/>
              </a:rPr>
              <a:t>Сенің меңгеретінің: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ea typeface="Calibri"/>
                <a:cs typeface="Times New Roman" pitchFamily="18" charset="0"/>
              </a:rPr>
              <a:t>Жай бөлшектер ұғымы                                                                                 Жай бөлшектердің негізгі қасиеті </a:t>
            </a:r>
            <a:endParaRPr lang="kk-KZ" sz="24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kk-KZ" sz="2400" kern="0" dirty="0" smtClean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  <a:p>
            <a:endParaRPr lang="ru-RU" sz="24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4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628800"/>
                <a:ext cx="8373616" cy="4320480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b="1" dirty="0">
                    <a:latin typeface="Times New Roman"/>
                    <a:ea typeface="Calibri"/>
                    <a:cs typeface="Times New Roman"/>
                  </a:rPr>
                  <a:t>Анықтама.</a:t>
                </a: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Егер бөлшектің алымын да бөлімін де бірдей натурал санға көбейтсек  немесе бөлсек,онда оған тең  бөлшек алынады.</a:t>
                </a:r>
                <a:endParaRPr lang="ru-RU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а</m:t>
                        </m:r>
                      </m:num>
                      <m:den>
                        <m:r>
                          <a:rPr lang="kk-KZ" sz="4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в</m:t>
                        </m:r>
                      </m:den>
                    </m:f>
                    <m:r>
                      <a:rPr lang="kk-KZ" sz="48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а∙с</m:t>
                        </m:r>
                      </m:num>
                      <m:den>
                        <m:r>
                          <a:rPr lang="kk-KZ" sz="48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в∙с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</a:t>
                </a:r>
                <a:r>
                  <a:rPr lang="kk-KZ" sz="4800" dirty="0"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а</m:t>
                        </m:r>
                      </m:num>
                      <m:den>
                        <m:r>
                          <a:rPr lang="kk-KZ" sz="4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в</m:t>
                        </m:r>
                      </m:den>
                    </m:f>
                    <m:r>
                      <a:rPr lang="kk-KZ" sz="48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а:с</m:t>
                        </m:r>
                      </m:num>
                      <m:den>
                        <m:r>
                          <a:rPr lang="kk-KZ" sz="4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в:с</m:t>
                        </m:r>
                      </m:den>
                    </m:f>
                  </m:oMath>
                </a14:m>
                <a:r>
                  <a:rPr lang="kk-KZ" sz="4800" dirty="0">
                    <a:effectLst/>
                    <a:latin typeface="Times New Roman"/>
                    <a:ea typeface="Times New Roman"/>
                    <a:cs typeface="Times New Roman"/>
                  </a:rPr>
                  <a:t>    </a:t>
                </a: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мұндағы -а,в,с натурал сандар</a:t>
                </a:r>
                <a:endParaRPr lang="ru-RU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kk-KZ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Мысалы 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21</m:t>
                        </m:r>
                      </m:num>
                      <m:den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</m:t>
                        </m:r>
                      </m:den>
                    </m:f>
                    <m:r>
                      <a:rPr lang="kk-KZ" sz="4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21:3</m:t>
                        </m:r>
                      </m:num>
                      <m:den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27:3</m:t>
                        </m:r>
                      </m:den>
                    </m:f>
                    <m:r>
                      <a:rPr lang="kk-KZ" sz="4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4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kk-KZ" sz="4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7∙2</m:t>
                        </m:r>
                      </m:num>
                      <m:den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9∙2</m:t>
                        </m:r>
                      </m:den>
                    </m:f>
                    <m:r>
                      <a:rPr lang="kk-KZ" sz="4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4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18</m:t>
                        </m:r>
                      </m:den>
                    </m:f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kk-KZ" sz="4400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21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27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/>
                    <a:ea typeface="Times New Roman"/>
                    <a:cs typeface="Times New Roman"/>
                  </a:rPr>
                  <a:t>   және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18</m:t>
                        </m:r>
                      </m:den>
                    </m:f>
                    <m:r>
                      <a:rPr lang="kk-KZ" sz="40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 </m:t>
                    </m:r>
                  </m:oMath>
                </a14:m>
                <a:r>
                  <a:rPr lang="kk-KZ" sz="4000" dirty="0">
                    <a:effectLst/>
                    <a:latin typeface="Times New Roman"/>
                    <a:ea typeface="Times New Roman"/>
                    <a:cs typeface="Times New Roman"/>
                  </a:rPr>
                  <a:t>   бөлшектері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40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den>
                    </m:f>
                  </m:oMath>
                </a14:m>
                <a:r>
                  <a:rPr lang="kk-KZ" sz="4000" dirty="0"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бөлшегінің әртүрлі</a:t>
                </a:r>
                <a:r>
                  <a:rPr lang="kk-KZ" sz="4000" dirty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kk-KZ" dirty="0">
                    <a:effectLst/>
                    <a:latin typeface="Times New Roman"/>
                    <a:ea typeface="Times New Roman"/>
                    <a:cs typeface="Times New Roman"/>
                  </a:rPr>
                  <a:t>жазылулары </a:t>
                </a:r>
                <a:endParaRPr lang="ru-RU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dirty="0">
                  <a:latin typeface="Times New Roman"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kk-KZ" b="1" i="1" u="sng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628800"/>
                <a:ext cx="8373616" cy="4320480"/>
              </a:xfrm>
              <a:blipFill rotWithShape="1">
                <a:blip r:embed="rId2" cstate="print"/>
                <a:stretch>
                  <a:fillRect l="-582" t="-987" r="-2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9322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136904" cy="4680520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latin typeface="Times New Roman"/>
                <a:ea typeface="Calibri"/>
                <a:cs typeface="Times New Roman"/>
              </a:rPr>
              <a:t>ІІ.Жай бөлшекті қысқарту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Calibri"/>
                <a:cs typeface="Times New Roman"/>
              </a:rPr>
              <a:t>Алымы мен бөлімі өзара жай сандар бодатын  бөлшектер қықсөартылмайтын бөлшектер деп аталады.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Calibri"/>
                <a:cs typeface="Times New Roman"/>
              </a:rPr>
              <a:t>Бөлшектің  қысқартуға болатын ең үлкен сан-оның  алымы мен бөлімінің ең үлкен ортақ бөлгіші.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dirty="0">
                <a:latin typeface="Times New Roman"/>
                <a:ea typeface="Calibri"/>
                <a:cs typeface="Times New Roman"/>
              </a:rPr>
              <a:t>Бөлшнетің  алымын да ,бөлімін де олардың 1-ден  өзге  ортақ  бөлгішіне  бөлуді бөлшекті қысқарту деп атайды.</a:t>
            </a:r>
            <a:endParaRPr lang="ru-RU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3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764704"/>
                <a:ext cx="8136904" cy="5412259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RU" sz="20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100" dirty="0">
                    <a:latin typeface="Times New Roman"/>
                    <a:ea typeface="Calibri"/>
                    <a:cs typeface="Times New Roman"/>
                  </a:rPr>
                  <a:t>1-тәсіл. Бөлшектің  алымын да,бөлімін де олардың ең үлкен ортақ бөлгішіне бөлуарқылы қысқарту.</a:t>
                </a:r>
                <a:endParaRPr lang="ru-RU" sz="21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100" dirty="0">
                    <a:effectLst/>
                    <a:latin typeface="Times New Roman"/>
                    <a:ea typeface="Calibri"/>
                    <a:cs typeface="Times New Roman"/>
                  </a:rPr>
                  <a:t>Мысал: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42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63</m:t>
                        </m:r>
                      </m:den>
                    </m:f>
                  </m:oMath>
                </a14:m>
                <a:r>
                  <a:rPr lang="kk-KZ" sz="2100" dirty="0">
                    <a:effectLst/>
                    <a:latin typeface="Times New Roman"/>
                    <a:ea typeface="Times New Roman"/>
                    <a:cs typeface="Times New Roman"/>
                  </a:rPr>
                  <a:t>   ЕҮОБ  (42:63)</a:t>
                </a:r>
                <a14:m>
                  <m:oMath xmlns:m="http://schemas.openxmlformats.org/officeDocument/2006/math">
                    <m:r>
                      <a:rPr lang="kk-KZ" sz="2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kk-KZ" sz="2100" dirty="0">
                    <a:effectLst/>
                    <a:latin typeface="Times New Roman"/>
                    <a:ea typeface="Times New Roman"/>
                    <a:cs typeface="Times New Roman"/>
                  </a:rPr>
                  <a:t>21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42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63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42:21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63:21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endParaRPr lang="ru-RU" sz="21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100" dirty="0">
                    <a:effectLst/>
                    <a:latin typeface="Times New Roman"/>
                    <a:ea typeface="Calibri"/>
                    <a:cs typeface="Times New Roman"/>
                  </a:rPr>
                  <a:t>2-тәсіл .Натурал сандардың бөлінгіштік қасиетін пайдаланып ,бөлшекті біртіндеп тізбектей қысқарту.</a:t>
                </a:r>
                <a:endParaRPr lang="ru-RU" sz="21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100" dirty="0">
                    <a:effectLst/>
                    <a:latin typeface="Times New Roman"/>
                    <a:ea typeface="Calibri"/>
                    <a:cs typeface="Times New Roman"/>
                  </a:rPr>
                  <a:t>Мысал: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125:5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1000:5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25:5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200:5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5:5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40:5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8</m:t>
                        </m:r>
                      </m:den>
                    </m:f>
                  </m:oMath>
                </a14:m>
                <a:endParaRPr lang="ru-RU" sz="21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100" dirty="0">
                    <a:effectLst/>
                    <a:latin typeface="Times New Roman"/>
                    <a:ea typeface="Times New Roman"/>
                    <a:cs typeface="Times New Roman"/>
                  </a:rPr>
                  <a:t>3-тәсіл.Бөлшектің алымы мен бөлімін жай көбейткіштерге жіктеу арқылы қысқарту.</a:t>
                </a:r>
                <a:endParaRPr lang="ru-RU" sz="2100" dirty="0">
                  <a:ea typeface="Calibri"/>
                  <a:cs typeface="Times New Roman"/>
                </a:endParaRPr>
              </a:p>
              <a:p>
                <a:r>
                  <a:rPr lang="kk-KZ" sz="2100" dirty="0">
                    <a:effectLst/>
                    <a:latin typeface="Times New Roman"/>
                    <a:ea typeface="Times New Roman"/>
                  </a:rPr>
                  <a:t>Мысал: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60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225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2∙2∙3∙5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3∙3∙5∙7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2∙2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3∙5</m:t>
                        </m:r>
                      </m:den>
                    </m:f>
                    <m:r>
                      <a:rPr lang="kk-KZ" sz="21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num>
                      <m:den>
                        <m:r>
                          <a:rPr lang="kk-KZ" sz="21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</m:t>
                        </m:r>
                      </m:den>
                    </m:f>
                  </m:oMath>
                </a14:m>
                <a:r>
                  <a:rPr lang="kk-KZ" sz="2100" dirty="0">
                    <a:effectLst/>
                    <a:latin typeface="Times New Roman"/>
                    <a:ea typeface="Times New Roman"/>
                  </a:rPr>
                  <a:t> бірдей сандар (3;5) қысқарады </a:t>
                </a:r>
                <a:endParaRPr lang="ru-RU" sz="2100" dirty="0"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764704"/>
                <a:ext cx="8136904" cy="5412259"/>
              </a:xfrm>
              <a:blipFill rotWithShape="1">
                <a:blip r:embed="rId2" cstate="print"/>
                <a:stretch>
                  <a:fillRect l="-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10437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 smtClean="0">
                    <a:effectLst/>
                    <a:latin typeface="Times New Roman"/>
                    <a:ea typeface="Calibri"/>
                    <a:cs typeface="Times New Roman"/>
                  </a:rPr>
                  <a:t>Бөлшектің </a:t>
                </a:r>
                <a:r>
                  <a:rPr lang="kk-KZ" sz="2400" dirty="0">
                    <a:effectLst/>
                    <a:latin typeface="Times New Roman"/>
                    <a:ea typeface="Calibri"/>
                    <a:cs typeface="Times New Roman"/>
                  </a:rPr>
                  <a:t>негізгі қасиетін пайдаланып ,теңдік «тура теңдік » болатын х-тің мәнін та</a:t>
                </a:r>
                <a:r>
                  <a:rPr lang="kk-KZ" sz="2400" dirty="0" smtClean="0">
                    <a:effectLst/>
                    <a:latin typeface="Times New Roman"/>
                    <a:ea typeface="Calibri"/>
                    <a:cs typeface="Times New Roman"/>
                  </a:rPr>
                  <a:t>п                                                               </a:t>
                </a:r>
                <a14:m>
                  <m:oMath xmlns:m="http://schemas.openxmlformats.org/officeDocument/2006/math">
                    <m:r>
                      <a:rPr lang="kk-KZ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      </m:t>
                    </m:r>
                    <m:r>
                      <a:rPr lang="kk-KZ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𝟏</m:t>
                    </m:r>
                    <m:r>
                      <a:rPr lang="kk-KZ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  <m:f>
                      <m:fPr>
                        <m:ctrlPr>
                          <a:rPr lang="ru-RU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𝟖</m:t>
                        </m:r>
                      </m:num>
                      <m:den>
                        <m:r>
                          <a:rPr lang="kk-KZ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𝟐𝟎</m:t>
                        </m:r>
                      </m:den>
                    </m:f>
                    <m:r>
                      <a:rPr lang="kk-KZ" sz="2400" b="1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х</m:t>
                        </m:r>
                      </m:num>
                      <m:den>
                        <m:r>
                          <a:rPr lang="kk-KZ" sz="2400" b="1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𝟓</m:t>
                        </m:r>
                      </m:den>
                    </m:f>
                  </m:oMath>
                </a14:m>
                <a:r>
                  <a:rPr lang="kk-KZ" sz="2400" b="1" dirty="0">
                    <a:effectLst/>
                    <a:latin typeface="Times New Roman"/>
                    <a:ea typeface="Times New Roman"/>
                    <a:cs typeface="Times New Roman"/>
                  </a:rPr>
                  <a:t>        </a:t>
                </a:r>
                <a14:m>
                  <m:oMath xmlns:m="http://schemas.openxmlformats.org/officeDocument/2006/math"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  <m:r>
                      <a:rPr lang="kk-KZ" sz="3200"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kk-KZ" sz="32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den>
                    </m:f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3200" dirty="0">
                    <a:effectLst/>
                    <a:latin typeface="Times New Roman"/>
                    <a:ea typeface="Times New Roman"/>
                    <a:cs typeface="Times New Roman"/>
                  </a:rPr>
                  <a:t>     3)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16</m:t>
                        </m:r>
                      </m:den>
                    </m:f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3200" dirty="0">
                    <a:effectLst/>
                    <a:latin typeface="Times New Roman"/>
                    <a:ea typeface="Times New Roman"/>
                    <a:cs typeface="Times New Roman"/>
                  </a:rPr>
                  <a:t>     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25</m:t>
                        </m:r>
                      </m:den>
                    </m:f>
                    <m:r>
                      <a:rPr lang="kk-KZ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den>
                    </m:f>
                  </m:oMath>
                </a14:m>
                <a:endParaRPr lang="ru-RU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24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2400" dirty="0"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2400" dirty="0" smtClean="0"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2400" dirty="0"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 smtClean="0">
                    <a:latin typeface="Times New Roman"/>
                    <a:ea typeface="Times New Roman"/>
                    <a:cs typeface="Times New Roman"/>
                  </a:rPr>
                  <a:t>жауабы</a:t>
                </a:r>
                <a:r>
                  <a:rPr lang="kk-KZ" sz="2400" dirty="0">
                    <a:latin typeface="Times New Roman"/>
                    <a:ea typeface="Times New Roman"/>
                    <a:cs typeface="Times New Roman"/>
                  </a:rPr>
                  <a:t>:  1)  х</a:t>
                </a:r>
                <a14:m>
                  <m:oMath xmlns:m="http://schemas.openxmlformats.org/officeDocument/2006/math"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2           2) х </a:t>
                </a:r>
                <a14:m>
                  <m:oMath xmlns:m="http://schemas.openxmlformats.org/officeDocument/2006/math"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=21</m:t>
                    </m:r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3) х</a:t>
                </a:r>
                <a14:m>
                  <m:oMath xmlns:m="http://schemas.openxmlformats.org/officeDocument/2006/math">
                    <m:r>
                      <a:rPr lang="kk-KZ" sz="2400">
                        <a:effectLst/>
                        <a:latin typeface="Cambria Math"/>
                        <a:ea typeface="Times New Roman"/>
                        <a:cs typeface="Times New Roman"/>
                      </a:rPr>
                      <m:t>=12</m:t>
                    </m:r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4)  х</a:t>
                </a:r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=5</a:t>
                </a:r>
                <a:endParaRPr lang="ru-RU" sz="2400" dirty="0"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850" t="-1120" r="-3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19814" cy="908720"/>
          </a:xfrm>
        </p:spPr>
        <p:txBody>
          <a:bodyPr>
            <a:normAutofit/>
          </a:bodyPr>
          <a:lstStyle/>
          <a:p>
            <a:r>
              <a:rPr lang="kk-KZ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Тапсырма №1</a:t>
            </a:r>
            <a:r>
              <a:rPr lang="kk-KZ" sz="2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71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2564904"/>
                <a:ext cx="7886700" cy="275550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kk-KZ" sz="2400" dirty="0" smtClean="0">
                    <a:latin typeface="Times New Roman"/>
                    <a:ea typeface="Calibri"/>
                  </a:rPr>
                  <a:t>Бос </a:t>
                </a:r>
                <a:r>
                  <a:rPr lang="kk-KZ" sz="2400" dirty="0">
                    <a:latin typeface="Times New Roman"/>
                    <a:ea typeface="Calibri"/>
                  </a:rPr>
                  <a:t>орындарды толтырыңдар</a:t>
                </a:r>
                <a:r>
                  <a:rPr lang="kk-KZ" sz="2400" dirty="0" smtClean="0">
                    <a:latin typeface="Times New Roman"/>
                    <a:ea typeface="Calibri"/>
                  </a:rPr>
                  <a:t>: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27</m:t>
                        </m:r>
                      </m:den>
                    </m:f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den>
                    </m:f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40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21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30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49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den>
                    </m:f>
                  </m:oMath>
                </a14:m>
                <a:endParaRPr lang="ru-RU" sz="18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effectLst/>
                    <a:latin typeface="Times New Roman"/>
                    <a:ea typeface="Calibri"/>
                    <a:cs typeface="Times New Roman"/>
                  </a:rPr>
                  <a:t>3)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48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∎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</m:t>
                        </m:r>
                      </m:den>
                    </m:f>
                  </m:oMath>
                </a14:m>
                <a:endParaRPr lang="ru-RU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2564904"/>
                <a:ext cx="7886700" cy="2755503"/>
              </a:xfrm>
              <a:blipFill rotWithShape="1">
                <a:blip r:embed="rId2" cstate="print"/>
                <a:stretch>
                  <a:fillRect l="-1237" t="-30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119814" cy="836712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2-тапсырма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8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>
                    <a:latin typeface="Times New Roman"/>
                    <a:ea typeface="Calibri"/>
                    <a:cs typeface="Times New Roman"/>
                  </a:rPr>
                  <a:t>1)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9</m:t>
                        </m:r>
                      </m:den>
                    </m:f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27</m:t>
                        </m:r>
                      </m:den>
                    </m:f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45</m:t>
                        </m:r>
                      </m:den>
                    </m:f>
                    <m:r>
                      <a:rPr lang="ru-RU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40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72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18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32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36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48</m:t>
                        </m:r>
                      </m:den>
                    </m:f>
                  </m:oMath>
                </a14:m>
                <a:endParaRPr lang="ru-RU" sz="18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endParaRPr lang="ru-RU" sz="1800" dirty="0">
                  <a:ea typeface="Calibri"/>
                  <a:cs typeface="Times New Roman"/>
                </a:endParaRPr>
              </a:p>
              <a:p>
                <a:r>
                  <a:rPr lang="kk-KZ" sz="2400" dirty="0">
                    <a:effectLst/>
                    <a:latin typeface="Times New Roman"/>
                    <a:ea typeface="Times New Roman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21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18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35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30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49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42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</a:rPr>
                  <a:t>                            4) 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21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18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27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0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latin typeface="Arial" pitchFamily="34" charset="0"/>
                <a:cs typeface="Arial" pitchFamily="34" charset="0"/>
              </a:rPr>
              <a:t>Жауабы: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02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 smtClean="0">
                    <a:effectLst/>
                    <a:latin typeface="Times New Roman"/>
                    <a:ea typeface="Calibri"/>
                    <a:cs typeface="Times New Roman"/>
                  </a:rPr>
                  <a:t>Бөлшекті </a:t>
                </a:r>
                <a:r>
                  <a:rPr lang="kk-KZ" sz="1800" dirty="0">
                    <a:effectLst/>
                    <a:latin typeface="Times New Roman"/>
                    <a:ea typeface="Calibri"/>
                    <a:cs typeface="Times New Roman"/>
                  </a:rPr>
                  <a:t>қысқарт:</a:t>
                </a:r>
                <a:endParaRPr lang="ru-RU" sz="18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>
                    <a:effectLst/>
                    <a:latin typeface="Times New Roman"/>
                    <a:ea typeface="Calibri"/>
                    <a:cs typeface="Times New Roman"/>
                  </a:rPr>
                  <a:t>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26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 2)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18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  3)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15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  4)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35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     5)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81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108</m:t>
                        </m:r>
                      </m:den>
                    </m:f>
                  </m:oMath>
                </a14:m>
                <a:endParaRPr lang="ru-RU" sz="18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1800" dirty="0" smtClean="0">
                  <a:effectLst/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kk-KZ" sz="1800" dirty="0">
                  <a:latin typeface="Times New Roman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kk-KZ" sz="1800" dirty="0" smtClean="0">
                    <a:effectLst/>
                    <a:latin typeface="Times New Roman"/>
                    <a:ea typeface="Times New Roman"/>
                    <a:cs typeface="Times New Roman"/>
                  </a:rPr>
                  <a:t>Шешуі</a:t>
                </a:r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:  1)</a:t>
                </a:r>
                <a14:m>
                  <m:oMath xmlns:m="http://schemas.openxmlformats.org/officeDocument/2006/math"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14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26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14:2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26:2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7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13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      2)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18:6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24:6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3)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24:3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15:3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 </a:t>
                </a:r>
                <a:endParaRPr lang="ru-RU" sz="1800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4)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25:5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35:5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kk-KZ" sz="2400" dirty="0">
                    <a:effectLst/>
                    <a:latin typeface="Times New Roman"/>
                    <a:ea typeface="Times New Roman"/>
                    <a:cs typeface="Times New Roman"/>
                  </a:rPr>
                  <a:t>     5)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81  :9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108:9</m:t>
                        </m:r>
                      </m:den>
                    </m:f>
                    <m:r>
                      <a:rPr lang="kk-KZ" sz="24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9</m:t>
                        </m:r>
                      </m:num>
                      <m:den>
                        <m:r>
                          <a:rPr lang="kk-KZ" sz="24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</m:den>
                    </m:f>
                  </m:oMath>
                </a14:m>
                <a:endParaRPr lang="ru-RU" sz="1800" dirty="0">
                  <a:ea typeface="Calibri"/>
                  <a:cs typeface="Times New Roman"/>
                </a:endParaRPr>
              </a:p>
              <a:p>
                <a:pPr marL="0" indent="0">
                  <a:buNone/>
                </a:pPr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464" t="-2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19814" cy="908720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Arial" pitchFamily="34" charset="0"/>
                <a:cs typeface="Arial" pitchFamily="34" charset="0"/>
              </a:rPr>
              <a:t>3</a:t>
            </a:r>
            <a:r>
              <a:rPr lang="kk-KZ" sz="2800" b="1" dirty="0" smtClean="0">
                <a:latin typeface="Arial" pitchFamily="34" charset="0"/>
                <a:cs typeface="Arial" pitchFamily="34" charset="0"/>
              </a:rPr>
              <a:t>-тапсырма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0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96</Words>
  <Application>Microsoft Office PowerPoint</Application>
  <PresentationFormat>Экран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Углы</vt:lpstr>
      <vt:lpstr>Открытая</vt:lpstr>
      <vt:lpstr>Слайд 1</vt:lpstr>
      <vt:lpstr>Слайд 2</vt:lpstr>
      <vt:lpstr>Слайд 3</vt:lpstr>
      <vt:lpstr>Слайд 4</vt:lpstr>
      <vt:lpstr>Слайд 5</vt:lpstr>
      <vt:lpstr>Тапсырма №1.</vt:lpstr>
      <vt:lpstr>2-тапсырма</vt:lpstr>
      <vt:lpstr>Жауабы:</vt:lpstr>
      <vt:lpstr>3-тапсырма</vt:lpstr>
      <vt:lpstr>Тапсырма №4.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27</cp:revision>
  <dcterms:created xsi:type="dcterms:W3CDTF">2020-07-06T11:16:20Z</dcterms:created>
  <dcterms:modified xsi:type="dcterms:W3CDTF">2020-07-21T06:35:21Z</dcterms:modified>
</cp:coreProperties>
</file>