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310" r:id="rId6"/>
    <p:sldId id="311" r:id="rId7"/>
    <p:sldId id="31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313" r:id="rId17"/>
    <p:sldId id="268" r:id="rId18"/>
    <p:sldId id="314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5" r:id="rId6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04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230" y="190634"/>
            <a:ext cx="7991538" cy="1162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39" y="1247775"/>
            <a:ext cx="8072120" cy="4486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ruslist.com/ru/viruses/viruses/encyclopedia?chapter=156769332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975" y="0"/>
            <a:ext cx="48260" cy="6858000"/>
          </a:xfrm>
          <a:custGeom>
            <a:avLst/>
            <a:gdLst/>
            <a:ahLst/>
            <a:cxnLst/>
            <a:rect l="l" t="t" r="r" b="b"/>
            <a:pathLst>
              <a:path w="48259" h="6858000">
                <a:moveTo>
                  <a:pt x="0" y="6858000"/>
                </a:moveTo>
                <a:lnTo>
                  <a:pt x="47637" y="6858000"/>
                </a:lnTo>
                <a:lnTo>
                  <a:pt x="4763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650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175" y="6858000"/>
                </a:lnTo>
                <a:lnTo>
                  <a:pt x="31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0"/>
            <a:ext cx="444500" cy="6858000"/>
          </a:xfrm>
          <a:custGeom>
            <a:avLst/>
            <a:gdLst/>
            <a:ahLst/>
            <a:cxnLst/>
            <a:rect l="l" t="t" r="r" b="b"/>
            <a:pathLst>
              <a:path w="444500" h="6858000">
                <a:moveTo>
                  <a:pt x="0" y="6858000"/>
                </a:moveTo>
                <a:lnTo>
                  <a:pt x="444500" y="6858000"/>
                </a:lnTo>
                <a:lnTo>
                  <a:pt x="4445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0" y="6858000"/>
                </a:moveTo>
                <a:lnTo>
                  <a:pt x="104762" y="6858000"/>
                </a:lnTo>
                <a:lnTo>
                  <a:pt x="10476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600" y="0"/>
            <a:ext cx="151130" cy="6858000"/>
          </a:xfrm>
          <a:custGeom>
            <a:avLst/>
            <a:gdLst/>
            <a:ahLst/>
            <a:cxnLst/>
            <a:rect l="l" t="t" r="r" b="b"/>
            <a:pathLst>
              <a:path w="151130" h="6858000">
                <a:moveTo>
                  <a:pt x="0" y="6858000"/>
                </a:moveTo>
                <a:lnTo>
                  <a:pt x="150812" y="6858000"/>
                </a:lnTo>
                <a:lnTo>
                  <a:pt x="15081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95387" y="0"/>
            <a:ext cx="76835" cy="6858000"/>
          </a:xfrm>
          <a:custGeom>
            <a:avLst/>
            <a:gdLst/>
            <a:ahLst/>
            <a:cxnLst/>
            <a:rect l="l" t="t" r="r" b="b"/>
            <a:pathLst>
              <a:path w="76834" h="6858000">
                <a:moveTo>
                  <a:pt x="0" y="6858000"/>
                </a:moveTo>
                <a:lnTo>
                  <a:pt x="76212" y="6858000"/>
                </a:lnTo>
                <a:lnTo>
                  <a:pt x="7621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41412" y="0"/>
            <a:ext cx="78105" cy="6858000"/>
          </a:xfrm>
          <a:custGeom>
            <a:avLst/>
            <a:gdLst/>
            <a:ahLst/>
            <a:cxnLst/>
            <a:rect l="l" t="t" r="r" b="b"/>
            <a:pathLst>
              <a:path w="78105" h="6858000">
                <a:moveTo>
                  <a:pt x="0" y="6858000"/>
                </a:moveTo>
                <a:lnTo>
                  <a:pt x="77787" y="6858000"/>
                </a:lnTo>
                <a:lnTo>
                  <a:pt x="7778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5715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58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8000"/>
                </a:moveTo>
                <a:lnTo>
                  <a:pt x="57150" y="6858000"/>
                </a:ln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8313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500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8000"/>
                </a:moveTo>
                <a:lnTo>
                  <a:pt x="57150" y="6858000"/>
                </a:ln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8575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2526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9097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29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187" y="6858000"/>
                </a:lnTo>
                <a:lnTo>
                  <a:pt x="7618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1" y="1776"/>
                </a:lnTo>
                <a:lnTo>
                  <a:pt x="551987" y="7022"/>
                </a:lnTo>
                <a:lnTo>
                  <a:pt x="505703" y="15613"/>
                </a:lnTo>
                <a:lnTo>
                  <a:pt x="460635" y="27423"/>
                </a:lnTo>
                <a:lnTo>
                  <a:pt x="416907" y="42327"/>
                </a:lnTo>
                <a:lnTo>
                  <a:pt x="374644" y="60199"/>
                </a:lnTo>
                <a:lnTo>
                  <a:pt x="333973" y="80915"/>
                </a:lnTo>
                <a:lnTo>
                  <a:pt x="295018" y="104350"/>
                </a:lnTo>
                <a:lnTo>
                  <a:pt x="257905" y="130377"/>
                </a:lnTo>
                <a:lnTo>
                  <a:pt x="222759" y="158872"/>
                </a:lnTo>
                <a:lnTo>
                  <a:pt x="189704" y="189709"/>
                </a:lnTo>
                <a:lnTo>
                  <a:pt x="158867" y="222763"/>
                </a:lnTo>
                <a:lnTo>
                  <a:pt x="130373" y="257910"/>
                </a:lnTo>
                <a:lnTo>
                  <a:pt x="104346" y="295023"/>
                </a:lnTo>
                <a:lnTo>
                  <a:pt x="80913" y="333978"/>
                </a:lnTo>
                <a:lnTo>
                  <a:pt x="60197" y="374648"/>
                </a:lnTo>
                <a:lnTo>
                  <a:pt x="42325" y="416910"/>
                </a:lnTo>
                <a:lnTo>
                  <a:pt x="27422" y="460638"/>
                </a:lnTo>
                <a:lnTo>
                  <a:pt x="15612" y="505706"/>
                </a:lnTo>
                <a:lnTo>
                  <a:pt x="7022" y="551989"/>
                </a:lnTo>
                <a:lnTo>
                  <a:pt x="1776" y="599362"/>
                </a:lnTo>
                <a:lnTo>
                  <a:pt x="0" y="647700"/>
                </a:lnTo>
                <a:lnTo>
                  <a:pt x="1776" y="696039"/>
                </a:lnTo>
                <a:lnTo>
                  <a:pt x="7022" y="743413"/>
                </a:lnTo>
                <a:lnTo>
                  <a:pt x="15612" y="789697"/>
                </a:lnTo>
                <a:lnTo>
                  <a:pt x="27422" y="834766"/>
                </a:lnTo>
                <a:lnTo>
                  <a:pt x="42325" y="878494"/>
                </a:lnTo>
                <a:lnTo>
                  <a:pt x="60197" y="920756"/>
                </a:lnTo>
                <a:lnTo>
                  <a:pt x="80913" y="961427"/>
                </a:lnTo>
                <a:lnTo>
                  <a:pt x="104346" y="1000382"/>
                </a:lnTo>
                <a:lnTo>
                  <a:pt x="130373" y="1037495"/>
                </a:lnTo>
                <a:lnTo>
                  <a:pt x="158867" y="1072641"/>
                </a:lnTo>
                <a:lnTo>
                  <a:pt x="189704" y="1105695"/>
                </a:lnTo>
                <a:lnTo>
                  <a:pt x="222758" y="1136532"/>
                </a:lnTo>
                <a:lnTo>
                  <a:pt x="257904" y="1165026"/>
                </a:lnTo>
                <a:lnTo>
                  <a:pt x="295017" y="1191053"/>
                </a:lnTo>
                <a:lnTo>
                  <a:pt x="333972" y="1214486"/>
                </a:lnTo>
                <a:lnTo>
                  <a:pt x="374643" y="1235202"/>
                </a:lnTo>
                <a:lnTo>
                  <a:pt x="416905" y="1253074"/>
                </a:lnTo>
                <a:lnTo>
                  <a:pt x="460633" y="1267977"/>
                </a:lnTo>
                <a:lnTo>
                  <a:pt x="505702" y="1279787"/>
                </a:lnTo>
                <a:lnTo>
                  <a:pt x="551986" y="1288377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39" y="1293623"/>
                </a:lnTo>
                <a:lnTo>
                  <a:pt x="743413" y="1288377"/>
                </a:lnTo>
                <a:lnTo>
                  <a:pt x="789697" y="1279787"/>
                </a:lnTo>
                <a:lnTo>
                  <a:pt x="834766" y="1267977"/>
                </a:lnTo>
                <a:lnTo>
                  <a:pt x="878494" y="1253074"/>
                </a:lnTo>
                <a:lnTo>
                  <a:pt x="920756" y="1235202"/>
                </a:lnTo>
                <a:lnTo>
                  <a:pt x="961427" y="1214486"/>
                </a:lnTo>
                <a:lnTo>
                  <a:pt x="1000382" y="1191053"/>
                </a:lnTo>
                <a:lnTo>
                  <a:pt x="1037495" y="1165026"/>
                </a:lnTo>
                <a:lnTo>
                  <a:pt x="1072641" y="1136532"/>
                </a:lnTo>
                <a:lnTo>
                  <a:pt x="1105695" y="1105695"/>
                </a:lnTo>
                <a:lnTo>
                  <a:pt x="1136532" y="1072641"/>
                </a:lnTo>
                <a:lnTo>
                  <a:pt x="1165026" y="1037495"/>
                </a:lnTo>
                <a:lnTo>
                  <a:pt x="1191053" y="1000382"/>
                </a:lnTo>
                <a:lnTo>
                  <a:pt x="1214486" y="961427"/>
                </a:lnTo>
                <a:lnTo>
                  <a:pt x="1235202" y="920756"/>
                </a:lnTo>
                <a:lnTo>
                  <a:pt x="1253074" y="878494"/>
                </a:lnTo>
                <a:lnTo>
                  <a:pt x="1267977" y="834766"/>
                </a:lnTo>
                <a:lnTo>
                  <a:pt x="1279787" y="789697"/>
                </a:lnTo>
                <a:lnTo>
                  <a:pt x="1288377" y="743413"/>
                </a:lnTo>
                <a:lnTo>
                  <a:pt x="1293623" y="696039"/>
                </a:lnTo>
                <a:lnTo>
                  <a:pt x="1295400" y="647700"/>
                </a:lnTo>
                <a:lnTo>
                  <a:pt x="1293623" y="599360"/>
                </a:lnTo>
                <a:lnTo>
                  <a:pt x="1288376" y="551986"/>
                </a:lnTo>
                <a:lnTo>
                  <a:pt x="1279785" y="505702"/>
                </a:lnTo>
                <a:lnTo>
                  <a:pt x="1267975" y="460633"/>
                </a:lnTo>
                <a:lnTo>
                  <a:pt x="1253071" y="416905"/>
                </a:lnTo>
                <a:lnTo>
                  <a:pt x="1235199" y="374643"/>
                </a:lnTo>
                <a:lnTo>
                  <a:pt x="1214483" y="333972"/>
                </a:lnTo>
                <a:lnTo>
                  <a:pt x="1191049" y="295017"/>
                </a:lnTo>
                <a:lnTo>
                  <a:pt x="1165022" y="257904"/>
                </a:lnTo>
                <a:lnTo>
                  <a:pt x="1136527" y="222758"/>
                </a:lnTo>
                <a:lnTo>
                  <a:pt x="1105690" y="189704"/>
                </a:lnTo>
                <a:lnTo>
                  <a:pt x="1072635" y="158867"/>
                </a:lnTo>
                <a:lnTo>
                  <a:pt x="1037489" y="130373"/>
                </a:lnTo>
                <a:lnTo>
                  <a:pt x="1000376" y="104346"/>
                </a:lnTo>
                <a:lnTo>
                  <a:pt x="961422" y="80913"/>
                </a:lnTo>
                <a:lnTo>
                  <a:pt x="920751" y="60197"/>
                </a:lnTo>
                <a:lnTo>
                  <a:pt x="878490" y="42325"/>
                </a:lnTo>
                <a:lnTo>
                  <a:pt x="834762" y="27422"/>
                </a:lnTo>
                <a:lnTo>
                  <a:pt x="789694" y="15612"/>
                </a:lnTo>
                <a:lnTo>
                  <a:pt x="743411" y="7022"/>
                </a:lnTo>
                <a:lnTo>
                  <a:pt x="696037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09687" y="4867275"/>
            <a:ext cx="641350" cy="641350"/>
          </a:xfrm>
          <a:custGeom>
            <a:avLst/>
            <a:gdLst/>
            <a:ahLst/>
            <a:cxnLst/>
            <a:rect l="l" t="t" r="r" b="b"/>
            <a:pathLst>
              <a:path w="641350" h="641350">
                <a:moveTo>
                  <a:pt x="320675" y="0"/>
                </a:moveTo>
                <a:lnTo>
                  <a:pt x="273288" y="3476"/>
                </a:lnTo>
                <a:lnTo>
                  <a:pt x="228060" y="13577"/>
                </a:lnTo>
                <a:lnTo>
                  <a:pt x="185487" y="29804"/>
                </a:lnTo>
                <a:lnTo>
                  <a:pt x="146065" y="51663"/>
                </a:lnTo>
                <a:lnTo>
                  <a:pt x="110289" y="78656"/>
                </a:lnTo>
                <a:lnTo>
                  <a:pt x="78656" y="110289"/>
                </a:lnTo>
                <a:lnTo>
                  <a:pt x="51663" y="146065"/>
                </a:lnTo>
                <a:lnTo>
                  <a:pt x="29804" y="185487"/>
                </a:lnTo>
                <a:lnTo>
                  <a:pt x="13577" y="228060"/>
                </a:lnTo>
                <a:lnTo>
                  <a:pt x="3476" y="273288"/>
                </a:lnTo>
                <a:lnTo>
                  <a:pt x="0" y="320675"/>
                </a:lnTo>
                <a:lnTo>
                  <a:pt x="3476" y="368061"/>
                </a:lnTo>
                <a:lnTo>
                  <a:pt x="13577" y="413289"/>
                </a:lnTo>
                <a:lnTo>
                  <a:pt x="29804" y="455862"/>
                </a:lnTo>
                <a:lnTo>
                  <a:pt x="51663" y="495284"/>
                </a:lnTo>
                <a:lnTo>
                  <a:pt x="78656" y="531060"/>
                </a:lnTo>
                <a:lnTo>
                  <a:pt x="110289" y="562693"/>
                </a:lnTo>
                <a:lnTo>
                  <a:pt x="146065" y="589686"/>
                </a:lnTo>
                <a:lnTo>
                  <a:pt x="185487" y="611545"/>
                </a:lnTo>
                <a:lnTo>
                  <a:pt x="228060" y="627772"/>
                </a:lnTo>
                <a:lnTo>
                  <a:pt x="273288" y="637873"/>
                </a:lnTo>
                <a:lnTo>
                  <a:pt x="320675" y="641350"/>
                </a:lnTo>
                <a:lnTo>
                  <a:pt x="368061" y="637873"/>
                </a:lnTo>
                <a:lnTo>
                  <a:pt x="413289" y="627772"/>
                </a:lnTo>
                <a:lnTo>
                  <a:pt x="455862" y="611545"/>
                </a:lnTo>
                <a:lnTo>
                  <a:pt x="495284" y="589686"/>
                </a:lnTo>
                <a:lnTo>
                  <a:pt x="531060" y="562693"/>
                </a:lnTo>
                <a:lnTo>
                  <a:pt x="562693" y="531060"/>
                </a:lnTo>
                <a:lnTo>
                  <a:pt x="589686" y="495284"/>
                </a:lnTo>
                <a:lnTo>
                  <a:pt x="611545" y="455862"/>
                </a:lnTo>
                <a:lnTo>
                  <a:pt x="627772" y="413289"/>
                </a:lnTo>
                <a:lnTo>
                  <a:pt x="637873" y="368061"/>
                </a:lnTo>
                <a:lnTo>
                  <a:pt x="641350" y="320675"/>
                </a:lnTo>
                <a:lnTo>
                  <a:pt x="637873" y="273288"/>
                </a:lnTo>
                <a:lnTo>
                  <a:pt x="627772" y="228060"/>
                </a:lnTo>
                <a:lnTo>
                  <a:pt x="611545" y="185487"/>
                </a:lnTo>
                <a:lnTo>
                  <a:pt x="589686" y="146065"/>
                </a:lnTo>
                <a:lnTo>
                  <a:pt x="562693" y="110289"/>
                </a:lnTo>
                <a:lnTo>
                  <a:pt x="531060" y="78656"/>
                </a:lnTo>
                <a:lnTo>
                  <a:pt x="495284" y="51663"/>
                </a:lnTo>
                <a:lnTo>
                  <a:pt x="455862" y="29804"/>
                </a:lnTo>
                <a:lnTo>
                  <a:pt x="413289" y="13577"/>
                </a:lnTo>
                <a:lnTo>
                  <a:pt x="368061" y="3476"/>
                </a:lnTo>
                <a:lnTo>
                  <a:pt x="320675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90612" y="5500687"/>
            <a:ext cx="138430" cy="136525"/>
          </a:xfrm>
          <a:custGeom>
            <a:avLst/>
            <a:gdLst/>
            <a:ahLst/>
            <a:cxnLst/>
            <a:rect l="l" t="t" r="r" b="b"/>
            <a:pathLst>
              <a:path w="138430" h="136525">
                <a:moveTo>
                  <a:pt x="69049" y="0"/>
                </a:moveTo>
                <a:lnTo>
                  <a:pt x="42171" y="5363"/>
                </a:lnTo>
                <a:lnTo>
                  <a:pt x="20223" y="19991"/>
                </a:lnTo>
                <a:lnTo>
                  <a:pt x="5425" y="41689"/>
                </a:lnTo>
                <a:lnTo>
                  <a:pt x="0" y="68262"/>
                </a:lnTo>
                <a:lnTo>
                  <a:pt x="5425" y="94835"/>
                </a:lnTo>
                <a:lnTo>
                  <a:pt x="20223" y="116533"/>
                </a:lnTo>
                <a:lnTo>
                  <a:pt x="42171" y="131161"/>
                </a:lnTo>
                <a:lnTo>
                  <a:pt x="69049" y="136525"/>
                </a:lnTo>
                <a:lnTo>
                  <a:pt x="95935" y="131161"/>
                </a:lnTo>
                <a:lnTo>
                  <a:pt x="117887" y="116533"/>
                </a:lnTo>
                <a:lnTo>
                  <a:pt x="132686" y="94835"/>
                </a:lnTo>
                <a:lnTo>
                  <a:pt x="138112" y="68262"/>
                </a:lnTo>
                <a:lnTo>
                  <a:pt x="132686" y="41689"/>
                </a:lnTo>
                <a:lnTo>
                  <a:pt x="117887" y="19991"/>
                </a:lnTo>
                <a:lnTo>
                  <a:pt x="95935" y="5363"/>
                </a:lnTo>
                <a:lnTo>
                  <a:pt x="69049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63700" y="5788018"/>
            <a:ext cx="274955" cy="274955"/>
          </a:xfrm>
          <a:custGeom>
            <a:avLst/>
            <a:gdLst/>
            <a:ahLst/>
            <a:cxnLst/>
            <a:rect l="l" t="t" r="r" b="b"/>
            <a:pathLst>
              <a:path w="274955" h="274954">
                <a:moveTo>
                  <a:pt x="137325" y="0"/>
                </a:moveTo>
                <a:lnTo>
                  <a:pt x="93919" y="7000"/>
                </a:lnTo>
                <a:lnTo>
                  <a:pt x="56221" y="26495"/>
                </a:lnTo>
                <a:lnTo>
                  <a:pt x="26495" y="56221"/>
                </a:lnTo>
                <a:lnTo>
                  <a:pt x="7000" y="93919"/>
                </a:lnTo>
                <a:lnTo>
                  <a:pt x="0" y="137325"/>
                </a:lnTo>
                <a:lnTo>
                  <a:pt x="7000" y="180731"/>
                </a:lnTo>
                <a:lnTo>
                  <a:pt x="26495" y="218428"/>
                </a:lnTo>
                <a:lnTo>
                  <a:pt x="56221" y="248154"/>
                </a:lnTo>
                <a:lnTo>
                  <a:pt x="93919" y="267649"/>
                </a:lnTo>
                <a:lnTo>
                  <a:pt x="137325" y="274650"/>
                </a:lnTo>
                <a:lnTo>
                  <a:pt x="180724" y="267649"/>
                </a:lnTo>
                <a:lnTo>
                  <a:pt x="218418" y="248154"/>
                </a:lnTo>
                <a:lnTo>
                  <a:pt x="248143" y="218428"/>
                </a:lnTo>
                <a:lnTo>
                  <a:pt x="267636" y="180731"/>
                </a:lnTo>
                <a:lnTo>
                  <a:pt x="274637" y="137325"/>
                </a:lnTo>
                <a:lnTo>
                  <a:pt x="267636" y="93919"/>
                </a:lnTo>
                <a:lnTo>
                  <a:pt x="248143" y="56221"/>
                </a:lnTo>
                <a:lnTo>
                  <a:pt x="218418" y="26495"/>
                </a:lnTo>
                <a:lnTo>
                  <a:pt x="180724" y="7000"/>
                </a:lnTo>
                <a:lnTo>
                  <a:pt x="137325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05000" y="4495800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182562" y="0"/>
                </a:moveTo>
                <a:lnTo>
                  <a:pt x="134030" y="6521"/>
                </a:lnTo>
                <a:lnTo>
                  <a:pt x="90420" y="24925"/>
                </a:lnTo>
                <a:lnTo>
                  <a:pt x="53471" y="53471"/>
                </a:lnTo>
                <a:lnTo>
                  <a:pt x="24925" y="90420"/>
                </a:lnTo>
                <a:lnTo>
                  <a:pt x="6521" y="134030"/>
                </a:lnTo>
                <a:lnTo>
                  <a:pt x="0" y="182562"/>
                </a:lnTo>
                <a:lnTo>
                  <a:pt x="6521" y="231094"/>
                </a:lnTo>
                <a:lnTo>
                  <a:pt x="24925" y="274704"/>
                </a:lnTo>
                <a:lnTo>
                  <a:pt x="53471" y="311653"/>
                </a:lnTo>
                <a:lnTo>
                  <a:pt x="90420" y="340199"/>
                </a:lnTo>
                <a:lnTo>
                  <a:pt x="134030" y="358603"/>
                </a:lnTo>
                <a:lnTo>
                  <a:pt x="182562" y="365125"/>
                </a:lnTo>
                <a:lnTo>
                  <a:pt x="231094" y="358603"/>
                </a:lnTo>
                <a:lnTo>
                  <a:pt x="274704" y="340199"/>
                </a:lnTo>
                <a:lnTo>
                  <a:pt x="311653" y="311653"/>
                </a:lnTo>
                <a:lnTo>
                  <a:pt x="340199" y="274704"/>
                </a:lnTo>
                <a:lnTo>
                  <a:pt x="358603" y="231094"/>
                </a:lnTo>
                <a:lnTo>
                  <a:pt x="365125" y="182562"/>
                </a:lnTo>
                <a:lnTo>
                  <a:pt x="358603" y="134030"/>
                </a:lnTo>
                <a:lnTo>
                  <a:pt x="340199" y="90420"/>
                </a:lnTo>
                <a:lnTo>
                  <a:pt x="311653" y="53471"/>
                </a:lnTo>
                <a:lnTo>
                  <a:pt x="274704" y="24925"/>
                </a:lnTo>
                <a:lnTo>
                  <a:pt x="231094" y="6521"/>
                </a:lnTo>
                <a:lnTo>
                  <a:pt x="182562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248314" y="2346134"/>
            <a:ext cx="6722745" cy="923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0" spc="-120" dirty="0"/>
              <a:t>А</a:t>
            </a:r>
            <a:r>
              <a:rPr sz="4800" spc="-120" dirty="0"/>
              <a:t>ҚПАРАТТЫ</a:t>
            </a:r>
            <a:r>
              <a:rPr sz="4800" spc="235" dirty="0"/>
              <a:t> </a:t>
            </a:r>
            <a:r>
              <a:rPr sz="4800" spc="-75" dirty="0"/>
              <a:t>ҚОРҒАУ</a:t>
            </a:r>
            <a:endParaRPr sz="4800"/>
          </a:p>
        </p:txBody>
      </p:sp>
      <p:sp>
        <p:nvSpPr>
          <p:cNvPr id="23" name="object 23"/>
          <p:cNvSpPr txBox="1"/>
          <p:nvPr/>
        </p:nvSpPr>
        <p:spPr>
          <a:xfrm>
            <a:off x="2984144" y="3412934"/>
            <a:ext cx="3249930" cy="741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Н</a:t>
            </a:r>
            <a:r>
              <a:rPr sz="4800" b="1" dirty="0">
                <a:solidFill>
                  <a:srgbClr val="575F6D"/>
                </a:solidFill>
                <a:latin typeface="Times New Roman"/>
                <a:cs typeface="Times New Roman"/>
              </a:rPr>
              <a:t>Е</a:t>
            </a:r>
            <a:r>
              <a:rPr sz="4800" b="1" spc="-10" dirty="0">
                <a:solidFill>
                  <a:srgbClr val="575F6D"/>
                </a:solidFill>
                <a:latin typeface="Times New Roman"/>
                <a:cs typeface="Times New Roman"/>
              </a:rPr>
              <a:t>Г</a:t>
            </a:r>
            <a:r>
              <a:rPr sz="48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І</a:t>
            </a:r>
            <a:r>
              <a:rPr sz="4800" b="1" spc="-295" dirty="0">
                <a:solidFill>
                  <a:srgbClr val="575F6D"/>
                </a:solidFill>
                <a:latin typeface="Times New Roman"/>
                <a:cs typeface="Times New Roman"/>
              </a:rPr>
              <a:t>З</a:t>
            </a:r>
            <a:r>
              <a:rPr sz="48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Д</a:t>
            </a:r>
            <a:r>
              <a:rPr sz="4800" b="1" dirty="0">
                <a:solidFill>
                  <a:srgbClr val="575F6D"/>
                </a:solidFill>
                <a:latin typeface="Times New Roman"/>
                <a:cs typeface="Times New Roman"/>
              </a:rPr>
              <a:t>Е</a:t>
            </a:r>
            <a:r>
              <a:rPr sz="48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РІ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9001" y="746886"/>
            <a:ext cx="7799070" cy="14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750" algn="just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Ақпараттың </a:t>
            </a:r>
            <a:r>
              <a:rPr sz="3200" b="1" i="1" spc="-15" dirty="0">
                <a:latin typeface="Times New Roman"/>
                <a:cs typeface="Times New Roman"/>
              </a:rPr>
              <a:t>сапасы </a:t>
            </a:r>
            <a:r>
              <a:rPr sz="3200" spc="-10" dirty="0">
                <a:latin typeface="Times New Roman"/>
                <a:cs typeface="Times New Roman"/>
              </a:rPr>
              <a:t>дегеніміз ақпараттың  </a:t>
            </a:r>
            <a:r>
              <a:rPr sz="3200" dirty="0">
                <a:latin typeface="Times New Roman"/>
                <a:cs typeface="Times New Roman"/>
              </a:rPr>
              <a:t>орындалуына қарай, </a:t>
            </a:r>
            <a:r>
              <a:rPr sz="3200" spc="-5" dirty="0">
                <a:latin typeface="Times New Roman"/>
                <a:cs typeface="Times New Roman"/>
              </a:rPr>
              <a:t>оны </a:t>
            </a:r>
            <a:r>
              <a:rPr sz="3200" spc="-10" dirty="0">
                <a:latin typeface="Times New Roman"/>
                <a:cs typeface="Times New Roman"/>
              </a:rPr>
              <a:t>қолданушының  белгілі  </a:t>
            </a:r>
            <a:r>
              <a:rPr sz="3200" dirty="0">
                <a:latin typeface="Times New Roman"/>
                <a:cs typeface="Times New Roman"/>
              </a:rPr>
              <a:t>бір  </a:t>
            </a:r>
            <a:r>
              <a:rPr sz="3200" spc="-5" dirty="0">
                <a:latin typeface="Times New Roman"/>
                <a:cs typeface="Times New Roman"/>
              </a:rPr>
              <a:t>қажеттілігін</a:t>
            </a:r>
            <a:r>
              <a:rPr sz="3200" spc="3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қанағаттандыратын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9407" y="2209723"/>
            <a:ext cx="225488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ақпараттың  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18497" y="2209723"/>
            <a:ext cx="2740660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3420" marR="5080" indent="-681355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ара</a:t>
            </a:r>
            <a:r>
              <a:rPr sz="3200" spc="-15" dirty="0">
                <a:latin typeface="Times New Roman"/>
                <a:cs typeface="Times New Roman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-20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5" dirty="0">
                <a:latin typeface="Times New Roman"/>
                <a:cs typeface="Times New Roman"/>
              </a:rPr>
              <a:t>жиынтығы.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45376" y="2209723"/>
            <a:ext cx="1863089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8305" marR="5080" indent="-39624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өр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10" dirty="0">
                <a:latin typeface="Times New Roman"/>
                <a:cs typeface="Times New Roman"/>
              </a:rPr>
              <a:t>Ақ</a:t>
            </a:r>
            <a:r>
              <a:rPr sz="320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001" y="3185490"/>
            <a:ext cx="7798434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34235" algn="l"/>
                <a:tab pos="2854960" algn="l"/>
                <a:tab pos="4936490" algn="l"/>
                <a:tab pos="6047740" algn="l"/>
              </a:tabLst>
            </a:pPr>
            <a:r>
              <a:rPr sz="3200" spc="-5" dirty="0">
                <a:latin typeface="Times New Roman"/>
                <a:cs typeface="Times New Roman"/>
              </a:rPr>
              <a:t>сапасының	</a:t>
            </a:r>
            <a:r>
              <a:rPr sz="3200" dirty="0">
                <a:latin typeface="Times New Roman"/>
                <a:cs typeface="Times New Roman"/>
              </a:rPr>
              <a:t>бір	көрсеткіші	оның	қорғалуы.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9815" y="3672967"/>
            <a:ext cx="27222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16965" algn="l"/>
              </a:tabLst>
            </a:pPr>
            <a:r>
              <a:rPr sz="3200" dirty="0">
                <a:latin typeface="Times New Roman"/>
                <a:cs typeface="Times New Roman"/>
              </a:rPr>
              <a:t>Ол	д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з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9407" y="4160443"/>
            <a:ext cx="261366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ақпараттардың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80548" y="3672967"/>
            <a:ext cx="492823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31165">
              <a:lnSpc>
                <a:spcPct val="100000"/>
              </a:lnSpc>
              <a:tabLst>
                <a:tab pos="2225675" algn="l"/>
                <a:tab pos="3361690" algn="l"/>
                <a:tab pos="4055745" algn="l"/>
              </a:tabLst>
            </a:pPr>
            <a:r>
              <a:rPr sz="3200" spc="-5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і	</a:t>
            </a:r>
            <a:r>
              <a:rPr sz="3200" spc="-7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р	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ң</a:t>
            </a:r>
            <a:r>
              <a:rPr sz="3200" spc="-45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йде  </a:t>
            </a:r>
            <a:r>
              <a:rPr sz="3200" spc="25" dirty="0">
                <a:latin typeface="Times New Roman"/>
                <a:cs typeface="Times New Roman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35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н,	</a:t>
            </a:r>
            <a:r>
              <a:rPr sz="3200" spc="5" dirty="0">
                <a:latin typeface="Times New Roman"/>
                <a:cs typeface="Times New Roman"/>
              </a:rPr>
              <a:t>ө</a:t>
            </a:r>
            <a:r>
              <a:rPr sz="3200" spc="-10" dirty="0">
                <a:latin typeface="Times New Roman"/>
                <a:cs typeface="Times New Roman"/>
              </a:rPr>
              <a:t>ң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10" dirty="0">
                <a:latin typeface="Times New Roman"/>
                <a:cs typeface="Times New Roman"/>
              </a:rPr>
              <a:t>жә</a:t>
            </a:r>
            <a:r>
              <a:rPr sz="3200" dirty="0">
                <a:latin typeface="Times New Roman"/>
                <a:cs typeface="Times New Roman"/>
              </a:rPr>
              <a:t>не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9407" y="4647907"/>
            <a:ext cx="519747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пайдалануын қамтамасыз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90" dirty="0">
                <a:latin typeface="Times New Roman"/>
                <a:cs typeface="Times New Roman"/>
              </a:rPr>
              <a:t>ету.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1635" y="532574"/>
            <a:ext cx="201930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ақпараттың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62863" y="532574"/>
            <a:ext cx="114554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ег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spc="-20" dirty="0">
                <a:latin typeface="Times New Roman"/>
                <a:cs typeface="Times New Roman"/>
              </a:rPr>
              <a:t>з</a:t>
            </a:r>
            <a:r>
              <a:rPr sz="3200" spc="5" dirty="0">
                <a:latin typeface="Times New Roman"/>
                <a:cs typeface="Times New Roman"/>
              </a:rPr>
              <a:t>гі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75963" y="1020051"/>
            <a:ext cx="433260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14300">
              <a:lnSpc>
                <a:spcPct val="100000"/>
              </a:lnSpc>
              <a:tabLst>
                <a:tab pos="1336675" algn="l"/>
                <a:tab pos="1490345" algn="l"/>
                <a:tab pos="2399030" algn="l"/>
              </a:tabLst>
            </a:pPr>
            <a:r>
              <a:rPr sz="3200" spc="-10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		</a:t>
            </a:r>
            <a:r>
              <a:rPr sz="3200" spc="-18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5" dirty="0">
                <a:latin typeface="Times New Roman"/>
                <a:cs typeface="Times New Roman"/>
              </a:rPr>
              <a:t>ф</a:t>
            </a:r>
            <a:r>
              <a:rPr sz="3200" dirty="0">
                <a:latin typeface="Times New Roman"/>
                <a:cs typeface="Times New Roman"/>
              </a:rPr>
              <a:t>ид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ци</a:t>
            </a:r>
            <a:r>
              <a:rPr sz="3200" spc="1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ь-  </a:t>
            </a: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	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л	</a:t>
            </a:r>
            <a:r>
              <a:rPr sz="3200" spc="-45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spc="-15" dirty="0">
                <a:latin typeface="Times New Roman"/>
                <a:cs typeface="Times New Roman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5" dirty="0">
                <a:latin typeface="Times New Roman"/>
                <a:cs typeface="Times New Roman"/>
              </a:rPr>
              <a:t>ілі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і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8702" y="532574"/>
            <a:ext cx="3154045" cy="19615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07950">
              <a:lnSpc>
                <a:spcPct val="100000"/>
              </a:lnSpc>
              <a:tabLst>
                <a:tab pos="1498600" algn="l"/>
              </a:tabLst>
            </a:pPr>
            <a:r>
              <a:rPr sz="3200" dirty="0">
                <a:latin typeface="Times New Roman"/>
                <a:cs typeface="Times New Roman"/>
              </a:rPr>
              <a:t>Қорғалған  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ип</a:t>
            </a:r>
            <a:r>
              <a:rPr sz="3200" spc="-8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-30" dirty="0">
                <a:latin typeface="Times New Roman"/>
                <a:cs typeface="Times New Roman"/>
              </a:rPr>
              <a:t>м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10" dirty="0">
                <a:latin typeface="Times New Roman"/>
                <a:cs typeface="Times New Roman"/>
              </a:rPr>
              <a:t>ын</a:t>
            </a:r>
            <a:r>
              <a:rPr sz="3200" spc="5" dirty="0">
                <a:latin typeface="Times New Roman"/>
                <a:cs typeface="Times New Roman"/>
              </a:rPr>
              <a:t>а,  </a:t>
            </a:r>
            <a:r>
              <a:rPr sz="3200" spc="-5" dirty="0">
                <a:latin typeface="Times New Roman"/>
                <a:cs typeface="Times New Roman"/>
              </a:rPr>
              <a:t>дығы,	бүтіндігі  </a:t>
            </a:r>
            <a:r>
              <a:rPr sz="3200" spc="-10" dirty="0">
                <a:latin typeface="Times New Roman"/>
                <a:cs typeface="Times New Roman"/>
              </a:rPr>
              <a:t>жатады.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8073" y="2559494"/>
            <a:ext cx="247967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1563" y="2559494"/>
            <a:ext cx="51955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043045" algn="l"/>
                <a:tab pos="4568825" algn="l"/>
              </a:tabLst>
            </a:pPr>
            <a:r>
              <a:rPr sz="3200" b="1" i="1" spc="-125" dirty="0">
                <a:latin typeface="Times New Roman"/>
                <a:cs typeface="Times New Roman"/>
              </a:rPr>
              <a:t>к</a:t>
            </a:r>
            <a:r>
              <a:rPr sz="3200" b="1" i="1" spc="5" dirty="0">
                <a:latin typeface="Times New Roman"/>
                <a:cs typeface="Times New Roman"/>
              </a:rPr>
              <a:t>о</a:t>
            </a:r>
            <a:r>
              <a:rPr sz="3200" b="1" i="1" spc="-5" dirty="0">
                <a:latin typeface="Times New Roman"/>
                <a:cs typeface="Times New Roman"/>
              </a:rPr>
              <a:t>нф</a:t>
            </a:r>
            <a:r>
              <a:rPr sz="3200" b="1" i="1" spc="-10" dirty="0">
                <a:latin typeface="Times New Roman"/>
                <a:cs typeface="Times New Roman"/>
              </a:rPr>
              <a:t>иде</a:t>
            </a:r>
            <a:r>
              <a:rPr sz="3200" b="1" i="1" spc="-5" dirty="0">
                <a:latin typeface="Times New Roman"/>
                <a:cs typeface="Times New Roman"/>
              </a:rPr>
              <a:t>н</a:t>
            </a:r>
            <a:r>
              <a:rPr sz="3200" b="1" i="1" spc="-10" dirty="0">
                <a:latin typeface="Times New Roman"/>
                <a:cs typeface="Times New Roman"/>
              </a:rPr>
              <a:t>ци</a:t>
            </a:r>
            <a:r>
              <a:rPr sz="3200" b="1" i="1" spc="5" dirty="0">
                <a:latin typeface="Times New Roman"/>
                <a:cs typeface="Times New Roman"/>
              </a:rPr>
              <a:t>а</a:t>
            </a:r>
            <a:r>
              <a:rPr sz="3200" b="1" i="1" spc="-15" dirty="0">
                <a:latin typeface="Times New Roman"/>
                <a:cs typeface="Times New Roman"/>
              </a:rPr>
              <a:t>л</a:t>
            </a:r>
            <a:r>
              <a:rPr sz="3200" b="1" i="1" dirty="0">
                <a:latin typeface="Times New Roman"/>
                <a:cs typeface="Times New Roman"/>
              </a:rPr>
              <a:t>ь</a:t>
            </a:r>
            <a:r>
              <a:rPr sz="3200" b="1" i="1" spc="-10" dirty="0">
                <a:latin typeface="Times New Roman"/>
                <a:cs typeface="Times New Roman"/>
              </a:rPr>
              <a:t>д</a:t>
            </a:r>
            <a:r>
              <a:rPr sz="3200" b="1" i="1" spc="-5" dirty="0">
                <a:latin typeface="Times New Roman"/>
                <a:cs typeface="Times New Roman"/>
              </a:rPr>
              <a:t>ы</a:t>
            </a:r>
            <a:r>
              <a:rPr sz="3200" b="1" i="1" spc="5" dirty="0">
                <a:latin typeface="Times New Roman"/>
                <a:cs typeface="Times New Roman"/>
              </a:rPr>
              <a:t>ғ</a:t>
            </a:r>
            <a:r>
              <a:rPr sz="3200" b="1" i="1" dirty="0">
                <a:latin typeface="Times New Roman"/>
                <a:cs typeface="Times New Roman"/>
              </a:rPr>
              <a:t>ы	</a:t>
            </a:r>
            <a:r>
              <a:rPr sz="3200" dirty="0">
                <a:latin typeface="Times New Roman"/>
                <a:cs typeface="Times New Roman"/>
              </a:rPr>
              <a:t>–	</a:t>
            </a: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л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8568" y="3046971"/>
            <a:ext cx="7799070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tabLst>
                <a:tab pos="1089660" algn="l"/>
                <a:tab pos="1154430" algn="l"/>
                <a:tab pos="3424554" algn="l"/>
                <a:tab pos="3500754" algn="l"/>
                <a:tab pos="4220210" algn="l"/>
                <a:tab pos="6014085" algn="l"/>
                <a:tab pos="7261859" algn="l"/>
              </a:tabLst>
            </a:pP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	</a:t>
            </a:r>
            <a:r>
              <a:rPr sz="3200" spc="-40" dirty="0">
                <a:latin typeface="Times New Roman"/>
                <a:cs typeface="Times New Roman"/>
              </a:rPr>
              <a:t>м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-55" dirty="0">
                <a:latin typeface="Times New Roman"/>
                <a:cs typeface="Times New Roman"/>
              </a:rPr>
              <a:t>з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ыны</a:t>
            </a:r>
            <a:r>
              <a:rPr sz="3200" dirty="0">
                <a:latin typeface="Times New Roman"/>
                <a:cs typeface="Times New Roman"/>
              </a:rPr>
              <a:t>ң		т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к	и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уш</a:t>
            </a:r>
            <a:r>
              <a:rPr sz="3200" dirty="0">
                <a:latin typeface="Times New Roman"/>
                <a:cs typeface="Times New Roman"/>
              </a:rPr>
              <a:t>і	</a:t>
            </a:r>
            <a:r>
              <a:rPr sz="3200" spc="-45" dirty="0">
                <a:latin typeface="Times New Roman"/>
                <a:cs typeface="Times New Roman"/>
              </a:rPr>
              <a:t>су</a:t>
            </a:r>
            <a:r>
              <a:rPr sz="3200" dirty="0">
                <a:latin typeface="Times New Roman"/>
                <a:cs typeface="Times New Roman"/>
              </a:rPr>
              <a:t>бь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е  </a:t>
            </a:r>
            <a:r>
              <a:rPr sz="3200" spc="5" dirty="0">
                <a:latin typeface="Times New Roman"/>
                <a:cs typeface="Times New Roman"/>
              </a:rPr>
              <a:t>ға</a:t>
            </a:r>
            <a:r>
              <a:rPr sz="3200" dirty="0">
                <a:latin typeface="Times New Roman"/>
                <a:cs typeface="Times New Roman"/>
              </a:rPr>
              <a:t>на		</a:t>
            </a:r>
            <a:r>
              <a:rPr sz="3200" spc="-50" dirty="0">
                <a:latin typeface="Times New Roman"/>
                <a:cs typeface="Times New Roman"/>
              </a:rPr>
              <a:t>б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5" dirty="0">
                <a:latin typeface="Times New Roman"/>
                <a:cs typeface="Times New Roman"/>
              </a:rPr>
              <a:t>ілілі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.	</a:t>
            </a:r>
            <a:r>
              <a:rPr sz="3200" spc="-16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5" dirty="0">
                <a:latin typeface="Times New Roman"/>
                <a:cs typeface="Times New Roman"/>
              </a:rPr>
              <a:t>ф</a:t>
            </a:r>
            <a:r>
              <a:rPr sz="3200" spc="-10" dirty="0">
                <a:latin typeface="Times New Roman"/>
                <a:cs typeface="Times New Roman"/>
              </a:rPr>
              <a:t>и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ц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ьд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	</a:t>
            </a: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р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68" y="4022331"/>
            <a:ext cx="3016250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субьектінің  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ызығу</a:t>
            </a:r>
            <a:r>
              <a:rPr sz="3200" dirty="0">
                <a:latin typeface="Times New Roman"/>
                <a:cs typeface="Times New Roman"/>
              </a:rPr>
              <a:t>ш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5" dirty="0">
                <a:latin typeface="Times New Roman"/>
                <a:cs typeface="Times New Roman"/>
              </a:rPr>
              <a:t>қажеттілікпен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03408" y="4022331"/>
            <a:ext cx="2464435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1809" marR="5080" indent="-499745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екіншісінен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spc="-10" dirty="0">
                <a:latin typeface="Times New Roman"/>
                <a:cs typeface="Times New Roman"/>
              </a:rPr>
              <a:t>рғ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йт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н,</a:t>
            </a:r>
            <a:endParaRPr sz="32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байланысты,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86664" y="4022331"/>
            <a:ext cx="2020570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79400" algn="just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құ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қт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  </a:t>
            </a:r>
            <a:r>
              <a:rPr sz="3200" spc="-15" dirty="0">
                <a:latin typeface="Times New Roman"/>
                <a:cs typeface="Times New Roman"/>
              </a:rPr>
              <a:t>обьективті  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қп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5" dirty="0">
                <a:latin typeface="Times New Roman"/>
                <a:cs typeface="Times New Roman"/>
              </a:rPr>
              <a:t>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382" y="5485569"/>
            <a:ext cx="747268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0" dirty="0">
                <a:latin typeface="Times New Roman"/>
                <a:cs typeface="Times New Roman"/>
              </a:rPr>
              <a:t>субьективті </a:t>
            </a:r>
            <a:r>
              <a:rPr sz="3200" spc="-5" dirty="0">
                <a:latin typeface="Times New Roman"/>
                <a:cs typeface="Times New Roman"/>
              </a:rPr>
              <a:t>сипаттамасы </a:t>
            </a:r>
            <a:r>
              <a:rPr sz="3200" spc="-10" dirty="0">
                <a:latin typeface="Times New Roman"/>
                <a:cs typeface="Times New Roman"/>
              </a:rPr>
              <a:t>болып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табылады</a:t>
            </a:r>
            <a:r>
              <a:rPr sz="3200" spc="5" dirty="0">
                <a:latin typeface="Century Schoolbook"/>
                <a:cs typeface="Century Schoolbook"/>
              </a:rPr>
              <a:t>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0802"/>
            <a:ext cx="7613650" cy="5478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1795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АЖ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компоненттері:</a:t>
            </a:r>
            <a:endParaRPr sz="2400">
              <a:latin typeface="Times New Roman"/>
              <a:cs typeface="Times New Roman"/>
            </a:endParaRPr>
          </a:p>
          <a:p>
            <a:pPr marL="285115" marR="19240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lang="ru-RU" sz="2400" u="heavy" spc="-15" dirty="0" smtClean="0">
                <a:latin typeface="Times New Roman"/>
                <a:cs typeface="Times New Roman"/>
              </a:rPr>
              <a:t>А</a:t>
            </a:r>
            <a:r>
              <a:rPr sz="2400" u="heavy" spc="-15" smtClean="0">
                <a:latin typeface="Times New Roman"/>
                <a:cs typeface="Times New Roman"/>
              </a:rPr>
              <a:t>ппараттық </a:t>
            </a:r>
            <a:r>
              <a:rPr lang="kk-KZ" sz="2400" u="heavy" dirty="0" smtClean="0">
                <a:latin typeface="Times New Roman"/>
                <a:cs typeface="Times New Roman"/>
              </a:rPr>
              <a:t>жасақтама</a:t>
            </a:r>
            <a:r>
              <a:rPr sz="2400" u="heavy" smtClean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ЭЕМ және құрама </a:t>
            </a:r>
            <a:r>
              <a:rPr sz="2400" spc="-10" dirty="0">
                <a:latin typeface="Times New Roman"/>
                <a:cs typeface="Times New Roman"/>
              </a:rPr>
              <a:t>бөліктер  </a:t>
            </a:r>
            <a:r>
              <a:rPr sz="2400" spc="5" dirty="0">
                <a:latin typeface="Times New Roman"/>
                <a:cs typeface="Times New Roman"/>
              </a:rPr>
              <a:t>(процестер, </a:t>
            </a:r>
            <a:r>
              <a:rPr sz="2400" spc="-10" dirty="0">
                <a:latin typeface="Times New Roman"/>
                <a:cs typeface="Times New Roman"/>
              </a:rPr>
              <a:t>мониторлар, </a:t>
            </a:r>
            <a:r>
              <a:rPr sz="2400" spc="-5" dirty="0">
                <a:latin typeface="Times New Roman"/>
                <a:cs typeface="Times New Roman"/>
              </a:rPr>
              <a:t>терминалдар, </a:t>
            </a:r>
            <a:r>
              <a:rPr sz="2400" dirty="0">
                <a:latin typeface="Times New Roman"/>
                <a:cs typeface="Times New Roman"/>
              </a:rPr>
              <a:t>периферийлік  </a:t>
            </a:r>
            <a:r>
              <a:rPr sz="2400" spc="-5" dirty="0">
                <a:latin typeface="Times New Roman"/>
                <a:cs typeface="Times New Roman"/>
              </a:rPr>
              <a:t>құрылғылар, </a:t>
            </a:r>
            <a:r>
              <a:rPr sz="2400" spc="-20" dirty="0">
                <a:latin typeface="Times New Roman"/>
                <a:cs typeface="Times New Roman"/>
              </a:rPr>
              <a:t>дисководтар, </a:t>
            </a:r>
            <a:r>
              <a:rPr sz="2400" spc="-5" dirty="0">
                <a:latin typeface="Times New Roman"/>
                <a:cs typeface="Times New Roman"/>
              </a:rPr>
              <a:t>принтерлер, </a:t>
            </a:r>
            <a:r>
              <a:rPr sz="2400" spc="-15" dirty="0">
                <a:latin typeface="Times New Roman"/>
                <a:cs typeface="Times New Roman"/>
              </a:rPr>
              <a:t>контроллерлар,  </a:t>
            </a:r>
            <a:r>
              <a:rPr sz="2400" spc="-10" dirty="0">
                <a:latin typeface="Times New Roman"/>
                <a:cs typeface="Times New Roman"/>
              </a:rPr>
              <a:t>кабелдер, </a:t>
            </a:r>
            <a:r>
              <a:rPr sz="2400" spc="-5" dirty="0">
                <a:latin typeface="Times New Roman"/>
                <a:cs typeface="Times New Roman"/>
              </a:rPr>
              <a:t>байланыс линиялары) және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т.б.;</a:t>
            </a:r>
            <a:endParaRPr sz="2400">
              <a:latin typeface="Times New Roman"/>
              <a:cs typeface="Times New Roman"/>
            </a:endParaRPr>
          </a:p>
          <a:p>
            <a:pPr marL="285115" marR="304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lang="kk-KZ" sz="2400" u="heavy" dirty="0" smtClean="0">
                <a:latin typeface="Times New Roman"/>
                <a:cs typeface="Times New Roman"/>
              </a:rPr>
              <a:t>Бағдарламалық жасақтама</a:t>
            </a:r>
            <a:r>
              <a:rPr sz="2400" smtClean="0">
                <a:latin typeface="Times New Roman"/>
                <a:cs typeface="Times New Roman"/>
              </a:rPr>
              <a:t>: </a:t>
            </a:r>
            <a:r>
              <a:rPr sz="2400">
                <a:latin typeface="Times New Roman"/>
                <a:cs typeface="Times New Roman"/>
              </a:rPr>
              <a:t>алынған </a:t>
            </a:r>
            <a:r>
              <a:rPr lang="kk-KZ" sz="2400" dirty="0" smtClean="0">
                <a:latin typeface="Times New Roman"/>
                <a:cs typeface="Times New Roman"/>
              </a:rPr>
              <a:t>бағдарламалар</a:t>
            </a:r>
            <a:r>
              <a:rPr sz="2400" smtClean="0">
                <a:latin typeface="Times New Roman"/>
                <a:cs typeface="Times New Roman"/>
              </a:rPr>
              <a:t>,</a:t>
            </a:r>
            <a:r>
              <a:rPr sz="2400" spc="-105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негізгі,  </a:t>
            </a:r>
            <a:r>
              <a:rPr sz="2400" spc="-15" dirty="0">
                <a:latin typeface="Times New Roman"/>
                <a:cs typeface="Times New Roman"/>
              </a:rPr>
              <a:t>объектілі, </a:t>
            </a:r>
            <a:r>
              <a:rPr sz="2400" spc="-10" dirty="0">
                <a:latin typeface="Times New Roman"/>
                <a:cs typeface="Times New Roman"/>
              </a:rPr>
              <a:t>жүктелетін </a:t>
            </a:r>
            <a:r>
              <a:rPr sz="2400" spc="-20" dirty="0">
                <a:latin typeface="Times New Roman"/>
                <a:cs typeface="Times New Roman"/>
              </a:rPr>
              <a:t>модулдер</a:t>
            </a:r>
            <a:r>
              <a:rPr sz="2400" spc="-20">
                <a:latin typeface="Times New Roman"/>
                <a:cs typeface="Times New Roman"/>
              </a:rPr>
              <a:t>, </a:t>
            </a:r>
            <a:r>
              <a:rPr lang="kk-KZ" sz="2400" spc="-5" dirty="0" smtClean="0">
                <a:latin typeface="Times New Roman"/>
                <a:cs typeface="Times New Roman"/>
              </a:rPr>
              <a:t>амалдық </a:t>
            </a:r>
            <a:r>
              <a:rPr sz="2400" spc="-5" smtClean="0">
                <a:latin typeface="Times New Roman"/>
                <a:cs typeface="Times New Roman"/>
              </a:rPr>
              <a:t>жүйелер  </a:t>
            </a:r>
            <a:r>
              <a:rPr sz="2400" spc="-5" dirty="0">
                <a:latin typeface="Times New Roman"/>
                <a:cs typeface="Times New Roman"/>
              </a:rPr>
              <a:t>және жүйелік </a:t>
            </a:r>
            <a:r>
              <a:rPr sz="2400" dirty="0">
                <a:latin typeface="Times New Roman"/>
                <a:cs typeface="Times New Roman"/>
              </a:rPr>
              <a:t>программалар </a:t>
            </a:r>
            <a:r>
              <a:rPr sz="2400" spc="-20" dirty="0">
                <a:latin typeface="Times New Roman"/>
                <a:cs typeface="Times New Roman"/>
              </a:rPr>
              <a:t>(компиляторлар,  </a:t>
            </a:r>
            <a:r>
              <a:rPr sz="2400" spc="-5" dirty="0">
                <a:latin typeface="Times New Roman"/>
                <a:cs typeface="Times New Roman"/>
              </a:rPr>
              <a:t>құрастырушылар және </a:t>
            </a:r>
            <a:r>
              <a:rPr sz="2400" dirty="0">
                <a:latin typeface="Times New Roman"/>
                <a:cs typeface="Times New Roman"/>
              </a:rPr>
              <a:t>басқалар), утилиттер,  диагностикалық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программалар;</a:t>
            </a:r>
            <a:endParaRPr sz="2400">
              <a:latin typeface="Times New Roman"/>
              <a:cs typeface="Times New Roman"/>
            </a:endParaRPr>
          </a:p>
          <a:p>
            <a:pPr marL="285115" marR="63500" indent="-272415" algn="just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sz="2400" u="heavy" spc="-5" dirty="0">
                <a:latin typeface="Times New Roman"/>
                <a:cs typeface="Times New Roman"/>
              </a:rPr>
              <a:t>мәліметтер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магниттік </a:t>
            </a:r>
            <a:r>
              <a:rPr sz="2400" spc="-10" dirty="0">
                <a:latin typeface="Times New Roman"/>
                <a:cs typeface="Times New Roman"/>
              </a:rPr>
              <a:t>тасымалдаушылардағы </a:t>
            </a:r>
            <a:r>
              <a:rPr sz="2400" spc="-5" dirty="0">
                <a:latin typeface="Times New Roman"/>
                <a:cs typeface="Times New Roman"/>
              </a:rPr>
              <a:t>тұрақты  және уақытша сақталатындар, </a:t>
            </a:r>
            <a:r>
              <a:rPr sz="2400" dirty="0">
                <a:latin typeface="Times New Roman"/>
                <a:cs typeface="Times New Roman"/>
              </a:rPr>
              <a:t>баспа </a:t>
            </a:r>
            <a:r>
              <a:rPr sz="2400" spc="-10" dirty="0">
                <a:latin typeface="Times New Roman"/>
                <a:cs typeface="Times New Roman"/>
              </a:rPr>
              <a:t>архивтері, </a:t>
            </a:r>
            <a:r>
              <a:rPr sz="2400" spc="-5" dirty="0">
                <a:latin typeface="Times New Roman"/>
                <a:cs typeface="Times New Roman"/>
              </a:rPr>
              <a:t>жүйелік  </a:t>
            </a:r>
            <a:r>
              <a:rPr sz="2400" dirty="0">
                <a:latin typeface="Times New Roman"/>
                <a:cs typeface="Times New Roman"/>
              </a:rPr>
              <a:t>журналдар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т.б.;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sz="2400" u="heavy" dirty="0">
                <a:latin typeface="Times New Roman"/>
                <a:cs typeface="Times New Roman"/>
              </a:rPr>
              <a:t>персонал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10" dirty="0">
                <a:latin typeface="Times New Roman"/>
                <a:cs typeface="Times New Roman"/>
              </a:rPr>
              <a:t>қызмет </a:t>
            </a:r>
            <a:r>
              <a:rPr sz="2400" spc="-5" dirty="0">
                <a:latin typeface="Times New Roman"/>
                <a:cs typeface="Times New Roman"/>
              </a:rPr>
              <a:t>етуші </a:t>
            </a:r>
            <a:r>
              <a:rPr sz="2400" dirty="0">
                <a:latin typeface="Times New Roman"/>
                <a:cs typeface="Times New Roman"/>
              </a:rPr>
              <a:t>персонал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қолданушылар.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28662" y="428604"/>
            <a:ext cx="7000875" cy="795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034" marR="5080" indent="-13970">
              <a:lnSpc>
                <a:spcPct val="117400"/>
              </a:lnSpc>
            </a:pPr>
            <a:r>
              <a:rPr b="0" dirty="0">
                <a:latin typeface="Times New Roman"/>
                <a:cs typeface="Times New Roman"/>
              </a:rPr>
              <a:t>АЖ-</a:t>
            </a:r>
            <a:r>
              <a:rPr sz="1900" b="0" dirty="0">
                <a:latin typeface="Times New Roman"/>
                <a:cs typeface="Times New Roman"/>
              </a:rPr>
              <a:t>ДІҢ </a:t>
            </a:r>
            <a:r>
              <a:rPr sz="1900" b="0" spc="-20" dirty="0">
                <a:latin typeface="Times New Roman"/>
                <a:cs typeface="Times New Roman"/>
              </a:rPr>
              <a:t>ҚАУІПСІЗДІК </a:t>
            </a:r>
            <a:r>
              <a:rPr sz="1900" b="0" spc="-15" dirty="0">
                <a:latin typeface="Times New Roman"/>
                <a:cs typeface="Times New Roman"/>
              </a:rPr>
              <a:t>ҚАТЕРІН </a:t>
            </a:r>
            <a:r>
              <a:rPr sz="1900" b="0" spc="15" dirty="0">
                <a:latin typeface="Times New Roman"/>
                <a:cs typeface="Times New Roman"/>
              </a:rPr>
              <a:t>ОНЫҢ </a:t>
            </a:r>
            <a:r>
              <a:rPr sz="1900" b="0" spc="10" dirty="0">
                <a:latin typeface="Times New Roman"/>
                <a:cs typeface="Times New Roman"/>
              </a:rPr>
              <a:t>КОМПОНЕНТТЕРІНЕ  </a:t>
            </a:r>
            <a:r>
              <a:rPr sz="1900" b="0" spc="15" dirty="0">
                <a:latin typeface="Times New Roman"/>
                <a:cs typeface="Times New Roman"/>
              </a:rPr>
              <a:t>ЫҚПАЛЫ </a:t>
            </a:r>
            <a:r>
              <a:rPr sz="1900" b="0" spc="10" dirty="0">
                <a:latin typeface="Times New Roman"/>
                <a:cs typeface="Times New Roman"/>
              </a:rPr>
              <a:t>РЕТІНДЕ ЖҮЗЕГЕ </a:t>
            </a:r>
            <a:r>
              <a:rPr sz="1900" b="0" spc="-30" dirty="0">
                <a:latin typeface="Times New Roman"/>
                <a:cs typeface="Times New Roman"/>
              </a:rPr>
              <a:t>АСЫРУДЫҢ </a:t>
            </a:r>
            <a:r>
              <a:rPr sz="1900" b="0" spc="10" dirty="0">
                <a:latin typeface="Times New Roman"/>
                <a:cs typeface="Times New Roman"/>
              </a:rPr>
              <a:t>НЕГІЗГІ </a:t>
            </a:r>
            <a:r>
              <a:rPr sz="1900" b="0" spc="50" dirty="0">
                <a:latin typeface="Times New Roman"/>
                <a:cs typeface="Times New Roman"/>
              </a:rPr>
              <a:t> </a:t>
            </a:r>
            <a:r>
              <a:rPr sz="1900" b="0" spc="-10" dirty="0">
                <a:latin typeface="Times New Roman"/>
                <a:cs typeface="Times New Roman"/>
              </a:rPr>
              <a:t>ЖОЛДАРЫ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8625" y="3711028"/>
            <a:ext cx="2086610" cy="1407160"/>
          </a:xfrm>
          <a:custGeom>
            <a:avLst/>
            <a:gdLst/>
            <a:ahLst/>
            <a:cxnLst/>
            <a:rect l="l" t="t" r="r" b="b"/>
            <a:pathLst>
              <a:path w="2086610" h="1407160">
                <a:moveTo>
                  <a:pt x="0" y="0"/>
                </a:moveTo>
                <a:lnTo>
                  <a:pt x="2086000" y="0"/>
                </a:lnTo>
                <a:lnTo>
                  <a:pt x="2086000" y="1407147"/>
                </a:lnTo>
                <a:lnTo>
                  <a:pt x="0" y="14071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4625" y="3711028"/>
            <a:ext cx="2057400" cy="1407160"/>
          </a:xfrm>
          <a:custGeom>
            <a:avLst/>
            <a:gdLst/>
            <a:ahLst/>
            <a:cxnLst/>
            <a:rect l="l" t="t" r="r" b="b"/>
            <a:pathLst>
              <a:path w="2057400" h="1407160">
                <a:moveTo>
                  <a:pt x="0" y="0"/>
                </a:moveTo>
                <a:lnTo>
                  <a:pt x="2057400" y="0"/>
                </a:lnTo>
                <a:lnTo>
                  <a:pt x="2057400" y="1407147"/>
                </a:lnTo>
                <a:lnTo>
                  <a:pt x="0" y="14071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72025" y="3711028"/>
            <a:ext cx="2057400" cy="1407160"/>
          </a:xfrm>
          <a:custGeom>
            <a:avLst/>
            <a:gdLst/>
            <a:ahLst/>
            <a:cxnLst/>
            <a:rect l="l" t="t" r="r" b="b"/>
            <a:pathLst>
              <a:path w="2057400" h="1407160">
                <a:moveTo>
                  <a:pt x="0" y="0"/>
                </a:moveTo>
                <a:lnTo>
                  <a:pt x="2057399" y="0"/>
                </a:lnTo>
                <a:lnTo>
                  <a:pt x="2057399" y="1407147"/>
                </a:lnTo>
                <a:lnTo>
                  <a:pt x="0" y="14071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29425" y="3711028"/>
            <a:ext cx="2057400" cy="1407160"/>
          </a:xfrm>
          <a:custGeom>
            <a:avLst/>
            <a:gdLst/>
            <a:ahLst/>
            <a:cxnLst/>
            <a:rect l="l" t="t" r="r" b="b"/>
            <a:pathLst>
              <a:path w="2057400" h="1407160">
                <a:moveTo>
                  <a:pt x="0" y="0"/>
                </a:moveTo>
                <a:lnTo>
                  <a:pt x="2057400" y="0"/>
                </a:lnTo>
                <a:lnTo>
                  <a:pt x="2057400" y="1407147"/>
                </a:lnTo>
                <a:lnTo>
                  <a:pt x="0" y="14071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625" y="5882779"/>
            <a:ext cx="2086610" cy="844550"/>
          </a:xfrm>
          <a:custGeom>
            <a:avLst/>
            <a:gdLst/>
            <a:ahLst/>
            <a:cxnLst/>
            <a:rect l="l" t="t" r="r" b="b"/>
            <a:pathLst>
              <a:path w="2086610" h="844550">
                <a:moveTo>
                  <a:pt x="0" y="0"/>
                </a:moveTo>
                <a:lnTo>
                  <a:pt x="2086000" y="0"/>
                </a:lnTo>
                <a:lnTo>
                  <a:pt x="2086000" y="844283"/>
                </a:lnTo>
                <a:lnTo>
                  <a:pt x="0" y="84428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14625" y="5882779"/>
            <a:ext cx="2057400" cy="844550"/>
          </a:xfrm>
          <a:custGeom>
            <a:avLst/>
            <a:gdLst/>
            <a:ahLst/>
            <a:cxnLst/>
            <a:rect l="l" t="t" r="r" b="b"/>
            <a:pathLst>
              <a:path w="2057400" h="844550">
                <a:moveTo>
                  <a:pt x="0" y="0"/>
                </a:moveTo>
                <a:lnTo>
                  <a:pt x="2057400" y="0"/>
                </a:lnTo>
                <a:lnTo>
                  <a:pt x="2057400" y="844283"/>
                </a:lnTo>
                <a:lnTo>
                  <a:pt x="0" y="84428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72025" y="5882779"/>
            <a:ext cx="2057400" cy="844550"/>
          </a:xfrm>
          <a:custGeom>
            <a:avLst/>
            <a:gdLst/>
            <a:ahLst/>
            <a:cxnLst/>
            <a:rect l="l" t="t" r="r" b="b"/>
            <a:pathLst>
              <a:path w="2057400" h="844550">
                <a:moveTo>
                  <a:pt x="0" y="0"/>
                </a:moveTo>
                <a:lnTo>
                  <a:pt x="2057399" y="0"/>
                </a:lnTo>
                <a:lnTo>
                  <a:pt x="2057399" y="844283"/>
                </a:lnTo>
                <a:lnTo>
                  <a:pt x="0" y="84428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29425" y="5882779"/>
            <a:ext cx="2057400" cy="844550"/>
          </a:xfrm>
          <a:custGeom>
            <a:avLst/>
            <a:gdLst/>
            <a:ahLst/>
            <a:cxnLst/>
            <a:rect l="l" t="t" r="r" b="b"/>
            <a:pathLst>
              <a:path w="2057400" h="844550">
                <a:moveTo>
                  <a:pt x="0" y="0"/>
                </a:moveTo>
                <a:lnTo>
                  <a:pt x="2057400" y="0"/>
                </a:lnTo>
                <a:lnTo>
                  <a:pt x="2057400" y="844283"/>
                </a:lnTo>
                <a:lnTo>
                  <a:pt x="0" y="84428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422275" y="1214422"/>
          <a:ext cx="8258199" cy="5512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6532"/>
                <a:gridCol w="2173059"/>
                <a:gridCol w="2026822"/>
                <a:gridCol w="2091786"/>
              </a:tblGrid>
              <a:tr h="1102626">
                <a:tc>
                  <a:txBody>
                    <a:bodyPr/>
                    <a:lstStyle/>
                    <a:p>
                      <a:pPr marL="443230" marR="180340" indent="-137160">
                        <a:lnSpc>
                          <a:spcPts val="1920"/>
                        </a:lnSpc>
                        <a:spcBef>
                          <a:spcPts val="1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Ы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пал</a:t>
                      </a:r>
                      <a:r>
                        <a:rPr sz="1600" b="1" spc="-9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ететін  объектілер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 marL="241300" marR="112395" indent="1270" algn="ctr">
                        <a:lnSpc>
                          <a:spcPts val="1920"/>
                        </a:lnSpc>
                        <a:spcBef>
                          <a:spcPts val="1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паратты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 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п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и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я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л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ы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л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ы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ғ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ы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ны 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зылуы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 marL="382270" marR="335915" algn="ctr">
                        <a:lnSpc>
                          <a:spcPts val="1920"/>
                        </a:lnSpc>
                        <a:spcBef>
                          <a:spcPts val="1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п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атт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ы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 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ү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тіндігіні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 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зылуы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AEBAD5"/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1920" indent="-1270" algn="ctr">
                        <a:lnSpc>
                          <a:spcPts val="1920"/>
                        </a:lnSpc>
                        <a:spcBef>
                          <a:spcPts val="1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Ж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ү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йені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ж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мыс 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істеу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абілетіні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ң 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зылуы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AEBAD5"/>
                    </a:solidFill>
                  </a:tcPr>
                </a:tc>
              </a:tr>
              <a:tr h="1470165">
                <a:tc>
                  <a:txBody>
                    <a:bodyPr/>
                    <a:lstStyle/>
                    <a:p>
                      <a:pPr marL="6223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Аппаратты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lang="kk-KZ" sz="1600" spc="-5" dirty="0" smtClean="0">
                          <a:latin typeface="Times New Roman"/>
                          <a:cs typeface="Times New Roman"/>
                        </a:rPr>
                        <a:t>жасақтама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AEBAD5"/>
                      </a:solidFill>
                      <a:prstDash val="solid"/>
                    </a:lnL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4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осу,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87960" marR="119380">
                        <a:lnSpc>
                          <a:spcPct val="99600"/>
                        </a:lnSpc>
                        <a:spcBef>
                          <a:spcPts val="30"/>
                        </a:spcBef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ресурстарды 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олдану,  </a:t>
                      </a:r>
                      <a:r>
                        <a:rPr sz="1600" dirty="0">
                          <a:latin typeface="Century Schoolbook"/>
                          <a:cs typeface="Century Schoolbook"/>
                        </a:rPr>
                        <a:t>тасы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м</a:t>
                      </a:r>
                      <a:r>
                        <a:rPr sz="1600" dirty="0">
                          <a:latin typeface="Century Schoolbook"/>
                          <a:cs typeface="Century Schoolbook"/>
                        </a:rPr>
                        <a:t>алда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у</a:t>
                      </a:r>
                      <a:r>
                        <a:rPr sz="1600" dirty="0">
                          <a:latin typeface="Century Schoolbook"/>
                          <a:cs typeface="Century Schoolbook"/>
                        </a:rPr>
                        <a:t>шылар 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ды</a:t>
                      </a:r>
                      <a:r>
                        <a:rPr sz="1600" spc="-9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тонау.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4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осу,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71755" marR="203200">
                        <a:lnSpc>
                          <a:spcPct val="99600"/>
                        </a:lnSpc>
                        <a:spcBef>
                          <a:spcPts val="30"/>
                        </a:spcBef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ресурстарды 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олдану,  модификация,  режимні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ң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згеруі.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4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режимдерді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ң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згеруі.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AEBAD5"/>
                      </a:solidFill>
                      <a:prstDash val="solid"/>
                    </a:lnR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</a:tr>
              <a:tr h="1371602">
                <a:tc>
                  <a:txBody>
                    <a:bodyPr/>
                    <a:lstStyle/>
                    <a:p>
                      <a:pPr marL="6223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Программалы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lang="kk-KZ" sz="1600" spc="-5" dirty="0" smtClean="0">
                          <a:latin typeface="Times New Roman"/>
                          <a:cs typeface="Times New Roman"/>
                        </a:rPr>
                        <a:t>жасақтама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AEBAD5"/>
                      </a:solidFill>
                      <a:prstDash val="solid"/>
                    </a:lnL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 к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шіру;</a:t>
                      </a:r>
                      <a:r>
                        <a:rPr sz="16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тонау;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8796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стап</a:t>
                      </a:r>
                      <a:r>
                        <a:rPr sz="1600" spc="-8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алу.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, «троян</a:t>
                      </a:r>
                      <a:r>
                        <a:rPr sz="16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аты»,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72390">
                        <a:lnSpc>
                          <a:spcPts val="1910"/>
                        </a:lnSpc>
                        <a:spcBef>
                          <a:spcPts val="20"/>
                        </a:spcBef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«вирустарды»,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72390" marR="759460">
                        <a:lnSpc>
                          <a:spcPts val="1920"/>
                        </a:lnSpc>
                        <a:spcBef>
                          <a:spcPts val="50"/>
                        </a:spcBef>
                      </a:pPr>
                      <a:r>
                        <a:rPr sz="1600" spc="5" dirty="0">
                          <a:latin typeface="Century Schoolbook"/>
                          <a:cs typeface="Century Schoolbook"/>
                        </a:rPr>
                        <a:t>«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құ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dirty="0">
                          <a:latin typeface="Century Schoolbook"/>
                          <a:cs typeface="Century Schoolbook"/>
                        </a:rPr>
                        <a:t>тта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dirty="0">
                          <a:latin typeface="Century Schoolbook"/>
                          <a:cs typeface="Century Schoolbook"/>
                        </a:rPr>
                        <a:t>ды» 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ендіру.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рмалау;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шіру;</a:t>
                      </a:r>
                      <a:r>
                        <a:rPr sz="1600" spc="-7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айырбастау.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AEBAD5"/>
                      </a:solidFill>
                      <a:prstDash val="solid"/>
                    </a:lnR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45288">
                <a:tc>
                  <a:txBody>
                    <a:bodyPr/>
                    <a:lstStyle/>
                    <a:p>
                      <a:pPr marL="6286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М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ә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ліметтер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AEBAD5"/>
                      </a:solidFill>
                      <a:prstDash val="solid"/>
                    </a:lnL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-  к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шіру;</a:t>
                      </a:r>
                      <a:r>
                        <a:rPr sz="1600" spc="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тонау;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8859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стап</a:t>
                      </a:r>
                      <a:r>
                        <a:rPr sz="1600" spc="-8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алу.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рмалау;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модификация.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–</a:t>
                      </a:r>
                      <a:r>
                        <a:rPr sz="16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б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рмалау;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ө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шіру;</a:t>
                      </a:r>
                      <a:r>
                        <a:rPr sz="1600" spc="-7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айырбастау.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AEBAD5"/>
                      </a:solidFill>
                      <a:prstDash val="solid"/>
                    </a:lnR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2F3F7"/>
                    </a:solidFill>
                  </a:tcPr>
                </a:tc>
              </a:tr>
              <a:tr h="822961">
                <a:tc>
                  <a:txBody>
                    <a:bodyPr/>
                    <a:lstStyle/>
                    <a:p>
                      <a:pPr marL="6286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Персонал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AEBAD5"/>
                      </a:solidFill>
                      <a:prstDash val="solid"/>
                    </a:lnL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814"/>
                        </a:lnSpc>
                      </a:pPr>
                      <a:r>
                        <a:rPr sz="1600" spc="-10" dirty="0">
                          <a:latin typeface="Century Schoolbook"/>
                          <a:cs typeface="Century Schoolbook"/>
                        </a:rPr>
                        <a:t>Жариялау;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ор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ғ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ау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89230" marR="18669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жайлы м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ә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лімет  беру;</a:t>
                      </a:r>
                      <a:r>
                        <a:rPr sz="1600" spc="-4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ыпсызды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839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«Маскарад»;</a:t>
                      </a:r>
                      <a:r>
                        <a:rPr sz="1600" spc="-4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тарту;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73025" marR="138430">
                        <a:lnSpc>
                          <a:spcPts val="1900"/>
                        </a:lnSpc>
                        <a:spcBef>
                          <a:spcPts val="80"/>
                        </a:spcBef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персоналды</a:t>
                      </a:r>
                      <a:r>
                        <a:rPr sz="1600" spc="-4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сатып  алу.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4139" indent="-635">
                        <a:lnSpc>
                          <a:spcPts val="1814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Ж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ұ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мыс</a:t>
                      </a:r>
                      <a:r>
                        <a:rPr sz="1600" spc="-8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орнынан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  <a:p>
                      <a:pPr marL="104139" marR="32766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кету;</a:t>
                      </a:r>
                      <a:r>
                        <a:rPr sz="1600" spc="-8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физикалы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  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ауыт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қ</a:t>
                      </a:r>
                      <a:r>
                        <a:rPr sz="1600" spc="-5" dirty="0">
                          <a:latin typeface="Century Schoolbook"/>
                          <a:cs typeface="Century Schoolbook"/>
                        </a:rPr>
                        <a:t>уы.</a:t>
                      </a:r>
                      <a:endParaRPr sz="16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AEBAD5"/>
                      </a:solidFill>
                      <a:prstDash val="solid"/>
                    </a:lnR>
                    <a:lnT w="12700">
                      <a:solidFill>
                        <a:srgbClr val="AEBAD5"/>
                      </a:solidFill>
                      <a:prstDash val="solid"/>
                    </a:lnT>
                    <a:lnB w="12700">
                      <a:solidFill>
                        <a:srgbClr val="AEBAD5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44792"/>
            <a:ext cx="7923530" cy="4476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tabLst>
                <a:tab pos="1478280" algn="l"/>
                <a:tab pos="3699510" algn="l"/>
              </a:tabLst>
            </a:pPr>
            <a:r>
              <a:rPr sz="3600" b="1" spc="-10" dirty="0">
                <a:latin typeface="Times New Roman"/>
                <a:cs typeface="Times New Roman"/>
              </a:rPr>
              <a:t>“Маскарад” </a:t>
            </a:r>
            <a:r>
              <a:rPr sz="3600" dirty="0">
                <a:latin typeface="Times New Roman"/>
                <a:cs typeface="Times New Roman"/>
              </a:rPr>
              <a:t>– </a:t>
            </a:r>
            <a:r>
              <a:rPr sz="3600" spc="-5" dirty="0">
                <a:latin typeface="Times New Roman"/>
                <a:cs typeface="Times New Roman"/>
              </a:rPr>
              <a:t>бір қолданушының басқа  қолданушының </a:t>
            </a:r>
            <a:r>
              <a:rPr sz="3600" spc="-20" dirty="0">
                <a:latin typeface="Times New Roman"/>
                <a:cs typeface="Times New Roman"/>
              </a:rPr>
              <a:t>атынан </a:t>
            </a:r>
            <a:r>
              <a:rPr sz="3600" spc="-5" dirty="0">
                <a:latin typeface="Times New Roman"/>
                <a:cs typeface="Times New Roman"/>
              </a:rPr>
              <a:t>сәйкес  өкілеттікпен қандай </a:t>
            </a:r>
            <a:r>
              <a:rPr sz="3600" dirty="0">
                <a:latin typeface="Times New Roman"/>
                <a:cs typeface="Times New Roman"/>
              </a:rPr>
              <a:t>да </a:t>
            </a:r>
            <a:r>
              <a:rPr sz="3600" spc="-5" dirty="0">
                <a:latin typeface="Times New Roman"/>
                <a:cs typeface="Times New Roman"/>
              </a:rPr>
              <a:t>бір </a:t>
            </a:r>
            <a:r>
              <a:rPr sz="3600" spc="-15" dirty="0">
                <a:latin typeface="Times New Roman"/>
                <a:cs typeface="Times New Roman"/>
              </a:rPr>
              <a:t>әрекетті  </a:t>
            </a:r>
            <a:r>
              <a:rPr sz="3600" spc="-20" dirty="0">
                <a:latin typeface="Times New Roman"/>
                <a:cs typeface="Times New Roman"/>
              </a:rPr>
              <a:t>орындауы. </a:t>
            </a:r>
            <a:r>
              <a:rPr sz="3600" spc="-10" dirty="0">
                <a:latin typeface="Times New Roman"/>
                <a:cs typeface="Times New Roman"/>
              </a:rPr>
              <a:t>“Маскарад” </a:t>
            </a:r>
            <a:r>
              <a:rPr sz="3600" spc="5" dirty="0">
                <a:latin typeface="Times New Roman"/>
                <a:cs typeface="Times New Roman"/>
              </a:rPr>
              <a:t>мысалдары </a:t>
            </a:r>
            <a:r>
              <a:rPr sz="3600" dirty="0">
                <a:latin typeface="Times New Roman"/>
                <a:cs typeface="Times New Roman"/>
              </a:rPr>
              <a:t>–  </a:t>
            </a:r>
            <a:r>
              <a:rPr sz="3600" spc="-10" dirty="0">
                <a:latin typeface="Times New Roman"/>
                <a:cs typeface="Times New Roman"/>
              </a:rPr>
              <a:t>жүйеге </a:t>
            </a:r>
            <a:r>
              <a:rPr sz="3600" spc="-5" dirty="0">
                <a:latin typeface="Times New Roman"/>
                <a:cs typeface="Times New Roman"/>
              </a:rPr>
              <a:t>басқа қолданушының </a:t>
            </a:r>
            <a:r>
              <a:rPr sz="3600" spc="-20" dirty="0">
                <a:latin typeface="Times New Roman"/>
                <a:cs typeface="Times New Roman"/>
              </a:rPr>
              <a:t>атымен  </a:t>
            </a:r>
            <a:r>
              <a:rPr sz="3600" spc="-5" dirty="0">
                <a:latin typeface="Times New Roman"/>
                <a:cs typeface="Times New Roman"/>
              </a:rPr>
              <a:t>және	</a:t>
            </a:r>
            <a:r>
              <a:rPr sz="3600" spc="-10" dirty="0">
                <a:latin typeface="Times New Roman"/>
                <a:cs typeface="Times New Roman"/>
              </a:rPr>
              <a:t>паролімен	</a:t>
            </a:r>
            <a:r>
              <a:rPr sz="3600" spc="-15" dirty="0">
                <a:latin typeface="Times New Roman"/>
                <a:cs typeface="Times New Roman"/>
              </a:rPr>
              <a:t>кіру </a:t>
            </a:r>
            <a:r>
              <a:rPr sz="3600" dirty="0">
                <a:latin typeface="Times New Roman"/>
                <a:cs typeface="Times New Roman"/>
              </a:rPr>
              <a:t>–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торапта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басқа 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қолданушының </a:t>
            </a:r>
            <a:r>
              <a:rPr sz="3600" spc="-20" dirty="0">
                <a:latin typeface="Times New Roman"/>
                <a:cs typeface="Times New Roman"/>
              </a:rPr>
              <a:t>атымен </a:t>
            </a:r>
            <a:r>
              <a:rPr sz="3600" spc="-15" dirty="0">
                <a:latin typeface="Times New Roman"/>
                <a:cs typeface="Times New Roman"/>
              </a:rPr>
              <a:t>хабар </a:t>
            </a:r>
            <a:r>
              <a:rPr sz="3600" spc="-95" dirty="0">
                <a:latin typeface="Times New Roman"/>
                <a:cs typeface="Times New Roman"/>
              </a:rPr>
              <a:t>беру.</a:t>
            </a:r>
            <a:endParaRPr sz="3600">
              <a:latin typeface="Times New Roman"/>
              <a:cs typeface="Times New Roman"/>
            </a:endParaRPr>
          </a:p>
          <a:p>
            <a:pPr marL="239395">
              <a:lnSpc>
                <a:spcPct val="100000"/>
              </a:lnSpc>
              <a:spcBef>
                <a:spcPts val="600"/>
              </a:spcBef>
            </a:pPr>
            <a:r>
              <a:rPr sz="3600" b="1" spc="-5" dirty="0">
                <a:latin typeface="Times New Roman"/>
                <a:cs typeface="Times New Roman"/>
              </a:rPr>
              <a:t>РҚ </a:t>
            </a:r>
            <a:r>
              <a:rPr sz="3600" dirty="0">
                <a:latin typeface="Times New Roman"/>
                <a:cs typeface="Times New Roman"/>
              </a:rPr>
              <a:t>– </a:t>
            </a:r>
            <a:r>
              <a:rPr sz="3600" spc="-5" dirty="0">
                <a:latin typeface="Times New Roman"/>
                <a:cs typeface="Times New Roman"/>
              </a:rPr>
              <a:t>рұқсатсыз </a:t>
            </a:r>
            <a:r>
              <a:rPr sz="3600" spc="-85" dirty="0">
                <a:latin typeface="Times New Roman"/>
                <a:cs typeface="Times New Roman"/>
              </a:rPr>
              <a:t>қатынау.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6229"/>
            <a:ext cx="6316980" cy="4308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1095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АЖ </a:t>
            </a:r>
            <a:r>
              <a:rPr sz="3600" spc="-35" dirty="0">
                <a:latin typeface="Times New Roman"/>
                <a:cs typeface="Times New Roman"/>
              </a:rPr>
              <a:t>қорғау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әдістері: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5" dirty="0">
                <a:latin typeface="Times New Roman"/>
                <a:cs typeface="Times New Roman"/>
              </a:rPr>
              <a:t>басқару;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1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15" dirty="0">
                <a:latin typeface="Times New Roman"/>
                <a:cs typeface="Times New Roman"/>
              </a:rPr>
              <a:t>кедергілер;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15" smtClean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15" smtClean="0">
                <a:latin typeface="Times New Roman"/>
                <a:cs typeface="Times New Roman"/>
              </a:rPr>
              <a:t>бүркемелеу;</a:t>
            </a:r>
            <a:endParaRPr sz="360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20" smtClean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20" dirty="0">
                <a:latin typeface="Times New Roman"/>
                <a:cs typeface="Times New Roman"/>
              </a:rPr>
              <a:t>регламенттеу;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5" dirty="0">
                <a:latin typeface="Times New Roman"/>
                <a:cs typeface="Times New Roman"/>
              </a:rPr>
              <a:t>талаптану;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5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50" dirty="0">
                <a:latin typeface="Times New Roman"/>
                <a:cs typeface="Times New Roman"/>
              </a:rPr>
              <a:t>мәжбүрлеу.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7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Ақпаратты қорғау әдістері төмендегідей болып жіктелінеді (сурет 2).</a:t>
            </a: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kk-K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2 Ақпаратты қорғау әдістерінің жіктелуі</a:t>
            </a:r>
            <a:endParaRPr kumimoji="0" lang="kk-KZ" sz="1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490" name="Picture 2" descr="http://mukhanov.ucoz.kz/suretter/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357298"/>
            <a:ext cx="7143800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8568" y="532574"/>
            <a:ext cx="6342380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0480">
              <a:lnSpc>
                <a:spcPct val="100000"/>
              </a:lnSpc>
              <a:tabLst>
                <a:tab pos="1789430" algn="l"/>
              </a:tabLst>
            </a:pPr>
            <a:r>
              <a:rPr sz="3200" spc="-10" dirty="0">
                <a:solidFill>
                  <a:srgbClr val="000000"/>
                </a:solidFill>
              </a:rPr>
              <a:t>Ақпараттық </a:t>
            </a:r>
            <a:r>
              <a:rPr sz="3200" spc="-25" dirty="0">
                <a:solidFill>
                  <a:srgbClr val="000000"/>
                </a:solidFill>
              </a:rPr>
              <a:t>қауіпсіздікке </a:t>
            </a:r>
            <a:r>
              <a:rPr sz="3200" dirty="0">
                <a:solidFill>
                  <a:srgbClr val="000000"/>
                </a:solidFill>
              </a:rPr>
              <a:t>төнетін  </a:t>
            </a:r>
            <a:r>
              <a:rPr sz="3200" spc="-20" dirty="0">
                <a:solidFill>
                  <a:srgbClr val="000000"/>
                </a:solidFill>
              </a:rPr>
              <a:t>қауіптер	</a:t>
            </a:r>
            <a:r>
              <a:rPr sz="3200" dirty="0">
                <a:solidFill>
                  <a:srgbClr val="000000"/>
                </a:solidFill>
              </a:rPr>
              <a:t>және</a:t>
            </a:r>
            <a:r>
              <a:rPr sz="3200" spc="-25" dirty="0">
                <a:solidFill>
                  <a:srgbClr val="000000"/>
                </a:solidFill>
              </a:rPr>
              <a:t> </a:t>
            </a:r>
            <a:r>
              <a:rPr sz="3200" spc="-5" dirty="0">
                <a:solidFill>
                  <a:srgbClr val="000000"/>
                </a:solidFill>
              </a:rPr>
              <a:t>ақпараттар</a:t>
            </a:r>
            <a:r>
              <a:rPr sz="3200" spc="-50" dirty="0">
                <a:solidFill>
                  <a:srgbClr val="000000"/>
                </a:solidFill>
              </a:rPr>
              <a:t> </a:t>
            </a:r>
            <a:r>
              <a:rPr sz="3200" spc="-5" dirty="0">
                <a:solidFill>
                  <a:srgbClr val="000000"/>
                </a:solidFill>
              </a:rPr>
              <a:t>ағып </a:t>
            </a:r>
            <a:r>
              <a:rPr sz="3200" dirty="0">
                <a:solidFill>
                  <a:srgbClr val="000000"/>
                </a:solidFill>
              </a:rPr>
              <a:t> </a:t>
            </a:r>
            <a:r>
              <a:rPr sz="3200" spc="-10" dirty="0">
                <a:solidFill>
                  <a:srgbClr val="000000"/>
                </a:solidFill>
              </a:rPr>
              <a:t>кететін</a:t>
            </a:r>
            <a:r>
              <a:rPr sz="3200" spc="-100" dirty="0">
                <a:solidFill>
                  <a:srgbClr val="000000"/>
                </a:solidFill>
              </a:rPr>
              <a:t> </a:t>
            </a:r>
            <a:r>
              <a:rPr sz="3200" spc="5" dirty="0">
                <a:solidFill>
                  <a:srgbClr val="000000"/>
                </a:solidFill>
              </a:rPr>
              <a:t>арналар</a:t>
            </a:r>
            <a:endParaRPr sz="3200"/>
          </a:p>
        </p:txBody>
      </p:sp>
      <p:sp>
        <p:nvSpPr>
          <p:cNvPr id="9" name="object 9"/>
          <p:cNvSpPr txBox="1"/>
          <p:nvPr/>
        </p:nvSpPr>
        <p:spPr>
          <a:xfrm>
            <a:off x="738631" y="2205449"/>
            <a:ext cx="7108825" cy="4129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550" marR="33655" indent="-70485">
              <a:lnSpc>
                <a:spcPct val="116100"/>
              </a:lnSpc>
            </a:pPr>
            <a:r>
              <a:rPr sz="1800" b="1" spc="-5" dirty="0">
                <a:latin typeface="Times New Roman"/>
                <a:cs typeface="Times New Roman"/>
              </a:rPr>
              <a:t>(</a:t>
            </a:r>
            <a:r>
              <a:rPr sz="1800" b="1" spc="-5" dirty="0">
                <a:latin typeface="Century Schoolbook"/>
                <a:cs typeface="Century Schoolbook"/>
              </a:rPr>
              <a:t>Угрозы информационной безопасности </a:t>
            </a:r>
            <a:r>
              <a:rPr sz="1800" b="1" dirty="0">
                <a:latin typeface="Century Schoolbook"/>
                <a:cs typeface="Century Schoolbook"/>
              </a:rPr>
              <a:t>и </a:t>
            </a:r>
            <a:r>
              <a:rPr sz="1800" b="1" spc="-5" dirty="0">
                <a:latin typeface="Century Schoolbook"/>
                <a:cs typeface="Century Schoolbook"/>
              </a:rPr>
              <a:t>каналы </a:t>
            </a:r>
            <a:r>
              <a:rPr sz="1800" b="1" dirty="0">
                <a:latin typeface="Century Schoolbook"/>
                <a:cs typeface="Century Schoolbook"/>
              </a:rPr>
              <a:t>утечки  </a:t>
            </a:r>
            <a:r>
              <a:rPr sz="1800" b="1" spc="-5" dirty="0">
                <a:latin typeface="Century Schoolbook"/>
                <a:cs typeface="Century Schoolbook"/>
              </a:rPr>
              <a:t>информации)</a:t>
            </a:r>
            <a:endParaRPr sz="1800">
              <a:latin typeface="Century Schoolbook"/>
              <a:cs typeface="Century Schoolbook"/>
            </a:endParaRPr>
          </a:p>
          <a:p>
            <a:pPr marL="82550" marR="5080" indent="65405" algn="just">
              <a:lnSpc>
                <a:spcPct val="100000"/>
              </a:lnSpc>
              <a:spcBef>
                <a:spcPts val="530"/>
              </a:spcBef>
              <a:tabLst>
                <a:tab pos="4123690" algn="l"/>
                <a:tab pos="4439285" algn="l"/>
              </a:tabLst>
            </a:pPr>
            <a:r>
              <a:rPr sz="3200" spc="-5" dirty="0">
                <a:latin typeface="Century Schoolbook"/>
                <a:cs typeface="Century Schoolbook"/>
              </a:rPr>
              <a:t>Компьютерлік ж</a:t>
            </a:r>
            <a:r>
              <a:rPr sz="3200" spc="-5" dirty="0">
                <a:latin typeface="Times New Roman"/>
                <a:cs typeface="Times New Roman"/>
              </a:rPr>
              <a:t>ү</a:t>
            </a:r>
            <a:r>
              <a:rPr sz="3200" spc="-5" dirty="0">
                <a:latin typeface="Century Schoolbook"/>
                <a:cs typeface="Century Schoolbook"/>
              </a:rPr>
              <a:t>йедегі (КЖ)  а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параттарды</a:t>
            </a:r>
            <a:r>
              <a:rPr sz="3200" spc="-5" dirty="0">
                <a:latin typeface="Times New Roman"/>
                <a:cs typeface="Times New Roman"/>
              </a:rPr>
              <a:t>ң		қ</a:t>
            </a:r>
            <a:r>
              <a:rPr sz="3200" spc="-5" dirty="0">
                <a:latin typeface="Century Schoolbook"/>
                <a:cs typeface="Century Schoolbook"/>
              </a:rPr>
              <a:t>ауіпсіздігіне  </a:t>
            </a:r>
            <a:r>
              <a:rPr sz="3200" dirty="0">
                <a:latin typeface="Century Schoolbook"/>
                <a:cs typeface="Century Schoolbook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нетін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ауіп </a:t>
            </a:r>
            <a:r>
              <a:rPr sz="3200" dirty="0">
                <a:latin typeface="Century Schoolbook"/>
                <a:cs typeface="Century Schoolbook"/>
              </a:rPr>
              <a:t>дегеніміз </a:t>
            </a:r>
            <a:r>
              <a:rPr sz="3200" spc="-5" dirty="0">
                <a:latin typeface="Century Schoolbook"/>
                <a:cs typeface="Century Schoolbook"/>
              </a:rPr>
              <a:t>оларда  </a:t>
            </a:r>
            <a:r>
              <a:rPr sz="3200" spc="5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Times New Roman"/>
                <a:cs typeface="Times New Roman"/>
              </a:rPr>
              <a:t>ң</a:t>
            </a:r>
            <a:r>
              <a:rPr sz="3200" spc="-20" dirty="0">
                <a:latin typeface="Century Schoolbook"/>
                <a:cs typeface="Century Schoolbook"/>
              </a:rPr>
              <a:t>д</a:t>
            </a:r>
            <a:r>
              <a:rPr sz="3200" spc="5" dirty="0">
                <a:latin typeface="Century Schoolbook"/>
                <a:cs typeface="Century Schoolbook"/>
              </a:rPr>
              <a:t>ел</a:t>
            </a:r>
            <a:r>
              <a:rPr sz="3200" spc="-20" dirty="0">
                <a:latin typeface="Century Schoolbook"/>
                <a:cs typeface="Century Schoolbook"/>
              </a:rPr>
              <a:t>г</a:t>
            </a:r>
            <a:r>
              <a:rPr sz="3200" spc="-10" dirty="0">
                <a:latin typeface="Century Schoolbook"/>
                <a:cs typeface="Century Schoolbook"/>
              </a:rPr>
              <a:t>е</a:t>
            </a:r>
            <a:r>
              <a:rPr sz="3200" dirty="0">
                <a:latin typeface="Century Schoolbook"/>
                <a:cs typeface="Century Schoolbook"/>
              </a:rPr>
              <a:t>н	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spc="-15" dirty="0">
                <a:latin typeface="Century Schoolbook"/>
                <a:cs typeface="Century Schoolbook"/>
              </a:rPr>
              <a:t>т</a:t>
            </a:r>
            <a:r>
              <a:rPr sz="3200" dirty="0">
                <a:latin typeface="Century Schoolbook"/>
                <a:cs typeface="Century Schoolbook"/>
              </a:rPr>
              <a:t>т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10" dirty="0">
                <a:latin typeface="Century Schoolbook"/>
                <a:cs typeface="Century Schoolbook"/>
              </a:rPr>
              <a:t>д</a:t>
            </a:r>
            <a:r>
              <a:rPr sz="3200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ор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алуыны</a:t>
            </a:r>
            <a:r>
              <a:rPr sz="3200" spc="-5" dirty="0">
                <a:latin typeface="Times New Roman"/>
                <a:cs typeface="Times New Roman"/>
              </a:rPr>
              <a:t>ң </a:t>
            </a:r>
            <a:r>
              <a:rPr sz="3200" spc="-5" dirty="0">
                <a:latin typeface="Century Schoolbook"/>
                <a:cs typeface="Century Schoolbook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ұ</a:t>
            </a:r>
            <a:r>
              <a:rPr sz="3200" spc="-5" dirty="0">
                <a:latin typeface="Century Schoolbook"/>
                <a:cs typeface="Century Schoolbook"/>
              </a:rPr>
              <a:t>зылуынан </a:t>
            </a:r>
            <a:r>
              <a:rPr sz="3200" dirty="0">
                <a:latin typeface="Century Schoolbook"/>
                <a:cs typeface="Century Schoolbook"/>
              </a:rPr>
              <a:t>КЖ-ді</a:t>
            </a:r>
            <a:r>
              <a:rPr sz="3200" dirty="0">
                <a:latin typeface="Times New Roman"/>
                <a:cs typeface="Times New Roman"/>
              </a:rPr>
              <a:t>ң  қ</a:t>
            </a:r>
            <a:r>
              <a:rPr sz="3200" dirty="0">
                <a:latin typeface="Century Schoolbook"/>
                <a:cs typeface="Century Schoolbook"/>
              </a:rPr>
              <a:t>ызмет етуіні</a:t>
            </a:r>
            <a:r>
              <a:rPr sz="3200" dirty="0">
                <a:latin typeface="Times New Roman"/>
                <a:cs typeface="Times New Roman"/>
              </a:rPr>
              <a:t>ң ө</a:t>
            </a:r>
            <a:r>
              <a:rPr sz="3200" dirty="0">
                <a:latin typeface="Century Schoolbook"/>
                <a:cs typeface="Century Schoolbook"/>
              </a:rPr>
              <a:t>згерісін тудыратын  о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dirty="0">
                <a:latin typeface="Century Schoolbook"/>
                <a:cs typeface="Century Schoolbook"/>
              </a:rPr>
              <a:t>и</a:t>
            </a:r>
            <a:r>
              <a:rPr sz="3200" dirty="0">
                <a:latin typeface="Times New Roman"/>
                <a:cs typeface="Times New Roman"/>
              </a:rPr>
              <a:t>ғ</a:t>
            </a:r>
            <a:r>
              <a:rPr sz="3200" dirty="0">
                <a:latin typeface="Century Schoolbook"/>
                <a:cs typeface="Century Schoolbook"/>
              </a:rPr>
              <a:t>алар немесе</a:t>
            </a:r>
            <a:r>
              <a:rPr sz="3200" spc="-120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рекеттер.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10493" y="2331720"/>
          <a:ext cx="5723013" cy="2194560"/>
        </p:xfrm>
        <a:graphic>
          <a:graphicData uri="http://schemas.openxmlformats.org/drawingml/2006/table">
            <a:tbl>
              <a:tblPr/>
              <a:tblGrid>
                <a:gridCol w="2847975"/>
                <a:gridCol w="2847975"/>
                <a:gridCol w="27063"/>
              </a:tblGrid>
              <a:tr h="476250">
                <a:tc>
                  <a:txBody>
                    <a:bodyPr/>
                    <a:lstStyle/>
                    <a:p>
                      <a:r>
                        <a:rPr lang="ru-RU" i="1"/>
                        <a:t>Құқық берілген тұлғалар – </a:t>
                      </a:r>
                      <a:r>
                        <a:rPr lang="ru-RU" b="1" i="1"/>
                        <a:t>ақпарат пайдаланушылар</a:t>
                      </a:r>
                      <a:endParaRPr lang="ru-RU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/>
                        <a:t>Міндетті тұлғалар – мемлекеттік органдар, мекемелер және т.б. –</a:t>
                      </a:r>
                      <a:r>
                        <a:rPr lang="ru-RU" b="1" i="1"/>
                        <a:t> ақпарат иеленушілер </a:t>
                      </a:r>
                      <a:r>
                        <a:rPr lang="ru-RU" i="1"/>
                        <a:t>болып табылады.</a:t>
                      </a:r>
                      <a:endParaRPr lang="ru-RU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42434181" cy="8371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«Ақпаратқа қол жеткізу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туралы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Қазақстан Республикасының Заңына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ЖАДЫНАМА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Жарияланған күні: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26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желтоқсан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2016 -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19:05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Жаңартылған күні: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26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желтоқсан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2016 - 19:06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ҚАЗАҚСТАН РЕСПУБЛИКАСЫНЫҢ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ЗАҢНАМА ИНСТИТУТЫ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«Ақпаратқа қол жеткізу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туралы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»</a:t>
            </a:r>
            <a:b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Қазақстан Республикасының Заңына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ЖАДЫНАМА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«Әркімнің заң жүзінде тыйым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салынбаған кез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келген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тәсілмен еркін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ақпарат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алуға және таратуға құқығы 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бар».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Қазақстан Республикасы</a:t>
            </a:r>
            <a:r>
              <a:rPr kumimoji="0" lang="ru-RU" sz="19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Конституциясының</a:t>
            </a:r>
            <a:r>
              <a:rPr kumimoji="0" lang="ru-RU" sz="19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 </a:t>
            </a:r>
            <a:r>
              <a:rPr kumimoji="0" lang="ru-RU" sz="19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бабының </a:t>
            </a:r>
            <a:r>
              <a:rPr kumimoji="0" lang="ru-RU" sz="19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 </a:t>
            </a:r>
            <a:r>
              <a:rPr kumimoji="0" lang="ru-RU" sz="19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тармағы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«Әрбір адамның ақпаратты еркін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алуға және таратуға құқығы адам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құқықтары жөніндегі іргелі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халықаралық құжаттарда бекітілген</a:t>
            </a:r>
            <a:r>
              <a:rPr kumimoji="0" lang="ru-RU" sz="1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»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құқықтарының жалпыға бірдей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декларациясы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Азаматтық және саяси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құқықтар туралы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пакті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(Қазақстан 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2006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ратификациялады</a:t>
            </a:r>
            <a:r>
              <a:rPr kumimoji="0" lang="ru-RU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«Ақпаратқа қол жеткізу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«Ақпаратқа қол жеткізу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 (бұдан әрі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істерін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басқарудағы қоғам қатысуының маңызды құралы және салық төлеушілер алдында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құрылымдар қабылдайтын шешімдері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үшін жауаптылығын арттырудың тиімді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тетігі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 арқылы алынған ақпарат қоғамдық және жеке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мәселелерді және бизнестегі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 коммерциялық емес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қызметтегі проблемаларды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үшін қолданылуы мүмкін.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Бұл заң мемлекетке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қоғамға және адамға қандай пайда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әкеледі?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басқаруды реформалау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(ашықтық және есептілік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шешімдерді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қабылдауға азаматтарды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тарту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жемқорлыққа қарсы реформалар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 олардағы қоғамның рөлін арттыру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ұқсас заң «құқық берілген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тұлғалар» және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тұлғалар» қағидасы бойынша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жұмыс істейді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жағдайда барлығымызда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азаматтар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 азаматтар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азаматтығы жоқ адамдар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қажетті кез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 алуға құқығымыз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бұл ақпарат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үшін және қандай мақсат үшін қажеттігі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онымен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істейтініміз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оны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қалайша қолданатынымыз туралы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мемлекетке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түсіндіруге міндетті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емеспіз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сұратылып отырған ақпаратты беруге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ал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бұл ақпаратты беруден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тартуға себептер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себептерді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түсіндіріп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ақпаратты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уақытын хабарлауға міндетті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  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Осы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заңның аясында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r>
              <a:rPr kumimoji="0" lang="ru-RU" sz="1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не?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Заңда ақпарат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 иеленуші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алған немесе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жасаған, кез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жеткізгішке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түсірілген және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оны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сәйкестендіруге мүмкіндік беретін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деректемелері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тұлғалар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фактілер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оқиғалар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құбылыстар және процестер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мәліметтер деп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Бұл ұғым құжат немесе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құжатталған ақпарат деген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ұғымдардан кең болып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«Ақпарат» деген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ұғымның Заңда қамтылған мұндай анықтамасы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органдар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қабылдайтын құжаттарды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да,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сол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сияқты олардың қызметі туралы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ақпарат, атап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айтқанда есептік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талдамалық, зерттеушілік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әлеуметтанушылық, статистикалық, құқықтық және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т.б.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 сұрату және алу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мүмкіндігін білдіреді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2" name="AutoShape 2" descr="data:image/png;base64,iVBORw0KGgoAAAANSUhEUgAAAGcAAABlCAIAAADf62qlAAAgAElEQVR4nOy8d3AT5/rHuy5gXFRsg3FR3ZVMDwkhnXQgCUlIgUASQgglCYT0kEboNm7alXuX5G56M5hiigEbF1Vb3XLvveMq7T73D5mckHDOyTm/M3PnztydHY/GY0vvfvR9+r6LwP9//OcH8v/2Av4/efxvqFFAkhRFUUABUEACkEABBQCUjYIJG1BAAgVWAKv9760Ag1aqaXiiqutuUevQ6dreLEuXtHo41TSSrO9LruxI0bQlVTbEa5vjdD2Jhm6JcVhmGc219Jyr6SlpHarqGm4aHhuwkuTvKyABbBRFURRlA4q8d1IUgA0oCmz/k8v8/fifUKMASKDs2CgAK4CNAqAoCigSqH/83d1xq3lg5FZDzxVT7ylj14mG3muNjZpmU3NXWVdP3kBv9lhvmq0nztonsvaFQE8o9ARRfaLJ/uix3uSB7uyunvzG7tsVreqrjQ0nG3qPm7ovmruLGnsNA6P9E5MAJNi/KftKgCIBbPc+ngIb/HEp/7fjf6O1KWYkSVE2ABsFJEUB3JPCmM2m6x2+VtdzXtd9vrrjZkt1fWfpYG/WROdusmWTrX45WOaD2ZO0OJImB0rnaNMjpAkBPQIGBPQIaJ1A5whGZ9LChBqhreFlW/NWa8eBuz059V13brfUn63uOqtvuVbXp+8eGbX9rj+SApICEki72P4gzP/z8b+gNiUpGwkkCUBS1t9X2HZ37HrD4Cl9R151m7zd0tV7nuo8CM3vTNbOs5lcQIeAASENCBgQsDhArSNYHMCIgBEBk6vN5GKrmgbm6WBEwIJADUIaEahCwIhABQJaBAzToCYQmtbYuvd09Z0qb685X9V1St91o2mg4+7Y1NpICiiKokgK7P7jf3P8b6gBRQJMAGWjSMpuKc0DI/k13cf1LSWNrS09xdbu/WTDy6TZm9IilBaBKgSqp03oGX2VDJvRGcweiktLwpPeTj+2qsvAGdL6R8S/9gnx5Wbi211Jm1sq55ZeRK+cXwo1jPYSn6YSX8rkajXPgBoXqEHAgJBaxGryIxtftHbvb+25XdTUeNTQmlfd1TgwYl/g1BdJ/c+82/+AGgkUCTa4ZwAtg2Mnq3qOGtrVrfUDA6ehfQNp5oPBTgoBixNlcinLmxeT9ObnYZ/uTflgvMa3KP+xZb/9si4t7J3UHyVXXmrRLF0ecnDD0aR9ufsFETmlquVX85/6MPYnRfm7G/ZtiDnzjrzgsa/C3ouQrTl/8ql2uT9lQaAKATNC6REwsaB9XW//WUVrwzF966mqrubB0amV/c+k9p9To6Z+kH9YhT0IQPfE5KXajmO6zorW2qGBbGh83WZkTBgQ0oAMV/iUXZ2flPZk4eVFlMX3i/hP5ocd+VCWsjd9W5+Bd1D64cqkhJbOVzpMixs0c2s0D6+M/C1L8XmtfOmSmKhrmufvVrM+zf7p4YiMlyMjtFWvhCZt4oXmbTiW+EHCLyfzl0HdDMNVVlnBvDGDH1Q52fSITceAplfv9mVXtNYe1bVeqm3vnpi8t1rbHy7lvwT531CjgASw2t0FRZEAYAVK3j6UpW0rbq4fGjpHtbxNGV3BiNglZjMxQ6PXPLU/bHli4lNR+B3lK5KrnwTGnnstOvnLxM8btY+l5a9dkSKqMLybl/tChHS5XvHcS6I9kjubLTcfekQkPq9eNWnk7Er72S3s6in5+2NVM98KP7gg9vKG1L1JFz/prcaG1f5r9371xMHoL+O+yM97krS4gwUBHWLV06Dp9eHBE7eamrK0baq2ARtQADaSsgE5lZpMoaOoKZv5e87vP7fQex9D2cCOrGN04qSh47S5p7O/DDq22kxeNgMyqKK1lPlClQuYEMriKjr1ybMZp77OjBEEyTKK16tUDy9MkOw4mRyc/bnkyPPVhsd+Pfv1atHBZ/bv2X1qa0vlwz9nvn+2bHmHnLdT9plK/XJ+zvxn93wVdOVrW5uv6vJ8/j7JluNHd2TGPhkRbrG8cOHYC4sOxUeUiB4Ok76TvrdDv/D0kYcb1FxoQMCE2AxMaP+is6/snKnjjKGte3QCwJ5ITgGigJrKMP+29P5DalNpmI269/4VHYM5mg51azPZHzVeO2dSi5CaGWCZprweuFO83lS5FKoRqEZ02qULE448FiWNvLCjyzhnyDhrQ/pvL0SI14t2Bee8123267f4Xbm9sqD85Z4qb8qIDGhpQ5Wuk0ak3eg5rnWtkXOulj89aPGEGsRYLNiStWt97L4XQw69GJOUeHTHi3t+++RU2Pkb6xfvwTMVPx499sbTe34rKF8nvygsv77AappOmRCyds7kYIyytSVL01rZOXDvcuzhlaSmkrupfO9/TI0CsAFJUZMA1AhFXaztPqltbhtQQftG0oiQZsRqZMQlPXn+8rIm07KXouK25u4eq/YDEzJe7bPj6I/bzu2nmn2gCqFM0/XqBWWq51pNc8dNdKvOGYxOUOMLzQvJ5ieohpXQ/CY0rYamN6D1Bap+GdQ+AnVsME0ntYjViPRVeVVUPn5W/pqicnlE8lsvR++/qFy/PWTH6ylRGsXaFXsOPEWc2ig6xP0leZN016iFN6aZMWlEJk0O0Ppxa786y9B6ua7LRv5ulfac7nfFkf9WdP8ZNRLARlIA1ND45HF9e35N1/jQKVv9kkkdAnoPqHaBWufsy+8si098h9j9bHTUQ6nZydc/Ii1uYHJWlD6UVfDcmMkZjMikHgGTE1TPhpZnoPdbGE6h7p6YHLs2MKZsHjKYuqsrO+s1HfXazgZLd23zgKl/rHxi/Cp19zwMS6DrR2h+GWpnQzUCZqTXyGoyz+3V+e2SrE++tX1f0nvT999A8cuBBy55iEuPaHaUXH7686D35arnyWp3qwGB2sdHBs/k13ScMrQPTkzClE+j7B7NNmWv/1Nq9qNzdDxH01rS3Aq9BBhnURak/jZvd9jHaSfW9Jt8oJX99cngudGnikwb0os/3ZS+s9nItWcGNqOLVetKVc+Bjs0wkj08XlbXZ8mvb4+Ud+283PbGMcuzaaZHEw3z4pTCaLkgSj4nSjE/RrUkWf1cmuGNY5Yvr7SKlV1X6joa+2rujpfDuAzaN0I1BgYHqx7pt8zqMwZEnXxzywk8qeCXpftEn58KqVSsWPnb3jnhFzYSu3bHrjepuGBGwOBL9iXcbulI1za12d0cafc85N8MB/+amv0NyKnMggIAaB0ezaxo1XS2Uj0/gGk66N2hZnpZyZJHRUmPJuZtSPj13KXl5fr33snef/r682S1d60KvWuYPqFHSMMsaH4d7spGxkylLZ14adtbJyxzY9U+h8vdD96cHlTkdLjcMaTc5bDCKVw5LULuElE6LaLMMVw5LVQ+/XC5Q0iJS9CtGYduMcPKhfHqd45XR5a0l7R0DI0ZYUQCrW+AwRu0yFi1x1ijr/72wm3Jn524/cnHwZ/NDrvpRxSul4QkXdjYWOkPddPBPA20dOj8RdVRn62uax4eAQB7+UWCXXv/vdbswgUKJimYpGwUADTfHcvQtJi76qFrO1gcm8qxwzEv6W9yB2vQbcd/WSbN44ZkzROn7E3/6ErJy6XyR6AKAT1iM86Gzk9g8oqlrzNe0bo6S++Hy52D7kwLuuMSIncPV9NxNU2soBEKJq70FKloYqWHWMEg5HSxgkZUekVomLicFqmgE2oaXukmqnAMkzsGlzgHFfviZW9kGWKVrZa+Lhi/Bm2bwcgAPWI1Og/Xsa9dXboh9qc1kvilsVmGxlXQ4dtaujAx+ZUg6RutlSxSj0DXdkNXfYa6teXuGNidHEVRpA2of1Oz/nNqFAA1VcUBaQWA9rvjGepWQ28D2bnJZkR0N+cs37dnTniaUfMi1DmLL3zkE5F3oGDfDc2bF26+MGbyAjNi07pC0wcwfl3V0//L1eb5sSrn4FuOh4tmRCg8RComrmYQSnexgkYoGbjcS1TuKVIyRUoGUc4UaZiiSlqU3COqghZlYBAqJi5nEGWeIrmnSEUjVEyRmi6qmIaXOx6+7hxUPCdO9cv1enV3P4xfg7YNE3omGJGhWpc+87zEo6veTg66fe1VcdyKlbt/4/xy1kd04kb581CNWLUItG03d7emV7S2jowBUEDabNT9jZr/iBoFMBVNSACgesfHMyubdV110LENqhAwu++JXL06OerF7MTgk5snanxLyp98T/qTyfQM1CJQ4zChR8i6Z2Asu7q/+5frdZi4zGl/0YwQuTuhYRByT7yMKVIycDUDV9BwFY1Qe4oUTFzhIda4RelokXpmpIkRpZ0lKkL3n+f+esLn8C0GrvIQlzEIOV2kphEKT7zcU1TBINSeuJwh0jiHypGgQlRc/vO19pr+Hhg9Sta9OGlAoArpMfMuXn9126ENi4MTFybfwEILX0hL6qmeC/XToNYJjAh0fKbrrMvSNPWOTQAASVEk/NdaA6AoiqRsANSojcrUt5Z2NEPXN2CaUXODdSJ3xaWbb/TVzyvUvvJsSuj32ZtadHMq5MJekyfoEKuBBt0/jU40xan6F8WVOATdmBGmoOMqulhBxxVMXMHEFQxcRcc1HoTOXayjR2k8o7SMaC09UuFzuGDOzzmPfB71/Hs/vL38w82PLV//8FMPb8O9Y41ukTqaWO8aU+kRpWTg5e6EmoarvSIUTFzOEKnohHxaRDlysGRxbHmiqmtkogG6vrfqaGBEoNpNXfGYonZV6IWffA6dji7e1aOZJ01YGRS7WnVjHhhdofMHeWt7TmXr6FS35v8QQykgSZgkgTpb3XmlsQt6g8A4o/TK4lf2fvc88dPtkiU2kzNUuRRXvPbjkQ8tChRqEUqLkObFMHqisrN/3RGLx8Hb00OKaUSFl0hNw1W0yHKaWO0eqXeNNtKitd7RKm9C7hNWxN1zZsGXScs27H39tc0bnn5156Klu+bM24eyQ/gBBM8/hOf33oo1gb8e8Q0rCThU6L/7+MyQQgahcotU0gg5U6RyF2tohIaJl9HF5TRc5XS4fEbwrTXHqio778LoCVvVgkk9AhYE6pFLlx55OSnk5PUt637dunhv7NqU8LcT9twpfYY0upP9wdfqW89ZuqxTRvZfUbtXb0JZS/cJc9PkYBaYPaB22q64te9kxjW2PTtYHRAc/8bNq09Cg8uoxWfCSJvQImTjCsqmzNENzo0sRYJuuUdUuEapXaIqPKIq3GMqGTEab7FqdlgJ50CB8PvMxzcHrVi9dd3zb2xbsuzLBYt2Y/zDXFYEj4WjrEiMg2OcECH7sJC/XyD4Toh9tHjJu8++uvXJFZ8tfObRLSKvSBUdVzBwpZtY5S5WMXG1l6jcU6RgipRMQu6Gyx0O3hFGl2cbhiibZrLptQkdAnpkWD9TX/nc7siPFoWmF1k2DbY+tjbhx13ZO6DBHSwutsGMo1VtxW09/xrZH6jd17+gyHt1Rc3QaGZl+8Bgkc3ySHvpjD7NrLSr615OjSi8/qLuzmNPRIRGX/oA6lzAgJCVCLRvuUs1HChsYgQXIeGaGbF69xijd6SKFV4UcPAS9kv2w5+Knl/73ZqX3v38kSe/nb/gR0HgXj4/lMci+AEiAUskYOMCLi5EwwPRIIyzD2X9JuD+hmIHBWg4xonms+P5fulcnyS+34sf7WNGVc6IVNMJFQO3hwiNB1FJI1SeIhWdUNEIJR3XOIWUeQcX7rvZNGJrhratY3oHqEKgzi3t9Osvy4jj+a80l7NLSpcWlrzcow5sLZ1prV7aN3w7u6K1YXAU/mVl9Tu1exkZCSRlmwQKKBizkdmV7cbuamh+HapdxClPp55YaetcRFzb/GpU0PL9e99OOajVLgETMqFzgq6dPRO9W/Oaph++w4hQsEOvCXYffWhn/LL3f35jxYcfPvHizgWLfxYK9vE5QVz/cJ4fgQaIMU6kgC8SoMFC/kEhb5+At0fA3Yvx9gh4hwQ8EcaNEvLjhfxkIVcq5MkEvDSMm8VnxWOs5zfu84qscBMrGbiSgSsYuJKBq+i4ioHbf6P0xBU0QuMh1riFl7ocuPnZucbeyS7o3DlR6QxGZMjCCjn/6aOH9mdeepOqE+SffP7NHz/fk/zxmMkNWl6p6qrO0XaMkhSQ9vYEOTUO+Ss1CkgKrBSQFEVSlBVICgBu1HUX1HVC/+5BjUvJpXmRZ77edmT/jZsvKAqXp+V/faT08xbDI2BynNA6Uz1fd4wPvneiyvW3vMBv01949+t3nnt928OP/yiYt5/P24/6HUZ9xXx2JI8n5vOiBCghFIQHYocF3BCUHYxy92G8Axg3RMgnhLxYISclkJMi5KYIMQnGk2IcGcaWYhyJgCMRcDL4rHiM/fzGfV6RGvcpag84mbiCIVK7E2oGoaCHa5CDt9YfN3eMDUHH99aKGWBAJiw+ev0LuadXbTy43ff7tCelpy4r19nMDpQWgd79lxo6r9X3AABQNiBtMDVGIv+iNaBsMEna6dkoAKgfupulbR8eugLVs/oqXL+Oev/ZyMQ54nPPhUa/ePjwc6H7U/NehWqGTYfY2r/onehff8zifKj00S2h6xY9vA9jRXEDIvlsQsALF6AiTEAIBISQhwfywwNRkRCNEPJDMG6IgBMu5EULeYlCVnIgJyWQJxHwZQJ+GspLR3lpKFfG58hQjgzjSDFO6j1qcX+DGmMqTCsZuJwhVngQKoeDheuOm3oneqj2TycrETAiUDNtb9KaOfixH26kfHrycJPlIWh0BOP0SRN7eDA/q7K9dvAuAABJkWBvyP2V2r1pBEUCUOQkUCeMbYaOemh+F0wI1CH11Y/uLfhubtzJJbFHwm/szizdeP7aIyMVLtC8fJhs2XKmBjlYSCcq17//2yEBJxTjERgbD+SECXnhQlQkwHABigvQSIwXLeDECngJGC8F48sEaDqGpmF8iYAtEbClGFuKcWQYR4ZxZRhbhrHTBGw7MinGkWAcKcbJRNl/R2sMXEkTlzOJ8pnhSiauZhAqmkjtvP/GlnN1w2QT2bjKWoFANWIwPvLZsV+/Prr/8Yjo3Nubr1148lDkKxY5F9pe03fUHTF1WIECiiLJe1PKv1Czgc1eB0wAWNWdQ2fM/RMDyeN6j84y75YS755KrwHz3Cvyjz/N2HX86nPQ4ARmZLJ6KWVT77ne5LL/1gxc4xmlXLfhtxihMBHli/mswwK+SIDiKCtaEJAkZCUL2akCjgzjZqDcDJQjFbBTBWyJgCVDuWl8LI2PpqE8KcaRClgSYUCKMCBFyEoVsFMFU9Ts59/UGlOkpomVdHEZUySn4yoarmbiFR4RlU4HSn4tbKHISlv1w6QWAYtzsfK55Uli7oGLy36Nnf9zyPspe1v0i6HKydqfdNrUqescAgDyH6PeP1uolZxS2uQ4acs1dNT1VkLT4qaSWev3fr5sd8yaQ2HvHdi/5dBnRy+s7avlgQGZMHjBxAWZbogZdMM1XDEjsoIWWbnmo70xAiwDZUuF3EgBLx5DozFO/FyeDONKMI5EwLqnJrZUwJYIWBIBK1XAThFwJRhXgnFSBZxUATdVyEkVTjkyKcaVYjwpyv2PqHmKFAxcTSOUNKLMQ1xKF5fTcTlNLJ8RoWAEF2Vqe2H81KR2FmlAoNHjQv4bgd9HvZSclnvnZ6Nm1fkTT+hu+kPTU/U9uhx91xhJAlCk3dP/JRqAFabmvuqOoQuWLltfEKVH+g0zd576zV9cuCiiYFH8ma9P/aYofRgsCFnpAP27lZ3DPLHKIayUTshpuNobr3zvwz2JGCcN9ZcJ+PFoQJSQI8a4SQI0HUWlGFsiCEgWciQYV4px7TqSYRwZxpFgHImALcVYaShHhnJlKFeG8aR8tgzlSgVoKspKCJidyg+Q/W2/5iEuY+Jy73ANA1fRCDkdVzBxJVMk945QuR4uwyKL5d2D0L9vTOcEJqRPM/PYtXW5Vz4JT/pg9S+/Lvo5Iu3qSqpuOtUfnG9pU7b3273bH+uFe9Smxg0wbiNzDe3VvTqofgjMCDQ79NcLdl34iXb43DfnQydahFDjbKtEoPblwcnmt3IMDoeKaLiaiStphIoZqXlvw95ElJ+GBcgEnDg+J0qIEgJukoCTjvJlAn+pwE8i4MhQvhTlpwhZqQKODOPJUJ5UwE/nc9NQlgxlyzCORIAmB7CTODNlWEAKj5++ZKb8W+zs6/7JXN8MPvvvRQN7JP3LL0XqmSKlw6Gi1bnGIWvDZMOLVh0Cjc7m28I3f9j2WFjUwtRTYXeiq8ue6C6jQd1TNb3ao/rWSRv5e272J79GAjUJABW9I2er2m39IjB7GArQ3KxH+yoCO6ue/D7vwJaMnQNGLzAhtspZMJ4XpWx3P3idJpIziDIGrvAgVIxIzXsb9iRgfBnmnyZgx6GsKCEaKWAnClkpgawUAU/GF6ahrHSUJ0WxVCFnKgIIOCloQIKfXzyLlyzkSwSsBIHPlQ8C1LsxyUOz4n38T785GywPXftuVryfTwbvP6D25/hAyN0JFZ1QuOMK1wN3ouX9MHl2zOgFRqRPx7xUtkpdsenrzJAX4pKf//mrw9mrxi0+tv7DF0zNhp679wzyz1qz94XgjKVT11ULTS/U3Zn9zoGvlwQnrREf+ihkS9TpTdfkK4eNdFKHQNs2c+/gvGi5U6icTig9xHIGrrxHbe8fqHGjhGg0GpAo4CfOYacI2DJUkIxyEtisOPbsFC5HinFTBawUPjt9Af32l7MKtgUkYD5SLi+G721JQ8dKFiQu8o705GSv8qEMvKtfzUzyZWX+J1p70Kmi40qaWD0tTD4nttTYPwBtW20VCNQgg5qZ3wetFu6Pe1Jy7Jf8g7e1q6xmV2h4prLLnGfqIuG+Ju8UNStFAUD73YkTxrbhgUyoYlw8v+i5BLG4OPTt1PDVGSfeStzfbJ4HVcikKQAmb+260ux08JYHofYQK+kiDQNXeYjv05pMwI4RcCMDeXFoQJKAnxLIlmGsFBY7AZ159Hn66VXM1EVeKXyWVIDF+Pld3sCAVu5YqU/G47REP24MN8CUxB2+yo+dR4sJ8M7fTAcDq2CnV4L/7Ew+5/9ATeGFl3tFqGl4JV0sdwi69u3VJmryltXIBjMyoPKNO/Je5OUfzxRuvHLi7bCIVTnHlo7XBNwdzDyh72geGX9QNKBsAFRxy2BBUxd0fEQZkLqKOXH5b7eZ+LqyJz4K/2Gt5Jd2s4DSIdD1uapziC0umiYqZeAaBiH3Etkd8P3UhKwoISsykBuLBSQLWWkCVgrbP/0Zem1ywHjZPNDNq8/wTV0yMzWAn8jxNMX4DFf5kGbfm196xvr4x3ACtLG+E5UzqzK8ui4HjisxqPK/vN07zn/2/8lCcRWNkDNwOQNX03Hl9HAFS1yq6BqEzk9tWgTqnbW3F3+8/8tnft6P7pU8Ko7Hz34wbnCB9s03mrpLm/vhr9SAgnHSdsbcVtOjpKoeAjMCja5Q5w9NzIbSJ3bEfpVf+iaYnUmdL0wW7ypodAy6RSPUDFztKSpn4H+00N+1xolBudECXhTKjRcKJBx+6nyv1rOLelVPxm1fej2VB03+p9/1i/YOSH/abfiW8HwQz5InbMvzSuF7R/uztNEBZK2//vycE8SjZ/CFNoPwyufecb6zM3j/vdbouIpGqGmEnE7IPUUKD3GFw6E7P12uoyYLrcZZYEE0RQufChd/lX98RUZmpuKz8fpZoEcoy4K6bk2esWOSfEC+BnV3J46bOyf64im9V0fp7MsnH8lMe/lwzNsbD+z8IXprb9U8MCLQ8ra5v29+tNw1tIRBqL0i1Axc6Sb+K7WANAE7Dg2IEXCiMFbcXLaEFyB9lHs+5Dnxuoe+mTEz/4dZDQWPJyydE+XFufI5c0C+OPhx77O7fKCWfWY1g/DxrE7k9Nye8+tSdOfMwLhX/Smt4MYPzASOdyaPE49yn9+4nxlV4SZWM3AlHVcyRCqmSEXHp07mP8qpv2a/SjoupxOqmeFqOqF0CS2ZF11WNdALrWtBh4waZn6fs/XDXOKpsMjjhR9CnSfoaFbj9JH++OOm7sbhiQdQK28euNrYDh1bweSUlr3Ce6cU232dE5y3SJKdenXNkGmmzegMo+mx8jaXgyUMXOlBqOm4ioEr6ISC+QdqiRgqwwKkGCcG5cQKOFGCgLhALE3IShKgezgPh2D80l3syQrO+YNcUQA7KcDbnDhrQMm+dZDRdmY2dPrqwhnh/jOM8byh61js4plRs9nH32JBjW9Hnp9sySwp2z+Jz31x4z56lJqGaxl4OQOXM0UqJq6iESoaoaYT/4raX2xWOT2oOEbRBiPZNu0MqEJKVSueEWXO/uXKZ/EHd4Z8cDD5lQGjO3R+fqWxs6yl78/USIBrpu6qTo2t/gkwIMaKJZtOhWJhZ2cfyA8v/BGaXCkdQtUIBsfNr2WanIPKvXAFjVDQxOU0QskUqX/3a2s37EnA+GmYv1TAiUV5MQJ+pCAgUYjJMF46xkkL4Kcu4JakrGyQz7ur9D+31idloevgTd8Rk7D2xjNXZU/W3MImSgNSnnLVJ6ATxfNTlrgn+vklP7vAnB84XOKX9tQsaYBfPOb/7Md7mVFye2ODQSjoRDldXE4nyumEnI4r6YSKTqj+DjUGoXI+fPvVbN3AuIWsmQPVSKuSt/rXHzm/nHo2PO69FDyu4ONBkyvUP2noVOebO8k/URsgqWOG7sG+0zYTfVLrQBnd79ahuWXvvpKV+lbKnk4tBnoEOraUtnbPxlUzwjXeIjmdKKeJy2iEminS/DEaJGL8NNRfKmDHopxYTBCN+aUIAtIwXhIWEM+eGc3l7mIHRq2eCTXCwp8DTn84jdQFSj5Ff1r00A7uQtnOxcP6Z05u5mZ89szxX15KmOMr42KHWYG5OwIHCx/KeNJX5u8fJ2At23SAHq2mEypPkcqDUNLEcjohZxDlTKKMQcjtivubzm5GhNKXKClv64COLTYTclc/6+jFtyILvj1VuL3w6idFeZHCnCYAACAASURBVM91KmdSVZ5DPWdP6ruH77m2KWotd8dPVo9MduNQhVQV+kQkPNWlDYQmxtHLGx7dHS9OXzeu84GxdLysbVpQCY1Q0IlyD8JunmoGrro/X0NlqL8M48Ty0SghFikISAjkSjn8jEf8lSGsy5tpSQ87aUQzbfqlqe8F6BLn1V56MmgBFsvipfJ9RQ8vDFn1lOixBYcE8w/wA1MxVCLgJ/LZsc8+Gr92Wdw8TIb6JaKclzYcZEZVeoo03qIyGqGiE2omoWGKpqZ/NEL596l5iNQuh4ojy1phVErpHaDKJTXtyVd/3fn8vuCH9ogf2rP7RMFyqHIY7xWdqhlsvTtxH7Xq7qGC+nay/SvKjPTqhV/mBG+JC95NbF++L+Sp6NQfs9/vMS6dnCxef7J6+qFbDKLUQyz3IDRMkZqJKxnE/dEA5dupxaH8yECeGGPFB7JSAzgZT3H6S5+A+oV3S+f2KJec+HFR0DwsYeOK8JXL4nmYDPPPQLmJfDScMz+ev0CCcdJQtkzAShX6SwI5Mfw5ob5oMsbL4s+OZM9+9uMg9yitq0jJIMo8CAUTVzFFGoZIwyAUDKKMjiv/2Nf9N66NKJ928M57JxtGJkrBPBuMiLxoSeq17zdlpLyckVtQ8Xl7ZaDNgIx17rjU0GbuvnsftdLWQUWr3tb0GmVCFJcXbArb5bvngsNexZPEydzbGwZqfWxNK1oG6h9KUE0LvUMjVAxcwcTl9xaneBA1dhzKihagUSg3BWOno2wxxo16fWnO/mdkPz8dtPzxA/x5SSifYKNRHH4aispQbhrKl2EBGZhvOoqmCtgSjJeOoslsdgqHly70zVk6K4Hnf3ShX/Zy1mObfmZH3gmMvuhBlLtElDMi7niJlHSigiZW0ohyJq5kiv4uNQahdAqRz0/UtgzUUI0vknr35uJFJ468+UHoHoHo6Cch36blPD1hmkE2vSFvNZW1DtxH7WxNb0OPnKx9CEyIomjhjvQv3siNfz438+nIqNTjK8CMQPeOW81ds0VlLiKVB67xEikZuMIjUk4nVHRcQyPUNELNjFKt2fhbAsrN4AfIBNxYjBUVyCME/CQBPw3lpQo5kRxOsD87hMWL5mBJmFAi5Kah3HSMlSpkpwq5qRgvRchJQ7npKFuGBUg4fAmGnnzZP2meV+oCj4akRSff9Ml7i956dtFLX23effxQVMGP7oevLE0+8UTqGY9whUu4xo1Q0cRlTJGSIdLQCQUDVzFFSiauoBMqOqFkTiUlZZ4iBVM05fuYuMpFpPTBy+80t8LQVtUl7ze/2cj7JX5ZXMLrOYlvp0WIL74/anCF2ofresou1nTeRy3T0tPVU0BVedv0CBgRq8Vt1OLZZ/Cp085pq5xlrURgMFKqbXcLvuVGqOm40iu8go6rPCLv0Ak5jaig4Wo6IfeM1LyzcW+sgJ/JZ0sEaAzGixFyIgWcBCFPhnFSBWyZICAN46Zh3DTM3jjjSFCOvXcmEXAkArZUwJagAgnGS1/gmzrHJ9KPZo5hmaP5kiccR4pY1Umzi3+cMVbF+ibm3cqyxwvKXl1MRN3WvPXjuQPO+4ofiT3CjrzpRlTSCQVzylrlniK5p0hNFyvoRLl3hIpBKD0iy5i4ygOvpIvLPPFyOq52JzRuhwtl2g64G9x4h5lw7q30kvfrjQtGzZ5jNYzJqumkFiHNnp29+dlVXfdRk1YNDfVdGbM8MmYW2ozzKcNcq4VPWVCqRjhRg40b51AjF/cUtbscLGbiSjqhouEVDFzBEGm8RCoGofDEy9zEarq4au1H++MF/Ex+QIqQE4NyYwRcMca+R40jFbDudWW5UownxThSlC3DWOkoV4ZxUwL9pRhfyuMk+M3Oec6rPnnB0VXuN3+hQzNa8K1722nfu7cCFYdow2ZOaO6bHaaFZwtWhp78lGxlf5715TpZ8EXNxgXxp5Bgg1u4ki5S0EUqOlFGEys9RHoPUTktrIwWoXWJrHQhFK4RKle8gkHImSI5TVThRlQ6HLy553YnNXLBZl4MdYup+kWUZS5pCZywoGM1gsmqhZOWRwcHrmVUjd5HLcMwREIf2ORgVVCTStuknLSWUzYVkBqKLKespQBDm8+YkAO3XSMUtAiFO1HpKlJ7hKiZIWW08GL38LIZ4eV0XP7uR98no+wsHlsi9I9BOf+eGsZOFXCShVyJgC3DWKkYO+ehAKlwphhz7c3Dhos5Fza7T8h59en+F7f4aqMWHV9NLwvHdux/Pf3m5i8kW4/f+KBSu+KH9Peaa5YWli/nhqW8mJy9NPYYPfwmQyRn4IoZomIaXsyJuTUv/qYPUcIIuz039tq8uBv+oiKP0FIPkdKbKJ0ZfosedHnHhSoSBklrsW3iBkzeJMdvk+MlYC0jrbfHR86PDZ+3ka1Hau+PBrGVjYMDhsFezeBAzcTEAAVgtY6ODbUM9BkG+mqAmpi0juw5l7csIeuJpMtozA1G+E1B7NUXpSffTc9eKTm1ICrvNdnJdRnZP279NBbjSVBeGsaNRbn3W+gDqElQthRjpwrZyUKehI8m+Prlr+V2nxVc+oxx+XN3aMY0EayjrzPufON/4TOGKpZen82sP8JU5vMvXF+y/+j7+05++XbS3ugLGwcanvgp7ePUvHcsxrdT8n89cDxmZ7ZsWXT+Y7H5G3OyNx+VfnQkc/sR6Xc5sR/nHtmck7UjV7ZCcnpB3PkN2VlBJ2JDTohSL0uH+0oH2m+1VeW0mzMGWq5OjHYMDzb3thb3tF3r6bjd1XZLpjXeRy208FRvd1FfW0FXy4XetssDXcUD3YUdtenVFWGtFkl//bH2ppyMa+LU82EHTkStycp5K/PolqyMT44fW3/k2ObstNhLceuzsradOSb6cls8jy9DuVIBLwblxQj+DTWpfRaFcqQoTzrXL4nrFY25NGf7QqdQE+V79Svfwq/YN3+gdV9kgtELalyhzhlqnaAaAbPrRDVao1kUc/6db3O/2yj9LefKKmjzKy966OjZdUeu7vzxVPjn2Ylbc3JeTczacyTs25SgH6Th0Zej3o07SJwOfy8xZkNW1le5CduPpHx/NEZ0+pcTF3c36yN7GlJ6LXh3fWZ3c35PY15P29XR4bJOS+JI19m+3svE7ev3USOuHBm7q2rTRw02nxodKutuzetvPdvTkd/TIO2vE3dZ4jtqkk4V7N+bdWhHVsyO9MivsyPfikv8VorHnCY2JhLi/MT1yUTCRTxlx7vRXH46nysVcGNQ3t/RmgTjyAScFPbsE8t862MX3v7GJ+Ol6bVps9uPobmr6Q2Z3tDkAfWOYEIoIwJ6hDI4UEYHMExtZoB6mkb52PaUnZmF6/JuPH8h/9keI6pWvrg2PfLdzPSIPNHHmWnEqYTcC2E/5hK/ZoWEnwrNvRj+SZo06HzSD0cSX5cd25wZE3rqQObl0K7WvJ4maZdZ1Nt6oq+vvLctv1mX0N9+rbYipkmDD/beiFdo76MWU6LqbEg33P6+zZzeVJlSrRb39xXdHazotKQ26w8O9l7r6bx88vreg2fDX0uUviHJlVwOI87HBh+PLbi6N+JcxGcpwQnnw68WBqd/+W4kjy9DebIpC+VGCtgJQu4/1xpHIuCkBvISAtiRft6aEA50cdryfGXPu55Y6zFUGACNM6gqBIyOlMGJNDpQBkfS6ESaHKxmhLTvAjEgUOvQU4V+kb1to2TXiHnxgJEXd+bTt2Ijd0iDE84TP2aLU4//fPzinl1Ho7/Kik44G3zpwr6fJEGRF+L3ZEe8mZT4UUZG/NlDx6/s7u682lef1q4/2N18cmRA2d9+vkkd2998ukYV0qjYP9B9KV6uv19r18+ODBTW6UK7W86MdN/srs/tacvvb7/a35jbVZvQ05jc0SDLKgj+KSvog4ysTVmyPUcPr09L/SozXnI2aIc0LOyseIc0NLMgNG3nO/Fsjgxj2/trMULOH6hx7XNiOzWZgC8TcKUYR4YFJGM+Z19nFWzyynl1evkhev+NBQXfzK7L8YKG6WB0Ik0OlMkJDI5guLejz4hQ916AAaGMCFQ7mioWxJ5fV1K86tLFF05fXqlVvZFa8OP29IQVsUnfn0ranJm5Mz069mLUK/Gph/Kkb8ZGfpyR/FlO+lc5sbtzIyKOB6VePmDWE721iT01UV0NaT0tp3taLvV0XJ4YrWiyHBnoutLfd010434LFV/JHOy709t6orf5+GD7xe6W6/2tFzrrpY26w53m6H5LdFd1yrHL+1PP7Qs6TuzMiP/oyJEPMrO+zYr+KifuE2lcWkHKhpTo709Gi3d8kMhlp6FsiYB7L1/7N9SkGDuJPfvyWn9byfwJPUsX6Z/yAlN+mAkNrmBCKIPdNh3B+A9k950GR8roQJkQqJlWXvpsxPHtDbpHyQYfherFjzLClyUe+eDomW0n0jdnxe88nrbrVPzW3NTPcuI/PH7i1bSTz8QeW5t9at95afjZ2PiLSb39ZQNtec36uDq9pKu5YGzI3D+g6Gy93ttysbftQldHcZzSdB+1eIW+t1t5t0s52KEZG6yxURPjoz29Haqe1hvdbSWTI20jw81BF0+tl8nWZuQ+lHDNN+LqswlnV2effSf71HsZ51bEH1+bc/bdE+e+/+KLBD5PhnKmOkV/g1qqgJPC84/2mXHsNbfaoz59V+dd+WxW/zUPqJlOGRwpk327KEKZHKgHgaOMDlazI2VwAiPSb0QPHN2878xXu49uWZf4/dLoeH/iYgB+9eG4C08nncLEl/zCrjwdl/dk3AVUfHVGRCkz/I4/UcjBL3APn/70SCEFQFFjk9Yem22UtE3Ypys227h1tGVipI4k70qMHfdRk5n7bTBis1ZTZCNQnSTVQpEdAN0A7QBtAF0UWDefqUT2FzqHy10IuQch9wgrZYYX++FXPfDC6eFlM8NvBhA3Pvjw+0QMk2JsmYAV82e/9mdq9hdJXP8Ty/31uH9FtEfhb17H3/S4870n1DAosxNlcgCDA+idwehAGZ2mCP5ZawhpcLQZHcGAQM305MvvP0lEnLm1ptr4jNG0+uczwfSIGy4RlW5hle4itRtR4RqudQuvoEVoPMQqd0LphmtcCRUSXLwpz0zBOJBdJNlDkR1AtlFkE0m2UGQH2DqBbLPBaE5t333UJJbhwYGrI/VPjdU9bLUssVkesVkenaxeOl6zxGp5eNyyhBy//NvNrhkHixl4hQehYuAqpkhDF1XSItQzIlVukRoarmXgpjUf7Y8T8DNQVhrGif13fs3+OonLPfIktyaaP6LkULpFyl/9zVG+0OBKmhEwIWBwAqPjv6JmB2dyoEyOYEFuli7/MD3oSskb124t+enYdoEo1yOi3EOspBFKJq6hESqGuJwmljNwlXeEwlOkZooqmLjK+VDRnptdMHp5smrphOWRyZpHrDVLJmseGq99eNLyuM28dLzmqcGBqzmWkfuoZZn7u7svUGY3UodQWoTSIaQeobTIpBEh9QhZgcBQpFTT7XqoiIYrmbjcU6SmEwo6UeYpUjFxpadIScM19Ejtux//logKMvkBMoz997TGkWC8RK637BGnyzuYpXv9jq5xbzg+E+qdwYiA0YEyOlImB8qE/FO/Znd5BmfKMA0sSJV+6aq4/Vsyfok6v37XiS9elUhmEzfpEWovkYKGa5zDKmh4OT2y1INQeYnKmSI1jVAyRCq3Q4XSig4YIib0CKlDKB0CWoTSIlYDQuoQmw6xVXl09eRlmXvuo3a6tru+p4ysmU9pEdLoaK1CKKMD6B1IE0KZELISgc7vbje2z4oomS5SMQmlp0hDI9QMXG6/K8A7QkEnFLToinc/3p2E8tL5XCnGf1AMZUkwdirGkWE86T0LTeD4XXyL23/2oUnd7BHVLHXYzJYzdKieDgYEDA6U0WlKZQZHMDg/wK+ZHEiTIxgcQO8AFqTOsHCL5KuT8i1tNY9bLCujr+/iEpdcI3TuuNovsuDtjFRB5AU3kZou0jBxBV1c7hqlnC5S+kbcKW5qg+6vJ/UIGBzA6AiGqfhDmRHSiFA1ixq7Sk9X30+tuGVQ3VI12fiqzYCAAaFMCGVyAIMjGBDK5EBqEWh8ubm/fl5chVNYKVNU4SnS3Lu1U+EhVtDt/bUozXsf7klA+WlogOwfFdUUNQnGlQgCJAK2RMCXobw4jr8UZaVj7GSUk/Go78WPmWX7GOWHZp5ZQ2/K9YZaFzDaL8BhSmsGRzA4PVBulMkB9AhlQKAKMVcu/iZz09GLL14tmPdD2npuRC5DpHQTVSKHVcviErS6t96VRTmFqeiEgo6rGbjKQ1zhHFa2ME7T2F8H9SvtLR8wOkxJ2+BAmhFKj9gaXlO3GIubB++jpusavtHQQrbuoLT2dSBgQiiDExicKKMjaUAoi9/IuOqd43XOQcVeIgWDkLtHyu03rjNE6j9Tw/xlgj9TS8W4EgFLirGlPJ4MC8h/3y/30ZlpXH8Zxk3k+8ge8yj8nF5xyPvsOlpVNAvqXCm7XzPaeTnaI+k/oYZQRkcwIWBGiu8889PxL1pMS0YsqEK3ek1WsmtYyYL4088lZX6S9HNX9RMfZhOOoZVMkcpbVMbEy+iEyvlQydpj9SPjKjCxSBNiMyOgd7j30U6UyZHSI1Tr59cbm41dw/dRaxmePFM7YO2KgEqEMiCUyf5vDmBwtueWNp0LjB4LL2mdfqiYKZLTiXJ3sYJBlDNwlb1x+u+p2f0ayov1809EPbtOC29umR09yyfRz/fMSq++/DlQx6GMAWV7Zl7b4QkWJml2JI0OYPg9jP7TaEAZHSijA2VGoGZGTsGqNxN3Hz7z/m/Htm3K2r8k6aTT4ZKvTocn3vh2/5H3e+vmvJEsdg7WMXGtp0jJFJV7EKrpQbdFJU0wmkPpXGxmhDQ5gv5eAWdwBIMDpUMmu0Wna/pah++fGwyRcNTUPdh3DAwzSD1CGZzgdx9scAAjQlY4QOcXt1s6ZonKXSOUdFxJJ9SeeDmNUNIJ5e/U1m3Ym4Dx0zA/GcaJRbnR91OToexUnv+Ft7nZL3jUSdmGWG7mc7OOLPNPXTDz9GveJ992K/iUcXHbrCNv0YduBUCtM2l0oAxOYEDA4PhPqemdSYMzZULAjHRXzf04dXvSrR+aLU8VFK14MylyRmj5jPCifef3Rp9551LxS4064afp37Gir7viGg+xnEYoXEQqH1HJrdZ26Pic1Nr9kt3CfpcbQhro/X2njhl7h2y2+6iRAPlVXVXdZVTdI6QeoQz2YG9H7mDnTdXM7x+rWp6udTxcSic0niKNp0hup0b/e9SkKCfB36c2EjWJWfmfebdd4hpj/ct+8oua6ZfA8br5neew3I/SLj76hlfhV0yoZ0AVQhqdpuRmLwAeVBuQdqFVO18pev691N27c7afv/xshfb57KIdaNRln5CzcVe/vFiwuNb88IWCJ26Wv/JGTsL00HIaoaGJ1dODS1am6/vH6qiaBTZ7oWawx+6pkE0ZEKrmcXOX6kJVz++70v4xe5c39Rc2ttrat1p1COgRyuhAGZwoo4PNbFccYtVNh9EcorTF6VCRB6FgiDR0QkkjlP+Y7P1brWH8eP+Agk+9R4rmnv7QrTPfZ1xDr0vxjfWnF7zvP3pL2Hp2VsEOet56xoUNjNaTftDoSprtX9s/15r9OmscDJpHP0zcXqp6o9m44Ofcj/lhkgDxBVdctSBKppc/NVnrc+nG0tPnH+2sfnp5asKMUA1TVMnAFTMOFUaWtsHIcZvOlTIhNpMDZUIokz2hQcCI2HQItG673txW3PyX2TsA1A+NnTH2TPRGTxqdpsKo0YEyOpJmBAwOlMHBpkWg431tXz8aLXcNu0MXq5m42j7U+DM1+zz0T9QwrlTATkVnxwfS61N4NWmsingPaPQYV87KfdUjfc7s7KV+0cIZt39iQhvfHBOQ/JhLR94saHUFM0IZHEmDM2Vy/EPteQ+ZGYEax3rNvKhzm/ed/EJ07A155bN19a+9nxODhGqQw4a3JBETVX6jBlpRIdZTOy/9+juz8eNuIo2nqNIlrFQYXWrsHYD2DTYtAkbEZppGGh0pIwIGJ3tfYFLvYu2JPGnuqB0efQC1EZvtnKmjqafUWi24J9Q/f6U2k6/VeufrCw1OB4o8xOWeIgUDV9jvE3hg5vEnaqkCljQwINHfV/aoe/8l7mCJJ6lzhia3iuCZcbNmxsycdW3bbKif03Tc9+SbbgXbZ13Z4WVK9gOLF9RPoyxTMYr6XV9VCJgdwMJQa57YIt20Pe3b0bYlhUXPvC7+aW1a6MqMLDdRuWfwNemlD6BhOpgRm8X72o2lvx3dtijlvGu4mo5XIofufH2xFqxFNiPLbpgw5RDs/QJH0oiQlnmNPSVnTO3jtgfs0pgEoK43DxS0dEHrh1YtQj0oOZrUItC9s6xlyD+iyElU6iFWeIpUTFElHVd5EMoHxlAxxkoQcu7FUF4Kh5u7lHV5A3ZhJ31SMxPMztAybULum/UMLc5v9u0t/MJPZyctcTIn+0FX4O2vvTNXepb95tdyxosyuUGNB9S5Qv0MqHGDGtpoFb22Yn70mY9Wx/58tPTTuDNrok6/1df0WPTFr5wP3nYNMbgc1ryZGj5QHdin9e4xztLKOWfzH1VpVj2WeNIpXO8SUeYfUXynbRD6tk9qEdA7g+GeHzciNhNCGR1IHQKtH11r7rzRMgh/OP5wXy5YG++OnzR0Dg+kTeroD9CaEQEDMmlGSav6iwt1yKE7NKLSE1d6RmgZuPqB1P7i1zgSLl8aOFt3cL4+WWCWMkk9vSXPZUzNMcX5RvPpif4cgulZ9J0/tAgqRYySvfRx1aJTqz1PvMm4+c1MxR7fmmSWJSOg8MzD6VffCjq9ZUPi9tQbGz7P+vZm8YrJxnmbUr5+LfnwJ2cS/MQ3podrZ4XlXSxdZTE/8V3SOnnZ430m5l2zb+61VX7hF91wrfOBm19eqKUmyidNKKWfokaZENLkRJocKYMj6BCbzn14IP24sb1hePwB1CgKKLBRQOaZug09Jqh/nNI9iJoJmdA7QPfXlV1DAvEdpzA5g5Az8fI/5muJGJqGPdivSQQsCYYm8TgJc2bI9/sNl7DIGm9FkM/pd5kTZfNvfTNLPHtWgtC75Bv06ha/lCen373D6r8z6+JnjLHCede+9r7xrfftr7wvbXE/lvPYT9kbrsg/+VL6aY1pWani6Q/ivlRUrM4t2u4WdNslTOFBKKcfvvnTse8azSvXSH55PRU3qJ+AKgRqp6Vc3TIz7IZjaDkWeaeyZxi6t9sqHcCEkCZHMDr9I5E2OFFaBGof13cZ84xdpP0Bhn+lZg+rmu6RPEubrfcgWfmAos/+GLlJwyywXg4taZt+sMhDpKITpXT7PeD/kpoE40oELBnGTuVxJHP9r33GrT/uNWn0vva1X7in29Wt3hN35p591yPBl5nC8yWYvvlrZtlKF1z8wE2HM8HCL/zOfbQ0wCQJqEmmddUsjDi3aaRhftTJ1WFntgw0L34tKWKeOOfjY5E+4pszcBMSqnwtOaK2auWeUz84BN/0xy9kXloNdU4DVYIN2WFOoXKng0WhJV1gLRgzzqYMDqTRyWpyuFd+TKWokwZHa19Ivrld3zky9QCYv1iofZcQOWqzHdF1NvaqqeqFlP7PnQbK6EAaHG06hGp6rXe87dU0rcOhEjqhov8drQm4MowlQ7lSlJOC+t3Yxhu84W+r96iM9IzheEbNpGvFvuN35hx/wS3W2zeVhea97Hfh1VkpAS59J1nqRE70mx7jOn665IXzuQvbah5Zl7Jbq3025erH7NCchMLvXs9MRQ5rXMNLXAm1S3DJiqRwk/7pk8VrZ4WfnRFW/np8sKXyGYNq/taMn+lhhQ4H5atkht6JVqrxdVslAgYn0uhoTwxJE0IZHMDgSOoRsnZufZ/mmL573GaD+zd1/2OnIznl3UDVOnCpun2yd/+k9l6A1yOU3snetLGaHEkTYq2YBv3ht1uHOBF3pofKmWIFDdfQogzrPtyThHGlAj8Zxo3j82IxdjQWEBfIlmLcFAFfiqLpfFQi4Cbz2fFsvzvf+YyrvaF2tvKAT7SvZ9IcZu8l3sgd9rm33aMCZkWw2D/z5+5c9nSQ6MNXvvxp9U/f5Sk+fSkJ35oVcrLkSyxEtuU48eWJcNdguV9Egb+4kBZhcg21uAUVbUzb226a321a/GxsPHJYLxSfvVL0FlnLzL35oR+ehwQr+eFlRa3DMHxoXOc4FTrtjTy9M2VEKIMD6JGJyulkz96LtS3l7UNTpvjXO+fvPbCPBArGrbZMQ3t9v5qseYjUTUV6e8dmqnliciANiE0fAJMFCYo+90OFM0TlTELFEOvXfrQ7HsPSMP8MlBuD8qMDudEYK17ISxWgyULuveYaKsM4Mo4ghsM0x3pCqxvUMtTBs6N8PTKedmktYFFG3s393p+sWbF4M87ak+dxuGS6yDI7pnhJ0hnP8Ftc8eVHk47TRMV0vHS2qJCBa11wrVO4bnqwXBBxLPj0zpH6eUN1wq1H9jsG3eYQF347sbVHH1BVsfCTnFD38GKXoNuJyl6YKJg0zSYNf+jQmexFtyMYHEgtQtUsaexXZRnaRm02IO1PNvmrXwMrBVaKstlvoVe2DeQb26z9okmdExgRazVCmu1jNHvvyYE0I5MGhKpbMgHmby41IAdvuxEqb7HivY9+TkIFGXxuOsaNxrgxQl4kxk4QcGUYTypgpwr9kwI59r2yWXxOmp/fiVfcxoqY0Oo8omRc/NF//fLXl321K7xgZ0XV8mLt6j1nf5kfeWpGaPG0cLmDqMI5vIIm0rriFS54ubtYN11kQiL0TmFlrqE3A8W5u05+c121vkT9bvzlba+kxrqGFPuEn4u8uGmy3hvqafilL5yCbyL7ir8pqLNS1WTNE1YdQhkdbWa70OyxzpE0O5AmxKpzsvZFnrV0KM6o0gAAFBVJREFUKDsGAIAiScr2oH1UdqcGFGkFkqIoK0kd07cZuk1U/QqyArGZnUiTvUfoQBn/n/bOMyyqa+vjm96bEQsaBRW9msRrNBoVE72KRqM3iT15YprR2LCAKHZQGJozgAqooNJUUCmiYFe6IEwvZ8402szAMAWkypRz1vthRq+5yX2vSXy/veuZD/PxzP85s/dea+31+9sC34rEEIHZECwEbWs7Tap1eTiKqPZIZKzbEHreb2zmON+LE/xS/d5NGT82abzv+QljM8aPuThhdLr/qMxxo3N8h1/0804d5xfvP2XrlBmpkfN7JX4gccCezdicFTkxudKOUj3pdMaR/GAJthTjf3r27up1F2L+drLAK7bUI+a2a/Rj51iWU0zdO7EPP0i88n3mkQulXws58xoES0LyD0yiXrGLKkfh7DGU6/lla0DmCjL7Sw/WTki4hsIr19/g60waom2DORMgMWtCaAOYuW1oQ2LWgCETF0HTZ7hacgXrMJAkEGAA0vhrcOzrE0EkQRIvoVCAd/dd4akHugtI/gjgWwFmRWLIJLQ24dYva152IEAGjjVoghT9umU5bJvImuU/UFJ8fS+PHXlhvN9Zv3dPTRhLmzD2/ITR2X7Dc8YMzRg7PHn8pJj3Pzr4ycL1q4M+3JE2+mip9/GbQbn7uiSToMlZIpi589ohj6gSFMVCkbUfnb6YV7lGr/Tvkcx4XLc+tXz7ubLN+4uPz0zM2pRzuPDpSgG2qL/pQ2h/F2PPW3iGahNZaxfHezeh6JvME4VlS6FpRD/uU01fND05DR2sWZYjUgx0QceuQa4tSOxBYv9yx7QjBdYkZk0KbICDCJ53f3fJVY5K3NVrXrjMU9y/rxppGXk3AQyapyHvNqrLWtXQcdDINffWECmwJsylN4G1OUUlhUjPsQfNEVlf95Ir0pGh+VsXrj7n65M1Zljq2GFnxo2M9/WhTvSLmjpjX8DyzSu2fL4xflpYgW/04xG0Wvcknstprj2VPzSuNCj3cEn1Qgk2SY5NKXi06pfsiDlnLgylFHhTsvZcOxRbvHV9dmRQ3pHrZaue1s8ur56rbZ77pGFxVMGm44U/RhZvnnc2w4HS4BjHG0K7m1IRpmpawMUWpt77euXFmPGJRVbHHn+RJWjq7QbtAYJtA2JUe39CXu5co8gbJK8ybhsSQwauFWj2lbeoHkg1JJh50nrzFPfvTToCCaTpJVDAQBIEAPQYiWxum7RTSLQsMnKRJTsTWPYEArMGkRXIrABHRo4zaPfK+7vWFEq8DxUu+/b47kVrtgcs++nz79etDlnxQ1RASJYv5dGQBLpnItMtie+UyHdOrHdNoHtQGV7UeveTtc6Ueq+Y8ukpZxNubeJzAzWN05WC6dWM1VuKEt0jKx0jyqdQz32ffmhnbmhJ3Zoq1vLtV4PHx99wiqh2otQ4UeqsYhjOsdWuUTWeMaXrcqjfpIf7Rec5UypR7DN07OnX18VtA52gDTNynQBH0Ghzu3jazOBDsdnf68UjQWJFYFYgsDbyEdGyUKoTX2a39RpNQBIEQZBg+i2C5/U9lCDNKxxBEECYodDizp7L3LbengeE0JfkIRKzJQW2ll63BHXUD8+/MVtSOxWE1i94VtARpDOogx4rHGNrhkZW+EY+9omr9Upku5zmuSex3RJZLglMN1qDB5XueZLhSaW70+huVLoHleFBo7tRWW7xHLtYtktU3ZSE7G+ywiNuBqXc37LxWpJ71IPVGYk87hxoGZZ6e8OsxJQxSQWI8tQxTuAYJ7aNkSIKI/BCStL9XUklW2KKt58o2hhRuPFw8a7p5zLtjz/ac0feZdCAevcLvg3gaIDjBVLHbuH7O09Hjt6aEZ7ycxdvGIgQwUMG/N3nPQ+vcJWSzl4wn8MIAohXtKbfyd7/PUgAE2ECgJpm7W2h2tCdbuS5AB+BwJoUWJNCW2h2bqr0XX3wh+XhoVj1ByBGRg4iFasNhPgsvWsUtQFF1zknMD1oDa40phuN5UplelIbzK1Jdxrdg8r4nalXKsONynaKY9lFc2yjOXYxz6yiWe9RM4Ssj6HVCmSIT//wYO627y4fe+/UNQdK9Uha6azTqaG5QRLOVGi0A5kVSKxA6gxyV0LmcqIgLKlGZTBJQb7WyEbQaKNmjNlFWZ6ctzH07OZZR0757rywPuxnSfVokCA93930PL1QpK6Qa/6TJv9dNTDDEEnSQEI+1l4tbwfNYT3PBjAEIis13Sctc0FB/poNtIRRu9JvFH4CrbYgRSY+MsgCQP+wQtETmM1FUeW2cXVDqPQh1Do3Wq077Zl7Yq07rc6D1uBOZbjR6G40uhut/ne0o9HdafUucZhXbNW5su0KbPqzutn1NR/KWd4gc9NLhtc+m5dWsvpezSIpfwoh9jK3WkwYMorfuXIn8OdzWx/Whit1HBi8b5DOMggQyFyq7s9JPLMsNHnriD2nPzqWGRh3dsWJ4Mb6qYTI0cS1B014pby9CGsz/DXWH0mQBvPr2W0wXGa3czqUJvXmQR4CKVIwfT/fv+nzo9QpIcnHk9cP4n46xjjW/Ql9fHc9jgyCYdAZ+fyFJq6qYxytweZ4rVOseRCdPSSe5UllulEZrjSGG43+6uL9b8YA6O4Jdc5U1gjak8P3jqxIP+Ufn7Yz5ycx0wekCITW0GgHTU4gtQKpPUgRSGz68GFCzvsRud+uv3gx/GF7e58SOqON/JEgRCDxziv8cvyemANnviNkU5Mur/cPSVkUdqjyTgBIzaygXxjqpmyeotdo/PX87B9UjTQjcV8Sizr69ZdZ7WKtmGxbZ+IgQmJXenvB0oOhP9GClZxPH9/9x/LjR2eGRDx9MhVaEAiRiWsNzUvAUMrp6Nx6SzE8vtbqRLV9LMP9JNeDynKnMdwtCxzTPIb1G9XY7ifZ7jSGJ7V+aOwjm2jO+MTiooYtOG+OiPs+s27+vYrAq+VL6IxFRfc/r3o272FdwNaLv2zNij9292mDXAX6R0TzUiPfBkRIxxpyKSvwu4M/zDp6ZnnUsSb2NGj2ybscUFI8F2TORh4C5TcinSSdp1QP6OHX8+1/4l0jAIxmzL0BSABS2T2QxZQ3dgpBvt7IQyB21LDHMh5M2xr3o8+e8zbBD+YdjWtlzlA1jGI+GEeKrAFHeqEHqLeQgw0Vyq4tt5vHJNVYRZbbUKqc4xvcqEwPKsuDyvy91c08P1HvcZI5JJ7tFc9woTGGUitnp+RNP5WzID15cfrFvydc90/KnZmaPTTq5khKzsenr267LSuTdRr0DaDdYRR4gRCBxLGLN6H45vLP9wdxn8yWsuYsCw9ec/RnLWMoNFmDyErPQ6BcK9Xh6SxVc+8L8/+LJP67bP/ru2YxVSAIQk8QJgCQdfdfYislOikoNxh5CKQIfzj20Jm1O84fGRJWEHxui0n0wXbqhr20NV2sSR10HwtXUugLmlDSUMHs0IbXtC+80OAdW4WiniEK3SG23u3kM3eamc30+kBKgwet3p3K9DzJdKc1uCTWu9DoDrFshziebUwDotSi43QU8dSVUjn7gvBQRWd9W5dxsAo0+/Ti0SBAILPWsCdkZnz0/dENa0/GzN1PEdbMBbkdp2LmwbjlrZWjQIr0PARtG6Q60SWmRvZ8wALpI4AgjX+e9WfJVi3mFMZXYE/Z8/50TrtQIwFV0CDfATAErU5KxvTAPXtybm64fmedx66z+7MiI5I3H0lYpGFO7GkYbi7MGfGR0L4J+q9r+6V3GrXHyuSfZXH9Euoco2tRVJ01pc6W8tQh+qlj7DOHuHr7k/XOcXSn2AbH2HrbWLptTL195DMbSh2i1DhFPxuX0LAki3f0SftdWa+2XwoDedD+PSHwJgQIZKiH55NTtHLlsZ3H4ldczFuzODxi/N70K7e/gEYEQmtS6EEIrQcFdkTHbrG6OZutbOw2M0yN5oMXSZrIP63af9CSACBaegezWApmWyvZGU3wXUGIBjCvRwWTS28u/fRw8NqTxxeH08bvTbx8+7sjZ1alpH8yyBvTw3EjMUTykInvQjZ+DOogeJHb1YsxNdocXB1VqdxUIFySzZ6Zzpl8pn5sYv1IKnM4tX4EjeGbRPdPpk9PYy7N5P5UhFMqW3MxLUut6+zlgSETtDtBOo80YxBlqJ/1Dlb53rkLAVN3xowOzaooWw5t9uy6+QEh4QkZX0KjFQgRgSGjwI3URdPblZfY7QpLafsVRv2NZPijqpFmbwXNC/0VnvJJo8r0PAfwyQQPQbONpMI3OWUWo2LFpyeou8+FPHny9fjgREpeEOXCd9FJC0DkBSJHE2ZvvuZlwp0J6RRQrILOEOhPIwcedw/gjX0Krk5Z3yavaVVUtrRVydvqVEq2Tinra9Hp+ab+cui9BN2hIF9BiqcaBK6Am202hijr3sUrJ9/IXzr3YFh20fq66sAvIg/uObXxReMwDXP4qVPTeeV/Ayky8hAhnmx4nvNYprrOV6oHBwEsPi+vvHrevmpmfLEZZ9RtMpbimgKsQ9v91NT2T4MAAY6geciDG3MnBoVeK/5xe2LY5AOX5lOSRoemX8sPNIgmHU1dl3RpiQHzNOBupMgVcAQ4Agzp+Y5GfBiI/aFpGsj/AYrl0L4COlZC20pQLAP5fGiaBpLxJOY9wHcyCC2GJIA5tND9S0rmJqSuiEv+5/rj27ckHrfZU3Lg0k5QuJeWBk7bHVR2dypIXUHsCTgy8qzI1pXa7oo8obJEpNKbCHhlLGQxyAF4M93+MAfcaO7LkJaicG1bZyanja+SEp0UEPkAjmpvTTl9NvBp2SffHf2ioOTnr+JiV8bs78ZnU85/67y96KuYA4O8MRlXA4+eWttaP4ldMVHRMByECCQ2gFsBFxn5iOQhECPzwRWElg+JIRA5A2bVxx9xp3TOnXsBFfdmrTqw3Sco48fY3Ywn87+MCvfbdWXcodw5+8NZ5R+bJB63C/7e/NQHcETwkRH3JbRxPJUsi6Oqa9OZpTH+xtHgDd+2P0zqf0k0IknC4i6l6BnI5bbfEau03fdBvt7AHWYS2A4K7bUst9bqyT8f+WfuzZXxGT+O3J7utuv+2jMHtPTJq2OPDN93/Uha8PTguFOZX0GrV9GNGVcvzzIKPAkRGuS7YI98dMxReJU/v8Jf8Hgy59HfsJpxqSnvq1jvxWWtnBMWMX/fntTzAeV3ly0/Hrs3YwcofC9cXusZlLn3UmwYdUXRzQ+gyRqkNqQQDQhcQfm1tru8RNx2jdcu77EsZCRYaPOvdHpzg4M/Sk83kyfNq6eJAIO5SzNIkDUtXTlcVZ2yefB5JrQuIHnWgCODwEFV58N9+N5myheR2bsWxCR9STvIKFsWEEZ1CK0aub/Ae8/V0tKvmpkzP9gXP/VAkow+CZqQkj5p0+H1J7O2L488sPPMNsq5zRsityXf2hUQtq/o1rcLI0Iu3NiEVyysfxgA8mHJuV/P3xcqZ01QMcfsoHxZc3f+IOat51uTPERybaBpcV93Rp2i9QqnvbJFpzdXfAjCbE/1OvH7X1//Mj39P0tHApAmkjS+dPEgAKCtf/CWSJ0r0PI7cJM2hWj8zIQ5AoYIgV0P1xsaPUqKZxxOWJJ99dvpv0R7Bt+x2fnwvbBEvHZB+MUtDltLRocU3rs3H5qtlJzJ6yJC/fflOO3J333uYFrhtvf3JXx8OH7akbM5NzeujQkJTQvLufnDt8dWqRtG4bXTdhxezCobDY3WAzwXSzlb4ACNnxp0yXxVYz5fXixqV/Zb2sAv1/1XlHPy9d/0f6nab1QkXzN7EnX2FWCqfKGGrxL2d2YYlV+YRB7mwryJ79DDGcp6PPFSxvy9ZzauCTuwjRJUVLrs470Hlkad8gtLjUpbC02uHQL/z05Ee4XcmHTofOip7UWlP/39cFTctUPzDh5Mzfuy7ME/lhzYHRCyNy5tpYH/Dgjte1kj9AIH4CHgIxM+hFSs6tdd5Lfzb+DqQqxdZi77/Lqh+RfjbfnskWCxyiIBjCaSwHW9xUJlnkDHahV36W4a1aEg+xB4rpZbQGI7AzZUUe8rq/GrvD0xM2tmm2gONXtVRPxnBtyjj++3LmLzrrNbTmb8EEFdwixbvCVipahsfk76rPuFk6DJQ1Trz6yYbMA9SSEymRslAleQfWTqCNPp7jLkkjxMW4R34Lo+c3ZEkmCyNJLeTrwVFy+L/4QFsUgYgNQDgBFA0f2iSqy5yu+4LWvDVHytrsDYsQ9aPwV8OPDtwHyGwBCIrUCKXvCHaOtHGAXWJN9RVu3TyRrRw3pHVfeOXuDRzvQa5LmAyI3EHICHAEcgQkahjUk0EloDDJpgnS4P72DflSrz+J1PJOqWnhcWhUgDSRrJf+9n/tV4C6qRL9sOZjsKIA1AEK9aOiRAl8HIbe++JenMFavvS+UsBdamKevRpJk6dkBrIEinAT6O5A8BgTPgVgQPGc23rHiW62mEAIEYEbiTSewFuC9Ip4LiM7I9pEd9oVVTRVcKH0jkN4TaImkXU9X9XG+WiwDSnBuZSIvNw3/Pk9483o5qJjPo0/xkJJAkGAH+ZYjyMroGDOyOnnuyriKRtlDUfr9RWdvSyOsQyHTlKl1+3/NzZFc0aA+DdgdotoFmG2h+Ae1O6DwMndF9nelKbX6LtpynYVfJZY9lTcW4/LpId7exS9DR0/3CSFqe5eXmRBKE2cvIfMQgiTcpAb1hvE3XVfLloZEkLQ5ZBBhIMILl4P0vswUDkBq9UdjZX6ceeKjovSVuvyZS5wi60gQ9p3idieyORJaOytIksHSJXM1pvi6d/zxH0HVN1Hlbqn6g6HuqeSHW9XUNGkz/tvURBAFGkwWjbHpZ6TcBGF47/L+F+H+v2j8T/6/an4n/AZa0ZgPjzx+RAAAAAElFTkSuQmCC"/>
          <p:cNvSpPr>
            <a:spLocks noChangeAspect="1" noChangeArrowheads="1"/>
          </p:cNvSpPr>
          <p:nvPr/>
        </p:nvSpPr>
        <p:spPr bwMode="auto">
          <a:xfrm>
            <a:off x="155575" y="-509905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563" name="AutoShape 3" descr="data:image/png;base64,iVBORw0KGgoAAAANSUhEUgAAAGcAAABPCAIAAAB53Ez1AAAgAElEQVR4nO28V3Tj5fXvfS7elZOQMMVVvVf3mWHoIY0EQgjkDwk1JAFCgFDDn5LQAwSGMgNMn/G4N9myLcuSLVuyenO3eu/d3eqSLUvvxSNp5IHkkJyLd71r/X/LFzZ4JPvjXb57P8/e/yv3P8+///yv/69/gP9fPnlqx8+2fHYu/3H8fOuJC22fX2w/cbH980udX7R0nWztPt3afaat53xH34WOgeYO+qWuoZbuobbe4Q4ao7Of0Tkw3DPE6B1m9jFG+5nsgdExOmt8kM0ZZHMYHO7IBG9kgsecnGLxBKNcPosnGOOLxviicaGEI5RwRBKuSMoVSrlC6aRYNiWWT4nlPJGUL1GI5DNixaxYMSubmZfNLAjlszyxnCuUToikEyLpuEA8LhBzhJJxgXiMLwIvzuTymZNTDA6XweEOj08Oj08OsjkD7HHaKLuPyeobGe0dZvYMjnQNjHTQRtr7Rtp6Ry71DDV30S92Dlzo6D/X3ne2rfd0a8/Jlq4vL3V+0dzx+cX2Exfajp9vPX6+9bNzLXuoXUZ2rgUg+6K544uWzi9bu0639Zxp7zvX3ne+g9bcPXCpO8+rvY/RQWN0DTB7Bkd7h0ZpI6wirKGxieHxSUAKYGJPCcFvyBFIJoSSSZF0UiTjSeQ8qYInVfClCoFUKZRNi+QzgJRiblGinBvl8Dp6B85favvg488++/L0AIPFE0klylmhbJovVU5JFTyJnCeW88TySZFsUiSdEErG+aIxvog9JWTxBMzJKebk1MgEb3icOzQ+QWePD7DG+pls2gird3i0mz7aNcDs7B9pp4209Q639gxd6qI3dw5c6Ow/19F3pr33VGv3FeyupAZAHj/fevxC2xfNHV9e6jzZ0nWqtftMW++5Ttr5zv4Lnf2XuugtPYDXcNcAs7vIi8HuZ47RWeMAFjCuIqwxgXhcIJ4QSSfFMq5EzpcqBVJlkREwJYlyTjo9L5tZkM0syGcXZxY0fXTG6+/8/alnX3j6uRd/9ev7idQ6FI54x13/9dc33qYzRuUzCxLlnEQ5J5LPiOUzQtk0eE2+RMETyXgi2aRAyhGKgUWzpgSjwAAnuEPjE4NsDp013j/KpjHYfcOjvUPMbvpoZz+zgzbS1jvc0j14qWvgYtfA+Q7amfbe0209p1q7v7zU+Xlzx4mL7ScutF1J7cSFthMX2k5cbP/yUuep1q7TbT1n23rOt9MudvZf7Bxo7qK39gy19zI6aIwuOqNnkAl4Fe2r1LjYU8IxgYgjEE8IJVyxjCuWTUkUfJlSKJ8RKWYkJZjkM4vy2UXF3JJyXqWcV03PqxRzS5+fOnvPfQ/ee99DTz37wtvv/ePDT47fc9+DBDL10JGjTz79zN/efGecy5+eV8lnFwFo6fS8RDknVsyKSghOSeRcsWxSJOUIJWN80diUCFgfcN7BMQ6dNdbPZPczWX3DrJ5BVtcAs5M20t433Noz1No91NxFv9BJO9dBA0b3ZUvX580dn19sv5Ia8EpgYqdbu8+29Z1vp13s6L/URb8EkPUxugaY3fSRnuER2ggLxC/Ai8HhgrDFnhKO80UTQglXJJ0Sy0ttKo9pdg+mmUXNzKJmdkk7u6SdU+kWNUbaIOPo9TfdePMtT//5uZNnzsuUsyq9STm78NjjT+DxhJ///Bd33X3P2YstS1rj7JJ2ekE9vaBWzqsUc0tFiJcJAusTywG7cYGYPSUc5QqYk1MjHN7QWMHumGO0EXbvEKuHPtrVP9rRP9LWy2jtGbrUTQdGd7a993Rb98mWri+aO/ZQ+6K544vmji+BV7b2nG3vu9DR39w5cKmL3tY73N431EFjdA2M9AyO0hjs/lE28MehsYnLvPjCcYGYI5JwJXK+RCGUXglLOa+aXlAXMc2pdPNq/YLGMK82LGiMi1rjks6kM9nOnG9uaDp8+PCRx//4xCRPYLDY1QaLw+P7+LPjRBLpyDVHGxoPffbFKb3ZtqA1zKv182o9gD67pJ1Z1Cjn1YCgdHoeuL9IPiOQKqckCq5YPlEwPWB3IxO84fFJ+tj4AJvdz2T3MVg9Q+weOquDxuzoY7T1DLV0D17sGrjQ2X+2o+90W8/Jlq491L681HmqpTsfyNr7LnTQmjsHWroHW3vyWbKbPtI7fDnkF+1rlCcY44tApOdK5DyJXCBTFkNV0aymF9QFg9IvaAxLOtOSzqTSm1V6s9pg1VvsRpvTYLEbLHa+SPrgQw8fOnLkzl/eNcHlm2xOs929qNH/6t7foNGYhoamu+7+L6FErrfYdSab0ebSme1qg2VJa1zQGObV+jmVDrxRqQEWnXdKquBKZBMiKUcgHstnDP4wZ3JwnDPI5gwwx/pHxvuGx3rorO7+0c7ekbae4ZbuoeZu+oVO2pn2nlNt3XuoARM719Z7oZ12saO/gGyog8bo7B/ppjN7h1j9I2w6awzYV1FJjPNFk0LplFjOlygEMqVQNi1WzklmF6Rzi4r5JQALmFXemsw2s8Ntdrj1FrvObNNb7GaHe1FjkCrmNAaL2e6yuTwS5fTHx0+8/ff35Ippt9en05ve++DDI9dce/P3f/CHx58YYXOsTq/R5lxQ65ljkxyeYF6l0xqtaoNZpTct6YyLWuOCxjCn0gIXLrKTKOdE8jmhbJYvUfJEskmBhMMXjfOELK5gZHKKweEOsSforPF+Jps2wu4ZYnUNjHbQmG29I609w82d/ec7+8529O2hdrq1B2iLi539hSg2XBAWLBqDPcAcG2TlQ34+3vNFHKGEK5LxJQqRbPqyfc0tKRfV00uaWZV2TqVb1BpVerNKb9IYrWaHZ16lHRplj3GndCarxem2ub2sCe7Lr71+9kJLV2+/xe5yuH0ef9AXXPb6g4HQslqjO3Hii7+89PLLr7x28tSZ2UWVyx+0uTwOj6+5reOVv71x+vzFdz/4cFGjN9qceotdY7JqjBa1wbyoNSxqDcB/ZxY1AJ9sZlGinBfJZ4Wyab5YzhPJuELpuEDCmhKOcvkMDndobILOHh8YHacx2L1D7J5Bdmf/aHsfo7VnsLl74Hxn/x5q59r7LnT0A2RtBa/soo/0DjFpI+xilgT2BXhNiqQ8sVwonRYrZsSKWdnMgmLusnEtaAyAl8Zo1ZqserPN7HDRGcwf/OTWmvrGO+/+1ZenThstVl8w1NnT+87f35/k8nv7Blxur9fn93j9Xl8gGFoZ53Cff+Evf3np5Q/+8VFvX7/N7gyEVlxen9Prc/n88pnZiy2tL7/2109OfG6w2CwOl8nmMFodeotDZ7ZrTVa1wQxCwYLGMLukm1nUTC+o5LNLwO5AtuVL5JMiKdDJo1w+iHSDYxMDo+O0EXbfMLubzurqH23vY7T0DDZ3Deyhdr6D1tw1cKmL3tYz1N4HAtlo3zCrn8kuCjHm5FTRxCbEMp5ULpBNSxSzIH6BhFhwRsOSzqQxWrQmu95iN1odFod7fkn9p6f+/McnnhwaHnn9jbdeePGlmdl5fyDkD4Tm5hdff+OthUVVaHk1EFz2B0LLK2vzC4v3P/DA0WuvffSxJ86eu+B0eVZW1/2BkN8f8gSC/uUV5fz8i//98iR3yhcIeQJBX2jZv7zi9gWsTrfJ5jBa7XqLTWeyaowWld68qDUuaPRzKt3MokY5ryqmWqF8ekqi4IpkE0LJGF80WlAnQ2OcgdGxfia7d5jVTWd10JitPUMt3YN7qF3s7AeBrL2P0dnP7KYz815ZIizYU0KOUDIhknIlcp5MKZTPSJRzpSZWsC/Ay6q32A1Wh9nusjo9DrdXIBQ/+dSf//HhsfWNLYFQ/NFHn6g1utDy6vLKmt3h6ujsVqm1q2sbyytrK6vr6xtb9MGhhx9++Lbbb/v1fffTB4fXN7ZWVtdDy6vgwx9c5kzyZHLl2vrm8uqq0+2aEgoZzNHpmTmvP+B0e60Ol9nuMFodBotda7IBt13SgZCnm1nUKOaWCsFuRiBVTonloLRgTwmZk3wGZ3JoDOgSdt8wu2tgFMjgPdRauuhtvcMdfSNdA6M9g+y+YdZAQe4zOFwWT8CaEo4LJZMSOVeq4MunRcorTWxBY1TpzWqDRWuyGix2o81psjvNTqfV7XF4fB6vX28wffzJZ6+8+leT2cpijzdfanV7fCur64CRVKYY50yub2yBj82tiEqt/vjjj59//vmnn356ZnZ+YzOytr5Z/FheWRMIRAajeX1jS6vT/enJP1133XX3/vrXj/z+Dyc+/9Jisbm8PpvLbXV6zHaXweoAyQdkjEWtEcQ75by6qFFE8pkpiWJCLOUIJexCmBsen6CzxgaY7N4hdjed1d7H2EOtrXe4gzbS2c/sGWT3Do31j1xGNsrlj00JOQLxpEg6JVUI5EpxwcSU86q5gompDRatyaYz24w2h8XusjrcVpfb7vE6vT5fMBQMrYSWV/2BkN8fDASXLza3HPv4U5Vau7kVWd/Y2tgMr6yur65tbIWjxY9oLLa6umqz2ewORzgS3QpHtsLRrXBkcyuysRne2AyHI7HNrchWOCqRyO66666WltZgKPTRsWM/u+32sTGOP7Ts9PocHp/N7bU43Wa7y2h16Mw2rcmqNlqWdKZ5tX5OlU+yoLoQyqZ5EjlXLJsQSsamRAAcUMI0xljP4GjnAHMPtfa+4c7+kW76aO8QmzYyDhTZyAQPxP4JoYQHcqV8RqKcK0pW4JXAxHRmm8FqN9nsVqfT7nQ7XR63x+fx+oOhFa8v4Pb4Qsura+ub6xtba+ubQpHkzNnzKrU2kUxHY4mtcDQSS0RjiUgsHo3HwEcyncrlcru5bDaXS22nwX+MxOKRaDwciRXhbm5FwpGYTm+cmZ1vvtT62ONPvPHm21qdIbS86vMHPb6Ay+t3eLx2t8fqdJlsTqPVobfYNEbLks64qNUXvVU+u1hMEcBb2XxRIbFO0lnjtBFWz9BeaiD89w6xaCNjA6zxYrocF4g5IilPIhdIlSL5jHR6Xj6zCCT+vFq/oDGqDGatyQZCvtnhsLpcdo/H5fV5fQF/IBQMrej0Rlo/nT3G4fL4q2sbm5vhra1INJbY2oosLCzRaANmszWZ2o7HU/F4KpFMJVPJRDKZ2k4HQ8EvT3753PPPXWy+6Pa4U+lUIplIJJPxeCIeT8TiiVgsHo3GYvHEkkp97NjHDz708EsvvTw0zHB7vJFobHMzvLyyFggu+/xBjz/g8vmdHq/N6bU43KaCRgGRDnjr9IIagBMrZgUyJVcsB1UESKxDYxN01jhtZHQPtZ5BZu8wizbCHmCNgabYKJfP5gs5IilXIp+SKoXy6aKVzSxq5tW6Ra1JpTdrTVa9xWG0OS0Op93tdni8bn/AFwgGAsuh5dX1jS2xRHbu/EWFcqa9o2ttfTMaS0Sj8Xg8mUikRkZGX3/9zcVFVSazm0qlU6l0KpVKp9PpdDqbzba1te3fv//AgQO33HJLb2/v9vZ2Op1Op1KpVCqVTKZSyWQikUgkdnZ2ZDLZe3//O5fLDYfDqVQqGo3abDaVSgO8Phha8QdCPn/Q4/W7PD6722tx5sFpTVa10QykydySDoCTTs+L5DN8qWJSLJsQSdhTQubkVL5PNzq2h1rvMLOfySoiY05OsaaEHIGYK5bxJQqhfEaimJPPLgKvnFfrl3TGfOC32k02p8XptLndTq/P4/P7AqFAcHlldT0cjsYTqUgsYbU5DCZL86VWp8sTTyTj8UQikUyntyORyMrKSjq9XXjS6XR6e3t7Z2cnl8sxGAwymVxfX//888/PzMzs7u5mMpmdnR3wffnvTqdXVlYsFsvW1lYmk0kmk4lEYnNz89ixY+/9/f2PP/7U5fKsrW+Gllfz7HwBt8fnKHirweLQmawao7kkP6hAmBPJp/lSJVcsGxeIWTxB0dz2UKONsICULYqM8aLuLygM5byqEMhMGqNFZ7YZrQ6z3Wlzuhxur9ub5xVaXl1d3VhdW5/gTn547FhPX+9WJBJLxEPLy1KZTK5QAItJp9OZTCaXy2UymUwmA6CAT7LZbC6XSyQSAoFgamrK7Xbv7Oxks9nd3d3it4FnZ2dncnLy5MmTy8vL29vbmUwmkUhwOJwzZ86cPHn6nnt+rdHotsLRtfXN1bUNIAaB0TndXqvTZXE4TTa73mzTGC0qvWlBo59d0hRdFSgSrljGEUqAnw6yOXuolUpZEM4mxLIpiUIkmykqDIBsSWfWGK06s91oc1gcLpsLmFjA7w8FQyvLK2tr65tr6xsDQ/QHHnzgyJEjtbW158+fB79SMBT0+Xw7Ozs7OzsAEHgApn/ryWazgOPKyorb7U6lUjs7OysrK2q1+pNPPhkcHOTypowma3o7k0rvbIWj6xtbeXCh5UAg5PEFHB6v3e22OF1Gm1NnsWtM+cRaGuNE8hm+VDkplhW1yB5qxQY/SJpAZAjl08AxC7FMv6QzaQwWncVutDnNRWQBvy8QBMhW1za2ItG5hflXXnt1kst1uVxvvfXWbbfdZrPZwK8KjOvrYGWzud3Sr1PhyJrXF3A4gg7Hht+/HY1e/tZcLpvNfZU1j8drb29Pp9PgS58/xJviy2SK1dX1SDS+vrm1ur4eWlkFRufxBRxer83tsThdJpuzkFjz5ZdyXi2bWRQr5kTymSmpYkKYD3B7qBXL8jG+aFIomRLLhbJp0B1TzqtmFrXzat2SzqgxWHQWq8FutzhdNpfb4fF6/MFAcDlUsLL1ja1ILD4zO/vOO+8MDg76/X69Xk+lUj/99NOigYBnr+XkdrO7mVwml8vlMjnLgm7kXMul1945/dwrXzzz0oePPvnuI4998tzz/adPGmamd1MJwBjgyxVeKZvNbm9vJ5NJ8Pew2+xvvvnmQw89dP999x8/8YXPHwxHY0D3rKyuLy+v+gMhtz/g8PrsHq/V6TbbiorENK8G4DSyGRWQI1NiOUcgYfEEe6jlk+aUkCOQ8IT5cAZ8E0j/Ra1RbTDrzDaDzW52Oqwut8Prdfn8vkCoaGUbm+HNrUg0HltbX2ez2R999FFPT080Gr377ruRSOS5c+e2t7eLv+FeaLlMNpvL5dbcyy3HTj36s/+67/D3n//BLz59+Kn37nv8yR/c+cC1P77/6C0PXnvLUz/75cW/fxBw2HK53G5uN5vN5bK5K0wOvPja6iqXy/X7/RqN5o033+4fGAxHYlvh2MZmGJQWwdCKLxBy+wNOj8/uclscTpPVoTNZ1QbLktY0r9bPLGoVcypQOQikSq5INsYX7aEGfJPNF00IpcDQijpjdkm7oNGr9CatyWqwOkx2p9XltHs8bl/eMVdWQeUY3gpHw9FoLB5LJpPJZHJjYyOZTOZyubm5uVdffXVkZGR9fX1qasput1/hWbu5bC6XUytVj9758BF0/fXYpvuuu+P9h1/45NH//tOP7/lF4/dvIV9zE/HwD0jX/Kz2mnsOXf/2o3+yqpdyuWwum93NXUktGo0ODQ11dHRMTEzQaLRTp0794x8fDjOYkWg8Eo2DamR1bWNldR0kVo/X73R7rC632eY0Wuxak1WlN8+rDaUBTiib5onl40LJHmrAN0E/ViBVgs5PMZyp9EaN0aK32E02p9Xptrs9Lq/P6w8GgytAE61vbG2FI+FYNBqPJeIJEJu/6ok6ne6RRx45e/Zs7ivP1vL67+56APHtcmIZ7CiCfBv1umduf/jxW3/zQ+r1Dag6KoJChOII1ZgaBOEaTM0d9Ufff/LZZYcDWFxu77ssLy9/+umnnZ2dLBartbV1aGhobm5ufW09mUrF4slIJL4ZjmxshkGnIBha8fuDbq/f4fZanR6TzWmw2DV5cHktIptZEMlnpiTyCZF0DzXQz5gUy3hSRdHQijWT2mDWme0mm9PicDncHpfX7/UH8iJjbWN9fWtzKxyORqLxWCKRSCaTQE8BYbG2tjY5Oel2u3O5XCKR0Gq1Pp+vFCj4xLykvuvw0fsam968++7jv33kxB8evfj8C+/d/+Cd1KaaMiS2EoOB4rEQLK6agIeSKFDC90lN77306tbqKniJXC6XTCY5HM7c3FwkEgGKr/TJZHaSyWQ8kYjG45FodHMrsr6+BcAFgss+f8Dt9dndPovDY7I5dRa72mBZ1BqL9ZZEOSeQKnli2R5qY3wRRySZFMv4sukSQ9POq/VAnRksdrPdZXO6XZ7L1RLIAJtb0XAkGo1F4/F4MplMpVIA2e7ubiKRuHDhwp///OcXXnhBqVTu8crd3cvUdrNSBmP43bdWJ0ey2pmcXZdzG3O2xahwdOnLT0///re/bGjEV6LQ5QRsBQlbRcBUEzCVmBoE8fXn/3t9ZRW8yM7OjlKplEql4XA4Ho+Dvxn4X5lMBqjiZDIZT8SjsdhWJAoCHOg+BQIhj89v93gtTg+o87Um65LOOK/WAXPLFwwSxR5qoAzgSRSCQuU0s6iZU+sWtQa1waw12QxWh8Xptrs9bo/P5w8WkW1shrfCsWg0/lVkuVxufX393XffHRsb43A4Tz311Oeff766uqpWqwOBQKnzpsMR1fBwRMnPuVS5gDW34s9tBHIhR848n5ub2uUNaM989OZdv6iD4ZAVOHQFHl1JQENI2CrCzU03qOaXcnvTSygUGmWNikSicDgM/jzFuiKVTuXBRWNbW9G9mSHo8ubrLbPdqTfbNAYLqFKnF9TgyEYgVe6hNimQgOPLoqHNqXQLWsOSzlhIAm6ry+P0ej0+P6gxQTjb3IpEIvF4PJFMJoqKv6jFstksm81+5ZVXdDrd4uJid3d3IBC4dOmSXC4vtbtUdGtjbnpHPZ1xqDIBe3YlkNsIxcxaH3/cx6Ktj3Zsj7b6O06+9stf4MqR6Ao8qhIPgxLwyJrbbvyZRWfO5XKZ3d1wOLy2usZgMLp7uocYQ8dPHF9cXMyV6OFMJpPe2U5tp5PJZDyeiETimwX1u7yyFgyu+HxBt9dn93gsTqfBatcb7Wq9ZUFjmF3SFsqsmT3UuEIpX6IQSJXFiJZXG3qT1mwz2pxWp8fm9lwhNdY3trbC0VgskUgkU6nL4az4g4IXj8Vixc9zuRyoDYpfZnO5TDq+pp6PzIpz1qWs35pb8QSmRbJTn2k6mt0cZoDRu9x5Oky7oP3iwz/feiuhEoGpwOArMbVQ0hMP/inoXc7lcslUsrWtTTk9rVQq+Xx+b19vW1ur3+8vOimwuJ3MTno7nU6nEolkNJYIR/JCBJQN/kDI4/M7PF6ry22yO/Xmy9GtmBP2UOOJZOCQHGi0IrV86rS7bE6Py+P1+gP+YGi5YGigNRiLJxOJvG/u7OyUBqxSWFc8l7NBLpfdTukmOJyPP3Ay+7MOfc5t2hJNuDrOKz7/pOuVVyffeydEa4mMdm7Szis+fOv311zz2C0/OvHIH5665UfnPjqRyWRzuexuNrO+mRc6V7xL8QHmtr29nU6nkslUIp6MRuOb4SjIpwVqAac3T81gsRdErx5IELFidg+1YjEAmrTFdiNoZ1scLrvLnY9oweUSQ4tEotFi3gTV5X9QVOZ2dx0SWd+rrw2987p5ciRjWEiKxtcnhlyModlLHXMtFzaFo2kZK8JoMX3xbs9jDww/9+gq7ZT+0mcTzefAv8/m/umfp5RgEVwqlS6a2+ZWpJgWfIGQy+ezuT1mR773qzaYFzSGmUUNEG57qBUvi+1xT4NZa7aCRpDD7XF7/SAPrKyu5/NAJByNx0qTwNdUS9/s8esM3FOnNPRe/7RgRzcb4TFyWumuYT5r1ed8xpx9Litjr7ScEL74GPu536o+eyU2ctbbd6Hlb6/q5JJcNgNM9htS29nZSafT8XgyFk+W6l5wiOP2+x1erzVfnOadtBja9lADrdrSoLakM6mNFq3FZnI4rS630+P1gZKzJA+EoxGQOkFE+8+6F7lcLpvL7SZjUaMmY1TlnIasYXaT2ZVQcHNOYzbozAUcOY1ih9Fqef2pod/cyXrmd/6e4ysjzccfe/jW2po//vxO4ywwgW9kbgVq28lUOh5PRaOJrVInDS67AwGH12dzuc12hz7vpMai/riSGqjVFXNL0wuaebVhSWfSmGxai93ocFrdbqfX4/MHgsGSPBCJgkQADK1oa/8BtVw2m0lF4k5jzqSJKviOgRbrhePrEyO7NvWu17hrXNoRMOMtH9vffFL6/BPnH/nNZ489+OKv7m5A4Bpx5J82HD778aeZ7W0QxL45tVQynUgmo/H4ViEnrKysB4LL3kAQnG+ZHQ691ao1WVR6czEh7KEG6gHZzIJyXj2zqJtX61V6s85kM1odZocTdIS8e90zHIkVsudljfaf2lo2u5MIW3UZ7Uxyhrs5NZia5md0C7sOddYym1kQb/OHUvSzkUsf6469+e49d/6IWPMD0pFGFOUGYt0d9UdPvvfR7nYmV9o7+if+elmCpNOpVCqRTEQT8XA0VlS8xcrU7nKbHQ6D1QbK0jlVvj/+r6gtaPQqvUVntplKWo9efzC0vLqHWjyRTKaKMu0/DmrZXHY3m00vBxPzoh35WHSoJ9LXszHcv8Whp+YmMkvCXcV4ZrJvi3aW9/ZLz/z4+z8l1fwAV99Qhb4BR339T89ZNYZcIV3+a2q50lIhlU4kQYEVA6ENUAsEl72+gMPtsTidRrtDZ7ap9Kb/A7XpBfXskm5Ra1QZLDqTFVAD5brPHwRBbS+1ZLHZ/39BbTeTy+1mdhIm1Qa9c+XslxtdbdHxoZRgPDMryqrEWcXoDrtT/sFfX7vjJ/c1HX7ml/eeff9Yx9nzQg4nvLGRK1EY/5ranoRQoBaOxkBoW1ldB2Wp50pqZlCQXkmteDgwvaCaXcoXUkVqDo/X7csn0NUrbW2PUvuPqWWzu7u5XCYa3pAKttj9STk7rZfv2tQ541J6mrfCame/8ewzNxz+wzX1b97589a/vhYyG79J+P9aaru7uzs7O2ngoYDa1pWqzeH2WpxOow2c2Fvm1XpQxv8zauqvoeb2uLT30dEAABuKSURBVP35iv0rHpoEHvp/Qy2XzeaymVwut5vLbYdXI2rp9gJ/VyvdWRBt8ZlhOds3MfyXn/3k6aam4Scfmnzx0XOPPdT8j3dtel00EgXU/y1qBVtLJZKJWCJ+pfj4GmrmotDdQ00omy6cqgCxBrpDtsse6vN7A8FgaOWrHlqk9h97aPHZiUd3NjbSfkdKp0xLR1cYrRuSkbCcc+aPj/6WSrlw/52mz/5qOvMe//Qn81yecVb7zuvvzy4s/ltvcTmNlsQ1cByT73/kPfQbUAMVaMnxnV5tMOnMVoPVYXG4bG7PFTl0cysSjsRj8UQima9Av3k2yGYvd61XQquqebWQL+3u6uWxmTGfMx30b2+Etu26pVMfmLo+z1ln2W/85aNbf/jX718z/u6zq0JGXL+QXV8N2f3H3/m8gXjktVff2gWnNNlsLvtNte4/o5bPocW4ZrODuPZ/oKaYW5pZ1Cxo9CqDUWu2GKxOi8Ntc3uchQZRiYfGo5eppb4ptSyQVdlcLjdAG7zjJ3fe0HhTPbapiVg/3Hwp5XFmVgLZzZVth8k5Tk+oRMbe5jduvobz8gusv79hl/DiwWB8bWtaqHjsgcfJqDocovam636mVhmKZvSvqe2pRkuyQWkOBcrD4XJbHE6DDTTETV9PjS9RgPuhirmlmUX1vFq3pDdqTBaD1WG276FW2u2IFqTHvxPX8iGcQR9pqjmEqcZRUTWYMvRv77hnQ29M+zw7a6u7a2sZvyfrNMTnxKcf/g3zLy/MNV+wiaX2eYNNbT33+dmbjtyEqsJRcI215KMEXOPbb30Qjxfr9m9KLZVMxZOJWOLrqHmu0GumebX+a1QuX6Io1gbgUGpJV2x4OK1Ot9Pj9foCgT2lezQSjcfjiUQikU6nvnHpns3lcpNj3BuabsRU4SjIWiq6jggl3nHTTxzTM+ll3/bm6vbm2nbAnXNo1W1nnr22aeJvr7OPHRtv72a0Dz7x8JN1+DoSilpHOtRAuYaMb8Kiahvrr3vumZcV0tm97/I1P8ll90ynU6lUPJmIxmNbkej6Rr49GQgse/0Bp8dndbrM9su3j0Bt8K/q0MJRngHcrzLZnVaX2+H2erx+UIeWhLZYNBYvFlX/glqp8ypkyusP30CAkokQai2qgYqqpSCojYS6iZ7u3WVPZj2QXvdnfDYfl3Xsdw/+6ZYffPr4M/RPT7/17Cs3N95MRdY0EQ4fJh9tIB4moWvxqBoqvrGWfA2VePj7N/7s4w8/DwZW/jW1TCazswO64al4PBmJxrfC0fWN8OraxvLyaiCw7PEHHF6ftXCDRmP859U7X6IAnaKSQxaj2mDRma1Gm8PidIHe9xXiYyscjcYSiWQqmfymTupyuO+87W50NZaMqKXA62qQ9RRETQ2irgZJ6vnyi9xKILexklsPBmXCs8/++YW7f/Xu4892HDvz16debiIfpiCojdjGJsKRBsJhIoJCQFJJqNpawiEyrhGHqsci63Couofuf1SjMfyzdweGtrOznU5vJxKpWCwJOkVAdoATUpffb3d7LQ630ebUmmzgTi+QuFdS44lkwNyKCWFene+v6a12s91pc+b7a/5ACFQIgFokf60q31/71+Aymcw7b76HgRJwUCIRRqEgaynIWiqylgKvPURuFA3St/2udbPBoVR0vfvOOw88/PajT7zz1F/u/ckvSUgiCVvbiDvciD1ERtbi4RQCkoxDkvEoKpVwiISpx6Pq8JhGPLoBg6y5+677rJYrj1z3diXTyWQqHktGolc0wZe9voDTe7m/Bs5cFjSGr+9Kgg54UbUVmkXG/N0hm8PidLk83uLpFLhMu7EZDoejsdieXu5lP73sJUAT5LgTvDpSE7IKj6zE4mAkMqqmFl1fh66vxTTc0HDDi48++cf7H7znp7ffes0Nt9Q2PviT239y+IZD+FoynFSLq6fiGwnIOmw1CV1NwCOpGAQJCSVQ8I1kXCMJU0fE1BHQdXhMAx5dh4ARfv+7P25uhkuR5antZLbT26lkMpFIxgotyaK+9QaC7tIOeKGXC4rQr+mAF09bSlXbolav0pt0JpveYjfbXQ6Xx+P1gy4bcNJCTkgUC9Iitby6uNzlzq0GV37zq/vQUDwaRkRVEyjoukbC4SOka66hXHuUet0R8lEqqo6MpJJRZBKChK5GISpgkAPVRASxFtdAQtViqomoagIWTiagarAICgZOpuAbKbgGIrqWiK7FI6lYJAWDpGBRVBSchMfW8biCK6hlMpmdbZAHkolEsthZWwOnoqEVTyDo9PpsLrfF4TTaHFqTTW0wg6BWPNzbQ22CLwbUwNFBMZMWjw6MNofN6Xa6vV5vADgpSKaFnBBLxONXSJBsvjGdlxpnTp6jEmpJ6BpUNZ6EqGkkHD5MPnqUet11NdcfpVx3hHL0MOmaQ8RDDYTGGgwVU43Z/+0D0Ao4EUXGQkkYCBEPoxBRNUR0LRZOxsLJZGw9+BwNJaJhRDSchEZS0AgKCkFBwskYFHWQziilVmzhJlPJvEwLR7/SxQ04PN4rsue8WjezqCkOduyhNs4Xc0Wy0hseoCAtHLzbDBa72eG0u9wuj88D2pN7kmk0tjeZ7u7uZrOZbDYDqImFkpuvu4WApJCQNTgIqQ7TUI9tbCIcPkq97gjpaBP+UAO+qRF/qAnfVI9rqMHUEBCEqjJIZRkEBcFiYEQisoaMriOh8pgIqBoCgoqDkTEwEhZOxiBIGCQZjaAgYGQYhFhdiT3cdKNOZyz1TXDJMplOxZPJWHyPb+aP9UoMzWR16MxWtcG8oNGDaaKvP0Vm84UTIilXLAMTd3svYJnUBrPOZDNZHVaHy+7xuHx+b/DKq0ThaCweTyb3NCkzu7s7uVxOp9b/8MYfoaoxWCgBByGR4dR6bGMNqq4e23iYdE0T4XAj/lAT4VAT4VAdpo6KpFLQFAqWAqtClO2vwiIJRDSVjK4loWoxECIaQiRj62twjVRMPRlVR0TVgBiHgpMQUCIMgodW48oOwv/213dBmVWKLJ3eTqZSsUQyGgNqYwuc6eUvF/mAoblNNpfBYtcYrUs684Imf9UDGBpfLN9DbZTLv3zde6+5LWoLh1VWR+Gmn9flD3iDy6Vp4YoAt729vZPJ5LLZnfTOqy++hofja9C1VGQdEUquRdfVYxupyNpadH0T4fAR8tFDpMOHiIcacA216NoadA0ZTUZBMfuuOlhxoJqIIZNxNXg4CVWFw8HIJHQtMDoyooaEqCEgqDg4BYMgIuFEBIwIg+AryhBHr7nRZnN+Xd5MxuOJaOxKQwsEl71+kDq9FofbaHXozXnBUWyrieUzfKmCK9x7O6ZwE0s4IZJOSRUl02QacN8P+KnR5rTYnXaX2+HxugMBf4noLWSGWPHqQiazm8vmLp1vbSA31KCptei6GmQdGU6pw9TVYepq0bV1mLrraq47TDrcRDzUSGysx9bVoCgEOAFRhdz/3bKrvnU1AoIiYyloCBpZhSKhqUR0DR5JxcMpBDiFDKcSYRQ8jIyDk1FwIgJKgFXjqipQkGpUd1dfrnBRoVgGJBOJeDwejcW3CsiWV9bALWefP+j2+O1uj8XhMtqcOrNNm49o+Z6adHoe3MTiXHETq3jrb0Ik5YkVJQ1xVfHSt8Zo0ZvtRpvd4nDa3R6n1+fxB/yhfI1V1L2RaL4Vkt3NjY9OXNt0PQVFqUXX12HqqahaMoJch6mtx9bXoKg/v+X2D9/44AjlSBOhsZHQUIetJcLwmGo0FoarLIMcuLoMi8TBy+HwcjgZTaZia/BIIhZGxEKJWAiJCKeSkDU4GBkDJyFgBGg1rqoCs/9qyIMP/C4eT2Zz2Z3MTiH8pxKJRCyeiMbi4Uh0o1ByFi83u70+h9tjc7nM4LzdaFbpzOCiQnFOTSBVgtG+PdRKpxi5ey/+TS+o51Ql4Cx2o90BbrE5vT5vYE9Jv7EVAZdltrczM4q5H998KwlBrkHV1aIbatB1ZCSFCCdQUeQ6TB0JTnzhT88Jxqeuqz/aSKg/RGykoMg4CJaCIpNRJFglsuJAVdVBCKoaTcFQqGgKCUnCwnBYKB4LwWMgRAyEiIOTMXAyAkqAVmOrKzEH9sFIhAaZdDqXy+2ApkYK3IVJxuKJSDQRjsSKsawUmd3ttjidFrvDYLUXLoPnkRXHD7hi2bhQfOUN0/xt5skpFpfPmRLxhDJB4c58YSRPs6DRq/RGMIxntDutJecJ4GpuPqVuhqOxuN8fuvfu+1DVWDyMSIRRyIgaMpJCgBMwUAwRjqciKQQY/ti7H02LFdc3XNtEaKjH1xFgeCqaUoOmkhEkNARTfnUFtAJGxlDIKDIJQcTD8RgoFgPBoatx6GoCqhqPrMYjIQRoFbaqHH1wPwxajb5wvnV3N7ezk9kGR1CJRDwei8biIJDtuXoVXPb4A04vmD1wm+1gtM9aDGdXTGxwvvY288DoWOms2QRfzBMXb+fmB80K4Ewao0VvtZttTovDbXd73F4/qBmAiFtb20glt0cZbAwcj6zCoqvx6CocHkrEwwkYKAZZhURXo0lwEgFOuHDyvIwvOVpzpAnfQEGRa7E19bi6WjSVDCdiIVhIGQxRhSQgiUQ4gYgg4mA4DBSLhuJQEByyGo+swsMqMdUV6Mpy1IF90MoK5PHPTu7uZnd2MqlUOplMJxLJeCweiUa3wtHNzUj+HnNBmgFk9jwyp8Fq15psxbsw0wuakumg6UmJbFwgBiMHe6gVp2fzN8HzAQ6MGl+eMwZlltpQuKNrc1qdHrvH7/IEPL6ALxQKBJfX1zdnlQt3/vSXRBSViKolIKlYKAFdjUVVY5BVKHglAl6JxEHxeBj+zOdnJDzR0ZojdZgaKprSQKhvINQ3YOvq0FQykoSsRlXur8bBcHgYDgfFYaBYNASDgmBQEBwKgoNVYavKUeUHEWUH4Ag4/pWXX0+nM7u7O8lkIplMxeOpaCzfpN3YDF9Ol8srvuAyqAHsbq+tMAcJBkjBRRiwqEE2syBRzApl0zyJYkIkLc4F7aEG9nOAZTn5qQOBeFIo5ZdkhkJVrwejs2Au22RzWpweh8vn9Po9fr8/EFoOrb760t/Q1VggRLFQEg5GxMGIGAgeXo6sLoNCKuCoaiyqGv3O395Wz6puPnRjLZpah6utx9fVE+obcHV1mBoiggivQlbsr0JUIrEwHLIKhYZikBA0EoJCVKOgFajKMkTZAXj5QWR5GeKJPz6zsRHZ3s4kEgkwpgX6P1/xyhVvIOTyB5xer83lsTg8JrtLb8lbWRHZ5REN2fSURDEhko7xL0897qHWMzxCGxktBTfKE3CmRDyBlF9y3ahkhtag1pu0BrMe3G6zu+0uj8Pj9QVCBr3pl7fdTYST8VAyFkrEwyl4OAWPIOPhZBycBK9GVZfD4OVIeDnid/c/EnIFfv/rR2qQlAZcXR2utg5XW4euIcEJmGoMCoKGlMPgVUgMFIuoQqEgaBQUA6tGVpVByw9AyvZDKg4iyg4ivvvdilOnLmR2c/FEEmTJcCSyGc7b1+Ury4GQ1xd0ef12j9fuchVHWsB4PJijKh1QFu5FBuaorpw+66Izius6iosB2DwBhy8G+3JKwRWLrfzchtlutDosdqfV5XL7AlKJ8pbrf0iAkHBQMg5BxcEoeBiFAKPgYWQCkkpCUfFwIroKDS+D3X37LzcCq888/jQFSarD1ddha+vQVDKcSITi8VA8ogoNKYfDKhF4JB5ZjUJBUPAqeEVZdcW+6vJ9lWX7qw9cXfWd75TdetudJostnkiBodGNzcj6xtb6xsbq2jpQZKA96/EFXCCQuVygONflx6fMpbeW88jk03yJgiuScQTi0pk92ghrD7UOGqObfnn1UHFpB4snGBeKJ0XS0gtu+bJBpcvPCBmtWqPVYLGZ7XaHxysQSK87dAO2ikCAU7FwChZKIkDJJBiFBKcSERQSgkJBUaloChlJvOnQ9e+88uatN/+4FkWux9bXoWupCBIeicfAsLBKJKQCDi2HQw9CUDA0pApeVQ6r2Ae5+nvlV31731X/e9/3vlN29f/ef/BA5TiHl97eBc5YHCTI8wou+/0hrz/g8uUHay1Ol9FhN1jBFoHCjKNKB9b2FGLZDE+qmBRKJ6ZEYzwhWB4wyOb0M9l9jL3zoW29hbVgQ6w+BmtgdGxojDM8XohxU8LiFVRxYalCceoRbKDQGq06i81sd2m0xnt/dT/kIBwHJRLgFBKcSobXUJC1ZEQNGVFDRlGp2NpabA0FRcZDsciDcDwEW4eh1OGoNVgqHkmGQlCwKgT0YBWkrBJaCas+iKw8iDzw3bL939lfeVUZ/KqDdVAEphr23e+Uf+db+2750Y893tDWVjw/51OQ+2BRg9fnd3t8zsIgssXhNNrsOotVa7Kq9eYlnQGUmSCQFe8r8yTyCZF0nC9icfmjBSvrZ7J7h0e76CN7qLX2MAC4vMWNsOgsAK6gfqeEoAfHl00LFbOlc9xgKxMo8rUmq9nmYo9xf3XXr5HVWHg5CleNJ8LIRDiVBKeSYFQSgkpAknEwAh6KJ0DxJBiBgiDVYutqsLV1WCoRhoNVICBlsPKryqEV8IP7Kr737YNX/z/fhXzrKvL+fTciYI8fOXr2tw/9/uZrr/7O1fjaQ2weLxyJr6ysh5ZXl5dXQ6HVQGDZ5w96fQGX1+fweO0uj9XpNjtcJpvTCBYGFIYa51S6mcXLUjY/giyRT4ilYCa0sKJioji+3dm/d1vApa6hlu7htt7hwn6dUdoIWHmV398Ehl+KaykE8hmxck5aspaiaHQao8Xq9CyqdP94/+Pv3/BDWCWqaj8MWYnDVhMIUDIRQSYiKWR0DRVbW4OtqUFTatFUMrqWCCXVwHDEaiT0IHTfd8sP7Kvef1V5+beuOoqAPH/3z7vee4t39uT4p++Lj3/g6zyj+Pz9I2jsHbfd43L4VlbXAsGQPxDyBUJef8Dt8zu9focHDON5zHZw5bEYxUyLWkOxkwECmXR6XiyfBUMYYHUWGKMFyAZZ4/0jY71DrK4B5pU7Fi52DFzqGmztGQTLFrrpzL5hNohxxd1qrMIip0mRlCuV8wtDffLZReU8OEUFm5uMKr3ZaHXYHB6JZPqjj47/4Ps/hVdhUNVYEopCxVApaCoRSSYgSTg4HgtBY6qQTTDE72+++Y4aSm1FBXrfflxFWSO8/OdU9Nv33i49+WF8XpLzWHM2fZQ3ss7q8fadZ7z9ahMcDTkA72zvC62seHx+t9fn9PnsHq/N5bE6PRaH22R3gR08OpNVY7Sq9GCKMb/+qSj98y0giQJMz4I50PyuLDZnYJRDY4z1DrG6+kfae4dbe4b2UDvfRgN7w1q6B9t6GR00Zjed3TPIojFYA6PsIrjSDUWTEjlfqhDJZ6TKednMgmIuv0VgTqWb1+gXdAa1yWKyu6wun1Qx9847H976w9upuBoigoiDYBGVSEQ1ClYJh5VDIfvK7msk6L54Q3fiVdZfHu56/J6uJ+4Zf/HBhfefXes/nZue2DXM7Zo1uwty4+mPhG+9+NnDv66rrP7et/d/73vlb7//oT+w7HR77G6PzeUugZVfulOwr/zGrOK+p+KiLIFUOSUCS3dK1nhwJuljE7RRDm1krGeI1TXA6qCNtPYMtXTt3R1ztrX3fAftQmf/xa6BS93A4pjdAyCrsvqZ7IH8eo9J5mSe3bhQMimWTcmUAtn0FXtkZpY0syrtrEY/rzOqDBaD3WVz+Wbnln51x3+hK1E4CA4LxWKhWBQEVV1WefW3vv1jCu7VX9zyxh03ffKbn1x85I6hp+81fPKXaN9n2Ym2rJSZWxDmZsXOzgvsl5+ivfTnR266sfLbV1dVIg/sr3r19bdd3oDF7jLZnCab02hz6M02ndmmMebLo0WtEQx75nnNLslnF4rDi1NiOU8kmxBKC5sAeQwOd3hsks6a6GdyeofHegZZ3f3Mzj5mWx+juZt+4YrtTqdau8+0955r77vQ2X+xe+BSN72td7iTxujqZ3TTmT3DrD4me4C1ZzVKftWHSDopkfEKgu4yu8LCj3m1fl5jUBst0zOLd/z452gIGlmJwkIweCgODUXvu2r/1d/+LmRfOWx/ZcVVByH7KrD7yxoryh++runcUw/Pnnx3c7wnIWYsnDnW+9wfT/z2N3c1NuDKKiv2l5cdhFz9vfI7fn63zmgGJVF+w0l+n1heUhQXExW1GNhNBDZQTgolEwIxe0o0yhUU9jpx6KMcGmO8d2ism87q7M+vr2vupl/o6j/XvneT2JeXOk+1dp9p6znb0Xe+g3axa+BSz2BLN729d7izn9FFZ/YAKcccG2SNDxbUXN7oBOJJoXRKJBdIlSLZdPEqXL6WWFDPLGpUOuO5s82HKE1YKLbqQDURRcIjCPBq1He+9d39Vx2o3FcJKYciIGgEFAutQEHLELADUHwZ7AYM8Q8/+uHTt//4rjrynQ2Nh7FESBmkogJeVg49sK+q/OrK+pomgVgKLuYVlq/p59V5WIBXMX6JFbMC+TTYfDopko3zRYXFdVNgTSzYPUFjsEHs7+xntvcxWnuGL3XRL3T2n++knW3v3UPt8kZJAK6r/2L3wMVuekv3UHsfo5M20k0f7Rli0YbH+kfGB0bHB9n5daV5o5sSTvDFXKGUJ5bzwS5JRWE94uyicl4lm5599HePU9FkVDWqfF8VAU3CIPAIKKaqHFZ1oBpegcRCCAQYgQDBoSuQmEoMHkLAVhNQFRjEfiji6krMwWpUGQxZhUJD8MgqHKIKDSuHV+2vQsHQbR29WqMVhK15tXZ2SVM0rpJldTMCWX7TROmSxMurwwoLJnuH2D2Do910ZgdtpL3v8nbJc+19Z9q+suvvRMnC19NtPWfae8910i509Td3DbR0D4LtuJ39zG46q3eQ3TfMBrufClliqriKM++zYhlXmscnVM4q5pb6+ug3H72ZgiLBymEH9lUgqlHVFXAEFIdFktBQ0IMjkmF4MhSHr0LjqzAECB5XjcVCMBgoFg8lEKEEHASHhWAxVRhUJRJRhYSUQ8v2V5QfqH7lpTeWNMbiXjqw7bN0J6dAquRJwEqT/J61YqIsyjGw3693iNVNZ3YNMDtojNae4ZbuweYu+gWwBbat91RL15eXOq+klt8sXMLubHvveZAf8rl1uIM20jkw2k0f7RseLa4xHWJPDo9xS2UdWDM5KZJyxTKeTCmRz77+17epWAoRjq86UHXg6nJYFbLsQFVVBRxWhcTBcEQ4jgRFkaBoIgyLg2CxUBwWikdVYZAQDBKCwVVh8FU4VDUOWY1DVKOh1YjqSnhFGeTg/soDV1fefce9Yul0cUNT6QZOvkQxJZZPCvPGBWCBJZzFtU2gTuodYvYMjgJeeRProl/s6D/fQTvb3ge25n7x1c2v//P8W8//UPtPnv8XQK81ywGbLxoAAAAASUVORK5CYII="/>
          <p:cNvSpPr>
            <a:spLocks noChangeAspect="1" noChangeArrowheads="1"/>
          </p:cNvSpPr>
          <p:nvPr/>
        </p:nvSpPr>
        <p:spPr bwMode="auto">
          <a:xfrm>
            <a:off x="158750" y="384333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564" name="AutoShape 4" descr="data:image/png;base64,iVBORw0KGgoAAAANSUhEUgAAAFYAAABPCAIAAAD+7aXzAAAgAElEQVR4nO18Z5iU5dn2+30xKr0tXY1BjAiyFCFoNNgSkZjYExtIB7uiohSxhKpBBESKtO1ldtrOzE7vvfd5epuyXSDFREUN348TnsPdL9/v98f7Pccee+zO7sw893lf13mdV7nnvy7+j7/+67/7Bv77r0sQRKPRSCSC74lEIhgMhsPheDyeTCaDwWBra+uePXsMBkMul/P5fKFQyGazBQKBdDrtdrstFovT6QyFQul0OpPJZDKZWCzmdrtNJpPdbvd6vUaj0WAwZLPZbDaLF8nlcpFIxOl0OhyO9vZ2tVptt9vVanVTU1M6nSZJkmEYgiBomqYoyuPx+P1+mqYJgohEIlar1WAw+Hw+m81mMBiMRqNKpfJ4PFar1e12+3w+t9sdDocNBoPBYDCbzVqt1uVyhUKhZDKJF/d4PJFIJJvN/gcIfD6f1WqNRCLxeDyVSkUikfb29lOnTuHm2tvb0+l0Pp8nSTKRSKRSqVwul0qlEolELpdjGIZlWYZhSJLEGliW5TgOvxIEQRBEMBhsaWnJ5XIEQVAUVSgUksmkyWTSaDTxeDyfz+dyuXw+n8/nCYIgSZKm6Ww2azKZDAZDNBotFAqJRMJms6nVapfLpdVqT5w4UVNTo1QqVSqVVqutra1ta2tTKpUOh8NmsykUCp1OV1NT09zc3NraGovF0ul0LpdLJpM2my2VSg2AADsfCARktJxOZ01NTWtrq8fjSSaT2CuLxWI0Gtvb23U6nclk0uv1Wq1WqVSazWaXy+VwODwej8fjcbvdTqfT5XJ5PB673W61Wm02m8ViUSgUJ06cSCQSJElSFEWSZCgU0mg07e3tDocD1pFOp5PJZDabxbYnk0mr1Wq1Wn0+HxDP5/OFQgGwwujy+XwikcATY7FYJpMpFAr5fD6ZTMbj8Xg8jg3OZrMUReGvyWTS6XQOgCAUCgWDwVAolM1m0+m0wWD44osv1Gp1Op3OZrPRaDSXy5Ekmclk8DZer9dut9vtdrfb7XA47Ha7w+FwOp3RaDSRSMTjcb/f73K5NBqNTqcLhUJ+vx+4YKmFQoGiKIIgAoGATqczGAzBYBD3hxvI5/PwBYIg0ul0KpXCaguFAsdxHMfhr5lMhiCIXC4XCoXgtrHLVzKZhLnBlrVaLSBOJpOZTAbmNgACh8MRDoedTqfFYlGr1Q0NDX6/H+uX9yQWiyUSCYZhcPd472w2G4lEcNOpVAr2T9N0oVDIZrMdHR0ajSadTsOrGYZhGKZw+SJJMpVKeTwe0Eo+n89kMlibjBFJkj92HIIgQqFQLpeLx+N2u91sNhsMBr/fH41G5cXH43FAiQVrtdqGhga9Xt/R0aFQKIBaKBSKRCIDIFAqlQ0NDXV1dRaLBXuO+8AiYXX19fVnzpwxm81utxtcgHvCtsuPiKJI0zSwMJvNTqcTqNE0zXEcTdMkSeL+CIJgGAYP4r3y+TzAgheAFAAHOCUSiRw9elSn09lstubm5ra2NpPJ5PV6Q6EQbkDe4VAo5PV6Ozo6lEql0Wh0OBwOh6OjoyObzTIMY7PZTpw4MQCCuro6lUrlcDjw9mAmvBZFURRF5fP506dPb9mypaGhob6+/uDBgw0NDadPn25tbbVarfjnTCbj8XgMBgOc3+v1qlQqnU4XCAS8Xq/X60U0wfZSFMWyLJ4Fi6BpWmZQmBIInKZpnudhdJlMxmq1JhKJUCjkcDjcbrfNZpOjWCKRwA7b7XbYQiKRsNvtGo2mpaUlm83CrGCwPp9vMBek0+l0Og0DBvFEo1FQCBBxu91erzeVStlstpqaGpPJ1NTUdOrUqWAwmMvlotFoPp+32WxtbW1NTU3Nzc06nc5iseh0uubmZpfLFQ6HLRaLwWDAgmFf4XDY4/GAIAuFAs/zNE3DiDiOEwSBYRie5wVBAAtSFCWKIpwikUh4vV6n04mV4/6x5ng8znEcRVHZbDYej9fW1iJwulyubDYLBmVZdgAEIJJwOByLxVKpFDgJUQQGmUqlsJN2uz0QCCiVSr1ej8ATCoWUSqXBYBAEIRAIqNXqU6dOtbe3t7e3h0Iho9HY2NiYTCYlScpkMi6XC6RgMBhOnjzZ2tpqMpnq6+s1Go3NZisUChaLpb29PRaL+f3+eDyOQMvzPMdx+C4IAgJKPp+PxWIURSHUAVa3241tA+kWCoVAIHDixAmz2WyxWM6cORMMBmFQBEEMDoqRSCQSiYDzkskkGBXQZjKZaDR65syZAwcO6HQ6hUKxf//+gwcPHjp0qK6uTqPRnDhxwmAwsCxrMBj0ej0cwWaz5fN5xNe2tjbErVAohP0xGAwqlQrxORwOe71ej8dDEITb7W5pafF6vTabzWQywS5YlhVFURAEjuMkSZIkCZIhkUjwPM8wDAyHIAiPxwM7QlwEnQPNdDodDoez2azs5gMgiMVi0WgU/wcXQoxBQEJQwEo8Hk88HkcQ9Xq9kUgEcrCtrS2bzdbX1xuNRr1e39zcrNForFYr1ERdXZ3JZPL7/ZFIRBTFQqEA9gmHw2AKk8mkUCgikQjDMPF43Gaz+f3+bDYrSRLP8yzLFotFQRBomhZFsVgsMgyTy+USiQTLspIkAaBMJgPDQbyELpD9jqIoUG8mk0GwG+wIiUQikUgApGQyKbMraD+TyWg0mi+++KKmpkar1ZpMJrfb7Xa7W1tb4eTYQ61WK4slv99vNpuhfLRardFoVCgUiURCFEWe591ut06nU6lUjY2NdXV1dXV1er2+oaHB4XBYrdZPPvlEpVL5/X6GYQRBAB3IP7Asm8lkvF6vw+GAWoVrRKNReG4qlYLABePgcfwby7KFQsFms5nN5sGOAI8C60YiEewYJAdN06AZu93u8Xi0Wm1ra2soFPJ4PB0dHYFAoL29PRgMAuxcLuf3+8HkuGBi4DA8QpIkYlU6ncaLWCwWEDDoBrLS7/cjRsARRFFkWZYkyUAgEI/HY7GYxWKBHEQu4/P5wGgej8dsNiPEFgoFWVwh9Lpcrmg06vF4BkAAwoMEoCjK5/PV1NTU1taePHlSq9UikOC2gsGg3W5vb2+32WxKpVKhUGg0GrfbDZpFJI9EIjzPw4Y5jkskEplMBuaKsE8QhFqt1uv1tbW1p06dqqurq6+vV6lUQLO5ubmjo+PgwYMnTpyw2+0wbNwewzCZTEar1Wo0GrPZ3NLSYjKZjEZjLBYzGAytra06nc7tdpMkabPZwPGwYiwB6kulUsE7BkAQj8flPc/n8z6fT6vV6vV6k8kkwwk1YjQaQ6FQIBBQqVRnzpxRqVRKpRLMB60eDAaRmREEIQhCPB7v6OiABJRTKWhEiqKsVmtHRwe0OWQ8BCyMzuv16nS6VCqVSqUUCoVarcZ9GgwGuJtGozGZTB6Ph+O4WCxmt9s7Ojr8fn+hUDCZTEql8vjx44hBUHfI3wwGg8lkSiaTg3UBFoaEDLoK6SeWl0qlzpw5o9Vq29raOjo6QIdqtRpiEQqiUCiEQiGTyQTREg6HRVGMRqMajcbpdIIsyMuXTqcDuDzPQ9tls1mWZaFKeJ6H5XMcB3+2WCw2my0YDDqdTmTEXq8X6pimaaQhyHSx1Xa7HYlZNBrNZDI+nw/PCgaDSqWyvr5+MBeAMGXmDAaDNpstFApB2+DWQWCtra0wfiRbBoPB6/W63e5UKoUn4q8ejycajQqCkEgkgLrX60XoguyJxWI2mw2KTa1WGwwGj8fD8zy8GqzBMIwkSeACnudLpVKxWCwUCpFIBJt08uRJo9GYyWRMJlNtbW1jY6PdbkfYh29CgxAEkc1mU6kUkjqfz2e32wdnivl8HtYoA4GI4vF49Ho9YqTP53M6nW63G9aIF4pGoy6Xq1AosCwLTsb/+Hw+OEI6nUZo8Hq9WAbCe2dnZ7lcLhaLkiThuZBPHMd5PJ5YLIaSCc/z5XIZj4NNCILw+XxAHOIH/IoyTz6fR8y22+3wX6gGYMGyLMuy+XweaesACDwez9GjR2tqauTkDM4D5ZvNZtva2o4dOwaCwPObmpo+//xznU7X1tZmNpvxBnI+Q5Ik9JwgCOBXlmUFQUBU53m+WCyKosgwTKlU6uzs7OrqwiNyXgRjEUWxUqkgFiBHRkjT6/UoXvh8vkAggCKFRqPp6OiAqba0tBAEASqVs1uk8Kgg/IeqESgasVRWBAgQNE2nUimEIiS2BEEAbHCV2+0uFAooGSGSI4YXi0Xcdzweh7bheb5SqWBjsfienp7+/v7e3t6uri6EDFnqIBZ2dnZKkgSdjuRKVodOpzMWi4GzYrEYYjNiE/IdJPUoMdA0rdfrz5w5YzKZ2tvbDQbDAAh0Oh3kIAIYtkJmUbwKz/PIGoELLAo5H+4PqgNOAWuXVxKJRFKplCRJJEUUiDxFEr09PX39fZ2dFZZhaIrq6urq7e0RRZFhaDwXNgVb4DgOIR2WDG9Kp9Otra2wUyTpoVAIFQekFQzDABFZoSSTyUAggCTQ5XINgKCjowNVQMQ2LBvvh+XJ2RvHcYj86XQaZgmnxbMgQmHhNE0LgiCbt8/nC4fDTpc9Gg9nUwmP0751+9Y1a1evXbFy+ZPPvP/ee9lspquru1QsVSplmqGghZEmJ5NJOVPAZrAsixopIMCWUBQVCATk+0FWlkqlsKPQ3SaTCVLC6/UOgECujsD/5aIN9lwugcDUYWaoBYGKIMJgOIIgSJKEF4FJI8JRFOUP+O02O8dxVpPpnjvvuP7n1077+c/uuHXBL+fOv+nGG5YvfzYcDvO8mM3m3G4XTdOdnZ2lUgnGBa0FsxJFEVkwXjmZTCKbxvYGg0GO48LhcENDQ3NzcyAQQMUxHo9bLBYoEYVCEQwGB0OAvAplErg0eAEFHDyCCzaCnwE5+AYvAvoFXtgxURTh/DRFZ9LZdDq98bVXr586af6cm2+bP/s3ixbeOX/uwltuvuUXN3zw/narxWY2Ww0GAwKEKIqSJFUqFZIkEaRATMlkEtZeKBR8Pp9cj4PTBQIBqGa9Xm80GpPJpFyVBtlDXw+AAMU2WIFc+cMz8TN4Bc4pQwCnQADDXiEPARHiwhokSSqXy5VKpVIqp9PJ3y+9r3r6tb+/57ZHf/vrt9c+d3L3hw2ffvT6qmeeePh3zS1NoWgkGAohTaQoCnU6r9cLKQHmwwakUimr1Wo0Gq1WKx5E0SkajQaDQSSF2FHo61wuhwTX7/cbjcbBmaL838gL5QQLv/r9ftg26pw8z0PVWa1WpVKJuAiBiFuvVCoQbagOMAzT2dnZ3dXd29PjcFqW3H37tpfWWJpOpp36s2TqW474hs37VE2rnnr05KljqWw6TxQIkkB2rNPpHA6Hy+UiSRKVUrAyypb4k9/vDwaDoCfsFiogsoUiQJAkaTabUXRUKpUDIIC1gw7AcLlczmq1arVaCPKamhqUPVAIUygUqIWcOnXq2LFj+/btO378OAr+DQ0NTqczmUyGw+HGxka1Wq1SqUwmUzQa83l9NEMfPfrZk39YQjotF7uFi1/1XTzX9W+J+YpIpkzaN55fderUsXgikUymQCtItCRJQrUPMgzWB5O22WyQzMlkEjQpe2UwGIzFYnIjB4+Hw2HUMhoaGgZDIIstAMyyrM/nO3PmzNGjR1Uq1fHjx/fu3ev3+2OxGIoiyMOi0ShibEtLSyAQQLcL/wabdLlcHR0dKPK1trb6gwGXy/byqmVth/bHNIqsWZ+3mx31Z+r2/Hnfm6++tPzpdpUiHk9EwlGCIMAj8CZBEGBTiLJyARYEgXIQIhGiEvSiXDJBQEF7Dvej0+kGQEBcvmR6x6+RSCQYDKJKh34OdgaJMF4XFgRrB4KQRhB2nZ2dqPl0dXVxHC9JIlXIvvn82o3Ln3rp0Yeef/gPG595+om7Fq/53f3vLH/qrZXLao4cDvh9gVCQKBRkUYzQ2NHREY/H8eKycIDT4X7wJwSvVCplMBjsdnuhUMA9I6D6/X6FQmGxWAZXkBFIEUtlqYPYjnWC0uSggOAPyYXFw2+hERmGEUWxVCqBC8vlMuDo6+s/92W/SBEn9u1VHv7UfPJo48e7XY21+ze9rj92yNN85tB7m08e/DQRjQWDIewqTEAUxXw+r9frUVlDoIH4gacgm0DjyOl0+v1+5NGILHgF7ApSEiA42ArAAnLigUXC5GT+l2MPcjjsBhhIVhCwC47jsDmQCXJJmySIL7vKHp3aeuYL2tQeV9SzNp234YuwotZec6zlyAFtU2PA5/N4fMlkkmXZzs7OYrFYqVSKxSJeFoINi5erprjDSCTS2Nio1+uDwWBbWxt2O5VKgSNwb/AjEOoACLxeLxgVCYIs9eRCEN61UChAPmOfZYOELcipEbDDf8rSKJFIFAqFbD5XkngiGgipWjhTu2TSGvbtcB3/lDYqvY2nolaDw2Js17W3qdUguUwmI+dXcAqYhpxfopQGXGiaDofDaHMjm/Z6vYBSlrkMw6TTaTQEBkCAgAd1JLdusWb4ArYRkQYQoryB1FhuBGHP0fkCWcKN0e0qlkokQztc9mw8nLQZY23N0bqT7Xs/UO/9wFt71NV8uhDxJeMRXyhgtFmsNqvRaEQJCPwCZ4RPIX2Uk1FsBn6FXSSTSah+CF/QHJYTiUTUanVLS8sACCwWC1aO4rSsumVGACJoB1IUxfN8IpFwu92RSMTj8eRyOay/WCyitk3TdLFYjEQi4XAY1WTYkSBI6Uya55h8NKz8/JD7zBcdB/+iPbCn7dPdR3dvTwTc5ZLI8RzLMbAvZESyM6NqAhcDQ8mBEyQtl1jC4XBdXR3KMDBeWdGlUimLxWK32wdAEIvFVCpVXV2d0+lEUoGKJUEQICRoPrnDlU6nfT4fcIEHQckhD4cuFAQBUgr5b7lcKpdLSBD7v+zrLhfNKkXUZOACnphZpzx5pObIgXgo0Nfb29vTU6mUSqVSuVwul8uwL47jBUGUVSaIQLp8wUZAGXKwgOuBrbB+pLOYcRncXOc4LhgMojsAFgDtoYwFd5Jr+IlEwuVygYRR7UFvE+I8l8sBAkQQURTPnTvX39/f39/b09PV093V3dPV09PV09Pd1VnuLhb7yuVOSSgKbPFyKBUEnmEpgiig5xEIBDmOK5VKklTC+lFukvWCrMGBBTwfIUOOWTBkkJperz906JDD4RgAgbxsmADoMBqNOhwO6G2fz4cxDhBJNpuFBSJSyIkjnou8CM0/aCQYsijyPM8KAieIvFQUSiWpUpIqRaks8aLA8hxHUzRBFPL5bCaTTKUSyWQikYjrdFqn09V1+QIRZDKZcDhMUVQsFnO5XLJHQBph8ZfNh4O1ypxts9mOHDky2BF+nPYCs0KhgF4NHAk1IrVajYq1XNtCS1dWYHg/xCq0jKPRKDi8WJSKRaEoCaWiWCxJpbJULhfL5WK5JJVKglTkEV5Q4yLJAkHkKYqgabKtrfXpp58yGo0cxxWLRXTorVbrsWPHWlpa6urqTp48GYlEYPC4f5gGBBLWBWpD+IhEImazOZPJDLYCuUYUCARQbEb70OPxmEwm9A4xXAbXQD8+HA6ja4ByCyprSFRRBQ2Hw6iRSZIoSUKpKJZKUqkolopiqSwVS5JUFCVJEESOE1j20ghGgSILFEVQNMGytEajWrz4zldffTUQCNA0jRik1+t1Op3RaDSbze3t7R0dHTB+7B+IGfeDdcklD4IgzGazWq22Wq0DIJCFAAaKkFomk0nQgTxoAFwTiQQUJMgWTR6YHx6XVRN8BDK5VCqWSlKpdHnzy8VSSSqWpGJJlIqiIHAcz3AcwzAUTZMMQ3MczQu0KHE6Xfuvf33n448/gU6f1+tFUoB3l8tqWKpcaxMEAWUyeYpPLvB6vd5wODwYAjlBRO1Frg4gugBLcJts53ibQqEQDoflSgEMD9IYMTWRSHR3d/f09HR2ViqVkmz8l1AoS6WSVCoWJUkUBA4qjuMYfAkCVyyJRqPhjjvuuOOOO48dO+5yucxmM0ZbkDWYzeZ0Oo06NWaiULmwWCzo9xmNxnA4jA2W6RCSYbAj/FgaYf1IvHQ6ndfrleWXx+O12+0MQ3McR1KUPxi02my5fA6uiEkJhANRFF0ul9Vq/fLLs319fb29Xd3dnV1dFTQQyuViZSAEosiDL+UvURQqlZLFYvrVr341e3b1xx/vI0kKohPGiNk3TBlAsIEIAX0oFHK73VarFRDINWij0Xj69GmbzTYAAuryBVOB80ARoncil2WTqXQkGhUFnqZpgqIJmqYulyXkWlupVIL/u1wum8127ty5/v6+vr6e3t7u7u7OSqX0Y48olaRiUSwWRVHkYQj4EgSuWBS7uipWq/nXv77zpptueu+9DziOhygqlUqgYYx/4IblWIh2MwpEYDTYNYZOfD6fyWTq6OgYzAWyopCTZTmKINjAEARRKpXLAs+lM2mWZYuSKLA0y9IERSEpRs1TkqRisYh4IUPQ19fT09PV2Vn+jxD8eP0cx/A8K0lCd3en02lfvHjxjTfeuGHD8xaLNRQKxWKxcrkMkedyuTAKKGdruG25FSB3d/CnRCJhNptDodDgIvqgroEcHeVYAhsjSZJjeUkQeY6haYqh6XQ85jTqaaogFcViUZIEsSQVK+VyUSpKkhSJRFwu1/nzf+3r6+3v7z17tr+/v7e7u7NcLnZ2luEXIIhSSZIkQZIuaQcZgp6eLpfLcfvtt0+bNu3pp5/NZnPFotTV1VUqleRmAepLDMPAzuEL6FMjR8Qj1OVhOsSRY8eODU6TiMtNeFCjnI3yPI8kiuO4eDyeiCc5lpVEnuc5r9dDZ9P6loa60ydEgfvbubNFno8EQwLHwxZqamra29v/8Y+v+vp6z57tP3/+rIxCb293f38vTKO3t7un5xJTlMtFSRJgC7ACt9t55513zJgx4/77HzCbLX6/H55vNpsxj4O2OIQQcqdsNqvRaCBhyR+N7QGIfD4fCAQGcwFiHnS1nAghsYlGo1qtFnNx0WjUH/ATRCGfywYCAZvNKnK0trX+pfWrzYb2sNd9eP8ntSdOmgwdDM1ks9mXXnqptbX166+/Pnv2y7/+9dzf//7Xv/3t/F//eu78+bP4Onfuy3PnvsQPZ8/2A6DOzjLMQRT53t7uQMB3112Lb7nllltvXfjZZ4cxL4BcANl9oVAALoAAXIYEB9vOXJ6JBevL/bHBdEj8aNqVZVnIlEKhoFAoPv/8c5VKhXlOm8MWjYYtpo62FkV7uy7g92x/d9MD9y1e/9yyF1Y+t37Z8rb6huaGRovZEgwGX3zxRRRqf/jh+x9++O6HH7774YcL339/4fvvv/3++wvfffft999fwA8XLnzz7bdfX7jw9bfffv2vf3311Vd//8c//va3v52/cOGbVCpx112Lq6ur58279aOP/tLX19fV1YV8CXEHviA3DkEBzOUhJTkDRqUAGgf9jgEQQDnCZohLXW0OZoPwk0qlLlXjc1mWY2maSiaTiVQqnUlt27553XPLHvntb1Y/8+SH27bEw5GSVKQoMpVKPv744xs3bjx8+PCBAwcOHvz0wIFPDxz49NNP9+MLv8pfBw8eOHjwwOWfPz1w4NNDhw4cOfL5rl07Fy9efNNNN91888xNm95GpQBpCDwCIoWiSJa91NqRd1tGBBIOTWAgMrhq9OPsgOd5kiQ4jkGRCkaFJCqVSvECT5CEIAqiJLIc5w/43377nR1bty+9+9cvrF2+Z/eHLa2txWKZ59m6urqFCxfef//9ixYtuvXWWxcsWLBgwcIFCxbMnz9/3rz5uObNmzd37ty5c+fOmTOnurq6unpOdXX17NnV1dXVs2fPnj17dnX1nLvuuvu2226rrq6++eYZv//97zOZDDJFefqKujRomWcYWtbCWDZMO5VK5XLZbDYjF4dRHBsAAcMwmEyFk4BaADDGm4LBUDgcbmpqMugNba0Kt8uVzWR8Hm+7Vrt185bX1j9/7+2/fPqPD23Z/IZGrSIIwm63rlmz5sYbb7zvvvsAwa233rpo0aJf/epXt91226JFixYtWvTLX/5S/mHh5WvBggULFy6cO3furFmzZs6cWV1dfdddd82cOXPGjBk333zzjBkz6urqenp6kC9CFKJHBNuWIxpm34CC3W7HLL/cIkPiN8gR6Gw2h8kKiqLBqwRBIsAmk8lsNpfJ5Dwer9ViDQWChVyeoehCLh/0B955a9MD99z3yNIly55+Yv26VSqVMhaL2WzWBx544Nprr8WSbr311tmzZ8+aNWvWrFmzZ8+urq6eP3/+nDlz586dO3/+fFjBHHyfMwcWccstt9xyyy1z5syZN2/exIkTx48ff80110yaNOnll19GpwxTf4lEkqYvFe+xw5gyw2pRwmpra0OMxMEi9McG9xRJ8lLVGDoX/IkGptHYEYtFJVE6++WX33z9zXfffffddxcuXPj2m2+++ebrr/v6+vbu3bt61ap3Nr316quvvP32JrFY/Ps//tnX12exWBobG3bu3LFkyZJ77r77l79cOG/evDlz5syfN2/hggULFy687bZFCxYsgDfMmzfv1vnzb/3Rdfvtt91++21LH3jg5Zdf3vzOO++9997u3bv37/9E2dZmNBr37tmzbevWjz/6KJFI9PX19ff39fV29/V29/R0lUvF/v5ehN7Ozs5UMqnTtSORSSTiRqORZTlMIg7mgh+3j1mGZhhKEFiWITsrpa//9Y+L/+/rn1/94+zZL8+e/bK7u/vcuXOD//zv7wWeJYl8IZ/NZdOZdDKZiEcioVAoEI2GQ6GA3+/1+Tx+nycQ8IVDgXAoEA4Fo5FQOpXIZlI8x3zz9T8HveQP31/45z//8fW/vvr2m39d/Pf3Fy/+cPHiDxcvfn/x4ncX/33h4r8vXLx44eLFHy7/87fnz5/96/lz3Z2dFFnwuJ0se6msMAACdOZB+zRNcjxN0fna2pNHjxxsbKhpbqptaqxtaqxvbmpUtSn0WrVGpVC0NLY2N9SQskwAAA//SURBVOg0KnOH3qDT6LUqQ7tGr1VrVK1qZYtG2apRKdo1Squ5w+O0O6xmn9sZi4QSsUgqHk0lYoloOBLyB/3eRDScikez6UQk6Pe6HX6PK+jzJKLhdCIWj4YiQb/bYTPq2436dq1aqW5rVSqaNSqFTqNSKVoULY0tjfXNjbXNTbVKRaOqrbGlqaap4XRj/emWplpFS4NWrWhXtymaGxvra+prT5859cWhg/ubmxpg4wMgAEnCo1iWZliSIHMHDuzbvPnNrVve3vTWxrc3vbF1y6ZXXn7hd0t+O6961iN/ePCtja++t23zg/f/Zslv7nntlRc+2L5t55/f3/nn93ft+GDPzg/27vrz3t07Xnlxw+I7bl/629/s2blj1XPPLpw/d+H8ub9atODO2xY+uOQ3G195advmt5f85t47b190169/9fqrLx07cujAJx9/tHvnmxtf/f3SJbcvWrhg3pzlzzy1d/eOFzesfW/b5l07Pti7a8d727a89ML6TW++/t62zW9tfO2N115++83XHnv4d/csvn3Fs0+uXb1886aNH7y35ZWX1t9796/vWXznmpXPbd+6+f13t77x2ivLnn361MkvGIbKpP8vRwCdkiRB0yRFERRFlopSqSRxHMNzjMCzDE1GwoFtWzbdfvsv339/eyqV6CoX169esfzZp2xWE8cx5XKxp7urt6e7v6+np7uzr7e7KImqtrZPP9nf29Oz/d2to0eNGDN6ZNW4MRPGjZn5ixu3b92i1agWLpg/cULVxAlV+/7yUSadPH3q5MbXX733nruvu/baCVXjJ1RVrVixPBYNnzx5PJ2OCwLX092ZTiWUba0mY4fZZHI7XVaLxW41v/X6K4899KBS0ZxJJykyL4m8y2l/+qk/LV/2TEtLU6kodlbKiXhcrVQyFJXP51LJxAAIiMvHXvL5PEHI7ROWJIl0Js3zPMexiUSMJPI7d3z46KMPHz1+hKbJzkpp3dpVzz33jNNpL0qiJImVSqWrs7Orq7Orq6urs/PL/n6O42prasql0rp1a8eMHjVlyqRrr5kydcqk6ltmPvvMUx/t3T1nzuxJkyZNmjRx+fJl27e/+8Ybb7z88kvLli1bsmTJz3/+86lTJt933z0mU8eZM6fSqQTDUJFIyGDQq1Uqg16v0WhMRqPFbHE7Ha+89MITjz2sbGvJZtN+v8/jdpuMHStWLH93+zabzcqyFE1RdqvdZrUlE4lcLpfN5gY7AqZXMGuLDNTj8aBpXSgQNM1QFCmK/O5dO5Yte0apbuvu6erqqqxevWLV6mVuj6u7u1tu4KLh09PT8+WXX3Icd/LkSYqiHnjggaqqqmuuueb663923XXX3HvPXdu2bdm1a+f06TeMHz9hwsSJK1eubFMqMZu9Z8+eVatWzZw58/rrr585c8bOnX8+deqEP+DDZF1tbV1NbS0mzq1Wq8fjtVks69au/tMfH6uvrzWZjKdOn8ZRiBUrlu/b97HNZjFbjA0N9TgHo1ar29ra2tvbB9MhTqLk83m/319XV3fmTM3RY8camxqTySSOd+VyWavVvOmtN9avX9tu0AbDAbPZ+Kc/PbZq9XK325XPF+LxuCiK8pgw+iiBgP+L48eCwcDcuXMnTpw4YcKECRPGT548cd68OatWrdixY8dtt91WVVU1efLkQ4cOEQQRCARwPOOzzz57+umnb7jhhunTpz/00O8PHz4UCgVx0gdHgf1+fzgc9vuDLpfb5XS+8PyGPz7xmKK1xef32x3OeDxpsVhWr1752WeHfD6Pz+/VtrebTCYM5uBAzH+ICMgf4vG4yWRSKtUNDY04cYEzqJFIWKFoefGFDS+8sEGpUqg1yob62kcfeWj16hVOlxOFYwzyomil0+mamppOnz756YFPVCrFL35x44QJE0aOHDl06NAxY8bMnDnzoYceeu655fPmzRs9evTkyZP/8Ic/rF+/fsOGDevWrVuxYsWDDz44f/78yZMnT5t2w6xZs959911JKmLoEgeoLqcDVCqVjkYir73y8mOPPqxWtUmiWCqVJKkYi0Zfen7D0c8PJ+MJmmaSyVQ2m8X5S9D/YAiQUeGEn9Pp8Hi8DofT43Gjj8pxHMvSLEvt+PMHL774vNVqliSBpck1K59bs+o5l8tJUVSlUrncOBTkhm8+nzly9NChQ/uvuWbquHHjhgwZctVVV1199dVDhw4bOXLkqFGjRo8eM3bs2HHjxo0ZM2b06NGjR4/G4/g+atSoqVOnTps27ZlnnuF5rlwuY6AOA9HpdJrn+Y6OjmQ8/uYbrz/+2CPKtlZJEkRRjIQjsUj4tZdfPHb4s2w64/MGDQaj0+lsaWkxmoyJRCKTTg+AACPaDocDjVC32+1yuXBqCEe6SJJkGEoS+Y/27N74+quhUKC7u5Nj6BfXrVu98jmXy4kmIuplmK/o6enp7e3u7Cwd/vzAs88+NXHi+BEjRlx11VVDhw4dNmzY8OHDR4wYMXLkpZWOHDny8q8jR44cOXr06KqqqrFjx44YMWLUqFHXXXfdHXfc4fN5OzsrFEWii2E2mzFi1KZUKhQt69au/tMfH2+oryWJQj6fr6+vVyuV61evOvrZZ/FI1GK2f/75kb/85S/19fUWi6W2ttYyaBgfx2FsNhvmkyCn5cIzDKRQyPMc8/FHezZtejMSCRVLIkORG9asXrl8mdvtklvAyOHL5XJXV1dXV2elUjz02f5f/OKGqqpxWDYWPHz48KFDhw4ZMuTqq68eOnQo/oRf8cjYsWMnTZo0adKksWPHTp48ecaMGUeOHDl79ixKZmgKyQeTYrHISy8+/8TjjzY3NdA0lUgmo/GY3WZfs2LF0cOHM6kMUaBCoTCOV+BQfigUGuwI6AtiTPbH9UZUZlmW5TlW4Nndu3a89dYboVCgWBQFjl2/atWyp59yu11I49Hqx2RRV1e3IAjForh//76pUyePHz9+/PjxEyZMGDdu3NixY0ePHj1s2DAZgmHDhg0dOhQ+MmTIkBEjRlRVVV177bU33XTTrFmzpk2bNm3atLVr15ZKJUxrMwyDbgpGOCqV0tYt7zzy8B80aqUkChzHlyuVXDb3/Nr1nx88VMgVKJKmaUbueiKVHKwL0ETB8cwfi0UQAcdxHMsyNLnzww/eeP21UChQKkkcQ61dueKZp550Oh2oZKGGfWnKslJGF/Dll1+eMmXKlClTJk+ePAEhYfz4qqqqMWPG/Hjn5Wvo0KGjRo0aP378lClTpk2bVl1dPW/evGnTpi1evNjr9ZbLZeZHFwq8oihsfueth/7woLKtVRR4USoKopRJZ15Yt/7g/k+z6WwhTxAEmctlMWSPPHIABDieKJ/kkscQ5WkqiqIIokAS+Z0ffrDxtVf9fm+pJNFkYc3KFY8/+rDdbqtUKnKWiVkI9NFEUXzssccmT548derUSZMmTZgwoaqqCuYAixg+fPiVV1555ZVXXnX5ghWMGTNm3LhxkydPnj59+ty5c6dPn37zzTefOHFCHrFhLp/fLxQKDENtfmfT75YuaWlpFEVeLBZFUUolk8+vXbf/L/uy6Ww+T+RyeRzek4/2DoYglUrhD2glyhOLcirOc6wk8nt373zlpRc9HldnpcSz9NrVK3//4FKzyQQXlYfUcAClVCpls9nFixdPmDBh6tSpEydOrKqqGj169JgxYwAEfr3qqquuuOKKn/70p4AAfgHKHDNmDIhg+vTp119//VtvvQWukScgLs8KEls2v/3b39xbW3Oa5zmWY3lBSKeTL6xbu2/vnkQ8TuRJgiDlxUej0Wg0OgACFFJgCPJxO/kzIi6timNLRfHjPbtf2LDeYbd2dZbLkrh+7eolS36r07XDBJhLpzIuhcZSqeT1emfPnj127NgpU6aMHTt2xIjhWB44H0YxZMiQn/70p4AAjgDvGDJkCFC44YYbbrjhhkmTJi1dujSfz5dKJdTC5U0iycKWzW/fe89dJ08cZ1mGoile4DPp5Isb1u/dtSMRj+UyWUxf4wgu5qAGQCB7iPyD/BEDcjeFYWhB4Pbs+PP6tWs6DLqiJJQkYcO6NUsfuF+r0QiCwLAMRdMUSaHuxvNcsVg0GDqmT58+cuTIy7po2JAhQ4cOHSqb+tixY66++sqf/OR/XXHFFUPwt0sQDBkyZAjAmjp16owZM66//vpZs2aZTCZAgOoGy7Dgqa1bN//23ntOHD/GMBTLshzPpVKJF9ev3fH+e9FICIuSP2cBH/AxGALZF/Bdbkihpk6SJMPQosjv+vOHq59b3tbazNCkKHAb1q9dumSJVq0plUqcwJMUSVM0OliCIFQqFYVCMX/+/EWLFlVVVQ0fPnzoUHwNu6wChg8devUVV/zvK6+84qc//clPfvK/f/KTnwACwAEIxo0be9999+3bt2/JkiV6vR5BAQKMphhREGmG2vzOpvvvvefU8WMsQ6F6HI9HN6xduX3L28GAr1C49FkBaJTjwy4GQBCPx4PBYCQSQaYgfxbEj4fxYAU7P/xg2VNP1tWc5liaY+n169YsXbJEp22vVCq8KLAcy7FsIV8gCKJYlHp7e3W69j/96Yldu3b+7Gc/Gz58+PDhI4YNGz5s2CVpWFU17vHHH9248bWNG197/fVXX3vt1YceemjMmDFDL18jRowYM2bU+PHjHnvskVgsgh43ppg4jqMZmiRIokDSNLll89v33b341BfHOJYhSSqTyaaS8efXrX7ztVfcLkc+n8PsHz6gAJ+5MgCCaDSKtlQsFpM/vAImIFdQKYokycK7WzY/+fhjhz87xHMMTRFrVq9cumRJW6uCYVmSpiiapkiSpnCIRiqVihRF7Nmzy+Nxbtq0adSoUcMBw4gREMKPPPKIIAj//OdX58+f+9vfzn/11VcEQcyePfvqq68ePnzY8OHDR44cWVU19vrrr/vww/ci0RD2Xx4lQNU8FotTFLlt6+Z771p8/MhhjmN4XmBZLhaLbFi76vm1q/Q6bTp9aWgEAzQwhwEQ4DAnpv1RbJanLFClTiaTJEnmcpn3tm194pGHP/nkY55jYAUPLl2qalMyDENQZL6Qpy7PNmHgRRC5ffs+8vs9Go166tSpWNWoUaPGjBkzcuTIO+64gyCI8+fPd3d3d3Z2nT171mg0/vznPwcEUMoTxlfNnTO7oaHG53XJs/bUpXNDaCLkSZLYvm3LfXfddezwZwxNMSzLMGwsEl6/esXK5c80NzVksxlsJCbjsNgBEMgHG8AT8mdZgHVx2j+XyxYKuT27djz+8EN79+xiGQpc8ODvfqfTtvM8T1BkgShQJMlQNPoZPM8LIrfvk712hyUejy9cuFBOAWAF1113ncvl6u/vL5VK3d3dlUrlySefRFAYOfISX06aMPHB3z2gUSucDiv6Hbixy2xFEARJU+QH27fdf8/dJ48d5TiWohmGYWLRyPo1K5Y/82Rd7ZlsNoPOAj4xAh8sMgCC/8nX/4fg4v8BrrLN1oG5RF4AAAAASUVORK5CYII="/>
          <p:cNvSpPr>
            <a:spLocks noChangeAspect="1" noChangeArrowheads="1"/>
          </p:cNvSpPr>
          <p:nvPr/>
        </p:nvSpPr>
        <p:spPr bwMode="auto">
          <a:xfrm>
            <a:off x="225425" y="384333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522" y="532066"/>
            <a:ext cx="2433320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0" dirty="0">
                <a:latin typeface="Times New Roman"/>
                <a:cs typeface="Times New Roman"/>
              </a:rPr>
              <a:t>қ</a:t>
            </a:r>
            <a:r>
              <a:rPr sz="3300" b="1" spc="-15" dirty="0">
                <a:latin typeface="Times New Roman"/>
                <a:cs typeface="Times New Roman"/>
              </a:rPr>
              <a:t>п</a:t>
            </a: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5" dirty="0">
                <a:latin typeface="Times New Roman"/>
                <a:cs typeface="Times New Roman"/>
              </a:rPr>
              <a:t>р</a:t>
            </a:r>
            <a:r>
              <a:rPr sz="3300" b="1" spc="-80" dirty="0">
                <a:latin typeface="Times New Roman"/>
                <a:cs typeface="Times New Roman"/>
              </a:rPr>
              <a:t>а</a:t>
            </a:r>
            <a:r>
              <a:rPr sz="3300" b="1" spc="-5" dirty="0">
                <a:latin typeface="Times New Roman"/>
                <a:cs typeface="Times New Roman"/>
              </a:rPr>
              <a:t>тт</a:t>
            </a:r>
            <a:r>
              <a:rPr sz="3300" b="1" dirty="0">
                <a:latin typeface="Times New Roman"/>
                <a:cs typeface="Times New Roman"/>
              </a:rPr>
              <a:t>ы</a:t>
            </a:r>
            <a:r>
              <a:rPr sz="3300" b="1" spc="-5" dirty="0">
                <a:latin typeface="Times New Roman"/>
                <a:cs typeface="Times New Roman"/>
              </a:rPr>
              <a:t>қ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8035" y="532066"/>
            <a:ext cx="2470150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300" b="1" spc="-30" dirty="0">
                <a:latin typeface="Times New Roman"/>
                <a:cs typeface="Times New Roman"/>
              </a:rPr>
              <a:t>қауіпсіздікке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47572" y="532066"/>
            <a:ext cx="1260475" cy="1016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36220">
              <a:lnSpc>
                <a:spcPct val="100000"/>
              </a:lnSpc>
            </a:pPr>
            <a:r>
              <a:rPr sz="3300" b="1" spc="-15" dirty="0">
                <a:latin typeface="Times New Roman"/>
                <a:cs typeface="Times New Roman"/>
              </a:rPr>
              <a:t>қ</a:t>
            </a:r>
            <a:r>
              <a:rPr sz="3300" b="1" spc="-165" dirty="0">
                <a:latin typeface="Times New Roman"/>
                <a:cs typeface="Times New Roman"/>
              </a:rPr>
              <a:t>а</a:t>
            </a:r>
            <a:r>
              <a:rPr sz="3300" b="1" spc="5" dirty="0">
                <a:latin typeface="Times New Roman"/>
                <a:cs typeface="Times New Roman"/>
              </a:rPr>
              <a:t>у</a:t>
            </a:r>
            <a:r>
              <a:rPr sz="3300" b="1" spc="-10" dirty="0">
                <a:latin typeface="Times New Roman"/>
                <a:cs typeface="Times New Roman"/>
              </a:rPr>
              <a:t>і</a:t>
            </a:r>
            <a:r>
              <a:rPr sz="3300" b="1" spc="-5" dirty="0">
                <a:latin typeface="Times New Roman"/>
                <a:cs typeface="Times New Roman"/>
              </a:rPr>
              <a:t>п  </a:t>
            </a:r>
            <a:r>
              <a:rPr sz="3300" b="1" spc="5" dirty="0">
                <a:latin typeface="Times New Roman"/>
                <a:cs typeface="Times New Roman"/>
              </a:rPr>
              <a:t>б</a:t>
            </a:r>
            <a:r>
              <a:rPr sz="3300" b="1" spc="-10" dirty="0">
                <a:latin typeface="Times New Roman"/>
                <a:cs typeface="Times New Roman"/>
              </a:rPr>
              <a:t>ө</a:t>
            </a:r>
            <a:r>
              <a:rPr sz="3300" b="1" spc="-5" dirty="0">
                <a:latin typeface="Times New Roman"/>
                <a:cs typeface="Times New Roman"/>
              </a:rPr>
              <a:t>л</a:t>
            </a:r>
            <a:r>
              <a:rPr sz="3300" b="1" dirty="0">
                <a:latin typeface="Times New Roman"/>
                <a:cs typeface="Times New Roman"/>
              </a:rPr>
              <a:t>у</a:t>
            </a:r>
            <a:r>
              <a:rPr sz="3300" b="1" spc="-55" dirty="0">
                <a:latin typeface="Times New Roman"/>
                <a:cs typeface="Times New Roman"/>
              </a:rPr>
              <a:t>г</a:t>
            </a:r>
            <a:r>
              <a:rPr sz="3300" b="1" dirty="0">
                <a:latin typeface="Times New Roman"/>
                <a:cs typeface="Times New Roman"/>
              </a:rPr>
              <a:t>е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612" y="1034986"/>
            <a:ext cx="6170930" cy="1016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2131060" algn="l"/>
                <a:tab pos="4494530" algn="l"/>
              </a:tabLst>
            </a:pPr>
            <a:r>
              <a:rPr sz="3300" b="1" spc="-5" dirty="0">
                <a:latin typeface="Times New Roman"/>
                <a:cs typeface="Times New Roman"/>
              </a:rPr>
              <a:t>т</a:t>
            </a:r>
            <a:r>
              <a:rPr sz="3300" b="1" dirty="0">
                <a:latin typeface="Times New Roman"/>
                <a:cs typeface="Times New Roman"/>
              </a:rPr>
              <a:t>ө</a:t>
            </a:r>
            <a:r>
              <a:rPr sz="3300" b="1" spc="-10" dirty="0">
                <a:latin typeface="Times New Roman"/>
                <a:cs typeface="Times New Roman"/>
              </a:rPr>
              <a:t>н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spc="-10" dirty="0">
                <a:latin typeface="Times New Roman"/>
                <a:cs typeface="Times New Roman"/>
              </a:rPr>
              <a:t>і</a:t>
            </a:r>
            <a:r>
              <a:rPr sz="3300" b="1" spc="-55" dirty="0">
                <a:latin typeface="Times New Roman"/>
                <a:cs typeface="Times New Roman"/>
              </a:rPr>
              <a:t>р</a:t>
            </a:r>
            <a:r>
              <a:rPr sz="3300" b="1" spc="-185" dirty="0">
                <a:latin typeface="Times New Roman"/>
                <a:cs typeface="Times New Roman"/>
              </a:rPr>
              <a:t>у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dirty="0">
                <a:latin typeface="Times New Roman"/>
                <a:cs typeface="Times New Roman"/>
              </a:rPr>
              <a:t>і	</a:t>
            </a:r>
            <a:r>
              <a:rPr sz="3300" b="1" spc="-10" dirty="0">
                <a:latin typeface="Times New Roman"/>
                <a:cs typeface="Times New Roman"/>
              </a:rPr>
              <a:t>м</a:t>
            </a:r>
            <a:r>
              <a:rPr sz="3300" b="1" spc="10" dirty="0">
                <a:latin typeface="Times New Roman"/>
                <a:cs typeface="Times New Roman"/>
              </a:rPr>
              <a:t>ы</a:t>
            </a:r>
            <a:r>
              <a:rPr sz="3300" b="1" spc="-15" dirty="0">
                <a:latin typeface="Times New Roman"/>
                <a:cs typeface="Times New Roman"/>
              </a:rPr>
              <a:t>н</a:t>
            </a: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0" dirty="0">
                <a:latin typeface="Times New Roman"/>
                <a:cs typeface="Times New Roman"/>
              </a:rPr>
              <a:t>н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spc="5" dirty="0">
                <a:latin typeface="Times New Roman"/>
                <a:cs typeface="Times New Roman"/>
              </a:rPr>
              <a:t>а</a:t>
            </a:r>
            <a:r>
              <a:rPr sz="3300" b="1" spc="-5" dirty="0">
                <a:latin typeface="Times New Roman"/>
                <a:cs typeface="Times New Roman"/>
              </a:rPr>
              <a:t>й</a:t>
            </a:r>
            <a:r>
              <a:rPr sz="3300" b="1" dirty="0">
                <a:latin typeface="Times New Roman"/>
                <a:cs typeface="Times New Roman"/>
              </a:rPr>
              <a:t>	</a:t>
            </a:r>
            <a:r>
              <a:rPr sz="3300" b="1" spc="-5" dirty="0">
                <a:latin typeface="Times New Roman"/>
                <a:cs typeface="Times New Roman"/>
              </a:rPr>
              <a:t>т</a:t>
            </a:r>
            <a:r>
              <a:rPr sz="3300" b="1" dirty="0">
                <a:latin typeface="Times New Roman"/>
                <a:cs typeface="Times New Roman"/>
              </a:rPr>
              <a:t>ү</a:t>
            </a:r>
            <a:r>
              <a:rPr sz="3300" b="1" spc="-90" dirty="0">
                <a:latin typeface="Times New Roman"/>
                <a:cs typeface="Times New Roman"/>
              </a:rPr>
              <a:t>р</a:t>
            </a:r>
            <a:r>
              <a:rPr sz="3300" b="1" spc="-10" dirty="0">
                <a:latin typeface="Times New Roman"/>
                <a:cs typeface="Times New Roman"/>
              </a:rPr>
              <a:t>л</a:t>
            </a:r>
            <a:r>
              <a:rPr sz="3300" b="1" spc="-5" dirty="0">
                <a:latin typeface="Times New Roman"/>
                <a:cs typeface="Times New Roman"/>
              </a:rPr>
              <a:t>ер</a:t>
            </a:r>
            <a:r>
              <a:rPr sz="3300" b="1" spc="-55" dirty="0">
                <a:latin typeface="Times New Roman"/>
                <a:cs typeface="Times New Roman"/>
              </a:rPr>
              <a:t>г</a:t>
            </a:r>
            <a:r>
              <a:rPr sz="3300" b="1" dirty="0">
                <a:latin typeface="Times New Roman"/>
                <a:cs typeface="Times New Roman"/>
              </a:rPr>
              <a:t>е  </a:t>
            </a:r>
            <a:r>
              <a:rPr sz="3300" b="1" spc="-15" dirty="0">
                <a:latin typeface="Times New Roman"/>
                <a:cs typeface="Times New Roman"/>
              </a:rPr>
              <a:t>болады: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117026"/>
            <a:ext cx="8072755" cy="3180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5080" indent="-273685" algn="just">
              <a:lnSpc>
                <a:spcPct val="100000"/>
              </a:lnSpc>
              <a:buClr>
                <a:srgbClr val="FE8637"/>
              </a:buClr>
              <a:buSzPct val="69696"/>
              <a:buFont typeface="Wingdings"/>
              <a:buChar char=""/>
              <a:tabLst>
                <a:tab pos="497840" algn="l"/>
              </a:tabLst>
            </a:pPr>
            <a:r>
              <a:rPr sz="3300" spc="-5" dirty="0">
                <a:latin typeface="Times New Roman"/>
                <a:cs typeface="Times New Roman"/>
              </a:rPr>
              <a:t>адамның іс </a:t>
            </a:r>
            <a:r>
              <a:rPr sz="3300" spc="-15" dirty="0">
                <a:latin typeface="Times New Roman"/>
                <a:cs typeface="Times New Roman"/>
              </a:rPr>
              <a:t>әрекетінен </a:t>
            </a:r>
            <a:r>
              <a:rPr sz="3300" spc="-10" dirty="0">
                <a:latin typeface="Times New Roman"/>
                <a:cs typeface="Times New Roman"/>
              </a:rPr>
              <a:t>тәуелсіз </a:t>
            </a:r>
            <a:r>
              <a:rPr sz="3300" dirty="0">
                <a:latin typeface="Times New Roman"/>
                <a:cs typeface="Times New Roman"/>
              </a:rPr>
              <a:t>( </a:t>
            </a:r>
            <a:r>
              <a:rPr sz="3300" spc="-15" dirty="0">
                <a:latin typeface="Times New Roman"/>
                <a:cs typeface="Times New Roman"/>
              </a:rPr>
              <a:t>табиғат  </a:t>
            </a:r>
            <a:r>
              <a:rPr sz="3300" spc="-5" dirty="0">
                <a:latin typeface="Times New Roman"/>
                <a:cs typeface="Times New Roman"/>
              </a:rPr>
              <a:t>құбылыстарының </a:t>
            </a:r>
            <a:r>
              <a:rPr sz="3300" spc="-10" dirty="0">
                <a:latin typeface="Times New Roman"/>
                <a:cs typeface="Times New Roman"/>
              </a:rPr>
              <a:t>ақпараттарға </a:t>
            </a:r>
            <a:r>
              <a:rPr sz="3300" dirty="0">
                <a:latin typeface="Times New Roman"/>
                <a:cs typeface="Times New Roman"/>
              </a:rPr>
              <a:t>әсер </a:t>
            </a:r>
            <a:r>
              <a:rPr sz="3300" spc="-5" dirty="0">
                <a:latin typeface="Times New Roman"/>
                <a:cs typeface="Times New Roman"/>
              </a:rPr>
              <a:t>ететін  </a:t>
            </a:r>
            <a:r>
              <a:rPr sz="3300" dirty="0">
                <a:latin typeface="Times New Roman"/>
                <a:cs typeface="Times New Roman"/>
              </a:rPr>
              <a:t>табиғи </a:t>
            </a:r>
            <a:r>
              <a:rPr sz="3300" spc="-5" dirty="0">
                <a:latin typeface="Times New Roman"/>
                <a:cs typeface="Times New Roman"/>
              </a:rPr>
              <a:t>физикалық</a:t>
            </a:r>
            <a:r>
              <a:rPr sz="3300" spc="-85" dirty="0">
                <a:latin typeface="Times New Roman"/>
                <a:cs typeface="Times New Roman"/>
              </a:rPr>
              <a:t> </a:t>
            </a:r>
            <a:r>
              <a:rPr sz="3300" spc="-20" dirty="0">
                <a:latin typeface="Times New Roman"/>
                <a:cs typeface="Times New Roman"/>
              </a:rPr>
              <a:t>қауіптері);</a:t>
            </a:r>
            <a:endParaRPr sz="33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107600"/>
              </a:lnSpc>
              <a:spcBef>
                <a:spcPts val="300"/>
              </a:spcBef>
              <a:buClr>
                <a:srgbClr val="FE8637"/>
              </a:buClr>
              <a:buSzPct val="69696"/>
              <a:buFont typeface="Wingdings"/>
              <a:buChar char=""/>
              <a:tabLst>
                <a:tab pos="390525" algn="l"/>
                <a:tab pos="2162810" algn="l"/>
                <a:tab pos="4070985" algn="l"/>
                <a:tab pos="5047615" algn="l"/>
              </a:tabLst>
            </a:pPr>
            <a:r>
              <a:rPr sz="3300" spc="-5" dirty="0">
                <a:latin typeface="Times New Roman"/>
                <a:cs typeface="Times New Roman"/>
              </a:rPr>
              <a:t>адамның іс </a:t>
            </a:r>
            <a:r>
              <a:rPr sz="3300" spc="-15" dirty="0">
                <a:latin typeface="Times New Roman"/>
                <a:cs typeface="Times New Roman"/>
              </a:rPr>
              <a:t>әрекеті </a:t>
            </a:r>
            <a:r>
              <a:rPr sz="3300" dirty="0">
                <a:latin typeface="Times New Roman"/>
                <a:cs typeface="Times New Roman"/>
              </a:rPr>
              <a:t>арқылы </a:t>
            </a:r>
            <a:r>
              <a:rPr sz="3300" spc="-10" dirty="0">
                <a:latin typeface="Times New Roman"/>
                <a:cs typeface="Times New Roman"/>
              </a:rPr>
              <a:t>туындайтын  </a:t>
            </a:r>
            <a:r>
              <a:rPr sz="3300" dirty="0">
                <a:latin typeface="Times New Roman"/>
                <a:cs typeface="Times New Roman"/>
              </a:rPr>
              <a:t>(жасанды	</a:t>
            </a:r>
            <a:r>
              <a:rPr sz="3300" spc="-25" dirty="0">
                <a:latin typeface="Times New Roman"/>
                <a:cs typeface="Times New Roman"/>
              </a:rPr>
              <a:t>қауіптер),	</a:t>
            </a:r>
            <a:r>
              <a:rPr sz="3300" spc="-15" dirty="0">
                <a:latin typeface="Times New Roman"/>
                <a:cs typeface="Times New Roman"/>
              </a:rPr>
              <a:t>олар	</a:t>
            </a:r>
            <a:r>
              <a:rPr sz="3300" spc="-5" dirty="0">
                <a:latin typeface="Times New Roman"/>
                <a:cs typeface="Times New Roman"/>
              </a:rPr>
              <a:t>алдынғыларына  </a:t>
            </a:r>
            <a:r>
              <a:rPr sz="3300" dirty="0">
                <a:latin typeface="Times New Roman"/>
                <a:cs typeface="Times New Roman"/>
              </a:rPr>
              <a:t>қарағанда </a:t>
            </a:r>
            <a:r>
              <a:rPr sz="3300" spc="10" dirty="0">
                <a:latin typeface="Times New Roman"/>
                <a:cs typeface="Times New Roman"/>
              </a:rPr>
              <a:t>аса </a:t>
            </a:r>
            <a:r>
              <a:rPr sz="3300" spc="-30" dirty="0">
                <a:latin typeface="Times New Roman"/>
                <a:cs typeface="Times New Roman"/>
              </a:rPr>
              <a:t>қауіпті </a:t>
            </a:r>
            <a:r>
              <a:rPr sz="3300" spc="-10" dirty="0">
                <a:latin typeface="Times New Roman"/>
                <a:cs typeface="Times New Roman"/>
              </a:rPr>
              <a:t>болып</a:t>
            </a:r>
            <a:r>
              <a:rPr sz="3300" spc="-125" dirty="0">
                <a:latin typeface="Times New Roman"/>
                <a:cs typeface="Times New Roman"/>
              </a:rPr>
              <a:t> </a:t>
            </a:r>
            <a:r>
              <a:rPr sz="3300" spc="5" dirty="0">
                <a:latin typeface="Times New Roman"/>
                <a:cs typeface="Times New Roman"/>
              </a:rPr>
              <a:t>саналады.</a:t>
            </a:r>
            <a:endParaRPr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387431"/>
            <a:ext cx="8143138" cy="52973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1190" marR="76200" indent="-571500">
              <a:lnSpc>
                <a:spcPct val="104800"/>
              </a:lnSpc>
              <a:buFont typeface="Wingdings" pitchFamily="2" charset="2"/>
              <a:buChar char="Ø"/>
            </a:pPr>
            <a:r>
              <a:rPr sz="3600" b="1" spc="-15" dirty="0">
                <a:latin typeface="Times New Roman"/>
                <a:cs typeface="Times New Roman"/>
              </a:rPr>
              <a:t>Ақпараттық </a:t>
            </a:r>
            <a:r>
              <a:rPr sz="3600" b="1" spc="-10" dirty="0">
                <a:latin typeface="Times New Roman"/>
                <a:cs typeface="Times New Roman"/>
              </a:rPr>
              <a:t>жүйелердің </a:t>
            </a:r>
            <a:r>
              <a:rPr sz="3600" b="1" spc="-25" dirty="0">
                <a:latin typeface="Times New Roman"/>
                <a:cs typeface="Times New Roman"/>
              </a:rPr>
              <a:t>қауіпсіздігі.  </a:t>
            </a:r>
            <a:r>
              <a:rPr sz="3600" b="1" spc="-15" dirty="0">
                <a:latin typeface="Times New Roman"/>
                <a:cs typeface="Times New Roman"/>
              </a:rPr>
              <a:t>Ақпаратты </a:t>
            </a:r>
            <a:r>
              <a:rPr sz="3600" b="1" spc="-35" dirty="0">
                <a:latin typeface="Times New Roman"/>
                <a:cs typeface="Times New Roman"/>
              </a:rPr>
              <a:t>қорғау</a:t>
            </a:r>
            <a:r>
              <a:rPr sz="3600" b="1" spc="-5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негіздері.</a:t>
            </a:r>
            <a:endParaRPr sz="3600" dirty="0">
              <a:latin typeface="Times New Roman"/>
              <a:cs typeface="Times New Roman"/>
            </a:endParaRPr>
          </a:p>
          <a:p>
            <a:pPr marL="584200" indent="-571500">
              <a:lnSpc>
                <a:spcPts val="4310"/>
              </a:lnSpc>
              <a:buFont typeface="Wingdings" pitchFamily="2" charset="2"/>
              <a:buChar char="Ø"/>
            </a:pPr>
            <a:r>
              <a:rPr sz="3600" b="1" spc="-35" dirty="0">
                <a:latin typeface="Times New Roman"/>
                <a:cs typeface="Times New Roman"/>
              </a:rPr>
              <a:t>Компьютерлік</a:t>
            </a:r>
            <a:r>
              <a:rPr sz="3600" b="1" spc="-90" dirty="0">
                <a:latin typeface="Times New Roman"/>
                <a:cs typeface="Times New Roman"/>
              </a:rPr>
              <a:t> </a:t>
            </a:r>
            <a:r>
              <a:rPr sz="3600" b="1" spc="-15" dirty="0">
                <a:latin typeface="Times New Roman"/>
                <a:cs typeface="Times New Roman"/>
              </a:rPr>
              <a:t>вирустар.</a:t>
            </a:r>
            <a:endParaRPr sz="3600" dirty="0">
              <a:latin typeface="Times New Roman"/>
              <a:cs typeface="Times New Roman"/>
            </a:endParaRPr>
          </a:p>
          <a:p>
            <a:pPr marL="583565" marR="510540" indent="-5715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sz="3600" b="1" spc="-35" smtClean="0">
                <a:latin typeface="Times New Roman"/>
                <a:cs typeface="Times New Roman"/>
              </a:rPr>
              <a:t>Компьютерлік </a:t>
            </a:r>
            <a:r>
              <a:rPr sz="3600" b="1" spc="-20" dirty="0">
                <a:latin typeface="Times New Roman"/>
                <a:cs typeface="Times New Roman"/>
              </a:rPr>
              <a:t>вирустардан </a:t>
            </a:r>
            <a:r>
              <a:rPr sz="3600" b="1" spc="-35" dirty="0">
                <a:latin typeface="Times New Roman"/>
                <a:cs typeface="Times New Roman"/>
              </a:rPr>
              <a:t>қорғау  </a:t>
            </a:r>
            <a:r>
              <a:rPr sz="3600" b="1" spc="-5" dirty="0">
                <a:latin typeface="Times New Roman"/>
                <a:cs typeface="Times New Roman"/>
              </a:rPr>
              <a:t>әдістері.</a:t>
            </a:r>
            <a:endParaRPr sz="3600" dirty="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sz="3600" b="1" spc="-20" dirty="0">
                <a:latin typeface="Times New Roman"/>
                <a:cs typeface="Times New Roman"/>
              </a:rPr>
              <a:t>Антивирус </a:t>
            </a:r>
            <a:r>
              <a:rPr sz="3600" b="1" spc="-35" dirty="0">
                <a:latin typeface="Times New Roman"/>
                <a:cs typeface="Times New Roman"/>
              </a:rPr>
              <a:t>қорғау</a:t>
            </a:r>
            <a:r>
              <a:rPr sz="3600" b="1" spc="-5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құралдары.</a:t>
            </a:r>
            <a:endParaRPr sz="3600" dirty="0">
              <a:latin typeface="Times New Roman"/>
              <a:cs typeface="Times New Roman"/>
            </a:endParaRPr>
          </a:p>
          <a:p>
            <a:pPr marL="631190" marR="5080" indent="-571500">
              <a:lnSpc>
                <a:spcPct val="100299"/>
              </a:lnSpc>
              <a:spcBef>
                <a:spcPts val="585"/>
              </a:spcBef>
              <a:buFont typeface="Wingdings" pitchFamily="2" charset="2"/>
              <a:buChar char="Ø"/>
            </a:pPr>
            <a:r>
              <a:rPr sz="3600" b="1" dirty="0">
                <a:latin typeface="Times New Roman"/>
                <a:cs typeface="Times New Roman"/>
              </a:rPr>
              <a:t>АЖ-ді </a:t>
            </a:r>
            <a:r>
              <a:rPr sz="3600" b="1" spc="-50" dirty="0">
                <a:latin typeface="Times New Roman"/>
                <a:cs typeface="Times New Roman"/>
              </a:rPr>
              <a:t>қорғаудың </a:t>
            </a:r>
            <a:r>
              <a:rPr sz="3600" b="1" spc="-10" dirty="0">
                <a:latin typeface="Times New Roman"/>
                <a:cs typeface="Times New Roman"/>
              </a:rPr>
              <a:t>криптографиялық  </a:t>
            </a:r>
            <a:r>
              <a:rPr sz="3600" b="1" dirty="0">
                <a:latin typeface="Times New Roman"/>
                <a:cs typeface="Times New Roman"/>
              </a:rPr>
              <a:t>құралдары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8583" y="972502"/>
            <a:ext cx="7560309" cy="275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0480">
              <a:lnSpc>
                <a:spcPct val="100000"/>
              </a:lnSpc>
            </a:pP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Жасанды </a:t>
            </a:r>
            <a:r>
              <a:rPr sz="36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қауіптер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өздерінің </a:t>
            </a:r>
            <a:r>
              <a:rPr sz="3600" b="0" spc="-35" dirty="0">
                <a:solidFill>
                  <a:srgbClr val="000000"/>
                </a:solidFill>
                <a:latin typeface="Times New Roman"/>
                <a:cs typeface="Times New Roman"/>
              </a:rPr>
              <a:t>туындау 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жағдайларына байланысты </a:t>
            </a:r>
            <a:r>
              <a:rPr sz="36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алдын- </a:t>
            </a:r>
            <a:r>
              <a:rPr sz="36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ала 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ойластырылмаған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sz="36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кездейсоқ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және  </a:t>
            </a:r>
            <a:r>
              <a:rPr sz="36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алдын -ала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ойластырылған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(қасақана) 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болып</a:t>
            </a:r>
            <a:r>
              <a:rPr sz="3600" b="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бөлінеді.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5201"/>
            <a:ext cx="8053705" cy="4780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0059">
              <a:lnSpc>
                <a:spcPct val="100000"/>
              </a:lnSpc>
            </a:pPr>
            <a:r>
              <a:rPr sz="2400" b="1" i="1" spc="-5" dirty="0">
                <a:latin typeface="Times New Roman"/>
                <a:cs typeface="Times New Roman"/>
              </a:rPr>
              <a:t>Алдын-ала ойластырылмаған </a:t>
            </a:r>
            <a:r>
              <a:rPr sz="2400" b="1" i="1" spc="-20" dirty="0">
                <a:latin typeface="Times New Roman"/>
                <a:cs typeface="Times New Roman"/>
              </a:rPr>
              <a:t>қауіпке</a:t>
            </a:r>
            <a:r>
              <a:rPr sz="2400" b="1" i="1" spc="1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жататындар: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8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 </a:t>
            </a:r>
            <a:r>
              <a:rPr sz="2400" dirty="0">
                <a:latin typeface="Times New Roman"/>
                <a:cs typeface="Times New Roman"/>
              </a:rPr>
              <a:t>–ні </a:t>
            </a:r>
            <a:r>
              <a:rPr sz="2400" spc="-25" dirty="0">
                <a:latin typeface="Times New Roman"/>
                <a:cs typeface="Times New Roman"/>
              </a:rPr>
              <a:t>жобалау </a:t>
            </a:r>
            <a:r>
              <a:rPr sz="2400" spc="-5" dirty="0">
                <a:latin typeface="Times New Roman"/>
                <a:cs typeface="Times New Roman"/>
              </a:rPr>
              <a:t>кезіндегі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қателіктер;</a:t>
            </a:r>
            <a:endParaRPr sz="2400">
              <a:latin typeface="Times New Roman"/>
              <a:cs typeface="Times New Roman"/>
            </a:endParaRPr>
          </a:p>
          <a:p>
            <a:pPr marL="285115" marR="10090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бағдарламалық құрылымын </a:t>
            </a:r>
            <a:r>
              <a:rPr sz="2400" spc="-20" dirty="0">
                <a:latin typeface="Times New Roman"/>
                <a:cs typeface="Times New Roman"/>
              </a:rPr>
              <a:t>жасау </a:t>
            </a:r>
            <a:r>
              <a:rPr sz="2400" spc="-5" dirty="0">
                <a:latin typeface="Times New Roman"/>
                <a:cs typeface="Times New Roman"/>
              </a:rPr>
              <a:t>кезіндегі  </a:t>
            </a:r>
            <a:r>
              <a:rPr sz="2400" spc="-15" dirty="0">
                <a:latin typeface="Times New Roman"/>
                <a:cs typeface="Times New Roman"/>
              </a:rPr>
              <a:t>қателіктер;</a:t>
            </a:r>
            <a:endParaRPr sz="2400">
              <a:latin typeface="Times New Roman"/>
              <a:cs typeface="Times New Roman"/>
            </a:endParaRPr>
          </a:p>
          <a:p>
            <a:pPr marL="285115" marR="1183005" indent="-272415" algn="just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</a:t>
            </a:r>
            <a:r>
              <a:rPr sz="2400" spc="-15" dirty="0">
                <a:latin typeface="Times New Roman"/>
                <a:cs typeface="Times New Roman"/>
              </a:rPr>
              <a:t>аппараттық </a:t>
            </a:r>
            <a:r>
              <a:rPr sz="2400" spc="-5" dirty="0">
                <a:latin typeface="Times New Roman"/>
                <a:cs typeface="Times New Roman"/>
              </a:rPr>
              <a:t>қондырғыларының, байланыс  желілерінің, </a:t>
            </a:r>
            <a:r>
              <a:rPr sz="2400" dirty="0">
                <a:latin typeface="Times New Roman"/>
                <a:cs typeface="Times New Roman"/>
              </a:rPr>
              <a:t>энергиямен </a:t>
            </a:r>
            <a:r>
              <a:rPr sz="2400" spc="-10" dirty="0">
                <a:latin typeface="Times New Roman"/>
                <a:cs typeface="Times New Roman"/>
              </a:rPr>
              <a:t>қамтушылардың </a:t>
            </a:r>
            <a:r>
              <a:rPr sz="2400" spc="-5" dirty="0">
                <a:latin typeface="Times New Roman"/>
                <a:cs typeface="Times New Roman"/>
              </a:rPr>
              <a:t>жұмысы  кезіндегі </a:t>
            </a:r>
            <a:r>
              <a:rPr sz="2400" spc="-10" dirty="0">
                <a:latin typeface="Times New Roman"/>
                <a:cs typeface="Times New Roman"/>
              </a:rPr>
              <a:t>кездейсоқ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апаттар;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 пайдаланушылардың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қателіктері;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</a:t>
            </a:r>
            <a:r>
              <a:rPr sz="2400" spc="-15" dirty="0">
                <a:latin typeface="Times New Roman"/>
                <a:cs typeface="Times New Roman"/>
              </a:rPr>
              <a:t>аппараттық </a:t>
            </a:r>
            <a:r>
              <a:rPr sz="2400" spc="-5" dirty="0">
                <a:latin typeface="Times New Roman"/>
                <a:cs typeface="Times New Roman"/>
              </a:rPr>
              <a:t>қондырғыларына басқа </a:t>
            </a:r>
            <a:r>
              <a:rPr sz="2400" dirty="0">
                <a:latin typeface="Times New Roman"/>
                <a:cs typeface="Times New Roman"/>
              </a:rPr>
              <a:t>да  </a:t>
            </a:r>
            <a:r>
              <a:rPr sz="2400" spc="-10" dirty="0">
                <a:latin typeface="Times New Roman"/>
                <a:cs typeface="Times New Roman"/>
              </a:rPr>
              <a:t>электрондық </a:t>
            </a:r>
            <a:r>
              <a:rPr sz="2400" spc="-5" dirty="0">
                <a:latin typeface="Times New Roman"/>
                <a:cs typeface="Times New Roman"/>
              </a:rPr>
              <a:t>қондырғылардың физикалық өрістерінің </a:t>
            </a:r>
            <a:r>
              <a:rPr sz="2400" spc="5" dirty="0">
                <a:latin typeface="Times New Roman"/>
                <a:cs typeface="Times New Roman"/>
              </a:rPr>
              <a:t>әсері  </a:t>
            </a:r>
            <a:r>
              <a:rPr sz="2400" dirty="0">
                <a:latin typeface="Times New Roman"/>
                <a:cs typeface="Times New Roman"/>
              </a:rPr>
              <a:t>( </a:t>
            </a:r>
            <a:r>
              <a:rPr sz="2400" spc="-15" dirty="0">
                <a:latin typeface="Times New Roman"/>
                <a:cs typeface="Times New Roman"/>
              </a:rPr>
              <a:t>олардың </a:t>
            </a:r>
            <a:r>
              <a:rPr sz="2400" spc="-10" dirty="0">
                <a:latin typeface="Times New Roman"/>
                <a:cs typeface="Times New Roman"/>
              </a:rPr>
              <a:t>электромагниттік </a:t>
            </a:r>
            <a:r>
              <a:rPr sz="2400" spc="5" dirty="0">
                <a:latin typeface="Times New Roman"/>
                <a:cs typeface="Times New Roman"/>
              </a:rPr>
              <a:t>үйлесімділік </a:t>
            </a:r>
            <a:r>
              <a:rPr sz="2400" spc="-5" dirty="0">
                <a:latin typeface="Times New Roman"/>
                <a:cs typeface="Times New Roman"/>
              </a:rPr>
              <a:t>шарттарының  сақталмауы 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т.б.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714" rIns="0" bIns="0" rtlCol="0">
            <a:spAutoFit/>
          </a:bodyPr>
          <a:lstStyle/>
          <a:p>
            <a:pPr marL="363220">
              <a:lnSpc>
                <a:spcPct val="100000"/>
              </a:lnSpc>
            </a:pPr>
            <a:r>
              <a:rPr sz="3200" i="1" spc="-20" dirty="0">
                <a:latin typeface="Times New Roman"/>
                <a:cs typeface="Times New Roman"/>
              </a:rPr>
              <a:t>Қ</a:t>
            </a:r>
            <a:r>
              <a:rPr sz="2550" i="1" spc="-20" dirty="0">
                <a:latin typeface="Times New Roman"/>
                <a:cs typeface="Times New Roman"/>
              </a:rPr>
              <a:t>АСАҚАНА </a:t>
            </a:r>
            <a:r>
              <a:rPr sz="2550" i="1" spc="-15" dirty="0">
                <a:latin typeface="Times New Roman"/>
                <a:cs typeface="Times New Roman"/>
              </a:rPr>
              <a:t>ҚАУІПТЕРГЕ</a:t>
            </a:r>
            <a:r>
              <a:rPr sz="2550" i="1" spc="335" dirty="0">
                <a:latin typeface="Times New Roman"/>
                <a:cs typeface="Times New Roman"/>
              </a:rPr>
              <a:t> </a:t>
            </a:r>
            <a:r>
              <a:rPr sz="2550" i="1" spc="-25" dirty="0">
                <a:latin typeface="Times New Roman"/>
                <a:cs typeface="Times New Roman"/>
              </a:rPr>
              <a:t>ЖАТАТЫНДАР</a:t>
            </a:r>
            <a:r>
              <a:rPr sz="3200" i="1" spc="-2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176020"/>
            <a:ext cx="8072755" cy="3490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 algn="just">
              <a:lnSpc>
                <a:spcPct val="100000"/>
              </a:lnSpc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15" dirty="0">
                <a:latin typeface="Times New Roman"/>
                <a:cs typeface="Times New Roman"/>
              </a:rPr>
              <a:t>КЖ-ге </a:t>
            </a:r>
            <a:r>
              <a:rPr sz="2800" spc="-10" dirty="0">
                <a:latin typeface="Times New Roman"/>
                <a:cs typeface="Times New Roman"/>
              </a:rPr>
              <a:t>қызмет </a:t>
            </a:r>
            <a:r>
              <a:rPr sz="2800" spc="-5" dirty="0">
                <a:latin typeface="Times New Roman"/>
                <a:cs typeface="Times New Roman"/>
              </a:rPr>
              <a:t>көрсетуші тұлғалардың  санкцияланбаған </a:t>
            </a:r>
            <a:r>
              <a:rPr sz="2800" spc="-15" dirty="0">
                <a:latin typeface="Times New Roman"/>
                <a:cs typeface="Times New Roman"/>
              </a:rPr>
              <a:t>әрекеттері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 </a:t>
            </a:r>
            <a:r>
              <a:rPr sz="2800" spc="5" dirty="0">
                <a:latin typeface="Times New Roman"/>
                <a:cs typeface="Times New Roman"/>
              </a:rPr>
              <a:t>мысалға, </a:t>
            </a:r>
            <a:r>
              <a:rPr sz="2800" dirty="0">
                <a:latin typeface="Times New Roman"/>
                <a:cs typeface="Times New Roman"/>
              </a:rPr>
              <a:t>КЖ-нің  </a:t>
            </a:r>
            <a:r>
              <a:rPr sz="2800" spc="-20" dirty="0">
                <a:latin typeface="Times New Roman"/>
                <a:cs typeface="Times New Roman"/>
              </a:rPr>
              <a:t>қауіпсіздігіне </a:t>
            </a:r>
            <a:r>
              <a:rPr sz="2800" spc="-35" dirty="0">
                <a:latin typeface="Times New Roman"/>
                <a:cs typeface="Times New Roman"/>
              </a:rPr>
              <a:t>жауапты </a:t>
            </a:r>
            <a:r>
              <a:rPr sz="2800" spc="-5" dirty="0">
                <a:latin typeface="Times New Roman"/>
                <a:cs typeface="Times New Roman"/>
              </a:rPr>
              <a:t>әкімшілік </a:t>
            </a:r>
            <a:r>
              <a:rPr sz="2800" spc="-15" dirty="0">
                <a:latin typeface="Times New Roman"/>
                <a:cs typeface="Times New Roman"/>
              </a:rPr>
              <a:t>қызметкерінің  </a:t>
            </a:r>
            <a:r>
              <a:rPr sz="2800" spc="-25" dirty="0">
                <a:latin typeface="Times New Roman"/>
                <a:cs typeface="Times New Roman"/>
              </a:rPr>
              <a:t>қауіпсіздік </a:t>
            </a:r>
            <a:r>
              <a:rPr sz="2800" spc="-10" dirty="0">
                <a:latin typeface="Times New Roman"/>
                <a:cs typeface="Times New Roman"/>
              </a:rPr>
              <a:t>саясатын әлсіретуі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);</a:t>
            </a:r>
            <a:endParaRPr sz="2800">
              <a:latin typeface="Times New Roman"/>
              <a:cs typeface="Times New Roman"/>
            </a:endParaRPr>
          </a:p>
          <a:p>
            <a:pPr marL="285750" marR="6350" indent="-273050" algn="just">
              <a:lnSpc>
                <a:spcPct val="100000"/>
              </a:lnSpc>
              <a:spcBef>
                <a:spcPts val="595"/>
              </a:spcBef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5" dirty="0">
                <a:latin typeface="Times New Roman"/>
                <a:cs typeface="Times New Roman"/>
              </a:rPr>
              <a:t>КЖ-нің </a:t>
            </a:r>
            <a:r>
              <a:rPr sz="2800" dirty="0">
                <a:latin typeface="Times New Roman"/>
                <a:cs typeface="Times New Roman"/>
              </a:rPr>
              <a:t>ресурстарына КЖ-ні </a:t>
            </a:r>
            <a:r>
              <a:rPr sz="2800" spc="-5" dirty="0">
                <a:latin typeface="Times New Roman"/>
                <a:cs typeface="Times New Roman"/>
              </a:rPr>
              <a:t>пайдаланушылар </a:t>
            </a:r>
            <a:r>
              <a:rPr sz="2800" spc="-15" dirty="0">
                <a:latin typeface="Times New Roman"/>
                <a:cs typeface="Times New Roman"/>
              </a:rPr>
              <a:t>мен  </a:t>
            </a:r>
            <a:r>
              <a:rPr sz="2800" spc="-30" dirty="0">
                <a:latin typeface="Times New Roman"/>
                <a:cs typeface="Times New Roman"/>
              </a:rPr>
              <a:t>бөгде </a:t>
            </a:r>
            <a:r>
              <a:rPr sz="2800" spc="-10" dirty="0">
                <a:latin typeface="Times New Roman"/>
                <a:cs typeface="Times New Roman"/>
              </a:rPr>
              <a:t>адамдардың </a:t>
            </a:r>
            <a:r>
              <a:rPr sz="2800" spc="-5" dirty="0">
                <a:latin typeface="Times New Roman"/>
                <a:cs typeface="Times New Roman"/>
              </a:rPr>
              <a:t>санкцияланбаған енуі, мұндағы  </a:t>
            </a:r>
            <a:r>
              <a:rPr sz="2800" spc="-15" dirty="0">
                <a:latin typeface="Times New Roman"/>
                <a:cs typeface="Times New Roman"/>
              </a:rPr>
              <a:t>келтірілген </a:t>
            </a:r>
            <a:r>
              <a:rPr sz="2800" spc="-5" dirty="0">
                <a:latin typeface="Times New Roman"/>
                <a:cs typeface="Times New Roman"/>
              </a:rPr>
              <a:t>зиян </a:t>
            </a:r>
            <a:r>
              <a:rPr sz="2800" spc="-10" dirty="0">
                <a:latin typeface="Times New Roman"/>
                <a:cs typeface="Times New Roman"/>
              </a:rPr>
              <a:t>тәртіп бұзушының іс-әрекетімен  </a:t>
            </a:r>
            <a:r>
              <a:rPr sz="2800" dirty="0">
                <a:latin typeface="Times New Roman"/>
                <a:cs typeface="Times New Roman"/>
              </a:rPr>
              <a:t>анықталады.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2196"/>
            <a:ext cx="7967345" cy="6136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760730" indent="25400" algn="just">
              <a:lnSpc>
                <a:spcPct val="100000"/>
              </a:lnSpc>
            </a:pPr>
            <a:r>
              <a:rPr sz="24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КЖ-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ДЕГІ </a:t>
            </a:r>
            <a:r>
              <a:rPr sz="1900" b="1" spc="-30" dirty="0">
                <a:solidFill>
                  <a:srgbClr val="575F6D"/>
                </a:solidFill>
                <a:latin typeface="Times New Roman"/>
                <a:cs typeface="Times New Roman"/>
              </a:rPr>
              <a:t>АҚПАРАТТЫҢ </a:t>
            </a:r>
            <a:r>
              <a:rPr sz="1900" b="1" spc="-15" dirty="0">
                <a:solidFill>
                  <a:srgbClr val="575F6D"/>
                </a:solidFill>
                <a:latin typeface="Times New Roman"/>
                <a:cs typeface="Times New Roman"/>
              </a:rPr>
              <a:t>ҚАУІПСІЗДІГІНЕ </a:t>
            </a:r>
            <a:r>
              <a:rPr sz="19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ЖАСАЛЫНҒАН 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АЛДЫН</a:t>
            </a:r>
            <a:r>
              <a:rPr sz="24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-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АЛА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ОЙЛАСТЫРЫЛҒАН </a:t>
            </a:r>
            <a:r>
              <a:rPr sz="1900" b="1" spc="-15" dirty="0">
                <a:solidFill>
                  <a:srgbClr val="575F6D"/>
                </a:solidFill>
                <a:latin typeface="Times New Roman"/>
                <a:cs typeface="Times New Roman"/>
              </a:rPr>
              <a:t>ҚАУІПТЕР МАҚСАТЫНА 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БАЙЛАНЫСТЫ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НЕГІЗГІ </a:t>
            </a:r>
            <a:r>
              <a:rPr sz="1900" b="1" spc="20" dirty="0">
                <a:solidFill>
                  <a:srgbClr val="575F6D"/>
                </a:solidFill>
                <a:latin typeface="Times New Roman"/>
                <a:cs typeface="Times New Roman"/>
              </a:rPr>
              <a:t>ҮШ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ТОПҚА БӨЛІНУІ </a:t>
            </a:r>
            <a:r>
              <a:rPr sz="1900" b="1" spc="35" dirty="0">
                <a:solidFill>
                  <a:srgbClr val="575F6D"/>
                </a:solidFill>
                <a:latin typeface="Times New Roman"/>
                <a:cs typeface="Times New Roman"/>
              </a:rPr>
              <a:t>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МҮМКІН</a:t>
            </a:r>
            <a:r>
              <a:rPr sz="24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Бүтіндіктің </a:t>
            </a:r>
            <a:r>
              <a:rPr sz="2400" dirty="0">
                <a:latin typeface="Times New Roman"/>
                <a:cs typeface="Times New Roman"/>
              </a:rPr>
              <a:t>бұзылуына жасалынған, </a:t>
            </a:r>
            <a:r>
              <a:rPr sz="2400" spc="-5" dirty="0">
                <a:latin typeface="Times New Roman"/>
                <a:cs typeface="Times New Roman"/>
              </a:rPr>
              <a:t>яғни КЖ-де </a:t>
            </a:r>
            <a:r>
              <a:rPr sz="2400" spc="5" dirty="0">
                <a:latin typeface="Times New Roman"/>
                <a:cs typeface="Times New Roman"/>
              </a:rPr>
              <a:t>сақталған  </a:t>
            </a:r>
            <a:r>
              <a:rPr sz="2400" spc="10" dirty="0">
                <a:latin typeface="Times New Roman"/>
                <a:cs typeface="Times New Roman"/>
              </a:rPr>
              <a:t>немесе </a:t>
            </a:r>
            <a:r>
              <a:rPr sz="2400" spc="-5" dirty="0">
                <a:latin typeface="Times New Roman"/>
                <a:cs typeface="Times New Roman"/>
              </a:rPr>
              <a:t>КЖ-лер арасында </a:t>
            </a:r>
            <a:r>
              <a:rPr sz="2400" spc="-10" dirty="0">
                <a:latin typeface="Times New Roman"/>
                <a:cs typeface="Times New Roman"/>
              </a:rPr>
              <a:t>берілген ақпаратқа </a:t>
            </a:r>
            <a:r>
              <a:rPr sz="2400" spc="5" dirty="0">
                <a:latin typeface="Times New Roman"/>
                <a:cs typeface="Times New Roman"/>
              </a:rPr>
              <a:t>алдын-ала  </a:t>
            </a:r>
            <a:r>
              <a:rPr sz="2400" spc="-5" dirty="0">
                <a:latin typeface="Times New Roman"/>
                <a:cs typeface="Times New Roman"/>
              </a:rPr>
              <a:t>ойластырылған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қауіп;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Бүтіндіктің </a:t>
            </a:r>
            <a:r>
              <a:rPr sz="2400" dirty="0">
                <a:latin typeface="Times New Roman"/>
                <a:cs typeface="Times New Roman"/>
              </a:rPr>
              <a:t>бұзылуына жасалынған, </a:t>
            </a:r>
            <a:r>
              <a:rPr sz="2400" spc="-5" dirty="0">
                <a:latin typeface="Times New Roman"/>
                <a:cs typeface="Times New Roman"/>
              </a:rPr>
              <a:t>яғни КЖ-де </a:t>
            </a:r>
            <a:r>
              <a:rPr sz="2400" spc="5" dirty="0">
                <a:latin typeface="Times New Roman"/>
                <a:cs typeface="Times New Roman"/>
              </a:rPr>
              <a:t>сақталған  </a:t>
            </a:r>
            <a:r>
              <a:rPr sz="2400" spc="10" dirty="0">
                <a:latin typeface="Times New Roman"/>
                <a:cs typeface="Times New Roman"/>
              </a:rPr>
              <a:t>немесе </a:t>
            </a:r>
            <a:r>
              <a:rPr sz="2400" spc="-5" dirty="0">
                <a:latin typeface="Times New Roman"/>
                <a:cs typeface="Times New Roman"/>
              </a:rPr>
              <a:t>КЖ-лер арасында </a:t>
            </a:r>
            <a:r>
              <a:rPr sz="2400" spc="-10" dirty="0">
                <a:latin typeface="Times New Roman"/>
                <a:cs typeface="Times New Roman"/>
              </a:rPr>
              <a:t>берілген ақпаратқа </a:t>
            </a:r>
            <a:r>
              <a:rPr sz="2400" spc="5" dirty="0">
                <a:latin typeface="Times New Roman"/>
                <a:cs typeface="Times New Roman"/>
              </a:rPr>
              <a:t>алдын-ала  </a:t>
            </a:r>
            <a:r>
              <a:rPr sz="2400" spc="-5" dirty="0">
                <a:latin typeface="Times New Roman"/>
                <a:cs typeface="Times New Roman"/>
              </a:rPr>
              <a:t>ойластырылған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қауіп;</a:t>
            </a:r>
            <a:endParaRPr sz="2400">
              <a:latin typeface="Times New Roman"/>
              <a:cs typeface="Times New Roman"/>
            </a:endParaRPr>
          </a:p>
          <a:p>
            <a:pPr marL="285115" marR="19304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10" dirty="0">
                <a:latin typeface="Times New Roman"/>
                <a:cs typeface="Times New Roman"/>
              </a:rPr>
              <a:t>Ақпараттың </a:t>
            </a:r>
            <a:r>
              <a:rPr sz="2400" spc="-15" dirty="0">
                <a:latin typeface="Times New Roman"/>
                <a:cs typeface="Times New Roman"/>
              </a:rPr>
              <a:t>қол </a:t>
            </a:r>
            <a:r>
              <a:rPr sz="2400" spc="-5" dirty="0">
                <a:latin typeface="Times New Roman"/>
                <a:cs typeface="Times New Roman"/>
              </a:rPr>
              <a:t>жетімділігінің </a:t>
            </a:r>
            <a:r>
              <a:rPr sz="2400" dirty="0">
                <a:latin typeface="Times New Roman"/>
                <a:cs typeface="Times New Roman"/>
              </a:rPr>
              <a:t>бұзылуына жасалынған,  </a:t>
            </a:r>
            <a:r>
              <a:rPr sz="2400" spc="-5" dirty="0">
                <a:latin typeface="Times New Roman"/>
                <a:cs typeface="Times New Roman"/>
              </a:rPr>
              <a:t>яғни КЖ-ні пайдаланушылардың </a:t>
            </a:r>
            <a:r>
              <a:rPr sz="2400" spc="-10" dirty="0">
                <a:latin typeface="Times New Roman"/>
                <a:cs typeface="Times New Roman"/>
              </a:rPr>
              <a:t>біреуінің </a:t>
            </a:r>
            <a:r>
              <a:rPr sz="2400" dirty="0">
                <a:latin typeface="Times New Roman"/>
                <a:cs typeface="Times New Roman"/>
              </a:rPr>
              <a:t>( </a:t>
            </a:r>
            <a:r>
              <a:rPr sz="2400" spc="-10" dirty="0">
                <a:latin typeface="Times New Roman"/>
                <a:cs typeface="Times New Roman"/>
              </a:rPr>
              <a:t>тәртіп  </a:t>
            </a:r>
            <a:r>
              <a:rPr sz="2400" spc="-5" dirty="0">
                <a:latin typeface="Times New Roman"/>
                <a:cs typeface="Times New Roman"/>
              </a:rPr>
              <a:t>бұзушының 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5" dirty="0">
                <a:latin typeface="Times New Roman"/>
                <a:cs typeface="Times New Roman"/>
              </a:rPr>
              <a:t>алдын-ала </a:t>
            </a:r>
            <a:r>
              <a:rPr sz="2400" spc="-5" dirty="0">
                <a:latin typeface="Times New Roman"/>
                <a:cs typeface="Times New Roman"/>
              </a:rPr>
              <a:t>ойластырылған </a:t>
            </a:r>
            <a:r>
              <a:rPr sz="2400" spc="-10" dirty="0">
                <a:latin typeface="Times New Roman"/>
                <a:cs typeface="Times New Roman"/>
              </a:rPr>
              <a:t>әрекетінен  </a:t>
            </a:r>
            <a:r>
              <a:rPr sz="2400" spc="-5" dirty="0">
                <a:latin typeface="Times New Roman"/>
                <a:cs typeface="Times New Roman"/>
              </a:rPr>
              <a:t>туындайтын </a:t>
            </a:r>
            <a:r>
              <a:rPr sz="2400" spc="-10" dirty="0">
                <a:latin typeface="Times New Roman"/>
                <a:cs typeface="Times New Roman"/>
              </a:rPr>
              <a:t>қызметт </a:t>
            </a:r>
            <a:r>
              <a:rPr sz="2400" spc="-30" dirty="0">
                <a:latin typeface="Times New Roman"/>
                <a:cs typeface="Times New Roman"/>
              </a:rPr>
              <a:t>етуден </a:t>
            </a:r>
            <a:r>
              <a:rPr sz="2400" dirty="0">
                <a:latin typeface="Times New Roman"/>
                <a:cs typeface="Times New Roman"/>
              </a:rPr>
              <a:t>бас </a:t>
            </a:r>
            <a:r>
              <a:rPr sz="2400" spc="-50" dirty="0">
                <a:latin typeface="Times New Roman"/>
                <a:cs typeface="Times New Roman"/>
              </a:rPr>
              <a:t>тарту, </a:t>
            </a:r>
            <a:r>
              <a:rPr sz="2400" dirty="0">
                <a:latin typeface="Times New Roman"/>
                <a:cs typeface="Times New Roman"/>
              </a:rPr>
              <a:t>бұл </a:t>
            </a:r>
            <a:r>
              <a:rPr sz="2400" spc="-5" dirty="0">
                <a:latin typeface="Times New Roman"/>
                <a:cs typeface="Times New Roman"/>
              </a:rPr>
              <a:t>жағдайда КЖ-  нің </a:t>
            </a:r>
            <a:r>
              <a:rPr sz="2400" spc="-15" dirty="0">
                <a:latin typeface="Times New Roman"/>
                <a:cs typeface="Times New Roman"/>
              </a:rPr>
              <a:t>кейбір </a:t>
            </a:r>
            <a:r>
              <a:rPr sz="2400" dirty="0">
                <a:latin typeface="Times New Roman"/>
                <a:cs typeface="Times New Roman"/>
              </a:rPr>
              <a:t>ресурстарына </a:t>
            </a:r>
            <a:r>
              <a:rPr sz="2400" spc="-5" dirty="0">
                <a:latin typeface="Times New Roman"/>
                <a:cs typeface="Times New Roman"/>
              </a:rPr>
              <a:t>КЖ-ні басқа </a:t>
            </a:r>
            <a:r>
              <a:rPr sz="2400" dirty="0">
                <a:latin typeface="Times New Roman"/>
                <a:cs typeface="Times New Roman"/>
              </a:rPr>
              <a:t>пайдаланушылар  </a:t>
            </a:r>
            <a:r>
              <a:rPr sz="2400" spc="-5" dirty="0">
                <a:latin typeface="Times New Roman"/>
                <a:cs typeface="Times New Roman"/>
              </a:rPr>
              <a:t>тарапынан </a:t>
            </a:r>
            <a:r>
              <a:rPr sz="2400" dirty="0">
                <a:latin typeface="Times New Roman"/>
                <a:cs typeface="Times New Roman"/>
              </a:rPr>
              <a:t>ену </a:t>
            </a:r>
            <a:r>
              <a:rPr sz="2400" spc="-5" dirty="0">
                <a:latin typeface="Times New Roman"/>
                <a:cs typeface="Times New Roman"/>
              </a:rPr>
              <a:t>жабылып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қалады.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6230" y="190634"/>
            <a:ext cx="7229475" cy="1162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21300"/>
              </a:lnSpc>
            </a:pPr>
            <a:r>
              <a:rPr spc="10" dirty="0">
                <a:latin typeface="Century Schoolbook"/>
                <a:cs typeface="Century Schoolbook"/>
              </a:rPr>
              <a:t>К</a:t>
            </a:r>
            <a:r>
              <a:rPr sz="1900" spc="10" dirty="0">
                <a:latin typeface="Century Schoolbook"/>
                <a:cs typeface="Century Schoolbook"/>
              </a:rPr>
              <a:t>ОМПЬЮТЕРЛЕР МЕН ЖЕЛІЛЕРДЕГІ А</a:t>
            </a:r>
            <a:r>
              <a:rPr sz="1900" spc="10" dirty="0"/>
              <a:t>Қ</a:t>
            </a:r>
            <a:r>
              <a:rPr sz="1900" spc="10" dirty="0">
                <a:latin typeface="Century Schoolbook"/>
                <a:cs typeface="Century Schoolbook"/>
              </a:rPr>
              <a:t>ПАРАТТЫ  </a:t>
            </a:r>
            <a:r>
              <a:rPr sz="1900" spc="10" dirty="0"/>
              <a:t>Қ</a:t>
            </a:r>
            <a:r>
              <a:rPr sz="1900" spc="10" dirty="0">
                <a:latin typeface="Century Schoolbook"/>
                <a:cs typeface="Century Schoolbook"/>
              </a:rPr>
              <a:t>ОР</a:t>
            </a:r>
            <a:r>
              <a:rPr sz="1900" spc="10" dirty="0"/>
              <a:t>Ғ</a:t>
            </a:r>
            <a:r>
              <a:rPr sz="1900" spc="10" dirty="0">
                <a:latin typeface="Century Schoolbook"/>
                <a:cs typeface="Century Schoolbook"/>
              </a:rPr>
              <a:t>АУДЫ</a:t>
            </a:r>
            <a:r>
              <a:rPr sz="1900" spc="10" dirty="0"/>
              <a:t>Ң </a:t>
            </a:r>
            <a:r>
              <a:rPr sz="1900" spc="15" dirty="0"/>
              <a:t>Ұ</a:t>
            </a:r>
            <a:r>
              <a:rPr sz="1900" spc="15" dirty="0">
                <a:latin typeface="Century Schoolbook"/>
                <a:cs typeface="Century Schoolbook"/>
              </a:rPr>
              <a:t>ЙЫМДЫ</a:t>
            </a:r>
            <a:r>
              <a:rPr sz="1900" spc="15" dirty="0"/>
              <a:t>Қ </a:t>
            </a:r>
            <a:r>
              <a:rPr sz="1900" spc="10" dirty="0">
                <a:latin typeface="Century Schoolbook"/>
                <a:cs typeface="Century Schoolbook"/>
              </a:rPr>
              <a:t>Ж</a:t>
            </a:r>
            <a:r>
              <a:rPr sz="1900" spc="10" dirty="0"/>
              <a:t>Ә</a:t>
            </a:r>
            <a:r>
              <a:rPr sz="1900" spc="10" dirty="0">
                <a:latin typeface="Century Schoolbook"/>
                <a:cs typeface="Century Schoolbook"/>
              </a:rPr>
              <a:t>НЕ ТЕХНИКАЛЫ</a:t>
            </a:r>
            <a:r>
              <a:rPr sz="1900" spc="10" dirty="0"/>
              <a:t>Қ  ҚҰ</a:t>
            </a:r>
            <a:r>
              <a:rPr sz="1900" spc="10" dirty="0">
                <a:latin typeface="Century Schoolbook"/>
                <a:cs typeface="Century Schoolbook"/>
              </a:rPr>
              <a:t>РАЛДАРЫ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8923" y="1632711"/>
            <a:ext cx="7056120" cy="14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 marR="5080" indent="-20320" algn="just">
              <a:lnSpc>
                <a:spcPct val="100000"/>
              </a:lnSpc>
            </a:pPr>
            <a:r>
              <a:rPr sz="3200" spc="-5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паратты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ор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ауды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амтамасыз  </a:t>
            </a:r>
            <a:r>
              <a:rPr sz="3200" dirty="0">
                <a:latin typeface="Century Schoolbook"/>
                <a:cs typeface="Century Schoolbook"/>
              </a:rPr>
              <a:t>ету </a:t>
            </a:r>
            <a:r>
              <a:rPr sz="3200" spc="-5" dirty="0">
                <a:latin typeface="Times New Roman"/>
                <a:cs typeface="Times New Roman"/>
              </a:rPr>
              <a:t>ү</a:t>
            </a:r>
            <a:r>
              <a:rPr sz="3200" spc="-5" dirty="0">
                <a:latin typeface="Century Schoolbook"/>
                <a:cs typeface="Century Schoolbook"/>
              </a:rPr>
              <a:t>шін 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ткізілетін </a:t>
            </a:r>
            <a:r>
              <a:rPr sz="3200" spc="-5" dirty="0">
                <a:latin typeface="Century Schoolbook"/>
                <a:cs typeface="Century Schoolbook"/>
              </a:rPr>
              <a:t>шаралар  </a:t>
            </a:r>
            <a:r>
              <a:rPr sz="3200" dirty="0">
                <a:latin typeface="Century Schoolbook"/>
                <a:cs typeface="Century Schoolbook"/>
              </a:rPr>
              <a:t>бірнеше </a:t>
            </a:r>
            <a:r>
              <a:rPr sz="3200" spc="-5" dirty="0">
                <a:latin typeface="Century Schoolbook"/>
                <a:cs typeface="Century Schoolbook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ө</a:t>
            </a:r>
            <a:r>
              <a:rPr sz="3200" spc="-5" dirty="0">
                <a:latin typeface="Century Schoolbook"/>
                <a:cs typeface="Century Schoolbook"/>
              </a:rPr>
              <a:t>ліктерге б</a:t>
            </a:r>
            <a:r>
              <a:rPr sz="3200" spc="-5" dirty="0">
                <a:latin typeface="Times New Roman"/>
                <a:cs typeface="Times New Roman"/>
              </a:rPr>
              <a:t>ө</a:t>
            </a:r>
            <a:r>
              <a:rPr sz="3200" spc="-5" dirty="0">
                <a:latin typeface="Century Schoolbook"/>
                <a:cs typeface="Century Schoolbook"/>
              </a:rPr>
              <a:t>лінеді.</a:t>
            </a:r>
            <a:r>
              <a:rPr sz="3200" spc="260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Соны</a:t>
            </a:r>
            <a:r>
              <a:rPr sz="3200" dirty="0">
                <a:latin typeface="Times New Roman"/>
                <a:cs typeface="Times New Roman"/>
              </a:rPr>
              <a:t>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95485" y="3125228"/>
            <a:ext cx="2379980" cy="95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0" marR="5080" indent="-203835">
              <a:lnSpc>
                <a:spcPts val="3779"/>
              </a:lnSpc>
            </a:pPr>
            <a:r>
              <a:rPr sz="3200" spc="-10" dirty="0">
                <a:latin typeface="Century Schoolbook"/>
                <a:cs typeface="Century Schoolbook"/>
              </a:rPr>
              <a:t>н</a:t>
            </a:r>
            <a:r>
              <a:rPr sz="3200" spc="5" dirty="0">
                <a:latin typeface="Century Schoolbook"/>
                <a:cs typeface="Century Schoolbook"/>
              </a:rPr>
              <a:t>е</a:t>
            </a:r>
            <a:r>
              <a:rPr sz="3200" spc="-5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із</a:t>
            </a:r>
            <a:r>
              <a:rPr sz="3200" spc="-5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і</a:t>
            </a:r>
            <a:r>
              <a:rPr sz="3200" spc="5" dirty="0">
                <a:latin typeface="Century Schoolbook"/>
                <a:cs typeface="Century Schoolbook"/>
              </a:rPr>
              <a:t>ле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20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е  </a:t>
            </a:r>
            <a:r>
              <a:rPr sz="3200" spc="-5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паратты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8862" y="3106778"/>
            <a:ext cx="1945639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 indent="-1270">
              <a:lnSpc>
                <a:spcPct val="99200"/>
              </a:lnSpc>
            </a:pPr>
            <a:r>
              <a:rPr sz="3200" spc="-5" dirty="0">
                <a:latin typeface="Century Schoolbook"/>
                <a:cs typeface="Century Schoolbook"/>
              </a:rPr>
              <a:t>ішінде  жатады: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20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5" dirty="0">
                <a:latin typeface="Century Schoolbook"/>
                <a:cs typeface="Century Schoolbook"/>
              </a:rPr>
              <a:t>т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dirty="0">
                <a:latin typeface="Century Schoolbook"/>
                <a:cs typeface="Century Schoolbook"/>
              </a:rPr>
              <a:t>,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17489" y="3106778"/>
            <a:ext cx="2030095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15900" algn="just">
              <a:lnSpc>
                <a:spcPct val="99200"/>
              </a:lnSpc>
            </a:pPr>
            <a:r>
              <a:rPr sz="3200" spc="-15" dirty="0">
                <a:latin typeface="Century Schoolbook"/>
                <a:cs typeface="Century Schoolbook"/>
              </a:rPr>
              <a:t>м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spc="-10" dirty="0">
                <a:latin typeface="Century Schoolbook"/>
                <a:cs typeface="Century Schoolbook"/>
              </a:rPr>
              <a:t>на</a:t>
            </a:r>
            <a:r>
              <a:rPr sz="3200" spc="5" dirty="0">
                <a:latin typeface="Century Schoolbook"/>
                <a:cs typeface="Century Schoolbook"/>
              </a:rPr>
              <a:t>л</a:t>
            </a:r>
            <a:r>
              <a:rPr sz="3200" spc="-10" dirty="0">
                <a:latin typeface="Century Schoolbook"/>
                <a:cs typeface="Century Schoolbook"/>
              </a:rPr>
              <a:t>ар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Century Schoolbook"/>
                <a:cs typeface="Century Schoolbook"/>
              </a:rPr>
              <a:t>о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10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Century Schoolbook"/>
                <a:cs typeface="Century Schoolbook"/>
              </a:rPr>
              <a:t>у</a:t>
            </a:r>
            <a:r>
              <a:rPr sz="3200" spc="-10" dirty="0">
                <a:latin typeface="Century Schoolbook"/>
                <a:cs typeface="Century Schoolbook"/>
              </a:rPr>
              <a:t>д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spc="-5" dirty="0">
                <a:latin typeface="Times New Roman"/>
                <a:cs typeface="Times New Roman"/>
              </a:rPr>
              <a:t>ұ</a:t>
            </a:r>
            <a:r>
              <a:rPr sz="3200" spc="-5" dirty="0">
                <a:latin typeface="Century Schoolbook"/>
                <a:cs typeface="Century Schoolbook"/>
              </a:rPr>
              <a:t>йымды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,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9675" y="4558385"/>
            <a:ext cx="7036434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административті, инженерлік ж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не  техникалы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амтамасыздандыру.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6131" rIns="0" bIns="0" rtlCol="0">
            <a:spAutoFit/>
          </a:bodyPr>
          <a:lstStyle/>
          <a:p>
            <a:pPr marL="277495">
              <a:lnSpc>
                <a:spcPct val="100000"/>
              </a:lnSpc>
            </a:pPr>
            <a:r>
              <a:rPr sz="2700" spc="5" dirty="0"/>
              <a:t>Ұ</a:t>
            </a:r>
            <a:r>
              <a:rPr sz="2150" spc="5" dirty="0"/>
              <a:t>ЙЫМДЫҚ </a:t>
            </a:r>
            <a:r>
              <a:rPr sz="2150" spc="-35" dirty="0"/>
              <a:t>ШАРАЛАР </a:t>
            </a:r>
            <a:r>
              <a:rPr sz="2150" spc="-20" dirty="0"/>
              <a:t>МЫНАЛАРДАН</a:t>
            </a:r>
            <a:r>
              <a:rPr sz="2150" spc="415" dirty="0"/>
              <a:t> </a:t>
            </a:r>
            <a:r>
              <a:rPr sz="2150" spc="-35" dirty="0"/>
              <a:t>ТҰРАДЫ</a:t>
            </a:r>
            <a:r>
              <a:rPr sz="2700" spc="-35" dirty="0"/>
              <a:t>:</a:t>
            </a:r>
            <a:endParaRPr sz="2700"/>
          </a:p>
        </p:txBody>
      </p:sp>
      <p:sp>
        <p:nvSpPr>
          <p:cNvPr id="9" name="object 9"/>
          <p:cNvSpPr txBox="1"/>
          <p:nvPr/>
        </p:nvSpPr>
        <p:spPr>
          <a:xfrm>
            <a:off x="535940" y="1636776"/>
            <a:ext cx="1971039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алушы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5448" y="1636776"/>
            <a:ext cx="208788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сіпорынны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70779" y="1636776"/>
            <a:ext cx="817244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10" dirty="0">
                <a:latin typeface="Century Schoolbook"/>
                <a:cs typeface="Century Schoolbook"/>
              </a:rPr>
              <a:t>р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қ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5096" y="1636776"/>
            <a:ext cx="187007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99845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ау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dirty="0">
                <a:latin typeface="Century Schoolbook"/>
                <a:cs typeface="Century Schoolbook"/>
              </a:rPr>
              <a:t>ы	м</a:t>
            </a:r>
            <a:r>
              <a:rPr sz="2400" spc="-15" dirty="0">
                <a:latin typeface="Century Schoolbook"/>
                <a:cs typeface="Century Schoolbook"/>
              </a:rPr>
              <a:t>ен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736" y="2002535"/>
            <a:ext cx="1393190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аныс  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dirty="0">
                <a:latin typeface="Century Schoolbook"/>
                <a:cs typeface="Century Schoolbook"/>
              </a:rPr>
              <a:t>п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ты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54655" y="2002535"/>
            <a:ext cx="1692275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5410" marR="5080" indent="-93345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ше</a:t>
            </a:r>
            <a:r>
              <a:rPr sz="2400" spc="-10" dirty="0">
                <a:latin typeface="Century Schoolbook"/>
                <a:cs typeface="Century Schoolbook"/>
              </a:rPr>
              <a:t>ка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асын  </a:t>
            </a:r>
            <a:r>
              <a:rPr sz="2400" spc="-5" dirty="0">
                <a:latin typeface="Century Schoolbook"/>
                <a:cs typeface="Century Schoolbook"/>
              </a:rPr>
              <a:t>жекелей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70679" y="2002535"/>
            <a:ext cx="3675379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7970">
              <a:lnSpc>
                <a:spcPct val="100000"/>
              </a:lnSpc>
              <a:tabLst>
                <a:tab pos="1103630" algn="l"/>
                <a:tab pos="1259205" algn="l"/>
                <a:tab pos="2593975" algn="l"/>
                <a:tab pos="335280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	м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dirty="0">
                <a:latin typeface="Century Schoolbook"/>
                <a:cs typeface="Century Schoolbook"/>
              </a:rPr>
              <a:t>ымен	</a:t>
            </a:r>
            <a:r>
              <a:rPr sz="2400" spc="-10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р  </a:t>
            </a:r>
            <a:r>
              <a:rPr sz="2400" spc="-15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е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10" dirty="0">
                <a:latin typeface="Century Schoolbook"/>
                <a:cs typeface="Century Schoolbook"/>
              </a:rPr>
              <a:t>ал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dirty="0">
                <a:latin typeface="Century Schoolbook"/>
                <a:cs typeface="Century Schoolbook"/>
              </a:rPr>
              <a:t>гейі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5940" y="2734055"/>
            <a:ext cx="7309484" cy="819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бойынша аума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ты дамытуды</a:t>
            </a:r>
            <a:r>
              <a:rPr sz="2400" spc="1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жоспарлау;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ызметкермен 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 (ж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абылдау</a:t>
            </a:r>
            <a:r>
              <a:rPr sz="2400" spc="250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шін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69539" y="3541776"/>
            <a:ext cx="517398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37360" algn="l"/>
                <a:tab pos="318833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мыстан	шы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ару,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ызметкерді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07639" y="3907535"/>
            <a:ext cx="513651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79805" algn="l"/>
                <a:tab pos="3629025" algn="l"/>
              </a:tabLst>
            </a:pPr>
            <a:r>
              <a:rPr sz="2400" dirty="0">
                <a:latin typeface="Century Schoolbook"/>
                <a:cs typeface="Century Schoolbook"/>
              </a:rPr>
              <a:t>мен	</a:t>
            </a:r>
            <a:r>
              <a:rPr sz="2400" spc="-5" dirty="0">
                <a:latin typeface="Century Schoolbook"/>
                <a:cs typeface="Century Schoolbook"/>
              </a:rPr>
              <a:t>психологиялы</a:t>
            </a:r>
            <a:r>
              <a:rPr sz="2400" spc="-5" dirty="0">
                <a:latin typeface="Times New Roman"/>
                <a:cs typeface="Times New Roman"/>
              </a:rPr>
              <a:t>қ	</a:t>
            </a:r>
            <a:r>
              <a:rPr sz="2400" spc="-5" dirty="0">
                <a:latin typeface="Century Schoolbook"/>
                <a:cs typeface="Century Schoolbook"/>
              </a:rPr>
              <a:t>жа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дайын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08736" y="3541776"/>
            <a:ext cx="1650364" cy="1108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spc="-10" dirty="0">
                <a:latin typeface="Century Schoolbook"/>
                <a:cs typeface="Century Schoolbook"/>
              </a:rPr>
              <a:t>х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тта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у,  к</a:t>
            </a:r>
            <a:r>
              <a:rPr sz="2400" spc="-5" dirty="0">
                <a:latin typeface="Times New Roman"/>
                <a:cs typeface="Times New Roman"/>
              </a:rPr>
              <a:t>өң</a:t>
            </a:r>
            <a:r>
              <a:rPr sz="2400" spc="-5" dirty="0">
                <a:latin typeface="Century Schoolbook"/>
                <a:cs typeface="Century Schoolbook"/>
              </a:rPr>
              <a:t>іл-к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йі  ба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ылау);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5940" y="4715255"/>
            <a:ext cx="590359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  <a:tab pos="2943225" algn="l"/>
                <a:tab pos="4712335" algn="l"/>
              </a:tabLst>
            </a:pPr>
            <a:r>
              <a:rPr sz="2400" dirty="0">
                <a:latin typeface="Century Schoolbook"/>
                <a:cs typeface="Century Schoolbook"/>
              </a:rPr>
              <a:t>Бей</a:t>
            </a:r>
            <a:r>
              <a:rPr sz="2400" spc="-5" dirty="0">
                <a:latin typeface="Century Schoolbook"/>
                <a:cs typeface="Century Schoolbook"/>
              </a:rPr>
              <a:t>неб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10" dirty="0">
                <a:latin typeface="Century Schoolbook"/>
                <a:cs typeface="Century Schoolbook"/>
              </a:rPr>
              <a:t>ла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15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йесі</a:t>
            </a:r>
            <a:r>
              <a:rPr sz="2400" spc="-20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,	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зе</a:t>
            </a:r>
            <a:r>
              <a:rPr sz="2400" spc="-5" dirty="0">
                <a:latin typeface="Century Schoolbook"/>
                <a:cs typeface="Century Schoolbook"/>
              </a:rPr>
              <a:t>тт</a:t>
            </a:r>
            <a:r>
              <a:rPr sz="2400" dirty="0">
                <a:latin typeface="Century Schoolbook"/>
                <a:cs typeface="Century Schoolbook"/>
              </a:rPr>
              <a:t>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42835" y="4715255"/>
            <a:ext cx="90424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тк</a:t>
            </a:r>
            <a:r>
              <a:rPr sz="2400" dirty="0">
                <a:latin typeface="Century Schoolbook"/>
                <a:cs typeface="Century Schoolbook"/>
              </a:rPr>
              <a:t>із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08736" y="5081016"/>
            <a:ext cx="7035165" cy="1108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режимін, сонымен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атар </a:t>
            </a:r>
            <a:r>
              <a:rPr sz="2400" spc="-5" dirty="0">
                <a:latin typeface="Times New Roman"/>
                <a:cs typeface="Times New Roman"/>
              </a:rPr>
              <a:t>құ</a:t>
            </a:r>
            <a:r>
              <a:rPr sz="2400" spc="-5" dirty="0">
                <a:latin typeface="Century Schoolbook"/>
                <a:cs typeface="Century Schoolbook"/>
              </a:rPr>
              <a:t>жаттарды/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аз  ж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не электронды тасымалдаушыларда са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тау  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шін </a:t>
            </a:r>
            <a:r>
              <a:rPr sz="2400" spc="-5" dirty="0">
                <a:latin typeface="Century Schoolbook"/>
                <a:cs typeface="Century Schoolbook"/>
              </a:rPr>
              <a:t>сенімді са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тау орнын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амтамасыз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ету.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16050" y="32829"/>
            <a:ext cx="6548755" cy="895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18030" marR="5080" indent="-2005964">
              <a:lnSpc>
                <a:spcPct val="100000"/>
              </a:lnSpc>
            </a:pPr>
            <a:r>
              <a:rPr sz="2900" b="0" spc="5" dirty="0">
                <a:latin typeface="Times New Roman"/>
                <a:cs typeface="Times New Roman"/>
              </a:rPr>
              <a:t>Т</a:t>
            </a:r>
            <a:r>
              <a:rPr sz="2300" b="0" spc="5" dirty="0">
                <a:latin typeface="Times New Roman"/>
                <a:cs typeface="Times New Roman"/>
              </a:rPr>
              <a:t>ЕХНИКАЛЫҚ </a:t>
            </a:r>
            <a:r>
              <a:rPr sz="2300" b="0" spc="-30" dirty="0">
                <a:latin typeface="Times New Roman"/>
                <a:cs typeface="Times New Roman"/>
              </a:rPr>
              <a:t>ҚОРҒАУ </a:t>
            </a:r>
            <a:r>
              <a:rPr sz="2300" b="0" dirty="0">
                <a:latin typeface="Times New Roman"/>
                <a:cs typeface="Times New Roman"/>
              </a:rPr>
              <a:t>КЕЛЕСІ </a:t>
            </a:r>
            <a:r>
              <a:rPr sz="2300" b="0" spc="-40" dirty="0">
                <a:latin typeface="Times New Roman"/>
                <a:cs typeface="Times New Roman"/>
              </a:rPr>
              <a:t>ҚҰРАЛДАРДЫ  </a:t>
            </a:r>
            <a:r>
              <a:rPr sz="2300" b="0" spc="-5" dirty="0">
                <a:latin typeface="Times New Roman"/>
                <a:cs typeface="Times New Roman"/>
              </a:rPr>
              <a:t>ҚОЛДАНАДЫ</a:t>
            </a:r>
            <a:r>
              <a:rPr sz="2300" b="0" spc="-55" dirty="0">
                <a:latin typeface="Times New Roman"/>
                <a:cs typeface="Times New Roman"/>
              </a:rPr>
              <a:t> </a:t>
            </a:r>
            <a:r>
              <a:rPr sz="2900" b="0" spc="-15" dirty="0">
                <a:latin typeface="Times New Roman"/>
                <a:cs typeface="Times New Roman"/>
              </a:rPr>
              <a:t>[1]: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3487673"/>
            <a:ext cx="249554" cy="353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50" spc="-5" dirty="0">
                <a:solidFill>
                  <a:srgbClr val="FE8637"/>
                </a:solidFill>
                <a:latin typeface="Wingdings"/>
                <a:cs typeface="Wingdings"/>
              </a:rPr>
              <a:t></a:t>
            </a:r>
            <a:endParaRPr sz="2250">
              <a:latin typeface="Wingdings"/>
              <a:cs typeface="Wingding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84936" rIns="0" bIns="0" rtlCol="0">
            <a:spAutoFit/>
          </a:bodyPr>
          <a:lstStyle/>
          <a:p>
            <a:pPr marL="379730">
              <a:lnSpc>
                <a:spcPct val="100000"/>
              </a:lnSpc>
            </a:pPr>
            <a:r>
              <a:rPr sz="2550" spc="10" dirty="0">
                <a:solidFill>
                  <a:srgbClr val="FE8637"/>
                </a:solidFill>
                <a:latin typeface="Wingdings"/>
                <a:cs typeface="Wingdings"/>
              </a:rPr>
              <a:t></a:t>
            </a:r>
            <a:r>
              <a:rPr sz="3200" spc="10" dirty="0">
                <a:latin typeface="Century Schoolbook"/>
                <a:cs typeface="Century Schoolbook"/>
              </a:rPr>
              <a:t>Физикалы</a:t>
            </a:r>
            <a:r>
              <a:rPr sz="3200" spc="10" dirty="0"/>
              <a:t>қ </a:t>
            </a:r>
            <a:r>
              <a:rPr sz="3200" spc="-5" dirty="0"/>
              <a:t>құ</a:t>
            </a:r>
            <a:r>
              <a:rPr sz="3200" spc="-5" dirty="0">
                <a:latin typeface="Century Schoolbook"/>
                <a:cs typeface="Century Schoolbook"/>
              </a:rPr>
              <a:t>ралдар;</a:t>
            </a:r>
            <a:endParaRPr sz="3200">
              <a:latin typeface="Century Schoolbook"/>
              <a:cs typeface="Century Schoolbook"/>
            </a:endParaRPr>
          </a:p>
          <a:p>
            <a:pPr marL="379730">
              <a:lnSpc>
                <a:spcPct val="100000"/>
              </a:lnSpc>
              <a:spcBef>
                <a:spcPts val="765"/>
              </a:spcBef>
            </a:pPr>
            <a:r>
              <a:rPr sz="2550" spc="5" dirty="0">
                <a:solidFill>
                  <a:srgbClr val="FE8637"/>
                </a:solidFill>
                <a:latin typeface="Wingdings"/>
                <a:cs typeface="Wingdings"/>
              </a:rPr>
              <a:t></a:t>
            </a:r>
            <a:r>
              <a:rPr sz="3200" spc="5" dirty="0">
                <a:latin typeface="Century Schoolbook"/>
                <a:cs typeface="Century Schoolbook"/>
              </a:rPr>
              <a:t>Аппаратты</a:t>
            </a:r>
            <a:r>
              <a:rPr sz="3200" spc="5" dirty="0"/>
              <a:t>қ</a:t>
            </a:r>
            <a:r>
              <a:rPr sz="3200" spc="25" dirty="0"/>
              <a:t> </a:t>
            </a:r>
            <a:r>
              <a:rPr sz="3200" spc="-5" dirty="0"/>
              <a:t>құ</a:t>
            </a:r>
            <a:r>
              <a:rPr sz="3200" spc="-5" dirty="0">
                <a:latin typeface="Century Schoolbook"/>
                <a:cs typeface="Century Schoolbook"/>
              </a:rPr>
              <a:t>ралдар;</a:t>
            </a:r>
            <a:endParaRPr sz="3200">
              <a:latin typeface="Century Schoolbook"/>
              <a:cs typeface="Century Schoolbook"/>
            </a:endParaRPr>
          </a:p>
          <a:p>
            <a:pPr marL="1184910" marR="5080" indent="-805815">
              <a:lnSpc>
                <a:spcPct val="115599"/>
              </a:lnSpc>
              <a:spcBef>
                <a:spcPts val="165"/>
              </a:spcBef>
            </a:pPr>
            <a:r>
              <a:rPr sz="2550" spc="5" dirty="0">
                <a:solidFill>
                  <a:srgbClr val="FE8637"/>
                </a:solidFill>
                <a:latin typeface="Wingdings"/>
                <a:cs typeface="Wingdings"/>
              </a:rPr>
              <a:t></a:t>
            </a:r>
            <a:r>
              <a:rPr sz="3200" spc="5" dirty="0">
                <a:latin typeface="Century Schoolbook"/>
                <a:cs typeface="Century Schoolbook"/>
              </a:rPr>
              <a:t>Программалы</a:t>
            </a:r>
            <a:r>
              <a:rPr sz="3200" spc="5" dirty="0"/>
              <a:t>қ </a:t>
            </a:r>
            <a:r>
              <a:rPr sz="3200" spc="-5" dirty="0"/>
              <a:t>құ</a:t>
            </a:r>
            <a:r>
              <a:rPr sz="3200" spc="-5" dirty="0">
                <a:latin typeface="Century Schoolbook"/>
                <a:cs typeface="Century Schoolbook"/>
              </a:rPr>
              <a:t>ралдар;  </a:t>
            </a:r>
            <a:r>
              <a:rPr sz="3200" dirty="0">
                <a:latin typeface="Century Schoolbook"/>
                <a:cs typeface="Century Schoolbook"/>
              </a:rPr>
              <a:t>Криптографиялы</a:t>
            </a:r>
            <a:r>
              <a:rPr sz="3200" dirty="0"/>
              <a:t>қ</a:t>
            </a:r>
            <a:r>
              <a:rPr sz="3200" spc="-5" dirty="0"/>
              <a:t> құ</a:t>
            </a:r>
            <a:r>
              <a:rPr sz="3200" spc="-5" dirty="0">
                <a:latin typeface="Century Schoolbook"/>
                <a:cs typeface="Century Schoolbook"/>
              </a:rPr>
              <a:t>ралдар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49934" y="165925"/>
            <a:ext cx="6964045" cy="1195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12000"/>
              </a:lnSpc>
            </a:pPr>
            <a:r>
              <a:rPr sz="2500" spc="-35" dirty="0">
                <a:solidFill>
                  <a:srgbClr val="808080"/>
                </a:solidFill>
              </a:rPr>
              <a:t>К</a:t>
            </a:r>
            <a:r>
              <a:rPr sz="2000" spc="-35" dirty="0">
                <a:solidFill>
                  <a:srgbClr val="808080"/>
                </a:solidFill>
              </a:rPr>
              <a:t>ОМПЬЮТЕРЛІК </a:t>
            </a:r>
            <a:r>
              <a:rPr sz="2000" spc="-25" dirty="0">
                <a:solidFill>
                  <a:srgbClr val="808080"/>
                </a:solidFill>
              </a:rPr>
              <a:t>ЖЕЛІЛЕРДЕГІ </a:t>
            </a:r>
            <a:r>
              <a:rPr sz="2000" spc="-50" dirty="0">
                <a:solidFill>
                  <a:srgbClr val="808080"/>
                </a:solidFill>
              </a:rPr>
              <a:t>АҚПАРАТТЫ </a:t>
            </a:r>
            <a:r>
              <a:rPr sz="2000" spc="-30" dirty="0">
                <a:solidFill>
                  <a:srgbClr val="808080"/>
                </a:solidFill>
              </a:rPr>
              <a:t>ҚОРҒАУ  </a:t>
            </a:r>
            <a:r>
              <a:rPr sz="2000" spc="-5" dirty="0">
                <a:solidFill>
                  <a:srgbClr val="808080"/>
                </a:solidFill>
              </a:rPr>
              <a:t>БОЙЫНША </a:t>
            </a:r>
            <a:r>
              <a:rPr sz="2000" dirty="0">
                <a:solidFill>
                  <a:srgbClr val="808080"/>
                </a:solidFill>
              </a:rPr>
              <a:t>ҰЙЫМДЫҚ </a:t>
            </a:r>
            <a:r>
              <a:rPr sz="2000" spc="-35" dirty="0">
                <a:solidFill>
                  <a:srgbClr val="808080"/>
                </a:solidFill>
              </a:rPr>
              <a:t>ШАРАЛАР </a:t>
            </a:r>
            <a:r>
              <a:rPr sz="2000" spc="-10" dirty="0">
                <a:solidFill>
                  <a:srgbClr val="808080"/>
                </a:solidFill>
              </a:rPr>
              <a:t>КЕЛЕСІ  </a:t>
            </a:r>
            <a:r>
              <a:rPr sz="2000" spc="-25" dirty="0">
                <a:solidFill>
                  <a:srgbClr val="808080"/>
                </a:solidFill>
              </a:rPr>
              <a:t>АСПЕКТІЛЕРДЕН</a:t>
            </a:r>
            <a:r>
              <a:rPr sz="2000" spc="10" dirty="0">
                <a:solidFill>
                  <a:srgbClr val="808080"/>
                </a:solidFill>
              </a:rPr>
              <a:t> </a:t>
            </a:r>
            <a:r>
              <a:rPr sz="2000" spc="-35" dirty="0">
                <a:solidFill>
                  <a:srgbClr val="808080"/>
                </a:solidFill>
              </a:rPr>
              <a:t>ТҰРАДЫ</a:t>
            </a:r>
            <a:r>
              <a:rPr sz="2500" spc="-35" dirty="0">
                <a:solidFill>
                  <a:srgbClr val="808080"/>
                </a:solidFill>
              </a:rPr>
              <a:t>:</a:t>
            </a:r>
            <a:endParaRPr sz="2500"/>
          </a:p>
        </p:txBody>
      </p:sp>
      <p:sp>
        <p:nvSpPr>
          <p:cNvPr id="9" name="object 9"/>
          <p:cNvSpPr txBox="1"/>
          <p:nvPr/>
        </p:nvSpPr>
        <p:spPr>
          <a:xfrm>
            <a:off x="535940" y="1570735"/>
            <a:ext cx="7310755" cy="1572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Желіні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рыс физикалы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йымдастырылуы.</a:t>
            </a:r>
            <a:endParaRPr sz="2200">
              <a:latin typeface="Century Schoolbook"/>
              <a:cs typeface="Century Schoolbook"/>
            </a:endParaRPr>
          </a:p>
          <a:p>
            <a:pPr marL="287020" marR="5080" indent="-274320">
              <a:lnSpc>
                <a:spcPts val="2110"/>
              </a:lnSpc>
              <a:spcBef>
                <a:spcPts val="58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028825" algn="l"/>
                <a:tab pos="3778250" algn="l"/>
                <a:tab pos="4910455" algn="l"/>
                <a:tab pos="626110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із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кр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0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іне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Times New Roman"/>
                <a:cs typeface="Times New Roman"/>
              </a:rPr>
              <a:t>ү</a:t>
            </a:r>
            <a:r>
              <a:rPr sz="2200" spc="-1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r>
              <a:rPr sz="2200" dirty="0">
                <a:latin typeface="Century Schoolbook"/>
                <a:cs typeface="Century Schoolbook"/>
              </a:rPr>
              <a:t>	о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ыры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Century Schoolbook"/>
                <a:cs typeface="Century Schoolbook"/>
              </a:rPr>
              <a:t>,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ж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лі</a:t>
            </a:r>
            <a:r>
              <a:rPr sz="2200" spc="-15" dirty="0">
                <a:latin typeface="Century Schoolbook"/>
                <a:cs typeface="Century Schoolbook"/>
              </a:rPr>
              <a:t>н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5" dirty="0">
                <a:latin typeface="Century Schoolbook"/>
                <a:cs typeface="Century Schoolbook"/>
              </a:rPr>
              <a:t>аппаратты</a:t>
            </a:r>
            <a:r>
              <a:rPr sz="2200" spc="-5" dirty="0">
                <a:latin typeface="Times New Roman"/>
                <a:cs typeface="Times New Roman"/>
              </a:rPr>
              <a:t>қ қ</a:t>
            </a:r>
            <a:r>
              <a:rPr sz="2200" spc="-5" dirty="0">
                <a:latin typeface="Century Schoolbook"/>
                <a:cs typeface="Century Schoolbook"/>
              </a:rPr>
              <a:t>амтамасын</a:t>
            </a:r>
            <a:r>
              <a:rPr sz="2200" spc="3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та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дау.</a:t>
            </a:r>
            <a:endParaRPr sz="2200">
              <a:latin typeface="Century Schoolbook"/>
              <a:cs typeface="Century Schoolbook"/>
            </a:endParaRPr>
          </a:p>
          <a:p>
            <a:pPr marL="287020" marR="6350" indent="-274320">
              <a:lnSpc>
                <a:spcPts val="211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533015" algn="l"/>
                <a:tab pos="3823970" algn="l"/>
                <a:tab pos="5034280" algn="l"/>
                <a:tab pos="63068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Л</a:t>
            </a: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5" dirty="0">
                <a:latin typeface="Century Schoolbook"/>
                <a:cs typeface="Century Schoolbook"/>
              </a:rPr>
              <a:t>г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ру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	е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п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5" dirty="0">
                <a:latin typeface="Century Schoolbook"/>
                <a:cs typeface="Century Schoolbook"/>
              </a:rPr>
              <a:t>орталы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тандырыл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саясатына</a:t>
            </a:r>
            <a:r>
              <a:rPr sz="2200" spc="-5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кіріспе.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140455"/>
            <a:ext cx="498475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98577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олданылатын	программалы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47422" y="3140455"/>
            <a:ext cx="1697989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5" dirty="0">
                <a:latin typeface="Century Schoolbook"/>
                <a:cs typeface="Century Schoolbook"/>
              </a:rPr>
              <a:t>м</a:t>
            </a:r>
            <a:r>
              <a:rPr sz="2200" spc="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аманы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0539" y="3408756"/>
            <a:ext cx="604710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Century Schoolbook"/>
                <a:cs typeface="Century Schoolbook"/>
              </a:rPr>
              <a:t>корпоративті стандартын </a:t>
            </a:r>
            <a:r>
              <a:rPr sz="2200" spc="-5" dirty="0">
                <a:latin typeface="Times New Roman"/>
                <a:cs typeface="Times New Roman"/>
              </a:rPr>
              <a:t>өң</a:t>
            </a:r>
            <a:r>
              <a:rPr sz="2200" spc="-5" dirty="0">
                <a:latin typeface="Century Schoolbook"/>
                <a:cs typeface="Century Schoolbook"/>
              </a:rPr>
              <a:t>деу ж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r>
              <a:rPr sz="2200" spc="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ендіру.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06196" y="3818128"/>
            <a:ext cx="1238250" cy="546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46050">
              <a:lnSpc>
                <a:spcPts val="2110"/>
              </a:lnSpc>
            </a:pPr>
            <a:r>
              <a:rPr sz="2200" spc="-10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Century Schoolbook"/>
                <a:cs typeface="Century Schoolbook"/>
              </a:rPr>
              <a:t>ана</a:t>
            </a:r>
            <a:r>
              <a:rPr sz="2200" spc="5" dirty="0">
                <a:latin typeface="Century Schoolbook"/>
                <a:cs typeface="Century Schoolbook"/>
              </a:rPr>
              <a:t>м</a:t>
            </a:r>
            <a:r>
              <a:rPr sz="2200" spc="-5" dirty="0">
                <a:latin typeface="Century Schoolbook"/>
                <a:cs typeface="Century Schoolbook"/>
              </a:rPr>
              <a:t>а  ш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ына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3818483"/>
            <a:ext cx="5946775" cy="816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805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046605" algn="l"/>
                <a:tab pos="2426335" algn="l"/>
                <a:tab pos="3712845" algn="l"/>
                <a:tab pos="4853940" algn="l"/>
                <a:tab pos="5017135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5" dirty="0">
                <a:latin typeface="Century Schoolbook"/>
                <a:cs typeface="Century Schoolbook"/>
              </a:rPr>
              <a:t>ра</a:t>
            </a:r>
            <a:r>
              <a:rPr sz="2200" spc="0" dirty="0">
                <a:latin typeface="Century Schoolbook"/>
                <a:cs typeface="Century Schoolbook"/>
              </a:rPr>
              <a:t>т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л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		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е  айналысатын	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ызметкерлерді	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ндіріс  енгізу.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5940" y="4633976"/>
            <a:ext cx="553402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453640" algn="l"/>
                <a:tab pos="4629785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із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кр</a:t>
            </a:r>
            <a:r>
              <a:rPr sz="2200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5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іне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Times New Roman"/>
                <a:cs typeface="Times New Roman"/>
              </a:rPr>
              <a:t>ү</a:t>
            </a:r>
            <a:r>
              <a:rPr sz="2200" spc="-1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11060" y="4633976"/>
            <a:ext cx="1133475" cy="342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ыры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Century Schoolbook"/>
                <a:cs typeface="Century Schoolbook"/>
              </a:rPr>
              <a:t>,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5940" y="4902275"/>
            <a:ext cx="7310120" cy="1228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олданушыны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 орнын д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рыс</a:t>
            </a:r>
            <a:r>
              <a:rPr sz="2200" spc="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йымдастыру.</a:t>
            </a:r>
            <a:endParaRPr sz="2200">
              <a:latin typeface="Century Schoolbook"/>
              <a:cs typeface="Century Schoolbook"/>
            </a:endParaRPr>
          </a:p>
          <a:p>
            <a:pPr marL="287020" marR="5080" indent="-274320" algn="just">
              <a:lnSpc>
                <a:spcPts val="2110"/>
              </a:lnSpc>
              <a:spcBef>
                <a:spcPts val="58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йені</a:t>
            </a:r>
            <a:r>
              <a:rPr sz="2200" spc="-5" dirty="0">
                <a:latin typeface="Times New Roman"/>
                <a:cs typeface="Times New Roman"/>
              </a:rPr>
              <a:t>ң 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анды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ын (аудитті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) желіні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10" dirty="0">
                <a:latin typeface="Times New Roman"/>
                <a:cs typeface="Times New Roman"/>
              </a:rPr>
              <a:t>ә</a:t>
            </a:r>
            <a:r>
              <a:rPr sz="2200" spc="-10" dirty="0">
                <a:latin typeface="Century Schoolbook"/>
                <a:cs typeface="Century Schoolbook"/>
              </a:rPr>
              <a:t>лсіз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аума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тары мен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ауларды шы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ару  ма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сатымен </a:t>
            </a:r>
            <a:r>
              <a:rPr sz="2200" spc="-10" dirty="0">
                <a:latin typeface="Century Schoolbook"/>
                <a:cs typeface="Century Schoolbook"/>
              </a:rPr>
              <a:t>жиі </a:t>
            </a:r>
            <a:r>
              <a:rPr sz="2200" spc="-5" dirty="0">
                <a:latin typeface="Century Schoolbook"/>
                <a:cs typeface="Century Schoolbook"/>
              </a:rPr>
              <a:t>тексеруден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ткізіп</a:t>
            </a:r>
            <a:r>
              <a:rPr sz="2200" spc="1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отыру.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605" rIns="0" bIns="0" rtlCol="0">
            <a:spAutoFit/>
          </a:bodyPr>
          <a:lstStyle/>
          <a:p>
            <a:pPr marL="557530" marR="5080" indent="80645">
              <a:lnSpc>
                <a:spcPct val="100000"/>
              </a:lnSpc>
            </a:pPr>
            <a:r>
              <a:rPr spc="-25" dirty="0">
                <a:solidFill>
                  <a:srgbClr val="808080"/>
                </a:solidFill>
              </a:rPr>
              <a:t>Компьютерлік </a:t>
            </a:r>
            <a:r>
              <a:rPr spc="-10" dirty="0">
                <a:solidFill>
                  <a:srgbClr val="808080"/>
                </a:solidFill>
              </a:rPr>
              <a:t>желілердегі ақпаратты </a:t>
            </a:r>
            <a:r>
              <a:rPr spc="-25" dirty="0">
                <a:solidFill>
                  <a:srgbClr val="808080"/>
                </a:solidFill>
              </a:rPr>
              <a:t>қорғау  </a:t>
            </a:r>
            <a:r>
              <a:rPr spc="-10" dirty="0">
                <a:solidFill>
                  <a:srgbClr val="808080"/>
                </a:solidFill>
              </a:rPr>
              <a:t>бойынша </a:t>
            </a:r>
            <a:r>
              <a:rPr spc="-5" dirty="0">
                <a:solidFill>
                  <a:srgbClr val="808080"/>
                </a:solidFill>
              </a:rPr>
              <a:t>негізгі </a:t>
            </a:r>
            <a:r>
              <a:rPr spc="-10" dirty="0">
                <a:solidFill>
                  <a:srgbClr val="808080"/>
                </a:solidFill>
              </a:rPr>
              <a:t>техникалық </a:t>
            </a:r>
            <a:r>
              <a:rPr dirty="0">
                <a:solidFill>
                  <a:srgbClr val="808080"/>
                </a:solidFill>
              </a:rPr>
              <a:t>шаралар</a:t>
            </a:r>
            <a:r>
              <a:rPr spc="10" dirty="0">
                <a:solidFill>
                  <a:srgbClr val="808080"/>
                </a:solidFill>
              </a:rPr>
              <a:t> </a:t>
            </a:r>
            <a:r>
              <a:rPr spc="-20" dirty="0">
                <a:solidFill>
                  <a:srgbClr val="808080"/>
                </a:solidFill>
              </a:rPr>
              <a:t>болып: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35940" y="1202499"/>
            <a:ext cx="7185025" cy="5074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 тобы немесе доменні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парольдік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алуын  енгізу мен</a:t>
            </a:r>
            <a:r>
              <a:rPr sz="2200" spc="-9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тау.</a:t>
            </a:r>
            <a:endParaRPr sz="2200">
              <a:latin typeface="Century Schoolbook"/>
              <a:cs typeface="Century Schoolbook"/>
            </a:endParaRPr>
          </a:p>
          <a:p>
            <a:pPr marL="286385" marR="34290" indent="-27368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Программалы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жамауларды </a:t>
            </a:r>
            <a:r>
              <a:rPr sz="2200" dirty="0">
                <a:latin typeface="Times New Roman"/>
                <a:cs typeface="Times New Roman"/>
              </a:rPr>
              <a:t>ө</a:t>
            </a:r>
            <a:r>
              <a:rPr sz="2200" dirty="0">
                <a:latin typeface="Century Schoolbook"/>
                <a:cs typeface="Century Schoolbook"/>
              </a:rPr>
              <a:t>з </a:t>
            </a:r>
            <a:r>
              <a:rPr sz="2200" spc="-5" dirty="0">
                <a:latin typeface="Century Schoolbook"/>
                <a:cs typeface="Century Schoolbook"/>
              </a:rPr>
              <a:t>уа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ытында орнату,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олданылатын программалы</a:t>
            </a:r>
            <a:r>
              <a:rPr sz="2200" spc="-5" dirty="0">
                <a:latin typeface="Times New Roman"/>
                <a:cs typeface="Times New Roman"/>
              </a:rPr>
              <a:t>қ қ</a:t>
            </a:r>
            <a:r>
              <a:rPr sz="2200" spc="-5" dirty="0">
                <a:latin typeface="Century Schoolbook"/>
                <a:cs typeface="Century Schoolbook"/>
              </a:rPr>
              <a:t>амтаманы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(П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)  жа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а версиялары мен</a:t>
            </a:r>
            <a:r>
              <a:rPr sz="2200" spc="-3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артулар.</a:t>
            </a:r>
            <a:endParaRPr sz="2200">
              <a:latin typeface="Century Schoolbook"/>
              <a:cs typeface="Century Schoolbook"/>
            </a:endParaRPr>
          </a:p>
          <a:p>
            <a:pPr marL="287020" marR="356870" indent="-274320">
              <a:lnSpc>
                <a:spcPct val="100899"/>
              </a:lnSpc>
              <a:spcBef>
                <a:spcPts val="57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Желіаралы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экрандар мен </a:t>
            </a:r>
            <a:r>
              <a:rPr sz="2200" spc="-10" dirty="0">
                <a:latin typeface="Century Schoolbook"/>
                <a:cs typeface="Century Schoolbook"/>
              </a:rPr>
              <a:t>антивирусты</a:t>
            </a:r>
            <a:r>
              <a:rPr sz="2200" spc="-10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-ны  орнату.</a:t>
            </a:r>
            <a:endParaRPr sz="2200">
              <a:latin typeface="Century Schoolbook"/>
              <a:cs typeface="Century Schoolbook"/>
            </a:endParaRPr>
          </a:p>
          <a:p>
            <a:pPr marL="287020" marR="445134" indent="-274320">
              <a:lnSpc>
                <a:spcPct val="100000"/>
              </a:lnSpc>
              <a:spcBef>
                <a:spcPts val="57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олданушыны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15" dirty="0">
                <a:latin typeface="Century Schoolbook"/>
                <a:cs typeface="Century Schoolbook"/>
              </a:rPr>
              <a:t>ид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ф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кац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ялары/а</a:t>
            </a:r>
            <a:r>
              <a:rPr sz="2200" spc="-10" dirty="0">
                <a:latin typeface="Century Schoolbook"/>
                <a:cs typeface="Century Schoolbook"/>
              </a:rPr>
              <a:t>ут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ф</a:t>
            </a:r>
            <a:r>
              <a:rPr sz="2200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кац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яларыны</a:t>
            </a:r>
            <a:r>
              <a:rPr sz="2200" spc="-5" dirty="0">
                <a:latin typeface="Times New Roman"/>
                <a:cs typeface="Times New Roman"/>
              </a:rPr>
              <a:t>ң  қ</a:t>
            </a:r>
            <a:r>
              <a:rPr sz="2200" spc="-5" dirty="0">
                <a:latin typeface="Century Schoolbook"/>
                <a:cs typeface="Century Schoolbook"/>
              </a:rPr>
              <a:t>осымша 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йелерін</a:t>
            </a:r>
            <a:r>
              <a:rPr sz="2200" spc="-4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  <a:p>
            <a:pPr marL="287020" marR="90805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йелік блокты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ішкі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рамына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атынауды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иындататын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ау механизмдерін</a:t>
            </a:r>
            <a:r>
              <a:rPr sz="2200" spc="-2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Техникалы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арна бойынша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паратты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1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азаюынан</a:t>
            </a:r>
            <a:endParaRPr sz="2200">
              <a:latin typeface="Century Schoolbook"/>
              <a:cs typeface="Century Schoolbook"/>
            </a:endParaRPr>
          </a:p>
          <a:p>
            <a:pPr marL="286385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ауды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аппаратты</a:t>
            </a:r>
            <a:r>
              <a:rPr sz="2200" spc="-5" dirty="0">
                <a:latin typeface="Times New Roman"/>
                <a:cs typeface="Times New Roman"/>
              </a:rPr>
              <a:t>қ құ</a:t>
            </a:r>
            <a:r>
              <a:rPr sz="2200" spc="-5" dirty="0">
                <a:latin typeface="Century Schoolbook"/>
                <a:cs typeface="Century Schoolbook"/>
              </a:rPr>
              <a:t>ралдарын</a:t>
            </a:r>
            <a:r>
              <a:rPr sz="2200" spc="12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8923" y="664346"/>
            <a:ext cx="7750809" cy="4414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735" marR="1132205" indent="-26670">
              <a:lnSpc>
                <a:spcPct val="111400"/>
              </a:lnSpc>
            </a:pPr>
            <a:r>
              <a:rPr sz="4400" b="1" spc="-40" dirty="0">
                <a:solidFill>
                  <a:srgbClr val="808080"/>
                </a:solidFill>
                <a:latin typeface="Times New Roman"/>
                <a:cs typeface="Times New Roman"/>
              </a:rPr>
              <a:t>Компьютерлік </a:t>
            </a:r>
            <a:r>
              <a:rPr sz="4400" b="1" spc="-20" dirty="0">
                <a:solidFill>
                  <a:srgbClr val="808080"/>
                </a:solidFill>
                <a:latin typeface="Times New Roman"/>
                <a:cs typeface="Times New Roman"/>
              </a:rPr>
              <a:t>вирустар.  </a:t>
            </a:r>
            <a:r>
              <a:rPr sz="4400" b="1" dirty="0">
                <a:solidFill>
                  <a:srgbClr val="808080"/>
                </a:solidFill>
                <a:latin typeface="Times New Roman"/>
                <a:cs typeface="Times New Roman"/>
              </a:rPr>
              <a:t>Программалық</a:t>
            </a:r>
            <a:r>
              <a:rPr sz="4400" b="1" spc="-90" dirty="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sz="4400" b="1" spc="-20" dirty="0">
                <a:solidFill>
                  <a:srgbClr val="808080"/>
                </a:solidFill>
                <a:latin typeface="Times New Roman"/>
                <a:cs typeface="Times New Roman"/>
              </a:rPr>
              <a:t>вирустар.  Макровирустар.</a:t>
            </a:r>
            <a:endParaRPr sz="4400">
              <a:latin typeface="Times New Roman"/>
              <a:cs typeface="Times New Roman"/>
            </a:endParaRPr>
          </a:p>
          <a:p>
            <a:pPr marL="34290" marR="701675" indent="4445">
              <a:lnSpc>
                <a:spcPct val="100000"/>
              </a:lnSpc>
              <a:spcBef>
                <a:spcPts val="600"/>
              </a:spcBef>
            </a:pPr>
            <a:r>
              <a:rPr sz="4400" b="1" spc="-40" dirty="0">
                <a:solidFill>
                  <a:srgbClr val="808080"/>
                </a:solidFill>
                <a:latin typeface="Times New Roman"/>
                <a:cs typeface="Times New Roman"/>
              </a:rPr>
              <a:t>Компьютерлік </a:t>
            </a:r>
            <a:r>
              <a:rPr sz="4400" b="1" spc="-20" dirty="0">
                <a:solidFill>
                  <a:srgbClr val="808080"/>
                </a:solidFill>
                <a:latin typeface="Times New Roman"/>
                <a:cs typeface="Times New Roman"/>
              </a:rPr>
              <a:t>вирустардан  </a:t>
            </a:r>
            <a:r>
              <a:rPr sz="4400" b="1" spc="-40" dirty="0">
                <a:solidFill>
                  <a:srgbClr val="808080"/>
                </a:solidFill>
                <a:latin typeface="Times New Roman"/>
                <a:cs typeface="Times New Roman"/>
              </a:rPr>
              <a:t>қорғау</a:t>
            </a:r>
            <a:r>
              <a:rPr sz="4400" b="1" spc="-100" dirty="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sz="4400" b="1" dirty="0">
                <a:solidFill>
                  <a:srgbClr val="808080"/>
                </a:solidFill>
                <a:latin typeface="Times New Roman"/>
                <a:cs typeface="Times New Roman"/>
              </a:rPr>
              <a:t>әдістері.</a:t>
            </a:r>
            <a:endParaRPr sz="4400">
              <a:latin typeface="Times New Roman"/>
              <a:cs typeface="Times New Roman"/>
            </a:endParaRPr>
          </a:p>
          <a:p>
            <a:pPr marL="39370">
              <a:lnSpc>
                <a:spcPct val="100000"/>
              </a:lnSpc>
              <a:spcBef>
                <a:spcPts val="600"/>
              </a:spcBef>
            </a:pPr>
            <a:r>
              <a:rPr sz="4400" b="1" spc="-25" dirty="0">
                <a:solidFill>
                  <a:srgbClr val="808080"/>
                </a:solidFill>
                <a:latin typeface="Times New Roman"/>
                <a:cs typeface="Times New Roman"/>
              </a:rPr>
              <a:t>Антивирус </a:t>
            </a:r>
            <a:r>
              <a:rPr sz="4400" b="1" spc="-40" dirty="0">
                <a:solidFill>
                  <a:srgbClr val="808080"/>
                </a:solidFill>
                <a:latin typeface="Times New Roman"/>
                <a:cs typeface="Times New Roman"/>
              </a:rPr>
              <a:t>қорғау</a:t>
            </a:r>
            <a:r>
              <a:rPr sz="4400" b="1" spc="-55" dirty="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sz="4400" b="1" spc="5" dirty="0">
                <a:solidFill>
                  <a:srgbClr val="808080"/>
                </a:solidFill>
                <a:latin typeface="Times New Roman"/>
                <a:cs typeface="Times New Roman"/>
              </a:rPr>
              <a:t>құралдары.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7115" y="675449"/>
            <a:ext cx="225298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1661" y="675449"/>
            <a:ext cx="187642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10" dirty="0">
                <a:latin typeface="Times New Roman"/>
                <a:cs typeface="Times New Roman"/>
              </a:rPr>
              <a:t>қорғаудың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61443" y="675449"/>
            <a:ext cx="16840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dirty="0">
                <a:latin typeface="Times New Roman"/>
                <a:cs typeface="Times New Roman"/>
              </a:rPr>
              <a:t>м</a:t>
            </a:r>
            <a:r>
              <a:rPr sz="3200" b="1" i="1" spc="5" dirty="0">
                <a:latin typeface="Times New Roman"/>
                <a:cs typeface="Times New Roman"/>
              </a:rPr>
              <a:t>а</a:t>
            </a:r>
            <a:r>
              <a:rPr sz="3200" b="1" i="1" spc="-5" dirty="0">
                <a:latin typeface="Times New Roman"/>
                <a:cs typeface="Times New Roman"/>
              </a:rPr>
              <a:t>қ</a:t>
            </a:r>
            <a:r>
              <a:rPr sz="3200" b="1" i="1" spc="-90" dirty="0">
                <a:latin typeface="Times New Roman"/>
                <a:cs typeface="Times New Roman"/>
              </a:rPr>
              <a:t>с</a:t>
            </a:r>
            <a:r>
              <a:rPr sz="3200" b="1" i="1" spc="-10" dirty="0">
                <a:latin typeface="Times New Roman"/>
                <a:cs typeface="Times New Roman"/>
              </a:rPr>
              <a:t>ат</a:t>
            </a:r>
            <a:r>
              <a:rPr sz="3200" b="1" i="1" dirty="0">
                <a:latin typeface="Times New Roman"/>
                <a:cs typeface="Times New Roman"/>
              </a:rPr>
              <a:t>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382" y="1162926"/>
            <a:ext cx="304101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824355" algn="l"/>
              </a:tabLst>
            </a:pP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	и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е,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382" y="1650403"/>
            <a:ext cx="27730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пайдаланушыға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08386" y="1162926"/>
            <a:ext cx="2192020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1445" marR="5080" indent="-11938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-10" dirty="0">
                <a:latin typeface="Times New Roman"/>
                <a:cs typeface="Times New Roman"/>
              </a:rPr>
              <a:t>ең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spc="-10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ш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е  </a:t>
            </a:r>
            <a:r>
              <a:rPr sz="3200" spc="-15" dirty="0">
                <a:latin typeface="Times New Roman"/>
                <a:cs typeface="Times New Roman"/>
              </a:rPr>
              <a:t>келетін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58991" y="1162926"/>
            <a:ext cx="128841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99415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  </a:t>
            </a:r>
            <a:r>
              <a:rPr sz="3200" spc="-10" dirty="0">
                <a:latin typeface="Times New Roman"/>
                <a:cs typeface="Times New Roman"/>
              </a:rPr>
              <a:t>з</a:t>
            </a:r>
            <a:r>
              <a:rPr sz="3200" dirty="0">
                <a:latin typeface="Times New Roman"/>
                <a:cs typeface="Times New Roman"/>
              </a:rPr>
              <a:t>иян</a:t>
            </a:r>
            <a:r>
              <a:rPr sz="3200" spc="-10" dirty="0">
                <a:latin typeface="Times New Roman"/>
                <a:cs typeface="Times New Roman"/>
              </a:rPr>
              <a:t>д</a:t>
            </a:r>
            <a:r>
              <a:rPr sz="3200" dirty="0">
                <a:latin typeface="Times New Roman"/>
                <a:cs typeface="Times New Roman"/>
              </a:rPr>
              <a:t>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68" y="2138286"/>
            <a:ext cx="704024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әрекеттерді</a:t>
            </a:r>
            <a:r>
              <a:rPr sz="3200" spc="770" dirty="0">
                <a:latin typeface="Times New Roman"/>
                <a:cs typeface="Times New Roman"/>
              </a:rPr>
              <a:t> </a:t>
            </a:r>
            <a:r>
              <a:rPr sz="3200" spc="-65" dirty="0">
                <a:latin typeface="Times New Roman"/>
                <a:cs typeface="Times New Roman"/>
              </a:rPr>
              <a:t>болдырмау</a:t>
            </a:r>
            <a:r>
              <a:rPr sz="3200" spc="-65">
                <a:latin typeface="Times New Roman"/>
                <a:cs typeface="Times New Roman"/>
              </a:rPr>
              <a:t>.</a:t>
            </a:r>
            <a:r>
              <a:rPr sz="3200" spc="670">
                <a:latin typeface="Times New Roman"/>
                <a:cs typeface="Times New Roman"/>
              </a:rPr>
              <a:t> </a:t>
            </a:r>
            <a:endParaRPr lang="en-US" sz="3200" spc="67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spc="-10" smtClean="0">
                <a:latin typeface="Times New Roman"/>
                <a:cs typeface="Times New Roman"/>
              </a:rPr>
              <a:t>Ақпаратты  </a:t>
            </a:r>
            <a:r>
              <a:rPr sz="3200" spc="-45" dirty="0">
                <a:latin typeface="Times New Roman"/>
                <a:cs typeface="Times New Roman"/>
              </a:rPr>
              <a:t>қорғаудың </a:t>
            </a:r>
            <a:r>
              <a:rPr sz="3200" i="1" spc="-5" dirty="0">
                <a:latin typeface="Times New Roman"/>
                <a:cs typeface="Times New Roman"/>
              </a:rPr>
              <a:t>тиімділігі </a:t>
            </a:r>
            <a:r>
              <a:rPr sz="3200" spc="-10" dirty="0">
                <a:latin typeface="Times New Roman"/>
                <a:cs typeface="Times New Roman"/>
              </a:rPr>
              <a:t>ақпаратты </a:t>
            </a:r>
            <a:r>
              <a:rPr sz="3200" spc="-30" dirty="0">
                <a:latin typeface="Times New Roman"/>
                <a:cs typeface="Times New Roman"/>
              </a:rPr>
              <a:t>қорғау  </a:t>
            </a:r>
            <a:r>
              <a:rPr sz="3200" spc="-5" dirty="0">
                <a:latin typeface="Times New Roman"/>
                <a:cs typeface="Times New Roman"/>
              </a:rPr>
              <a:t>нәтижелерінің қойылған </a:t>
            </a:r>
            <a:r>
              <a:rPr sz="3200" spc="-10" dirty="0">
                <a:latin typeface="Times New Roman"/>
                <a:cs typeface="Times New Roman"/>
              </a:rPr>
              <a:t>мақсатқа </a:t>
            </a:r>
            <a:r>
              <a:rPr sz="3200" spc="15" dirty="0">
                <a:latin typeface="Times New Roman"/>
                <a:cs typeface="Times New Roman"/>
              </a:rPr>
              <a:t>сай  </a:t>
            </a:r>
            <a:r>
              <a:rPr sz="3200" spc="-20" dirty="0">
                <a:latin typeface="Times New Roman"/>
                <a:cs typeface="Times New Roman"/>
              </a:rPr>
              <a:t>келу </a:t>
            </a:r>
            <a:r>
              <a:rPr sz="3200" dirty="0">
                <a:latin typeface="Times New Roman"/>
                <a:cs typeface="Times New Roman"/>
              </a:rPr>
              <a:t>дәрежесімен бағаланады</a:t>
            </a:r>
            <a:r>
              <a:rPr sz="3200">
                <a:latin typeface="Times New Roman"/>
                <a:cs typeface="Times New Roman"/>
              </a:rPr>
              <a:t>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604011"/>
            <a:ext cx="276161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Программалық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0460" y="604011"/>
            <a:ext cx="991869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в</a:t>
            </a:r>
            <a:r>
              <a:rPr sz="3200" b="1" i="1" spc="-20" dirty="0">
                <a:latin typeface="Times New Roman"/>
                <a:cs typeface="Times New Roman"/>
              </a:rPr>
              <a:t>и</a:t>
            </a:r>
            <a:r>
              <a:rPr sz="3200" b="1" i="1" spc="-30" dirty="0">
                <a:latin typeface="Times New Roman"/>
                <a:cs typeface="Times New Roman"/>
              </a:rPr>
              <a:t>р</a:t>
            </a:r>
            <a:r>
              <a:rPr sz="3200" b="1" i="1" spc="-10" dirty="0">
                <a:latin typeface="Times New Roman"/>
                <a:cs typeface="Times New Roman"/>
              </a:rPr>
              <a:t>у</a:t>
            </a:r>
            <a:r>
              <a:rPr sz="3200" b="1" i="1" dirty="0">
                <a:latin typeface="Times New Roman"/>
                <a:cs typeface="Times New Roman"/>
              </a:rPr>
              <a:t>с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65518" y="604011"/>
            <a:ext cx="193992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15085" algn="l"/>
              </a:tabLst>
            </a:pPr>
            <a:r>
              <a:rPr sz="3200" dirty="0">
                <a:latin typeface="Times New Roman"/>
                <a:cs typeface="Times New Roman"/>
              </a:rPr>
              <a:t>–	</a:t>
            </a:r>
            <a:r>
              <a:rPr sz="3200" spc="-10" dirty="0">
                <a:latin typeface="Times New Roman"/>
                <a:cs typeface="Times New Roman"/>
              </a:rPr>
              <a:t>бұ</a:t>
            </a:r>
            <a:r>
              <a:rPr sz="3200" dirty="0">
                <a:latin typeface="Times New Roman"/>
                <a:cs typeface="Times New Roman"/>
              </a:rPr>
              <a:t>л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8893" y="1091488"/>
            <a:ext cx="779716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807460" algn="l"/>
                <a:tab pos="5812790" algn="l"/>
              </a:tabLst>
            </a:pP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85" dirty="0">
                <a:latin typeface="Times New Roman"/>
                <a:cs typeface="Times New Roman"/>
              </a:rPr>
              <a:t>в</a:t>
            </a:r>
            <a:r>
              <a:rPr sz="3200" spc="-35" dirty="0">
                <a:latin typeface="Times New Roman"/>
                <a:cs typeface="Times New Roman"/>
              </a:rPr>
              <a:t>т</a:t>
            </a:r>
            <a:r>
              <a:rPr sz="3200" spc="-70" dirty="0">
                <a:latin typeface="Times New Roman"/>
                <a:cs typeface="Times New Roman"/>
              </a:rPr>
              <a:t>о</a:t>
            </a:r>
            <a:r>
              <a:rPr sz="3200" spc="-30" dirty="0">
                <a:latin typeface="Times New Roman"/>
                <a:cs typeface="Times New Roman"/>
              </a:rPr>
              <a:t>м</a:t>
            </a:r>
            <a:r>
              <a:rPr sz="3200" spc="-8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нд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spc="5" dirty="0">
                <a:latin typeface="Times New Roman"/>
                <a:cs typeface="Times New Roman"/>
              </a:rPr>
              <a:t>р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ға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10" dirty="0">
                <a:latin typeface="Times New Roman"/>
                <a:cs typeface="Times New Roman"/>
              </a:rPr>
              <a:t>жүй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де	</a:t>
            </a:r>
            <a:r>
              <a:rPr sz="3200" spc="25" dirty="0">
                <a:latin typeface="Times New Roman"/>
                <a:cs typeface="Times New Roman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35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8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ты</a:t>
            </a:r>
            <a:r>
              <a:rPr sz="3200" dirty="0">
                <a:latin typeface="Times New Roman"/>
                <a:cs typeface="Times New Roman"/>
              </a:rPr>
              <a:t>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893" y="1578965"/>
            <a:ext cx="419354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21050" algn="l"/>
              </a:tabLst>
            </a:pP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spc="-5" dirty="0">
                <a:latin typeface="Times New Roman"/>
                <a:cs typeface="Times New Roman"/>
              </a:rPr>
              <a:t>лі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ді	</a:t>
            </a:r>
            <a:r>
              <a:rPr sz="3200" spc="-10" dirty="0">
                <a:latin typeface="Times New Roman"/>
                <a:cs typeface="Times New Roman"/>
              </a:rPr>
              <a:t>жә</a:t>
            </a:r>
            <a:r>
              <a:rPr sz="3200" dirty="0">
                <a:latin typeface="Times New Roman"/>
                <a:cs typeface="Times New Roman"/>
              </a:rPr>
              <a:t>не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37656" y="1578965"/>
            <a:ext cx="25698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программалық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8893" y="2066848"/>
            <a:ext cx="779780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қамтаманы </a:t>
            </a:r>
            <a:r>
              <a:rPr sz="3200" spc="-30" dirty="0">
                <a:latin typeface="Times New Roman"/>
                <a:cs typeface="Times New Roman"/>
              </a:rPr>
              <a:t>жою </a:t>
            </a:r>
            <a:r>
              <a:rPr sz="3200" spc="20" dirty="0">
                <a:latin typeface="Times New Roman"/>
                <a:cs typeface="Times New Roman"/>
              </a:rPr>
              <a:t>немесе </a:t>
            </a:r>
            <a:r>
              <a:rPr sz="3200" spc="-20" dirty="0">
                <a:latin typeface="Times New Roman"/>
                <a:cs typeface="Times New Roman"/>
              </a:rPr>
              <a:t>өзгерту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мақсатымен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893" y="2554732"/>
            <a:ext cx="396049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</a:pPr>
            <a:r>
              <a:rPr sz="3200" spc="-20" dirty="0">
                <a:latin typeface="Times New Roman"/>
                <a:cs typeface="Times New Roman"/>
              </a:rPr>
              <a:t>телекоммуникациялық  </a:t>
            </a:r>
            <a:r>
              <a:rPr sz="3200" spc="-15" dirty="0">
                <a:latin typeface="Times New Roman"/>
                <a:cs typeface="Times New Roman"/>
              </a:rPr>
              <a:t>автоматтандырылған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6637" y="2554732"/>
            <a:ext cx="2193290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07085">
              <a:lnSpc>
                <a:spcPct val="100000"/>
              </a:lnSpc>
            </a:pPr>
            <a:r>
              <a:rPr sz="3200" spc="-45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ліл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р  </a:t>
            </a:r>
            <a:r>
              <a:rPr sz="3200" spc="-10" dirty="0">
                <a:latin typeface="Times New Roman"/>
                <a:cs typeface="Times New Roman"/>
              </a:rPr>
              <a:t>жүйелердегі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73543" y="2554732"/>
            <a:ext cx="123507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5245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-10" dirty="0">
                <a:latin typeface="Times New Roman"/>
                <a:cs typeface="Times New Roman"/>
              </a:rPr>
              <a:t>ен  </a:t>
            </a:r>
            <a:r>
              <a:rPr sz="3200" spc="5" dirty="0">
                <a:latin typeface="Times New Roman"/>
                <a:cs typeface="Times New Roman"/>
              </a:rPr>
              <a:t>ө</a:t>
            </a:r>
            <a:r>
              <a:rPr sz="3200" spc="-10" dirty="0">
                <a:latin typeface="Times New Roman"/>
                <a:cs typeface="Times New Roman"/>
              </a:rPr>
              <a:t>з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д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к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299" y="3530092"/>
            <a:ext cx="7797800" cy="14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tabLst>
                <a:tab pos="2988310" algn="l"/>
                <a:tab pos="6569709" algn="l"/>
              </a:tabLst>
            </a:pPr>
            <a:r>
              <a:rPr sz="3200" spc="-30" dirty="0">
                <a:latin typeface="Times New Roman"/>
                <a:cs typeface="Times New Roman"/>
              </a:rPr>
              <a:t>туындау </a:t>
            </a:r>
            <a:r>
              <a:rPr sz="3200" dirty="0">
                <a:latin typeface="Times New Roman"/>
                <a:cs typeface="Times New Roman"/>
              </a:rPr>
              <a:t>мен </a:t>
            </a:r>
            <a:r>
              <a:rPr sz="3200" spc="-5" dirty="0">
                <a:latin typeface="Times New Roman"/>
                <a:cs typeface="Times New Roman"/>
              </a:rPr>
              <a:t>рұқсатсыз </a:t>
            </a:r>
            <a:r>
              <a:rPr sz="3200" spc="10" dirty="0">
                <a:latin typeface="Times New Roman"/>
                <a:cs typeface="Times New Roman"/>
              </a:rPr>
              <a:t>таралу </a:t>
            </a:r>
            <a:r>
              <a:rPr sz="3200" spc="-5" dirty="0">
                <a:latin typeface="Times New Roman"/>
                <a:cs typeface="Times New Roman"/>
              </a:rPr>
              <a:t>қасиетіне </a:t>
            </a:r>
            <a:r>
              <a:rPr sz="3200" dirty="0">
                <a:latin typeface="Times New Roman"/>
                <a:cs typeface="Times New Roman"/>
              </a:rPr>
              <a:t>ие  </a:t>
            </a: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8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5" dirty="0">
                <a:latin typeface="Times New Roman"/>
                <a:cs typeface="Times New Roman"/>
              </a:rPr>
              <a:t>ор</a:t>
            </a:r>
            <a:r>
              <a:rPr sz="3200" spc="-10" dirty="0">
                <a:latin typeface="Times New Roman"/>
                <a:cs typeface="Times New Roman"/>
              </a:rPr>
              <a:t>ын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80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шы	н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spc="25" dirty="0">
                <a:latin typeface="Times New Roman"/>
                <a:cs typeface="Times New Roman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е  </a:t>
            </a:r>
            <a:r>
              <a:rPr sz="3200" spc="-5" dirty="0">
                <a:latin typeface="Times New Roman"/>
                <a:cs typeface="Times New Roman"/>
              </a:rPr>
              <a:t>интерпретацияланатын </a:t>
            </a:r>
            <a:r>
              <a:rPr sz="3200" dirty="0">
                <a:latin typeface="Times New Roman"/>
                <a:cs typeface="Times New Roman"/>
              </a:rPr>
              <a:t>программалық</a:t>
            </a:r>
            <a:r>
              <a:rPr sz="3200" spc="-65" dirty="0">
                <a:latin typeface="Times New Roman"/>
                <a:cs typeface="Times New Roman"/>
              </a:rPr>
              <a:t> код.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213" rIns="0" bIns="0" rtlCol="0">
            <a:spAutoFit/>
          </a:bodyPr>
          <a:lstStyle/>
          <a:p>
            <a:pPr marL="2103120" marR="5080" indent="-1632585">
              <a:lnSpc>
                <a:spcPct val="116900"/>
              </a:lnSpc>
            </a:pPr>
            <a:r>
              <a:rPr sz="3200" dirty="0">
                <a:latin typeface="Century Schoolbook"/>
                <a:cs typeface="Century Schoolbook"/>
              </a:rPr>
              <a:t>К</a:t>
            </a:r>
            <a:r>
              <a:rPr sz="2550" dirty="0">
                <a:latin typeface="Century Schoolbook"/>
                <a:cs typeface="Century Schoolbook"/>
              </a:rPr>
              <a:t>ОМПЬЮТЕРЛІК </a:t>
            </a:r>
            <a:r>
              <a:rPr sz="2550" spc="5" dirty="0">
                <a:latin typeface="Century Schoolbook"/>
                <a:cs typeface="Century Schoolbook"/>
              </a:rPr>
              <a:t>ВИРУСТАРДЫ</a:t>
            </a:r>
            <a:r>
              <a:rPr sz="2550" spc="5" dirty="0"/>
              <a:t>Ң  Ө</a:t>
            </a:r>
            <a:r>
              <a:rPr sz="2550" spc="5" dirty="0">
                <a:latin typeface="Century Schoolbook"/>
                <a:cs typeface="Century Schoolbook"/>
              </a:rPr>
              <a:t>МІРЛІК</a:t>
            </a:r>
            <a:r>
              <a:rPr sz="2550" spc="95" dirty="0">
                <a:latin typeface="Century Schoolbook"/>
                <a:cs typeface="Century Schoolbook"/>
              </a:rPr>
              <a:t> </a:t>
            </a:r>
            <a:r>
              <a:rPr sz="2550" dirty="0">
                <a:latin typeface="Century Schoolbook"/>
                <a:cs typeface="Century Schoolbook"/>
              </a:rPr>
              <a:t>ЦИКЛІ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15924" y="3165348"/>
            <a:ext cx="190500" cy="1996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15924" y="4104144"/>
            <a:ext cx="190500" cy="199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5924" y="5042915"/>
            <a:ext cx="190500" cy="1996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7400" y="1634744"/>
            <a:ext cx="7686675" cy="4107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90" marR="5080" indent="-22225">
              <a:lnSpc>
                <a:spcPct val="100000"/>
              </a:lnSpc>
            </a:pPr>
            <a:r>
              <a:rPr sz="2800" spc="-5" dirty="0">
                <a:latin typeface="Century Schoolbook"/>
                <a:cs typeface="Century Schoolbook"/>
              </a:rPr>
              <a:t>Биологиялы</a:t>
            </a:r>
            <a:r>
              <a:rPr sz="2800" spc="-5" dirty="0">
                <a:latin typeface="Times New Roman"/>
                <a:cs typeface="Times New Roman"/>
              </a:rPr>
              <a:t>қ </a:t>
            </a:r>
            <a:r>
              <a:rPr sz="2800" spc="-10" dirty="0">
                <a:latin typeface="Century Schoolbook"/>
                <a:cs typeface="Century Schoolbook"/>
              </a:rPr>
              <a:t>вирустар </a:t>
            </a:r>
            <a:r>
              <a:rPr sz="2800" spc="-5" dirty="0">
                <a:latin typeface="Century Schoolbook"/>
                <a:cs typeface="Century Schoolbook"/>
              </a:rPr>
              <a:t>т</a:t>
            </a: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різді </a:t>
            </a:r>
            <a:r>
              <a:rPr sz="2800" spc="-10" dirty="0">
                <a:latin typeface="Century Schoolbook"/>
                <a:cs typeface="Century Schoolbook"/>
              </a:rPr>
              <a:t>компьютерлік  </a:t>
            </a:r>
            <a:r>
              <a:rPr sz="2800" spc="-5" dirty="0">
                <a:latin typeface="Century Schoolbook"/>
                <a:cs typeface="Century Schoolbook"/>
              </a:rPr>
              <a:t>вирустарды</a:t>
            </a:r>
            <a:r>
              <a:rPr sz="2800" spc="-5" dirty="0">
                <a:latin typeface="Times New Roman"/>
                <a:cs typeface="Times New Roman"/>
              </a:rPr>
              <a:t>ң ө</a:t>
            </a:r>
            <a:r>
              <a:rPr sz="2800" spc="-5" dirty="0">
                <a:latin typeface="Century Schoolbook"/>
                <a:cs typeface="Century Schoolbook"/>
              </a:rPr>
              <a:t>мірлік </a:t>
            </a:r>
            <a:r>
              <a:rPr sz="2800" spc="-10" dirty="0">
                <a:latin typeface="Century Schoolbook"/>
                <a:cs typeface="Century Schoolbook"/>
              </a:rPr>
              <a:t>циклі </a:t>
            </a: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деттегідей  келесі фазалардан</a:t>
            </a:r>
            <a:r>
              <a:rPr sz="2800" spc="-15" dirty="0">
                <a:latin typeface="Century Schoolbook"/>
                <a:cs typeface="Century Schoolbook"/>
              </a:rPr>
              <a:t> </a:t>
            </a:r>
            <a:r>
              <a:rPr sz="2800" spc="-5" dirty="0">
                <a:latin typeface="Century Schoolbook"/>
                <a:cs typeface="Century Schoolbook"/>
              </a:rPr>
              <a:t>т</a:t>
            </a:r>
            <a:r>
              <a:rPr sz="2800" spc="-5" dirty="0">
                <a:latin typeface="Times New Roman"/>
                <a:cs typeface="Times New Roman"/>
              </a:rPr>
              <a:t>ұ</a:t>
            </a:r>
            <a:r>
              <a:rPr sz="2800" spc="-5" dirty="0">
                <a:latin typeface="Century Schoolbook"/>
                <a:cs typeface="Century Schoolbook"/>
              </a:rPr>
              <a:t>рады:</a:t>
            </a:r>
            <a:endParaRPr sz="2800">
              <a:latin typeface="Century Schoolbook"/>
              <a:cs typeface="Century Schoolbook"/>
            </a:endParaRPr>
          </a:p>
          <a:p>
            <a:pPr marL="401320" marR="1753870" indent="-635">
              <a:lnSpc>
                <a:spcPct val="100000"/>
              </a:lnSpc>
              <a:spcBef>
                <a:spcPts val="670"/>
              </a:spcBef>
            </a:pPr>
            <a:r>
              <a:rPr sz="2800" spc="-10" dirty="0">
                <a:latin typeface="Century Schoolbook"/>
                <a:cs typeface="Century Schoolbook"/>
              </a:rPr>
              <a:t>Вирус</a:t>
            </a:r>
            <a:r>
              <a:rPr sz="2800" spc="-10" dirty="0">
                <a:latin typeface="Times New Roman"/>
                <a:cs typeface="Times New Roman"/>
              </a:rPr>
              <a:t>қ</a:t>
            </a:r>
            <a:r>
              <a:rPr sz="2800" spc="-10" dirty="0">
                <a:latin typeface="Century Schoolbook"/>
                <a:cs typeface="Century Schoolbook"/>
              </a:rPr>
              <a:t>а </a:t>
            </a:r>
            <a:r>
              <a:rPr sz="2800" dirty="0">
                <a:latin typeface="Century Schoolbook"/>
                <a:cs typeface="Century Schoolbook"/>
              </a:rPr>
              <a:t>еш</a:t>
            </a:r>
            <a:r>
              <a:rPr sz="2800" dirty="0">
                <a:latin typeface="Times New Roman"/>
                <a:cs typeface="Times New Roman"/>
              </a:rPr>
              <a:t>қ</a:t>
            </a:r>
            <a:r>
              <a:rPr sz="2800" dirty="0">
                <a:latin typeface="Century Schoolbook"/>
                <a:cs typeface="Century Schoolbook"/>
              </a:rPr>
              <a:t>андай </a:t>
            </a: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рекет 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олданылмайтын белгісіз</a:t>
            </a:r>
            <a:r>
              <a:rPr sz="2800" spc="5" dirty="0">
                <a:latin typeface="Century Schoolbook"/>
                <a:cs typeface="Century Schoolbook"/>
              </a:rPr>
              <a:t> </a:t>
            </a:r>
            <a:r>
              <a:rPr sz="2800" spc="-5" dirty="0">
                <a:latin typeface="Century Schoolbook"/>
                <a:cs typeface="Century Schoolbook"/>
              </a:rPr>
              <a:t>кезе</a:t>
            </a:r>
            <a:r>
              <a:rPr sz="2800" spc="-5" dirty="0">
                <a:latin typeface="Times New Roman"/>
                <a:cs typeface="Times New Roman"/>
              </a:rPr>
              <a:t>ң</a:t>
            </a:r>
            <a:r>
              <a:rPr sz="2800" spc="-5" dirty="0">
                <a:latin typeface="Century Schoolbook"/>
                <a:cs typeface="Century Schoolbook"/>
              </a:rPr>
              <a:t>;</a:t>
            </a:r>
            <a:endParaRPr sz="2800">
              <a:latin typeface="Century Schoolbook"/>
              <a:cs typeface="Century Schoolbook"/>
            </a:endParaRPr>
          </a:p>
          <a:p>
            <a:pPr marL="400685" marR="333375">
              <a:lnSpc>
                <a:spcPct val="100000"/>
              </a:lnSpc>
              <a:spcBef>
                <a:spcPts val="670"/>
              </a:spcBef>
            </a:pPr>
            <a:r>
              <a:rPr sz="2800" spc="-10" dirty="0">
                <a:latin typeface="Century Schoolbook"/>
                <a:cs typeface="Century Schoolbook"/>
              </a:rPr>
              <a:t>Вирус </a:t>
            </a:r>
            <a:r>
              <a:rPr sz="2800" spc="-5" dirty="0">
                <a:latin typeface="Century Schoolbook"/>
                <a:cs typeface="Century Schoolbook"/>
              </a:rPr>
              <a:t>тек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ана к</a:t>
            </a:r>
            <a:r>
              <a:rPr sz="2800" spc="-5" dirty="0">
                <a:latin typeface="Times New Roman"/>
                <a:cs typeface="Times New Roman"/>
              </a:rPr>
              <a:t>ө</a:t>
            </a:r>
            <a:r>
              <a:rPr sz="2800" spc="-5" dirty="0">
                <a:latin typeface="Century Schoolbook"/>
                <a:cs typeface="Century Schoolbook"/>
              </a:rPr>
              <a:t>бейетін инкубациялы</a:t>
            </a:r>
            <a:r>
              <a:rPr sz="2800" spc="-5" dirty="0">
                <a:latin typeface="Times New Roman"/>
                <a:cs typeface="Times New Roman"/>
              </a:rPr>
              <a:t>қ  </a:t>
            </a:r>
            <a:r>
              <a:rPr sz="2800" spc="-5" dirty="0">
                <a:latin typeface="Century Schoolbook"/>
                <a:cs typeface="Century Schoolbook"/>
              </a:rPr>
              <a:t>кезе</a:t>
            </a:r>
            <a:r>
              <a:rPr sz="2800" spc="-5" dirty="0">
                <a:latin typeface="Times New Roman"/>
                <a:cs typeface="Times New Roman"/>
              </a:rPr>
              <a:t>ң</a:t>
            </a:r>
            <a:r>
              <a:rPr sz="2800" spc="-5" dirty="0">
                <a:latin typeface="Century Schoolbook"/>
                <a:cs typeface="Century Schoolbook"/>
              </a:rPr>
              <a:t>;</a:t>
            </a:r>
            <a:endParaRPr sz="2800">
              <a:latin typeface="Century Schoolbook"/>
              <a:cs typeface="Century Schoolbook"/>
            </a:endParaRPr>
          </a:p>
          <a:p>
            <a:pPr marL="40068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Century Schoolbook"/>
                <a:cs typeface="Century Schoolbook"/>
              </a:rPr>
              <a:t>К</a:t>
            </a:r>
            <a:r>
              <a:rPr sz="2800" spc="-5" dirty="0">
                <a:latin typeface="Times New Roman"/>
                <a:cs typeface="Times New Roman"/>
              </a:rPr>
              <a:t>ө</a:t>
            </a:r>
            <a:r>
              <a:rPr sz="2800" spc="-5" dirty="0">
                <a:latin typeface="Century Schoolbook"/>
                <a:cs typeface="Century Schoolbook"/>
              </a:rPr>
              <a:t>беюмен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атар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олданушымен</a:t>
            </a:r>
            <a:r>
              <a:rPr sz="2800" spc="25" dirty="0">
                <a:latin typeface="Century Schoolbook"/>
                <a:cs typeface="Century Schoolbook"/>
              </a:rPr>
              <a:t> </a:t>
            </a:r>
            <a:r>
              <a:rPr sz="2800" spc="-5" dirty="0">
                <a:latin typeface="Century Schoolbook"/>
                <a:cs typeface="Century Schoolbook"/>
              </a:rPr>
              <a:t>р</a:t>
            </a:r>
            <a:r>
              <a:rPr sz="2800" spc="-5" dirty="0">
                <a:latin typeface="Times New Roman"/>
                <a:cs typeface="Times New Roman"/>
              </a:rPr>
              <a:t>ұқ</a:t>
            </a:r>
            <a:r>
              <a:rPr sz="2800" spc="-5" dirty="0">
                <a:latin typeface="Century Schoolbook"/>
                <a:cs typeface="Century Schoolbook"/>
              </a:rPr>
              <a:t>сатсыз</a:t>
            </a:r>
            <a:endParaRPr sz="2800">
              <a:latin typeface="Century Schoolbook"/>
              <a:cs typeface="Century Schoolbook"/>
            </a:endParaRPr>
          </a:p>
          <a:p>
            <a:pPr marL="40068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рекет орындалатын </a:t>
            </a:r>
            <a:r>
              <a:rPr sz="2800" spc="-10" dirty="0">
                <a:latin typeface="Century Schoolbook"/>
                <a:cs typeface="Century Schoolbook"/>
              </a:rPr>
              <a:t>к</a:t>
            </a:r>
            <a:r>
              <a:rPr sz="2800" spc="-10" dirty="0">
                <a:latin typeface="Times New Roman"/>
                <a:cs typeface="Times New Roman"/>
              </a:rPr>
              <a:t>ө</a:t>
            </a:r>
            <a:r>
              <a:rPr sz="2800" spc="-10" dirty="0">
                <a:latin typeface="Century Schoolbook"/>
                <a:cs typeface="Century Schoolbook"/>
              </a:rPr>
              <a:t>рініс</a:t>
            </a:r>
            <a:r>
              <a:rPr sz="2800" spc="10" dirty="0">
                <a:latin typeface="Century Schoolbook"/>
                <a:cs typeface="Century Schoolbook"/>
              </a:rPr>
              <a:t> </a:t>
            </a:r>
            <a:r>
              <a:rPr sz="2800" spc="-5" dirty="0">
                <a:latin typeface="Century Schoolbook"/>
                <a:cs typeface="Century Schoolbook"/>
              </a:rPr>
              <a:t>кезе</a:t>
            </a:r>
            <a:r>
              <a:rPr sz="2800" spc="-5" dirty="0">
                <a:latin typeface="Times New Roman"/>
                <a:cs typeface="Times New Roman"/>
              </a:rPr>
              <a:t>ң</a:t>
            </a:r>
            <a:r>
              <a:rPr sz="2800" spc="-5" dirty="0">
                <a:latin typeface="Century Schoolbook"/>
                <a:cs typeface="Century Schoolbook"/>
              </a:rPr>
              <a:t>і.</a:t>
            </a:r>
            <a:endParaRPr sz="2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887" rIns="0" bIns="0" rtlCol="0">
            <a:spAutoFit/>
          </a:bodyPr>
          <a:lstStyle/>
          <a:p>
            <a:pPr marL="877569" marR="5080" indent="-699770">
              <a:lnSpc>
                <a:spcPct val="100000"/>
              </a:lnSpc>
            </a:pPr>
            <a:r>
              <a:rPr sz="3000" b="0" spc="-5" dirty="0">
                <a:latin typeface="Century Schoolbook"/>
                <a:cs typeface="Century Schoolbook"/>
              </a:rPr>
              <a:t>К</a:t>
            </a:r>
            <a:r>
              <a:rPr b="0" spc="-5" dirty="0">
                <a:latin typeface="Century Schoolbook"/>
                <a:cs typeface="Century Schoolbook"/>
              </a:rPr>
              <a:t>ОМПЬЮТЕРЛІК ВИРУСТАРДЫ</a:t>
            </a:r>
            <a:r>
              <a:rPr b="0" spc="-5" dirty="0">
                <a:latin typeface="Times New Roman"/>
                <a:cs typeface="Times New Roman"/>
              </a:rPr>
              <a:t>Ң </a:t>
            </a:r>
            <a:r>
              <a:rPr b="0" spc="-5" dirty="0">
                <a:latin typeface="Century Schoolbook"/>
                <a:cs typeface="Century Schoolbook"/>
              </a:rPr>
              <a:t>НЕГІЗГІ  Т</a:t>
            </a:r>
            <a:r>
              <a:rPr b="0" spc="-5" dirty="0">
                <a:latin typeface="Times New Roman"/>
                <a:cs typeface="Times New Roman"/>
              </a:rPr>
              <a:t>Ү</a:t>
            </a:r>
            <a:r>
              <a:rPr b="0" spc="-5" dirty="0">
                <a:latin typeface="Century Schoolbook"/>
                <a:cs typeface="Century Schoolbook"/>
              </a:rPr>
              <a:t>РЛЕРІНЕ МЫНАЛАР</a:t>
            </a:r>
            <a:r>
              <a:rPr b="0" spc="300" dirty="0">
                <a:latin typeface="Century Schoolbook"/>
                <a:cs typeface="Century Schoolbook"/>
              </a:rPr>
              <a:t> </a:t>
            </a:r>
            <a:r>
              <a:rPr b="0" spc="-5" dirty="0">
                <a:latin typeface="Century Schoolbook"/>
                <a:cs typeface="Century Schoolbook"/>
              </a:rPr>
              <a:t>ЖАТАДЫ</a:t>
            </a:r>
            <a:r>
              <a:rPr sz="3000" b="0" spc="-5" dirty="0">
                <a:latin typeface="Century Schoolbook"/>
                <a:cs typeface="Century Schoolbook"/>
              </a:rPr>
              <a:t>: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8640" y="1892807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8640" y="2578607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8640" y="3272028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02539" rIns="0" bIns="0" rtlCol="0">
            <a:spAutoFit/>
          </a:bodyPr>
          <a:lstStyle/>
          <a:p>
            <a:pPr marL="285115" marR="5080">
              <a:lnSpc>
                <a:spcPct val="113100"/>
              </a:lnSpc>
            </a:pPr>
            <a:r>
              <a:rPr sz="4000" spc="-5" dirty="0">
                <a:latin typeface="Century Schoolbook"/>
                <a:cs typeface="Century Schoolbook"/>
              </a:rPr>
              <a:t>программалы</a:t>
            </a:r>
            <a:r>
              <a:rPr sz="4000" spc="-5" dirty="0"/>
              <a:t>қ </a:t>
            </a:r>
            <a:r>
              <a:rPr sz="4000" spc="-5" dirty="0">
                <a:latin typeface="Century Schoolbook"/>
                <a:cs typeface="Century Schoolbook"/>
              </a:rPr>
              <a:t>вирустар;  ж</a:t>
            </a:r>
            <a:r>
              <a:rPr sz="4000" spc="-5" dirty="0"/>
              <a:t>ү</a:t>
            </a:r>
            <a:r>
              <a:rPr sz="4000" spc="-5" dirty="0">
                <a:latin typeface="Century Schoolbook"/>
                <a:cs typeface="Century Schoolbook"/>
              </a:rPr>
              <a:t>ктелетін вирустар;  макровирустар.</a:t>
            </a:r>
            <a:endParaRPr sz="4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322326"/>
            <a:ext cx="258508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spc="-5" dirty="0">
                <a:latin typeface="Century Schoolbook"/>
                <a:cs typeface="Century Schoolbook"/>
              </a:rPr>
              <a:t>П</a:t>
            </a:r>
            <a:r>
              <a:rPr sz="2400" b="1" i="1" dirty="0">
                <a:latin typeface="Century Schoolbook"/>
                <a:cs typeface="Century Schoolbook"/>
              </a:rPr>
              <a:t>р</a:t>
            </a:r>
            <a:r>
              <a:rPr sz="2400" b="1" i="1" spc="-5" dirty="0">
                <a:latin typeface="Century Schoolbook"/>
                <a:cs typeface="Century Schoolbook"/>
              </a:rPr>
              <a:t>ог</a:t>
            </a:r>
            <a:r>
              <a:rPr sz="2400" b="1" i="1" dirty="0">
                <a:latin typeface="Century Schoolbook"/>
                <a:cs typeface="Century Schoolbook"/>
              </a:rPr>
              <a:t>р</a:t>
            </a:r>
            <a:r>
              <a:rPr sz="2400" b="1" i="1" spc="-5" dirty="0">
                <a:latin typeface="Century Schoolbook"/>
                <a:cs typeface="Century Schoolbook"/>
              </a:rPr>
              <a:t>а</a:t>
            </a:r>
            <a:r>
              <a:rPr sz="2400" b="1" i="1" spc="-15" dirty="0">
                <a:latin typeface="Century Schoolbook"/>
                <a:cs typeface="Century Schoolbook"/>
              </a:rPr>
              <a:t>м</a:t>
            </a:r>
            <a:r>
              <a:rPr sz="2400" b="1" i="1" dirty="0">
                <a:latin typeface="Century Schoolbook"/>
                <a:cs typeface="Century Schoolbook"/>
              </a:rPr>
              <a:t>м</a:t>
            </a:r>
            <a:r>
              <a:rPr sz="2400" b="1" i="1" spc="-5" dirty="0">
                <a:latin typeface="Century Schoolbook"/>
                <a:cs typeface="Century Schoolbook"/>
              </a:rPr>
              <a:t>алы</a:t>
            </a:r>
            <a:r>
              <a:rPr sz="2400" b="1" i="1" dirty="0">
                <a:latin typeface="Times New Roman"/>
                <a:cs typeface="Times New Roman"/>
              </a:rPr>
              <a:t>қ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68215" y="322326"/>
            <a:ext cx="443801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90115" algn="l"/>
              </a:tabLst>
            </a:pPr>
            <a:r>
              <a:rPr sz="2400" b="1" i="1" spc="-5" dirty="0">
                <a:latin typeface="Century Schoolbook"/>
                <a:cs typeface="Century Schoolbook"/>
              </a:rPr>
              <a:t>вирустар</a:t>
            </a:r>
            <a:r>
              <a:rPr sz="2400" b="1" spc="-5" dirty="0">
                <a:latin typeface="Century Schoolbook"/>
                <a:cs typeface="Century Schoolbook"/>
              </a:rPr>
              <a:t>.	</a:t>
            </a:r>
            <a:r>
              <a:rPr sz="2400" spc="-5" dirty="0">
                <a:latin typeface="Century Schoolbook"/>
                <a:cs typeface="Century Schoolbook"/>
              </a:rPr>
              <a:t>Программалы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8736" y="688085"/>
            <a:ext cx="789876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99870" algn="l"/>
                <a:tab pos="1840864" algn="l"/>
                <a:tab pos="2792095" algn="l"/>
                <a:tab pos="4730750" algn="l"/>
                <a:tab pos="7086600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в</a:t>
            </a:r>
            <a:r>
              <a:rPr sz="2400" spc="-5" dirty="0">
                <a:latin typeface="Century Schoolbook"/>
                <a:cs typeface="Century Schoolbook"/>
              </a:rPr>
              <a:t>иру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тар</a:t>
            </a:r>
            <a:r>
              <a:rPr sz="2400" dirty="0">
                <a:latin typeface="Century Schoolbook"/>
                <a:cs typeface="Century Schoolbook"/>
              </a:rPr>
              <a:t>	–	</a:t>
            </a:r>
            <a:r>
              <a:rPr sz="2400" spc="-5" dirty="0">
                <a:latin typeface="Century Schoolbook"/>
                <a:cs typeface="Century Schoolbook"/>
              </a:rPr>
              <a:t>ба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1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5" dirty="0">
                <a:latin typeface="Century Schoolbook"/>
                <a:cs typeface="Century Schoolbook"/>
              </a:rPr>
              <a:t>лдан</a:t>
            </a:r>
            <a:r>
              <a:rPr sz="2400" spc="5" dirty="0">
                <a:latin typeface="Century Schoolbook"/>
                <a:cs typeface="Century Schoolbook"/>
              </a:rPr>
              <a:t>б</a:t>
            </a:r>
            <a:r>
              <a:rPr sz="2400" spc="-10" dirty="0">
                <a:latin typeface="Century Schoolbook"/>
                <a:cs typeface="Century Schoolbook"/>
              </a:rPr>
              <a:t>ал</a:t>
            </a:r>
            <a:r>
              <a:rPr sz="2400" spc="-5" dirty="0">
                <a:latin typeface="Century Schoolbook"/>
                <a:cs typeface="Century Schoolbook"/>
              </a:rPr>
              <a:t>ы	</a:t>
            </a:r>
            <a:r>
              <a:rPr sz="2400" spc="-15" dirty="0">
                <a:latin typeface="Century Schoolbook"/>
                <a:cs typeface="Century Schoolbook"/>
              </a:rPr>
              <a:t>п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5" dirty="0">
                <a:latin typeface="Century Schoolbook"/>
                <a:cs typeface="Century Schoolbook"/>
              </a:rPr>
              <a:t>гр</a:t>
            </a:r>
            <a:r>
              <a:rPr sz="2400" spc="-2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мм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" dirty="0">
                <a:latin typeface="Century Schoolbook"/>
                <a:cs typeface="Century Schoolbook"/>
              </a:rPr>
              <a:t>і</a:t>
            </a:r>
            <a:r>
              <a:rPr sz="2400" dirty="0">
                <a:latin typeface="Century Schoolbook"/>
                <a:cs typeface="Century Schoolbook"/>
              </a:rPr>
              <a:t>ші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8736" y="1053846"/>
            <a:ext cx="1799589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ма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сатты  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5" dirty="0">
                <a:latin typeface="Century Schoolbook"/>
                <a:cs typeface="Century Schoolbook"/>
              </a:rPr>
              <a:t>д</a:t>
            </a:r>
            <a:r>
              <a:rPr sz="2400" spc="-10" dirty="0">
                <a:latin typeface="Century Schoolbook"/>
                <a:cs typeface="Century Schoolbook"/>
              </a:rPr>
              <a:t>ала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2127" y="1053846"/>
            <a:ext cx="5905500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>
              <a:lnSpc>
                <a:spcPct val="100000"/>
              </a:lnSpc>
              <a:tabLst>
                <a:tab pos="1099185" algn="l"/>
                <a:tab pos="1443355" algn="l"/>
                <a:tab pos="2372995" algn="l"/>
                <a:tab pos="3093720" algn="l"/>
                <a:tab pos="3724910" algn="l"/>
                <a:tab pos="491172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1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рд</a:t>
            </a:r>
            <a:r>
              <a:rPr sz="2400" dirty="0">
                <a:latin typeface="Century Schoolbook"/>
                <a:cs typeface="Century Schoolbook"/>
              </a:rPr>
              <a:t>е		е</a:t>
            </a:r>
            <a:r>
              <a:rPr sz="2400" spc="-5" dirty="0">
                <a:latin typeface="Century Schoolbook"/>
                <a:cs typeface="Century Schoolbook"/>
              </a:rPr>
              <a:t>нді</a:t>
            </a:r>
            <a:r>
              <a:rPr sz="2400" spc="-15" dirty="0">
                <a:latin typeface="Century Schoolbook"/>
                <a:cs typeface="Century Schoolbook"/>
              </a:rPr>
              <a:t>рі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dirty="0">
                <a:latin typeface="Century Schoolbook"/>
                <a:cs typeface="Century Schoolbook"/>
              </a:rPr>
              <a:t>ін	п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ог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м</a:t>
            </a:r>
            <a:r>
              <a:rPr sz="2400" spc="-5" dirty="0">
                <a:latin typeface="Century Schoolbook"/>
                <a:cs typeface="Century Schoolbook"/>
              </a:rPr>
              <a:t>ал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dirty="0">
                <a:latin typeface="Times New Roman"/>
                <a:cs typeface="Times New Roman"/>
              </a:rPr>
              <a:t>қ 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огы	</a:t>
            </a:r>
            <a:r>
              <a:rPr sz="2400" spc="-10" dirty="0">
                <a:latin typeface="Century Schoolbook"/>
                <a:cs typeface="Century Schoolbook"/>
              </a:rPr>
              <a:t>в</a:t>
            </a:r>
            <a:r>
              <a:rPr sz="2400" spc="-5" dirty="0">
                <a:latin typeface="Century Schoolbook"/>
                <a:cs typeface="Century Schoolbook"/>
              </a:rPr>
              <a:t>иру</a:t>
            </a:r>
            <a:r>
              <a:rPr sz="2400" dirty="0">
                <a:latin typeface="Century Schoolbook"/>
                <a:cs typeface="Century Schoolbook"/>
              </a:rPr>
              <a:t>сы	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	п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15" dirty="0">
                <a:latin typeface="Century Schoolbook"/>
                <a:cs typeface="Century Schoolbook"/>
              </a:rPr>
              <a:t>о</a:t>
            </a:r>
            <a:r>
              <a:rPr sz="2400" spc="-5" dirty="0">
                <a:latin typeface="Century Schoolbook"/>
                <a:cs typeface="Century Schoolbook"/>
              </a:rPr>
              <a:t>г</a:t>
            </a:r>
            <a:r>
              <a:rPr sz="2400" spc="-15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мма	ж</a:t>
            </a:r>
            <a:r>
              <a:rPr sz="2400" spc="-15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мыс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8736" y="1785365"/>
            <a:ext cx="7900670" cy="403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ат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анда онда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ы вирусты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кода іске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осылады. 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л  </a:t>
            </a:r>
            <a:r>
              <a:rPr sz="2400" dirty="0">
                <a:latin typeface="Century Schoolbook"/>
                <a:cs typeface="Century Schoolbook"/>
              </a:rPr>
              <a:t>кода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атты дискіде ж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не бас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 программаны</a:t>
            </a:r>
            <a:r>
              <a:rPr sz="2400" spc="-5" dirty="0">
                <a:latin typeface="Times New Roman"/>
                <a:cs typeface="Times New Roman"/>
              </a:rPr>
              <a:t>ң  </a:t>
            </a:r>
            <a:r>
              <a:rPr sz="2400" spc="-5" dirty="0">
                <a:latin typeface="Century Schoolbook"/>
                <a:cs typeface="Century Schoolbook"/>
              </a:rPr>
              <a:t>файлды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йесінде пайдаланушы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 к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рінбейтін  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згерістер жасайды. Мысалы, вирусты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кода бас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  программалар денесінде </a:t>
            </a:r>
            <a:r>
              <a:rPr sz="2400" dirty="0">
                <a:latin typeface="Times New Roman"/>
                <a:cs typeface="Times New Roman"/>
              </a:rPr>
              <a:t>ө</a:t>
            </a:r>
            <a:r>
              <a:rPr sz="2400" dirty="0">
                <a:latin typeface="Century Schoolbook"/>
                <a:cs typeface="Century Schoolbook"/>
              </a:rPr>
              <a:t>зін - </a:t>
            </a:r>
            <a:r>
              <a:rPr sz="2400" dirty="0">
                <a:latin typeface="Times New Roman"/>
                <a:cs typeface="Times New Roman"/>
              </a:rPr>
              <a:t>ө</a:t>
            </a:r>
            <a:r>
              <a:rPr sz="2400" dirty="0">
                <a:latin typeface="Century Schoolbook"/>
                <a:cs typeface="Century Schoolbook"/>
              </a:rPr>
              <a:t>зі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айталайды. </a:t>
            </a:r>
            <a:r>
              <a:rPr sz="2400" dirty="0">
                <a:latin typeface="Century Schoolbook"/>
                <a:cs typeface="Century Schoolbook"/>
              </a:rPr>
              <a:t>Б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л  </a:t>
            </a:r>
            <a:r>
              <a:rPr sz="2400" spc="-5" dirty="0">
                <a:latin typeface="Century Schoolbook"/>
                <a:cs typeface="Century Schoolbook"/>
              </a:rPr>
              <a:t>процесті </a:t>
            </a:r>
            <a:r>
              <a:rPr sz="2400" i="1" spc="-5" dirty="0">
                <a:latin typeface="Century Schoolbook"/>
                <a:cs typeface="Century Schoolbook"/>
              </a:rPr>
              <a:t>к</a:t>
            </a:r>
            <a:r>
              <a:rPr sz="2400" i="1" spc="-5" dirty="0">
                <a:latin typeface="Times New Roman"/>
                <a:cs typeface="Times New Roman"/>
              </a:rPr>
              <a:t>ө</a:t>
            </a:r>
            <a:r>
              <a:rPr sz="2400" i="1" spc="-5" dirty="0">
                <a:latin typeface="Century Schoolbook"/>
                <a:cs typeface="Century Schoolbook"/>
              </a:rPr>
              <a:t>бейу </a:t>
            </a:r>
            <a:r>
              <a:rPr sz="2400" spc="-5" dirty="0">
                <a:latin typeface="Century Schoolbook"/>
                <a:cs typeface="Century Schoolbook"/>
              </a:rPr>
              <a:t>деп атайды. Белгілі бір </a:t>
            </a:r>
            <a:r>
              <a:rPr sz="2400" dirty="0">
                <a:latin typeface="Century Schoolbook"/>
                <a:cs typeface="Century Schoolbook"/>
              </a:rPr>
              <a:t>уа</a:t>
            </a:r>
            <a:r>
              <a:rPr sz="2400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ыт  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ткенне со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шірмелерді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10" dirty="0">
                <a:latin typeface="Century Schoolbook"/>
                <a:cs typeface="Century Schoolbook"/>
              </a:rPr>
              <a:t>белгілі </a:t>
            </a:r>
            <a:r>
              <a:rPr sz="2400" spc="-5" dirty="0">
                <a:latin typeface="Century Schoolbook"/>
                <a:cs typeface="Century Schoolbook"/>
              </a:rPr>
              <a:t>бір санын </a:t>
            </a:r>
            <a:r>
              <a:rPr sz="2400" spc="-10" dirty="0">
                <a:latin typeface="Times New Roman"/>
                <a:cs typeface="Times New Roman"/>
              </a:rPr>
              <a:t>құ</a:t>
            </a:r>
            <a:r>
              <a:rPr sz="2400" spc="-10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Times New Roman"/>
                <a:cs typeface="Times New Roman"/>
              </a:rPr>
              <a:t>ғ</a:t>
            </a:r>
            <a:r>
              <a:rPr sz="2400" spc="-10" dirty="0">
                <a:latin typeface="Century Schoolbook"/>
                <a:cs typeface="Century Schoolbook"/>
              </a:rPr>
              <a:t>ан  </a:t>
            </a:r>
            <a:r>
              <a:rPr sz="2400" dirty="0">
                <a:latin typeface="Century Schoolbook"/>
                <a:cs typeface="Century Schoolbook"/>
              </a:rPr>
              <a:t>со</a:t>
            </a:r>
            <a:r>
              <a:rPr sz="2400" dirty="0">
                <a:latin typeface="Times New Roman"/>
                <a:cs typeface="Times New Roman"/>
              </a:rPr>
              <a:t>ң</a:t>
            </a:r>
            <a:r>
              <a:rPr sz="2400" dirty="0">
                <a:latin typeface="Century Schoolbook"/>
                <a:cs typeface="Century Schoolbook"/>
              </a:rPr>
              <a:t>, </a:t>
            </a:r>
            <a:r>
              <a:rPr sz="2400" spc="-5" dirty="0">
                <a:latin typeface="Century Schoolbook"/>
                <a:cs typeface="Century Schoolbook"/>
              </a:rPr>
              <a:t>программалы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вирусты б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лдіру 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рекетіне  к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шеді: </a:t>
            </a:r>
            <a:r>
              <a:rPr sz="2400" dirty="0">
                <a:latin typeface="Century Schoolbook"/>
                <a:cs typeface="Century Schoolbook"/>
              </a:rPr>
              <a:t>- </a:t>
            </a:r>
            <a:r>
              <a:rPr sz="2400" spc="-5" dirty="0">
                <a:latin typeface="Century Schoolbook"/>
                <a:cs typeface="Century Schoolbook"/>
              </a:rPr>
              <a:t>программамен </a:t>
            </a:r>
            <a:r>
              <a:rPr sz="2400" dirty="0">
                <a:latin typeface="Century Schoolbook"/>
                <a:cs typeface="Century Schoolbook"/>
              </a:rPr>
              <a:t>ОЖ </a:t>
            </a:r>
            <a:r>
              <a:rPr sz="2400" spc="-5" dirty="0">
                <a:latin typeface="Century Schoolbook"/>
                <a:cs typeface="Century Schoolbook"/>
              </a:rPr>
              <a:t>–ны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мысын 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зады, 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атты   дискідегі   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паратты   жояды.   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л  </a:t>
            </a:r>
            <a:r>
              <a:rPr sz="2400" spc="26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процесті</a:t>
            </a:r>
            <a:endParaRPr sz="2400">
              <a:latin typeface="Century Schoolbook"/>
              <a:cs typeface="Century Schoolbook"/>
            </a:endParaRPr>
          </a:p>
          <a:p>
            <a:pPr marL="12700" algn="just">
              <a:lnSpc>
                <a:spcPct val="100000"/>
              </a:lnSpc>
              <a:spcBef>
                <a:spcPts val="25"/>
              </a:spcBef>
            </a:pPr>
            <a:r>
              <a:rPr sz="2400" i="1" spc="-5" dirty="0">
                <a:latin typeface="Century Schoolbook"/>
                <a:cs typeface="Century Schoolbook"/>
              </a:rPr>
              <a:t>вирустік шабуыл </a:t>
            </a:r>
            <a:r>
              <a:rPr sz="2400" spc="-5" dirty="0">
                <a:latin typeface="Century Schoolbook"/>
                <a:cs typeface="Century Schoolbook"/>
              </a:rPr>
              <a:t>деп</a:t>
            </a:r>
            <a:r>
              <a:rPr sz="2400" spc="-6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атайды.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16884" y="250888"/>
            <a:ext cx="160464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spc="-5" dirty="0">
                <a:latin typeface="Century Schoolbook"/>
                <a:cs typeface="Century Schoolbook"/>
              </a:rPr>
              <a:t>вирустар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85535" y="250888"/>
            <a:ext cx="19494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–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44488" y="250888"/>
            <a:ext cx="219138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программалы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6544" y="250888"/>
            <a:ext cx="2156460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spc="-5" dirty="0">
                <a:latin typeface="Century Schoolbook"/>
                <a:cs typeface="Century Schoolbook"/>
              </a:rPr>
              <a:t>Ж</a:t>
            </a:r>
            <a:r>
              <a:rPr sz="2400" b="1" i="1" spc="-5" dirty="0">
                <a:latin typeface="Times New Roman"/>
                <a:cs typeface="Times New Roman"/>
              </a:rPr>
              <a:t>ү</a:t>
            </a:r>
            <a:r>
              <a:rPr sz="2400" b="1" i="1" spc="-5" dirty="0">
                <a:latin typeface="Century Schoolbook"/>
                <a:cs typeface="Century Schoolbook"/>
              </a:rPr>
              <a:t>ктелетін</a:t>
            </a:r>
            <a:endParaRPr sz="2400">
              <a:latin typeface="Century Schoolbook"/>
              <a:cs typeface="Century Schoolbook"/>
            </a:endParaRPr>
          </a:p>
          <a:p>
            <a:pPr marL="24765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вирустарды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71292" y="616648"/>
            <a:ext cx="167195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кт</a:t>
            </a:r>
            <a:r>
              <a:rPr sz="2400" spc="-15" dirty="0">
                <a:latin typeface="Century Schoolbook"/>
                <a:cs typeface="Century Schoolbook"/>
              </a:rPr>
              <a:t>е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dirty="0">
                <a:latin typeface="Century Schoolbook"/>
                <a:cs typeface="Century Schoolbook"/>
              </a:rPr>
              <a:t>ін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91532" y="616648"/>
            <a:ext cx="3743960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399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вирустардан	ерекшелігі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8736" y="982408"/>
            <a:ext cx="998219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тар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ту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8644" y="982408"/>
            <a:ext cx="158623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дістеріні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96815" y="982408"/>
            <a:ext cx="123761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ба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2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ша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66720" y="1348168"/>
            <a:ext cx="2672080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17064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фа</a:t>
            </a:r>
            <a:r>
              <a:rPr sz="2400" spc="-5" dirty="0">
                <a:latin typeface="Century Schoolbook"/>
                <a:cs typeface="Century Schoolbook"/>
              </a:rPr>
              <a:t>й</a:t>
            </a:r>
            <a:r>
              <a:rPr sz="2400" spc="-20" dirty="0">
                <a:latin typeface="Century Schoolbook"/>
                <a:cs typeface="Century Schoolbook"/>
              </a:rPr>
              <a:t>л</a:t>
            </a:r>
            <a:r>
              <a:rPr sz="2400" spc="-10" dirty="0">
                <a:latin typeface="Century Schoolbook"/>
                <a:cs typeface="Century Schoolbook"/>
              </a:rPr>
              <a:t>да</a:t>
            </a:r>
            <a:r>
              <a:rPr sz="2400" spc="-5" dirty="0">
                <a:latin typeface="Century Schoolbook"/>
                <a:cs typeface="Century Schoolbook"/>
              </a:rPr>
              <a:t>рд</a:t>
            </a:r>
            <a:r>
              <a:rPr sz="2400" dirty="0">
                <a:latin typeface="Century Schoolbook"/>
                <a:cs typeface="Century Schoolbook"/>
              </a:rPr>
              <a:t>ы	емес,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19647" y="982408"/>
            <a:ext cx="1496695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7359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болуы.  </a:t>
            </a:r>
            <a:r>
              <a:rPr sz="2400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г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spc="-15" dirty="0">
                <a:latin typeface="Century Schoolbook"/>
                <a:cs typeface="Century Schoolbook"/>
              </a:rPr>
              <a:t>и</a:t>
            </a:r>
            <a:r>
              <a:rPr sz="2400" spc="-5" dirty="0">
                <a:latin typeface="Century Schoolbook"/>
                <a:cs typeface="Century Schoolbook"/>
              </a:rPr>
              <a:t>тт</a:t>
            </a:r>
            <a:r>
              <a:rPr sz="2400" dirty="0">
                <a:latin typeface="Century Schoolbook"/>
                <a:cs typeface="Century Schoolbook"/>
              </a:rPr>
              <a:t>і</a:t>
            </a:r>
            <a:r>
              <a:rPr sz="2400" spc="-5" dirty="0">
                <a:latin typeface="Century Schoolbook"/>
                <a:cs typeface="Century Schoolbook"/>
              </a:rPr>
              <a:t>к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736" y="1348168"/>
            <a:ext cx="1976755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1207135" algn="l"/>
              </a:tabLst>
            </a:pPr>
            <a:r>
              <a:rPr sz="2400" dirty="0">
                <a:latin typeface="Century Schoolbook"/>
                <a:cs typeface="Century Schoolbook"/>
              </a:rPr>
              <a:t>п</a:t>
            </a:r>
            <a:r>
              <a:rPr sz="2400" spc="-5" dirty="0">
                <a:latin typeface="Century Schoolbook"/>
                <a:cs typeface="Century Schoolbook"/>
              </a:rPr>
              <a:t>рогр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2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dirty="0">
                <a:latin typeface="Times New Roman"/>
                <a:cs typeface="Times New Roman"/>
              </a:rPr>
              <a:t>қ  </a:t>
            </a:r>
            <a:r>
              <a:rPr sz="2400" spc="-5" dirty="0">
                <a:latin typeface="Century Schoolbook"/>
                <a:cs typeface="Century Schoolbook"/>
              </a:rPr>
              <a:t>иілгіш	ж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49955" y="1713928"/>
            <a:ext cx="361442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78865" algn="l"/>
                <a:tab pos="2586355" algn="l"/>
              </a:tabLst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тт</a:t>
            </a:r>
            <a:r>
              <a:rPr sz="2400" dirty="0">
                <a:latin typeface="Century Schoolbook"/>
                <a:cs typeface="Century Schoolbook"/>
              </a:rPr>
              <a:t>ы	</a:t>
            </a:r>
            <a:r>
              <a:rPr sz="2400" spc="-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ис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і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spc="-5" dirty="0">
                <a:latin typeface="Century Schoolbook"/>
                <a:cs typeface="Century Schoolbook"/>
              </a:rPr>
              <a:t>ер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5" dirty="0">
                <a:latin typeface="Century Schoolbook"/>
                <a:cs typeface="Century Schoolbook"/>
              </a:rPr>
              <a:t>бе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г</a:t>
            </a:r>
            <a:r>
              <a:rPr sz="2400" spc="-5" dirty="0">
                <a:latin typeface="Century Schoolbook"/>
                <a:cs typeface="Century Schoolbook"/>
              </a:rPr>
              <a:t>і</a:t>
            </a:r>
            <a:r>
              <a:rPr sz="2400" spc="-2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8736" y="2079688"/>
            <a:ext cx="5588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83105" algn="l"/>
                <a:tab pos="3298190" algn="l"/>
                <a:tab pos="4855845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ау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тар</a:t>
            </a:r>
            <a:r>
              <a:rPr sz="2400" spc="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ы	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з</a:t>
            </a:r>
            <a:r>
              <a:rPr sz="2400" spc="-5" dirty="0">
                <a:latin typeface="Century Schoolbook"/>
                <a:cs typeface="Century Schoolbook"/>
              </a:rPr>
              <a:t>ад</a:t>
            </a:r>
            <a:r>
              <a:rPr sz="2400" dirty="0">
                <a:latin typeface="Century Schoolbook"/>
                <a:cs typeface="Century Schoolbook"/>
              </a:rPr>
              <a:t>ы.	</a:t>
            </a:r>
            <a:r>
              <a:rPr sz="2400" spc="-10" dirty="0">
                <a:latin typeface="Century Schoolbook"/>
                <a:cs typeface="Century Schoolbook"/>
              </a:rPr>
              <a:t>С</a:t>
            </a: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ымен	</a:t>
            </a:r>
            <a:r>
              <a:rPr sz="2400" spc="-1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Century Schoolbook"/>
                <a:cs typeface="Century Schoolbook"/>
              </a:rPr>
              <a:t>ір</a:t>
            </a:r>
            <a:r>
              <a:rPr sz="2400" dirty="0">
                <a:latin typeface="Century Schoolbook"/>
                <a:cs typeface="Century Schoolbook"/>
              </a:rPr>
              <a:t>ге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74028" y="982408"/>
            <a:ext cx="2060575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5990" marR="5715" indent="34290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20" dirty="0">
                <a:latin typeface="Century Schoolbook"/>
                <a:cs typeface="Century Schoolbook"/>
              </a:rPr>
              <a:t>л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р  т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20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шы</a:t>
            </a:r>
            <a:endParaRPr sz="2400">
              <a:latin typeface="Century Schoolbook"/>
              <a:cs typeface="Century Schoolbook"/>
            </a:endParaRPr>
          </a:p>
          <a:p>
            <a:pPr marL="12700" marR="5080" indent="187325">
              <a:lnSpc>
                <a:spcPct val="100000"/>
              </a:lnSpc>
              <a:tabLst>
                <a:tab pos="775970" algn="l"/>
                <a:tab pos="85026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бір		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й</a:t>
            </a:r>
            <a:r>
              <a:rPr sz="2400" spc="-20" dirty="0">
                <a:latin typeface="Century Schoolbook"/>
                <a:cs typeface="Century Schoolbook"/>
              </a:rPr>
              <a:t>е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dirty="0">
                <a:latin typeface="Century Schoolbook"/>
                <a:cs typeface="Century Schoolbook"/>
              </a:rPr>
              <a:t>ік  </a:t>
            </a:r>
            <a:r>
              <a:rPr sz="2400" spc="-15" dirty="0">
                <a:latin typeface="Century Schoolbook"/>
                <a:cs typeface="Century Schoolbook"/>
              </a:rPr>
              <a:t>і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Century Schoolbook"/>
                <a:cs typeface="Century Schoolbook"/>
              </a:rPr>
              <a:t>е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15" dirty="0">
                <a:latin typeface="Century Schoolbook"/>
                <a:cs typeface="Century Schoolbook"/>
              </a:rPr>
              <a:t>о</a:t>
            </a:r>
            <a:r>
              <a:rPr sz="2400" dirty="0">
                <a:latin typeface="Century Schoolbook"/>
                <a:cs typeface="Century Schoolbook"/>
              </a:rPr>
              <a:t>сы</a:t>
            </a:r>
            <a:r>
              <a:rPr sz="2400" spc="-10" dirty="0">
                <a:latin typeface="Century Schoolbook"/>
                <a:cs typeface="Century Schoolbook"/>
              </a:rPr>
              <a:t>лы</a:t>
            </a:r>
            <a:r>
              <a:rPr sz="2400" dirty="0">
                <a:latin typeface="Century Schoolbook"/>
                <a:cs typeface="Century Schoolbook"/>
              </a:rPr>
              <a:t>п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0448" y="2440693"/>
            <a:ext cx="7846059" cy="3384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 marR="6985" algn="just">
              <a:lnSpc>
                <a:spcPct val="101299"/>
              </a:lnSpc>
            </a:pP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 компьютерде олар уа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ытша жедел жадыда  орналасады.</a:t>
            </a:r>
            <a:endParaRPr sz="2400">
              <a:latin typeface="Century Schoolbook"/>
              <a:cs typeface="Century Schoolbook"/>
            </a:endParaRPr>
          </a:p>
          <a:p>
            <a:pPr marL="30480" marR="5080" indent="-18415" algn="just">
              <a:lnSpc>
                <a:spcPct val="100000"/>
              </a:lnSpc>
              <a:spcBef>
                <a:spcPts val="565"/>
              </a:spcBef>
            </a:pP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детте, 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йелік аума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ында 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ктелетін </a:t>
            </a:r>
            <a:r>
              <a:rPr sz="2400" spc="-10" dirty="0">
                <a:latin typeface="Century Schoolbook"/>
                <a:cs typeface="Century Schoolbook"/>
              </a:rPr>
              <a:t>вирус </a:t>
            </a:r>
            <a:r>
              <a:rPr sz="2400" spc="-5" dirty="0">
                <a:latin typeface="Century Schoolbook"/>
                <a:cs typeface="Century Schoolbook"/>
              </a:rPr>
              <a:t>бар  компьютер іске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осыл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анда </a:t>
            </a:r>
            <a:r>
              <a:rPr sz="2400" dirty="0">
                <a:latin typeface="Century Schoolbook"/>
                <a:cs typeface="Century Schoolbook"/>
              </a:rPr>
              <a:t>оны</a:t>
            </a:r>
            <a:r>
              <a:rPr sz="2400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магниттік  тасушыдан ж</a:t>
            </a:r>
            <a:r>
              <a:rPr sz="2400" spc="-5" dirty="0">
                <a:latin typeface="Times New Roman"/>
                <a:cs typeface="Times New Roman"/>
              </a:rPr>
              <a:t>ұғ</a:t>
            </a:r>
            <a:r>
              <a:rPr sz="2400" spc="-5" dirty="0">
                <a:latin typeface="Century Schoolbook"/>
                <a:cs typeface="Century Schoolbook"/>
              </a:rPr>
              <a:t>у басталады. Мысалы, компьютерді  иілгіш дискіден іске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анда вирус алдымен жедел  жады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а, содан </a:t>
            </a:r>
            <a:r>
              <a:rPr sz="2400" dirty="0">
                <a:latin typeface="Century Schoolbook"/>
                <a:cs typeface="Century Schoolbook"/>
              </a:rPr>
              <a:t>со</a:t>
            </a:r>
            <a:r>
              <a:rPr sz="2400" dirty="0">
                <a:latin typeface="Times New Roman"/>
                <a:cs typeface="Times New Roman"/>
              </a:rPr>
              <a:t>ң </a:t>
            </a:r>
            <a:r>
              <a:rPr sz="2400" spc="-10" dirty="0">
                <a:latin typeface="Times New Roman"/>
                <a:cs typeface="Times New Roman"/>
              </a:rPr>
              <a:t>қ</a:t>
            </a:r>
            <a:r>
              <a:rPr sz="2400" spc="-10" dirty="0">
                <a:latin typeface="Century Schoolbook"/>
                <a:cs typeface="Century Schoolbook"/>
              </a:rPr>
              <a:t>атты </a:t>
            </a:r>
            <a:r>
              <a:rPr sz="2400" spc="-5" dirty="0">
                <a:latin typeface="Century Schoolbook"/>
                <a:cs typeface="Century Schoolbook"/>
              </a:rPr>
              <a:t>дискіні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ктеме  секторына барады, одан ары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арай компьютерді</a:t>
            </a:r>
            <a:r>
              <a:rPr sz="2400" spc="-5" dirty="0">
                <a:latin typeface="Times New Roman"/>
                <a:cs typeface="Times New Roman"/>
              </a:rPr>
              <a:t>ң  </a:t>
            </a:r>
            <a:r>
              <a:rPr sz="2400" dirty="0">
                <a:latin typeface="Times New Roman"/>
                <a:cs typeface="Times New Roman"/>
              </a:rPr>
              <a:t>ө</a:t>
            </a:r>
            <a:r>
              <a:rPr sz="2400" dirty="0">
                <a:latin typeface="Century Schoolbook"/>
                <a:cs typeface="Century Schoolbook"/>
              </a:rPr>
              <a:t>зі, </a:t>
            </a:r>
            <a:r>
              <a:rPr sz="2400" spc="-5" dirty="0">
                <a:latin typeface="Century Schoolbook"/>
                <a:cs typeface="Century Schoolbook"/>
              </a:rPr>
              <a:t>вирусты ары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арай тарату к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зі</a:t>
            </a:r>
            <a:r>
              <a:rPr sz="2400" spc="-6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болады.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07725" y="320294"/>
            <a:ext cx="2189480" cy="12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804" marR="5080" indent="294005">
              <a:lnSpc>
                <a:spcPct val="100000"/>
              </a:lnSpc>
            </a:pPr>
            <a:r>
              <a:rPr sz="2800" dirty="0">
                <a:latin typeface="Century Schoolbook"/>
                <a:cs typeface="Century Schoolbook"/>
              </a:rPr>
              <a:t>В</a:t>
            </a:r>
            <a:r>
              <a:rPr sz="2800" spc="-15" dirty="0">
                <a:latin typeface="Century Schoolbook"/>
                <a:cs typeface="Century Schoolbook"/>
              </a:rPr>
              <a:t>и</a:t>
            </a:r>
            <a:r>
              <a:rPr sz="2800" spc="-5" dirty="0">
                <a:latin typeface="Century Schoolbook"/>
                <a:cs typeface="Century Schoolbook"/>
              </a:rPr>
              <a:t>р</a:t>
            </a:r>
            <a:r>
              <a:rPr sz="2800" spc="-10" dirty="0">
                <a:latin typeface="Century Schoolbook"/>
                <a:cs typeface="Century Schoolbook"/>
              </a:rPr>
              <a:t>у</a:t>
            </a:r>
            <a:r>
              <a:rPr sz="2800" dirty="0">
                <a:latin typeface="Century Schoolbook"/>
                <a:cs typeface="Century Schoolbook"/>
              </a:rPr>
              <a:t>с</a:t>
            </a:r>
            <a:r>
              <a:rPr sz="2800" spc="-15" dirty="0">
                <a:latin typeface="Century Schoolbook"/>
                <a:cs typeface="Century Schoolbook"/>
              </a:rPr>
              <a:t>т</a:t>
            </a:r>
            <a:r>
              <a:rPr sz="2800" spc="5" dirty="0">
                <a:latin typeface="Century Schoolbook"/>
                <a:cs typeface="Century Schoolbook"/>
              </a:rPr>
              <a:t>ы</a:t>
            </a:r>
            <a:r>
              <a:rPr sz="2800" spc="-5" dirty="0">
                <a:latin typeface="Times New Roman"/>
                <a:cs typeface="Times New Roman"/>
              </a:rPr>
              <a:t>ң  </a:t>
            </a:r>
            <a:r>
              <a:rPr sz="2800" spc="-5" dirty="0">
                <a:latin typeface="Century Schoolbook"/>
                <a:cs typeface="Century Schoolbook"/>
              </a:rPr>
              <a:t>орындау</a:t>
            </a:r>
            <a:r>
              <a:rPr sz="2800" spc="-5" dirty="0">
                <a:latin typeface="Times New Roman"/>
                <a:cs typeface="Times New Roman"/>
              </a:rPr>
              <a:t>ғ</a:t>
            </a:r>
            <a:r>
              <a:rPr sz="2800" spc="-5" dirty="0">
                <a:latin typeface="Century Schoolbook"/>
                <a:cs typeface="Century Schoolbook"/>
              </a:rPr>
              <a:t>а</a:t>
            </a:r>
            <a:endParaRPr sz="2800">
              <a:latin typeface="Century Schoolbook"/>
              <a:cs typeface="Century Schoolbook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Century Schoolbook"/>
                <a:cs typeface="Century Schoolbook"/>
              </a:rPr>
              <a:t>бар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3382" y="320294"/>
            <a:ext cx="2093595" cy="1291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74650" algn="r">
              <a:lnSpc>
                <a:spcPct val="100000"/>
              </a:lnSpc>
              <a:tabLst>
                <a:tab pos="1412875" algn="l"/>
              </a:tabLst>
            </a:pPr>
            <a:r>
              <a:rPr sz="2800" dirty="0">
                <a:latin typeface="Century Schoolbook"/>
                <a:cs typeface="Century Schoolbook"/>
              </a:rPr>
              <a:t>б</a:t>
            </a:r>
            <a:r>
              <a:rPr sz="2800" dirty="0">
                <a:latin typeface="Times New Roman"/>
                <a:cs typeface="Times New Roman"/>
              </a:rPr>
              <a:t>ұ</a:t>
            </a:r>
            <a:r>
              <a:rPr sz="2800" spc="-5" dirty="0">
                <a:latin typeface="Century Schoolbook"/>
                <a:cs typeface="Century Schoolbook"/>
              </a:rPr>
              <a:t>л</a:t>
            </a:r>
            <a:r>
              <a:rPr sz="2800" dirty="0">
                <a:latin typeface="Century Schoolbook"/>
                <a:cs typeface="Century Schoolbook"/>
              </a:rPr>
              <a:t>	</a:t>
            </a:r>
            <a:r>
              <a:rPr sz="2800" spc="-15" dirty="0">
                <a:latin typeface="Century Schoolbook"/>
                <a:cs typeface="Century Schoolbook"/>
              </a:rPr>
              <a:t>т</a:t>
            </a:r>
            <a:r>
              <a:rPr sz="2800" dirty="0">
                <a:latin typeface="Times New Roman"/>
                <a:cs typeface="Times New Roman"/>
              </a:rPr>
              <a:t>ү</a:t>
            </a:r>
            <a:r>
              <a:rPr sz="2800" spc="-5" dirty="0">
                <a:latin typeface="Century Schoolbook"/>
                <a:cs typeface="Century Schoolbook"/>
              </a:rPr>
              <a:t>рі  </a:t>
            </a:r>
            <a:r>
              <a:rPr sz="2800" dirty="0">
                <a:latin typeface="Century Schoolbook"/>
                <a:cs typeface="Century Schoolbook"/>
              </a:rPr>
              <a:t>а</a:t>
            </a:r>
            <a:r>
              <a:rPr sz="2800" spc="-5" dirty="0">
                <a:latin typeface="Century Schoolbook"/>
                <a:cs typeface="Century Schoolbook"/>
              </a:rPr>
              <a:t>рн</a:t>
            </a:r>
            <a:r>
              <a:rPr sz="2800" dirty="0">
                <a:latin typeface="Century Schoolbook"/>
                <a:cs typeface="Century Schoolbook"/>
              </a:rPr>
              <a:t>ал</a:t>
            </a:r>
            <a:r>
              <a:rPr sz="2800" dirty="0">
                <a:latin typeface="Times New Roman"/>
                <a:cs typeface="Times New Roman"/>
              </a:rPr>
              <a:t>ғ</a:t>
            </a:r>
            <a:r>
              <a:rPr sz="2800" dirty="0">
                <a:latin typeface="Century Schoolbook"/>
                <a:cs typeface="Century Schoolbook"/>
              </a:rPr>
              <a:t>ан  </a:t>
            </a:r>
            <a:r>
              <a:rPr sz="2800" spc="-10" dirty="0">
                <a:latin typeface="Times New Roman"/>
                <a:cs typeface="Times New Roman"/>
              </a:rPr>
              <a:t>қ</a:t>
            </a:r>
            <a:r>
              <a:rPr sz="2800" dirty="0">
                <a:latin typeface="Century Schoolbook"/>
                <a:cs typeface="Century Schoolbook"/>
              </a:rPr>
              <a:t>ол</a:t>
            </a:r>
            <a:r>
              <a:rPr sz="2800" spc="-5" dirty="0">
                <a:latin typeface="Century Schoolbook"/>
                <a:cs typeface="Century Schoolbook"/>
              </a:rPr>
              <a:t>д</a:t>
            </a:r>
            <a:r>
              <a:rPr sz="2800" dirty="0">
                <a:latin typeface="Century Schoolbook"/>
                <a:cs typeface="Century Schoolbook"/>
              </a:rPr>
              <a:t>а</a:t>
            </a:r>
            <a:r>
              <a:rPr sz="2800" spc="-5" dirty="0">
                <a:latin typeface="Century Schoolbook"/>
                <a:cs typeface="Century Schoolbook"/>
              </a:rPr>
              <a:t>н</a:t>
            </a:r>
            <a:r>
              <a:rPr sz="2800" dirty="0">
                <a:latin typeface="Century Schoolbook"/>
                <a:cs typeface="Century Schoolbook"/>
              </a:rPr>
              <a:t>ба</a:t>
            </a:r>
            <a:r>
              <a:rPr sz="2800" spc="5" dirty="0">
                <a:latin typeface="Century Schoolbook"/>
                <a:cs typeface="Century Schoolbook"/>
              </a:rPr>
              <a:t>л</a:t>
            </a:r>
            <a:r>
              <a:rPr sz="2800" spc="-5" dirty="0">
                <a:latin typeface="Century Schoolbook"/>
                <a:cs typeface="Century Schoolbook"/>
              </a:rPr>
              <a:t>ы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0117" y="320294"/>
            <a:ext cx="3405504" cy="1718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645" marR="5080" indent="-68580">
              <a:lnSpc>
                <a:spcPct val="100000"/>
              </a:lnSpc>
            </a:pPr>
            <a:r>
              <a:rPr sz="2800" b="1" i="1" spc="-10" dirty="0">
                <a:latin typeface="Century Schoolbook"/>
                <a:cs typeface="Century Schoolbook"/>
              </a:rPr>
              <a:t>Макровирустар.  </a:t>
            </a:r>
            <a:r>
              <a:rPr sz="2800" spc="-5" dirty="0">
                <a:latin typeface="Century Schoolbook"/>
                <a:cs typeface="Century Schoolbook"/>
              </a:rPr>
              <a:t>макроклманданы  </a:t>
            </a:r>
            <a:r>
              <a:rPr sz="2800" dirty="0">
                <a:latin typeface="Times New Roman"/>
                <a:cs typeface="Times New Roman"/>
              </a:rPr>
              <a:t>құ</a:t>
            </a:r>
            <a:r>
              <a:rPr sz="2800" dirty="0">
                <a:latin typeface="Century Schoolbook"/>
                <a:cs typeface="Century Schoolbook"/>
              </a:rPr>
              <a:t>ралдары  </a:t>
            </a:r>
            <a:r>
              <a:rPr sz="2800" spc="-10" dirty="0">
                <a:latin typeface="Century Schoolbook"/>
                <a:cs typeface="Century Schoolbook"/>
              </a:rPr>
              <a:t>п</a:t>
            </a:r>
            <a:r>
              <a:rPr sz="2800" spc="-5" dirty="0">
                <a:latin typeface="Century Schoolbook"/>
                <a:cs typeface="Century Schoolbook"/>
              </a:rPr>
              <a:t>р</a:t>
            </a:r>
            <a:r>
              <a:rPr sz="2800" dirty="0">
                <a:latin typeface="Century Schoolbook"/>
                <a:cs typeface="Century Schoolbook"/>
              </a:rPr>
              <a:t>о</a:t>
            </a:r>
            <a:r>
              <a:rPr sz="2800" spc="-5" dirty="0">
                <a:latin typeface="Century Schoolbook"/>
                <a:cs typeface="Century Schoolbook"/>
              </a:rPr>
              <a:t>г</a:t>
            </a:r>
            <a:r>
              <a:rPr sz="2800" spc="0" dirty="0">
                <a:latin typeface="Century Schoolbook"/>
                <a:cs typeface="Century Schoolbook"/>
              </a:rPr>
              <a:t>р</a:t>
            </a:r>
            <a:r>
              <a:rPr sz="2800" dirty="0">
                <a:latin typeface="Century Schoolbook"/>
                <a:cs typeface="Century Schoolbook"/>
              </a:rPr>
              <a:t>а</a:t>
            </a:r>
            <a:r>
              <a:rPr sz="2800" spc="0" dirty="0">
                <a:latin typeface="Century Schoolbook"/>
                <a:cs typeface="Century Schoolbook"/>
              </a:rPr>
              <a:t>м</a:t>
            </a:r>
            <a:r>
              <a:rPr sz="2800" spc="-5" dirty="0">
                <a:latin typeface="Century Schoolbook"/>
                <a:cs typeface="Century Schoolbook"/>
              </a:rPr>
              <a:t>м</a:t>
            </a:r>
            <a:r>
              <a:rPr sz="2800" dirty="0">
                <a:latin typeface="Century Schoolbook"/>
                <a:cs typeface="Century Schoolbook"/>
              </a:rPr>
              <a:t>ала</a:t>
            </a:r>
            <a:r>
              <a:rPr sz="2800" spc="-5" dirty="0">
                <a:latin typeface="Century Schoolbook"/>
                <a:cs typeface="Century Schoolbook"/>
              </a:rPr>
              <a:t>р</a:t>
            </a:r>
            <a:r>
              <a:rPr sz="2800" spc="0" dirty="0">
                <a:latin typeface="Century Schoolbook"/>
                <a:cs typeface="Century Schoolbook"/>
              </a:rPr>
              <a:t>д</a:t>
            </a:r>
            <a:r>
              <a:rPr sz="2800" spc="10" dirty="0">
                <a:latin typeface="Century Schoolbook"/>
                <a:cs typeface="Century Schoolbook"/>
              </a:rPr>
              <a:t>а</a:t>
            </a:r>
            <a:r>
              <a:rPr sz="2800" dirty="0">
                <a:latin typeface="Times New Roman"/>
                <a:cs typeface="Times New Roman"/>
              </a:rPr>
              <a:t>ғ</a:t>
            </a:r>
            <a:r>
              <a:rPr sz="2800" spc="-5" dirty="0">
                <a:latin typeface="Century Schoolbook"/>
                <a:cs typeface="Century Schoolbook"/>
              </a:rPr>
              <a:t>ы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0948" y="1600758"/>
            <a:ext cx="414337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38400" algn="l"/>
              </a:tabLst>
            </a:pPr>
            <a:r>
              <a:rPr sz="2800" spc="-5" dirty="0">
                <a:latin typeface="Times New Roman"/>
                <a:cs typeface="Times New Roman"/>
              </a:rPr>
              <a:t>құ</a:t>
            </a:r>
            <a:r>
              <a:rPr sz="2800" spc="-5" dirty="0">
                <a:latin typeface="Century Schoolbook"/>
                <a:cs typeface="Century Schoolbook"/>
              </a:rPr>
              <a:t>жаттарды	б</a:t>
            </a:r>
            <a:r>
              <a:rPr sz="2800" spc="-5" dirty="0">
                <a:latin typeface="Times New Roman"/>
                <a:cs typeface="Times New Roman"/>
              </a:rPr>
              <a:t>ү</a:t>
            </a:r>
            <a:r>
              <a:rPr sz="2800" spc="-5" dirty="0">
                <a:latin typeface="Century Schoolbook"/>
                <a:cs typeface="Century Schoolbook"/>
              </a:rPr>
              <a:t>лдіреді.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005" y="2027580"/>
            <a:ext cx="782510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16405" algn="l"/>
                <a:tab pos="3145790" algn="l"/>
                <a:tab pos="5229225" algn="l"/>
                <a:tab pos="6925309" algn="l"/>
              </a:tabLst>
            </a:pPr>
            <a:r>
              <a:rPr sz="2800" spc="-5" dirty="0">
                <a:latin typeface="Century Schoolbook"/>
                <a:cs typeface="Century Schoolbook"/>
              </a:rPr>
              <a:t>М</a:t>
            </a:r>
            <a:r>
              <a:rPr sz="2800" dirty="0">
                <a:latin typeface="Century Schoolbook"/>
                <a:cs typeface="Century Schoolbook"/>
              </a:rPr>
              <a:t>ы</a:t>
            </a:r>
            <a:r>
              <a:rPr sz="2800" spc="-15" dirty="0">
                <a:latin typeface="Century Schoolbook"/>
                <a:cs typeface="Century Schoolbook"/>
              </a:rPr>
              <a:t>с</a:t>
            </a:r>
            <a:r>
              <a:rPr sz="2800" dirty="0">
                <a:latin typeface="Century Schoolbook"/>
                <a:cs typeface="Century Schoolbook"/>
              </a:rPr>
              <a:t>алы</a:t>
            </a:r>
            <a:r>
              <a:rPr sz="2800" spc="-5" dirty="0">
                <a:latin typeface="Century Schoolbook"/>
                <a:cs typeface="Century Schoolbook"/>
              </a:rPr>
              <a:t>,</a:t>
            </a:r>
            <a:r>
              <a:rPr sz="2800" dirty="0">
                <a:latin typeface="Century Schoolbook"/>
                <a:cs typeface="Century Schoolbook"/>
              </a:rPr>
              <a:t>	</a:t>
            </a:r>
            <a:r>
              <a:rPr sz="2800" spc="-5" dirty="0">
                <a:latin typeface="Century Schoolbook"/>
                <a:cs typeface="Century Schoolbook"/>
              </a:rPr>
              <a:t>м</a:t>
            </a:r>
            <a:r>
              <a:rPr sz="2800" dirty="0">
                <a:latin typeface="Times New Roman"/>
                <a:cs typeface="Times New Roman"/>
              </a:rPr>
              <a:t>ұ</a:t>
            </a:r>
            <a:r>
              <a:rPr sz="2800" spc="-5" dirty="0">
                <a:latin typeface="Century Schoolbook"/>
                <a:cs typeface="Century Schoolbook"/>
              </a:rPr>
              <a:t>нд</a:t>
            </a:r>
            <a:r>
              <a:rPr sz="2800" dirty="0">
                <a:latin typeface="Century Schoolbook"/>
                <a:cs typeface="Century Schoolbook"/>
              </a:rPr>
              <a:t>а</a:t>
            </a:r>
            <a:r>
              <a:rPr sz="2800" spc="-5" dirty="0">
                <a:latin typeface="Century Schoolbook"/>
                <a:cs typeface="Century Schoolbook"/>
              </a:rPr>
              <a:t>й</a:t>
            </a:r>
            <a:r>
              <a:rPr sz="2800" dirty="0">
                <a:latin typeface="Century Schoolbook"/>
                <a:cs typeface="Century Schoolbook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қ</a:t>
            </a:r>
            <a:r>
              <a:rPr sz="2800" dirty="0">
                <a:latin typeface="Times New Roman"/>
                <a:cs typeface="Times New Roman"/>
              </a:rPr>
              <a:t>ұ</a:t>
            </a:r>
            <a:r>
              <a:rPr sz="2800" spc="-10" dirty="0">
                <a:latin typeface="Century Schoolbook"/>
                <a:cs typeface="Century Schoolbook"/>
              </a:rPr>
              <a:t>ж</a:t>
            </a:r>
            <a:r>
              <a:rPr sz="2800" dirty="0">
                <a:latin typeface="Century Schoolbook"/>
                <a:cs typeface="Century Schoolbook"/>
              </a:rPr>
              <a:t>ат</a:t>
            </a:r>
            <a:r>
              <a:rPr sz="2800" spc="-15" dirty="0">
                <a:latin typeface="Century Schoolbook"/>
                <a:cs typeface="Century Schoolbook"/>
              </a:rPr>
              <a:t>т</a:t>
            </a:r>
            <a:r>
              <a:rPr sz="2800" spc="5" dirty="0">
                <a:latin typeface="Century Schoolbook"/>
                <a:cs typeface="Century Schoolbook"/>
              </a:rPr>
              <a:t>а</a:t>
            </a:r>
            <a:r>
              <a:rPr sz="2800" spc="-5" dirty="0">
                <a:latin typeface="Century Schoolbook"/>
                <a:cs typeface="Century Schoolbook"/>
              </a:rPr>
              <a:t>р</a:t>
            </a:r>
            <a:r>
              <a:rPr sz="2800" dirty="0">
                <a:latin typeface="Times New Roman"/>
                <a:cs typeface="Times New Roman"/>
              </a:rPr>
              <a:t>ғ</a:t>
            </a:r>
            <a:r>
              <a:rPr sz="2800" spc="-5" dirty="0">
                <a:latin typeface="Century Schoolbook"/>
                <a:cs typeface="Century Schoolbook"/>
              </a:rPr>
              <a:t>а</a:t>
            </a:r>
            <a:r>
              <a:rPr sz="2800" dirty="0">
                <a:latin typeface="Century Schoolbook"/>
                <a:cs typeface="Century Schoolbook"/>
              </a:rPr>
              <a:t>	</a:t>
            </a:r>
            <a:r>
              <a:rPr sz="2800" spc="-5" dirty="0">
                <a:latin typeface="Century Schoolbook"/>
                <a:cs typeface="Century Schoolbook"/>
              </a:rPr>
              <a:t>М</a:t>
            </a:r>
            <a:r>
              <a:rPr sz="2800" spc="-15" dirty="0">
                <a:latin typeface="Century Schoolbook"/>
                <a:cs typeface="Century Schoolbook"/>
              </a:rPr>
              <a:t>іс</a:t>
            </a:r>
            <a:r>
              <a:rPr sz="2800" dirty="0">
                <a:latin typeface="Century Schoolbook"/>
                <a:cs typeface="Century Schoolbook"/>
              </a:rPr>
              <a:t>rо</a:t>
            </a:r>
            <a:r>
              <a:rPr sz="2800" spc="-5" dirty="0">
                <a:latin typeface="Century Schoolbook"/>
                <a:cs typeface="Century Schoolbook"/>
              </a:rPr>
              <a:t>s</a:t>
            </a:r>
            <a:r>
              <a:rPr sz="2800" dirty="0">
                <a:latin typeface="Century Schoolbook"/>
                <a:cs typeface="Century Schoolbook"/>
              </a:rPr>
              <a:t>оf</a:t>
            </a:r>
            <a:r>
              <a:rPr sz="2800" spc="-5" dirty="0">
                <a:latin typeface="Century Schoolbook"/>
                <a:cs typeface="Century Schoolbook"/>
              </a:rPr>
              <a:t>t</a:t>
            </a:r>
            <a:r>
              <a:rPr sz="2800" dirty="0">
                <a:latin typeface="Century Schoolbook"/>
                <a:cs typeface="Century Schoolbook"/>
              </a:rPr>
              <a:t>	W</a:t>
            </a:r>
            <a:r>
              <a:rPr sz="2800" spc="-15" dirty="0">
                <a:latin typeface="Century Schoolbook"/>
                <a:cs typeface="Century Schoolbook"/>
              </a:rPr>
              <a:t>ord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9360" y="2454402"/>
            <a:ext cx="3291204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02335" algn="l"/>
                <a:tab pos="2572385" algn="l"/>
              </a:tabLst>
            </a:pPr>
            <a:r>
              <a:rPr sz="2800" dirty="0">
                <a:latin typeface="Century Schoolbook"/>
                <a:cs typeface="Century Schoolbook"/>
              </a:rPr>
              <a:t>(</a:t>
            </a:r>
            <a:r>
              <a:rPr sz="2800" spc="-5" dirty="0">
                <a:latin typeface="Century Schoolbook"/>
                <a:cs typeface="Century Schoolbook"/>
              </a:rPr>
              <a:t>d</a:t>
            </a:r>
            <a:r>
              <a:rPr sz="2800" dirty="0">
                <a:latin typeface="Century Schoolbook"/>
                <a:cs typeface="Century Schoolbook"/>
              </a:rPr>
              <a:t>o</a:t>
            </a:r>
            <a:r>
              <a:rPr sz="2800" spc="-5" dirty="0">
                <a:latin typeface="Century Schoolbook"/>
                <a:cs typeface="Century Schoolbook"/>
              </a:rPr>
              <a:t>s</a:t>
            </a:r>
            <a:r>
              <a:rPr sz="2800" dirty="0">
                <a:latin typeface="Century Schoolbook"/>
                <a:cs typeface="Century Schoolbook"/>
              </a:rPr>
              <a:t>	</a:t>
            </a:r>
            <a:r>
              <a:rPr sz="2800" spc="-15" dirty="0">
                <a:latin typeface="Century Schoolbook"/>
                <a:cs typeface="Century Schoolbook"/>
              </a:rPr>
              <a:t>к</a:t>
            </a:r>
            <a:r>
              <a:rPr sz="2800" dirty="0">
                <a:latin typeface="Century Schoolbook"/>
                <a:cs typeface="Century Schoolbook"/>
              </a:rPr>
              <a:t>е</a:t>
            </a:r>
            <a:r>
              <a:rPr sz="2800" spc="-5" dirty="0">
                <a:latin typeface="Times New Roman"/>
                <a:cs typeface="Times New Roman"/>
              </a:rPr>
              <a:t>ң</a:t>
            </a:r>
            <a:r>
              <a:rPr sz="2800" dirty="0">
                <a:latin typeface="Century Schoolbook"/>
                <a:cs typeface="Century Schoolbook"/>
              </a:rPr>
              <a:t>е</a:t>
            </a:r>
            <a:r>
              <a:rPr sz="2800" spc="-15" dirty="0">
                <a:latin typeface="Century Schoolbook"/>
                <a:cs typeface="Century Schoolbook"/>
              </a:rPr>
              <a:t>йт</a:t>
            </a:r>
            <a:r>
              <a:rPr sz="2800" spc="0" dirty="0">
                <a:latin typeface="Century Schoolbook"/>
                <a:cs typeface="Century Schoolbook"/>
              </a:rPr>
              <a:t>у</a:t>
            </a:r>
            <a:r>
              <a:rPr sz="2800" spc="-5" dirty="0">
                <a:latin typeface="Century Schoolbook"/>
                <a:cs typeface="Century Schoolbook"/>
              </a:rPr>
              <a:t>і</a:t>
            </a:r>
            <a:r>
              <a:rPr sz="2800" dirty="0">
                <a:latin typeface="Century Schoolbook"/>
                <a:cs typeface="Century Schoolbook"/>
              </a:rPr>
              <a:t>	б</a:t>
            </a:r>
            <a:r>
              <a:rPr sz="2800" spc="5" dirty="0">
                <a:latin typeface="Century Schoolbook"/>
                <a:cs typeface="Century Schoolbook"/>
              </a:rPr>
              <a:t>а</a:t>
            </a:r>
            <a:r>
              <a:rPr sz="2800" spc="-5" dirty="0">
                <a:latin typeface="Century Schoolbook"/>
                <a:cs typeface="Century Schoolbook"/>
              </a:rPr>
              <a:t>р)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99203" y="2454402"/>
            <a:ext cx="433641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73225" algn="l"/>
              </a:tabLst>
            </a:pPr>
            <a:r>
              <a:rPr sz="2800" spc="-5" dirty="0">
                <a:latin typeface="Century Schoolbook"/>
                <a:cs typeface="Century Schoolbook"/>
              </a:rPr>
              <a:t>м</a:t>
            </a: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тіндік	процессорыны</a:t>
            </a:r>
            <a:r>
              <a:rPr sz="2800" spc="-5" dirty="0">
                <a:latin typeface="Times New Roman"/>
                <a:cs typeface="Times New Roman"/>
              </a:rPr>
              <a:t>ң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295" y="2879943"/>
            <a:ext cx="7828280" cy="2573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just">
              <a:lnSpc>
                <a:spcPct val="100299"/>
              </a:lnSpc>
            </a:pPr>
            <a:r>
              <a:rPr sz="2800" spc="-5" dirty="0">
                <a:latin typeface="Times New Roman"/>
                <a:cs typeface="Times New Roman"/>
              </a:rPr>
              <a:t>құ</a:t>
            </a:r>
            <a:r>
              <a:rPr sz="2800" spc="-5" dirty="0">
                <a:latin typeface="Century Schoolbook"/>
                <a:cs typeface="Century Schoolbook"/>
              </a:rPr>
              <a:t>жаттары жатады. </a:t>
            </a:r>
            <a:r>
              <a:rPr sz="2800" dirty="0">
                <a:latin typeface="Century Schoolbook"/>
                <a:cs typeface="Century Schoolbook"/>
              </a:rPr>
              <a:t>Егер </a:t>
            </a:r>
            <a:r>
              <a:rPr sz="2800" spc="-5" dirty="0">
                <a:latin typeface="Century Schoolbook"/>
                <a:cs typeface="Century Schoolbook"/>
              </a:rPr>
              <a:t>макрокоманданы  </a:t>
            </a:r>
            <a:r>
              <a:rPr sz="2800" dirty="0">
                <a:latin typeface="Century Schoolbook"/>
                <a:cs typeface="Century Schoolbook"/>
              </a:rPr>
              <a:t>орындалу м</a:t>
            </a:r>
            <a:r>
              <a:rPr sz="2800" dirty="0">
                <a:latin typeface="Times New Roman"/>
                <a:cs typeface="Times New Roman"/>
              </a:rPr>
              <a:t>ү</a:t>
            </a:r>
            <a:r>
              <a:rPr sz="2800" dirty="0">
                <a:latin typeface="Century Schoolbook"/>
                <a:cs typeface="Century Schoolbook"/>
              </a:rPr>
              <a:t>мкіндігі </a:t>
            </a:r>
            <a:r>
              <a:rPr sz="2800" spc="-5" dirty="0">
                <a:latin typeface="Times New Roman"/>
                <a:cs typeface="Times New Roman"/>
              </a:rPr>
              <a:t>ө</a:t>
            </a:r>
            <a:r>
              <a:rPr sz="2800" spc="-5" dirty="0">
                <a:latin typeface="Century Schoolbook"/>
                <a:cs typeface="Century Schoolbook"/>
              </a:rPr>
              <a:t>шірілмесе, онда </a:t>
            </a:r>
            <a:r>
              <a:rPr sz="2800" dirty="0">
                <a:latin typeface="Times New Roman"/>
                <a:cs typeface="Times New Roman"/>
              </a:rPr>
              <a:t>құ</a:t>
            </a:r>
            <a:r>
              <a:rPr sz="2800" dirty="0">
                <a:latin typeface="Century Schoolbook"/>
                <a:cs typeface="Century Schoolbook"/>
              </a:rPr>
              <a:t>жат  </a:t>
            </a:r>
            <a:r>
              <a:rPr sz="2800" spc="-10" dirty="0">
                <a:latin typeface="Century Schoolbook"/>
                <a:cs typeface="Century Schoolbook"/>
              </a:rPr>
              <a:t>файл </a:t>
            </a:r>
            <a:r>
              <a:rPr sz="2800" spc="-5" dirty="0">
                <a:latin typeface="Century Schoolbook"/>
                <a:cs typeface="Century Schoolbook"/>
              </a:rPr>
              <a:t>аш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анда ж</a:t>
            </a:r>
            <a:r>
              <a:rPr sz="2800" spc="-5" dirty="0">
                <a:latin typeface="Times New Roman"/>
                <a:cs typeface="Times New Roman"/>
              </a:rPr>
              <a:t>ұқ</a:t>
            </a:r>
            <a:r>
              <a:rPr sz="2800" spc="-5" dirty="0">
                <a:latin typeface="Century Schoolbook"/>
                <a:cs typeface="Century Schoolbook"/>
              </a:rPr>
              <a:t>тыру басталады. Шабуыл  н</a:t>
            </a:r>
            <a:r>
              <a:rPr sz="2800" spc="-5" dirty="0">
                <a:latin typeface="Times New Roman"/>
                <a:cs typeface="Times New Roman"/>
              </a:rPr>
              <a:t>ә</a:t>
            </a:r>
            <a:r>
              <a:rPr sz="2800" spc="-5" dirty="0">
                <a:latin typeface="Century Schoolbook"/>
                <a:cs typeface="Century Schoolbook"/>
              </a:rPr>
              <a:t>тижесі ар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ылы болуы м</a:t>
            </a:r>
            <a:r>
              <a:rPr sz="2800" spc="-5" dirty="0">
                <a:latin typeface="Times New Roman"/>
                <a:cs typeface="Times New Roman"/>
              </a:rPr>
              <a:t>ү</a:t>
            </a:r>
            <a:r>
              <a:rPr sz="2800" spc="-5" dirty="0">
                <a:latin typeface="Century Schoolbook"/>
                <a:cs typeface="Century Schoolbook"/>
              </a:rPr>
              <a:t>мкін, </a:t>
            </a:r>
            <a:r>
              <a:rPr sz="2800" spc="-5" dirty="0">
                <a:latin typeface="Times New Roman"/>
                <a:cs typeface="Times New Roman"/>
              </a:rPr>
              <a:t>ө</a:t>
            </a:r>
            <a:r>
              <a:rPr sz="2800" spc="-5" dirty="0">
                <a:latin typeface="Century Schoolbook"/>
                <a:cs typeface="Century Schoolbook"/>
              </a:rPr>
              <a:t>те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ауіпсіз  еместей </a:t>
            </a:r>
            <a:r>
              <a:rPr sz="2800" spc="-5" dirty="0">
                <a:latin typeface="Times New Roman"/>
                <a:cs typeface="Times New Roman"/>
              </a:rPr>
              <a:t>қ</a:t>
            </a:r>
            <a:r>
              <a:rPr sz="2800" spc="-5" dirty="0">
                <a:latin typeface="Century Schoolbook"/>
                <a:cs typeface="Century Schoolbook"/>
              </a:rPr>
              <a:t>алпына келтіруі </a:t>
            </a:r>
            <a:r>
              <a:rPr sz="2800" dirty="0">
                <a:latin typeface="Times New Roman"/>
                <a:cs typeface="Times New Roman"/>
              </a:rPr>
              <a:t>қ</a:t>
            </a:r>
            <a:r>
              <a:rPr sz="2800" dirty="0">
                <a:latin typeface="Century Schoolbook"/>
                <a:cs typeface="Century Schoolbook"/>
              </a:rPr>
              <a:t>иын </a:t>
            </a:r>
            <a:r>
              <a:rPr sz="2800" spc="-5" dirty="0">
                <a:latin typeface="Century Schoolbook"/>
                <a:cs typeface="Century Schoolbook"/>
              </a:rPr>
              <a:t>б</a:t>
            </a:r>
            <a:r>
              <a:rPr sz="2800" spc="-5" dirty="0">
                <a:latin typeface="Times New Roman"/>
                <a:cs typeface="Times New Roman"/>
              </a:rPr>
              <a:t>ү</a:t>
            </a:r>
            <a:r>
              <a:rPr sz="2800" spc="-5" dirty="0">
                <a:latin typeface="Century Schoolbook"/>
                <a:cs typeface="Century Schoolbook"/>
              </a:rPr>
              <a:t>лдіруге  дейін апара</a:t>
            </a:r>
            <a:r>
              <a:rPr sz="2800" spc="-45" dirty="0">
                <a:latin typeface="Century Schoolbook"/>
                <a:cs typeface="Century Schoolbook"/>
              </a:rPr>
              <a:t> </a:t>
            </a:r>
            <a:r>
              <a:rPr sz="2800" dirty="0">
                <a:latin typeface="Century Schoolbook"/>
                <a:cs typeface="Century Schoolbook"/>
              </a:rPr>
              <a:t>алады.</a:t>
            </a:r>
            <a:endParaRPr sz="2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538" rIns="0" bIns="0" rtlCol="0">
            <a:spAutoFit/>
          </a:bodyPr>
          <a:lstStyle/>
          <a:p>
            <a:pPr marL="1662430" marR="5080" indent="-996950">
              <a:lnSpc>
                <a:spcPct val="117000"/>
              </a:lnSpc>
            </a:pPr>
            <a:r>
              <a:rPr sz="3000" spc="-5" dirty="0">
                <a:latin typeface="Century Schoolbook"/>
                <a:cs typeface="Century Schoolbook"/>
              </a:rPr>
              <a:t>К</a:t>
            </a:r>
            <a:r>
              <a:rPr spc="-5" dirty="0">
                <a:latin typeface="Century Schoolbook"/>
                <a:cs typeface="Century Schoolbook"/>
              </a:rPr>
              <a:t>ОМПЬЮТЕРЛІК ВИРУСТАРДЫ</a:t>
            </a:r>
            <a:r>
              <a:rPr spc="-5" dirty="0"/>
              <a:t>Ң  </a:t>
            </a:r>
            <a:r>
              <a:rPr spc="-5" dirty="0">
                <a:latin typeface="Century Schoolbook"/>
                <a:cs typeface="Century Schoolbook"/>
              </a:rPr>
              <a:t>КЛАССИФИКАЦИЯСЫ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657603"/>
            <a:ext cx="6394450" cy="2931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1590">
              <a:lnSpc>
                <a:spcPts val="2840"/>
              </a:lnSpc>
            </a:pPr>
            <a:r>
              <a:rPr sz="2400" spc="-5" dirty="0">
                <a:latin typeface="Century Schoolbook"/>
                <a:cs typeface="Century Schoolbook"/>
              </a:rPr>
              <a:t>Компьютерлік вирустар келесі белгілерге  с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йкес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классификацияланады: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54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Тіршілік</a:t>
            </a:r>
            <a:r>
              <a:rPr sz="2400" spc="-9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ортасы;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56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Тіршілік ортасын за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ымдау</a:t>
            </a:r>
            <a:r>
              <a:rPr sz="2400" spc="-4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сілі;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Активтеу</a:t>
            </a:r>
            <a:r>
              <a:rPr sz="2400" spc="-6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сілі;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рсету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сілі;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Маскировка</a:t>
            </a:r>
            <a:r>
              <a:rPr sz="2400" spc="-6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сілі.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9262" rIns="0" bIns="0" rtlCol="0">
            <a:spAutoFit/>
          </a:bodyPr>
          <a:lstStyle/>
          <a:p>
            <a:pPr marL="325120">
              <a:lnSpc>
                <a:spcPct val="100000"/>
              </a:lnSpc>
            </a:pPr>
            <a:r>
              <a:rPr sz="3000" spc="-5" dirty="0">
                <a:latin typeface="Century Schoolbook"/>
                <a:cs typeface="Century Schoolbook"/>
              </a:rPr>
              <a:t>В</a:t>
            </a:r>
            <a:r>
              <a:rPr spc="-5" dirty="0">
                <a:latin typeface="Century Schoolbook"/>
                <a:cs typeface="Century Schoolbook"/>
              </a:rPr>
              <a:t>ИРУСТАРДЫ АКТИВТЕУ</a:t>
            </a:r>
            <a:r>
              <a:rPr spc="370" dirty="0">
                <a:latin typeface="Century Schoolbook"/>
                <a:cs typeface="Century Schoolbook"/>
              </a:rPr>
              <a:t> </a:t>
            </a:r>
            <a:r>
              <a:rPr spc="-5" dirty="0">
                <a:latin typeface="Century Schoolbook"/>
                <a:cs typeface="Century Schoolbook"/>
              </a:rPr>
              <a:t>Т</a:t>
            </a:r>
            <a:r>
              <a:rPr spc="-5" dirty="0"/>
              <a:t>Ә</a:t>
            </a:r>
            <a:r>
              <a:rPr spc="-5" dirty="0">
                <a:latin typeface="Century Schoolbook"/>
                <a:cs typeface="Century Schoolbook"/>
              </a:rPr>
              <a:t>СІЛДЕРІ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84936" rIns="0" bIns="0" rtlCol="0">
            <a:spAutoFit/>
          </a:bodyPr>
          <a:lstStyle/>
          <a:p>
            <a:pPr marL="263525">
              <a:lnSpc>
                <a:spcPct val="100000"/>
              </a:lnSpc>
            </a:pPr>
            <a:r>
              <a:rPr sz="3200" spc="-25" dirty="0"/>
              <a:t>Активтеу </a:t>
            </a:r>
            <a:r>
              <a:rPr sz="3200" dirty="0"/>
              <a:t>тәсілінен </a:t>
            </a:r>
            <a:r>
              <a:rPr sz="3200" spc="-5" dirty="0"/>
              <a:t>тәуелді</a:t>
            </a:r>
            <a:r>
              <a:rPr sz="3200" spc="-90" dirty="0"/>
              <a:t> </a:t>
            </a:r>
            <a:r>
              <a:rPr sz="3200" spc="-5" dirty="0"/>
              <a:t>бөлінеді:</a:t>
            </a:r>
            <a:endParaRPr sz="3200"/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/>
              <a:t>Резидентті </a:t>
            </a:r>
            <a:r>
              <a:rPr sz="3200" spc="25" dirty="0"/>
              <a:t>емес</a:t>
            </a:r>
            <a:r>
              <a:rPr sz="3200" spc="-85" dirty="0"/>
              <a:t> </a:t>
            </a:r>
            <a:r>
              <a:rPr sz="3200" dirty="0"/>
              <a:t>вирустар;</a:t>
            </a:r>
            <a:endParaRPr sz="32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/>
              <a:t>Резидентті</a:t>
            </a:r>
            <a:r>
              <a:rPr sz="3200" spc="-65" dirty="0"/>
              <a:t> </a:t>
            </a:r>
            <a:r>
              <a:rPr sz="3200" dirty="0"/>
              <a:t>вирустар.</a:t>
            </a:r>
            <a:endParaRPr sz="32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542861"/>
            <a:ext cx="7161530" cy="417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5" dirty="0">
                <a:latin typeface="Century Schoolbook"/>
                <a:cs typeface="Century Schoolbook"/>
              </a:rPr>
              <a:t>В</a:t>
            </a:r>
            <a:r>
              <a:rPr sz="2150" spc="5" dirty="0">
                <a:latin typeface="Century Schoolbook"/>
                <a:cs typeface="Century Schoolbook"/>
              </a:rPr>
              <a:t>ИРУСТАРДЫ</a:t>
            </a:r>
            <a:r>
              <a:rPr sz="2150" spc="5" dirty="0"/>
              <a:t>Ң </a:t>
            </a:r>
            <a:r>
              <a:rPr sz="2150" spc="5" dirty="0">
                <a:latin typeface="Century Schoolbook"/>
                <a:cs typeface="Century Schoolbook"/>
              </a:rPr>
              <a:t>ДЕСТРУКТИВТІ</a:t>
            </a:r>
            <a:r>
              <a:rPr sz="2150" spc="305" dirty="0">
                <a:latin typeface="Century Schoolbook"/>
                <a:cs typeface="Century Schoolbook"/>
              </a:rPr>
              <a:t> </a:t>
            </a:r>
            <a:r>
              <a:rPr sz="2150" spc="5" dirty="0"/>
              <a:t>Ә</a:t>
            </a:r>
            <a:r>
              <a:rPr sz="2150" spc="5" dirty="0">
                <a:latin typeface="Century Schoolbook"/>
                <a:cs typeface="Century Schoolbook"/>
              </a:rPr>
              <a:t>РЕКЕТТЕРІ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600200"/>
            <a:ext cx="7214234" cy="4608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ts val="2735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Вирустарды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пайда болуы</a:t>
            </a:r>
            <a:r>
              <a:rPr sz="2400" spc="5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(деструктивті</a:t>
            </a:r>
            <a:endParaRPr sz="2400">
              <a:latin typeface="Century Schoolbook"/>
              <a:cs typeface="Century Schoolbook"/>
            </a:endParaRPr>
          </a:p>
          <a:p>
            <a:pPr marL="286385">
              <a:lnSpc>
                <a:spcPts val="2735"/>
              </a:lnSpc>
            </a:pP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рекеттермен):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ДЭЕМ-ны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мысына </a:t>
            </a:r>
            <a:r>
              <a:rPr sz="2400" dirty="0">
                <a:latin typeface="Times New Roman"/>
                <a:cs typeface="Times New Roman"/>
              </a:rPr>
              <a:t>ә</a:t>
            </a:r>
            <a:r>
              <a:rPr sz="2400" dirty="0">
                <a:latin typeface="Century Schoolbook"/>
                <a:cs typeface="Century Schoolbook"/>
              </a:rPr>
              <a:t>сер</a:t>
            </a:r>
            <a:r>
              <a:rPr sz="2400" spc="-1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ету;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Программалы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файлдарды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зылуы;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ліметтері бар файлдарды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зылуы;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Дискі немес оны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лігін</a:t>
            </a:r>
            <a:r>
              <a:rPr sz="2400" spc="1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форматтау;</a:t>
            </a:r>
            <a:endParaRPr sz="2400">
              <a:latin typeface="Century Schoolbook"/>
              <a:cs typeface="Century Schoolbook"/>
            </a:endParaRPr>
          </a:p>
          <a:p>
            <a:pPr marL="287020" marR="324485" indent="-274320">
              <a:lnSpc>
                <a:spcPts val="2630"/>
              </a:lnSpc>
              <a:spcBef>
                <a:spcPts val="60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Дискідегі немесе оны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лігіндегі 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паратты  ауыстыру;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229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BR немесе MBR дискіні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зылуы;</a:t>
            </a:r>
            <a:endParaRPr sz="2400">
              <a:latin typeface="Century Schoolbook"/>
              <a:cs typeface="Century Schoolbook"/>
            </a:endParaRPr>
          </a:p>
          <a:p>
            <a:pPr marL="287020" marR="5080" indent="-274320">
              <a:lnSpc>
                <a:spcPts val="2590"/>
              </a:lnSpc>
              <a:spcBef>
                <a:spcPts val="64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FAT 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 жолымен файлдар байланысыны</a:t>
            </a:r>
            <a:r>
              <a:rPr sz="2400" spc="-5" dirty="0">
                <a:latin typeface="Times New Roman"/>
                <a:cs typeface="Times New Roman"/>
              </a:rPr>
              <a:t>ң 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лінуі;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27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CMOS-жадыда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ы м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ліметтерді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зылуы.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449897"/>
            <a:ext cx="7200900" cy="46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latin typeface="Century Schoolbook"/>
                <a:cs typeface="Century Schoolbook"/>
              </a:rPr>
              <a:t>В</a:t>
            </a:r>
            <a:r>
              <a:rPr spc="-5" dirty="0">
                <a:latin typeface="Century Schoolbook"/>
                <a:cs typeface="Century Schoolbook"/>
              </a:rPr>
              <a:t>ИРУСТЫ МАСКИРОВКАЛАУ</a:t>
            </a:r>
            <a:r>
              <a:rPr spc="365" dirty="0">
                <a:latin typeface="Century Schoolbook"/>
                <a:cs typeface="Century Schoolbook"/>
              </a:rPr>
              <a:t> </a:t>
            </a:r>
            <a:r>
              <a:rPr spc="-5" dirty="0">
                <a:latin typeface="Century Schoolbook"/>
                <a:cs typeface="Century Schoolbook"/>
              </a:rPr>
              <a:t>Т</a:t>
            </a:r>
            <a:r>
              <a:rPr spc="-5" dirty="0"/>
              <a:t>Ә</a:t>
            </a:r>
            <a:r>
              <a:rPr spc="-5" dirty="0">
                <a:latin typeface="Century Schoolbook"/>
                <a:cs typeface="Century Schoolbook"/>
              </a:rPr>
              <a:t>СІЛДЕРІ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636776"/>
            <a:ext cx="6443980" cy="1703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Маскировкалау т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сілдеріне с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йкес</a:t>
            </a:r>
            <a:r>
              <a:rPr sz="2400" spc="-1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лінеді: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3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Маскировкаланбайтын</a:t>
            </a:r>
            <a:r>
              <a:rPr sz="2400" spc="-3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вирустар;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56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зіндік шифрленетін</a:t>
            </a:r>
            <a:r>
              <a:rPr sz="2400" spc="-6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вирустар;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3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Стелс-вирустар.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431" y="530542"/>
            <a:ext cx="6991350" cy="5179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8580" algn="just">
              <a:lnSpc>
                <a:spcPct val="100000"/>
              </a:lnSpc>
            </a:pPr>
            <a:r>
              <a:rPr sz="3600" b="1" spc="-15" dirty="0">
                <a:latin typeface="Times New Roman"/>
                <a:cs typeface="Times New Roman"/>
              </a:rPr>
              <a:t>Ақпаратты </a:t>
            </a:r>
            <a:r>
              <a:rPr sz="3600" b="1" spc="-10" dirty="0">
                <a:latin typeface="Times New Roman"/>
                <a:cs typeface="Times New Roman"/>
              </a:rPr>
              <a:t>жүйелерді </a:t>
            </a:r>
            <a:r>
              <a:rPr sz="3600" b="1" spc="-50" dirty="0">
                <a:latin typeface="Times New Roman"/>
                <a:cs typeface="Times New Roman"/>
              </a:rPr>
              <a:t>қорғаудың  </a:t>
            </a:r>
            <a:r>
              <a:rPr sz="3600" b="1" spc="-15" dirty="0">
                <a:latin typeface="Times New Roman"/>
                <a:cs typeface="Times New Roman"/>
              </a:rPr>
              <a:t>мақсаты </a:t>
            </a:r>
            <a:r>
              <a:rPr sz="3600" spc="-15" dirty="0">
                <a:latin typeface="Times New Roman"/>
                <a:cs typeface="Times New Roman"/>
              </a:rPr>
              <a:t>(ақпаратты </a:t>
            </a:r>
            <a:r>
              <a:rPr sz="3600" spc="-20" dirty="0">
                <a:latin typeface="Times New Roman"/>
                <a:cs typeface="Times New Roman"/>
              </a:rPr>
              <a:t>өңдеу </a:t>
            </a:r>
            <a:r>
              <a:rPr sz="3600" spc="10" dirty="0">
                <a:latin typeface="Times New Roman"/>
                <a:cs typeface="Times New Roman"/>
              </a:rPr>
              <a:t>жүйесі)  </a:t>
            </a:r>
            <a:r>
              <a:rPr sz="3600" spc="-30" dirty="0">
                <a:latin typeface="Times New Roman"/>
                <a:cs typeface="Times New Roman"/>
              </a:rPr>
              <a:t>қауіп-қатерге </a:t>
            </a:r>
            <a:r>
              <a:rPr sz="3600" spc="-5" dirty="0">
                <a:latin typeface="Times New Roman"/>
                <a:cs typeface="Times New Roman"/>
              </a:rPr>
              <a:t>қарсы</a:t>
            </a:r>
            <a:r>
              <a:rPr sz="3600" spc="4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әрекеттер: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-өңделген </a:t>
            </a:r>
            <a:r>
              <a:rPr sz="3600" spc="-15" dirty="0">
                <a:latin typeface="Times New Roman"/>
                <a:cs typeface="Times New Roman"/>
              </a:rPr>
              <a:t>ақпараттың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жасырын</a:t>
            </a:r>
            <a:endParaRPr sz="36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600"/>
              </a:spcBef>
            </a:pPr>
            <a:r>
              <a:rPr sz="3600" dirty="0">
                <a:latin typeface="Times New Roman"/>
                <a:cs typeface="Times New Roman"/>
              </a:rPr>
              <a:t>бұзылу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қатері;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-өңделген </a:t>
            </a:r>
            <a:r>
              <a:rPr sz="3600" spc="-15" dirty="0">
                <a:latin typeface="Times New Roman"/>
                <a:cs typeface="Times New Roman"/>
              </a:rPr>
              <a:t>ақпараттың</a:t>
            </a:r>
            <a:r>
              <a:rPr sz="3600" spc="4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бүтіндігінің</a:t>
            </a:r>
            <a:endParaRPr sz="36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600"/>
              </a:spcBef>
            </a:pPr>
            <a:r>
              <a:rPr sz="3600" dirty="0">
                <a:latin typeface="Times New Roman"/>
                <a:cs typeface="Times New Roman"/>
              </a:rPr>
              <a:t>бұзылу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қатері;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-жүйенің жұмыс </a:t>
            </a:r>
            <a:r>
              <a:rPr sz="3600" spc="-15" dirty="0">
                <a:latin typeface="Times New Roman"/>
                <a:cs typeface="Times New Roman"/>
              </a:rPr>
              <a:t>істеуінің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бұзылу</a:t>
            </a:r>
            <a:endParaRPr sz="36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  <a:spcBef>
                <a:spcPts val="610"/>
              </a:spcBef>
            </a:pPr>
            <a:r>
              <a:rPr sz="3600" spc="-20" dirty="0">
                <a:latin typeface="Times New Roman"/>
                <a:cs typeface="Times New Roman"/>
              </a:rPr>
              <a:t>қатері.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8261"/>
            <a:ext cx="7886700" cy="406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0320" algn="just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Стелс-вирустармен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олданылатын  маскировкалау 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дісі кешенді </a:t>
            </a:r>
            <a:r>
              <a:rPr sz="3200" spc="-5" dirty="0">
                <a:latin typeface="Century Schoolbook"/>
                <a:cs typeface="Century Schoolbook"/>
              </a:rPr>
              <a:t>сипаттан  т</a:t>
            </a:r>
            <a:r>
              <a:rPr sz="3200" spc="-5" dirty="0">
                <a:latin typeface="Times New Roman"/>
                <a:cs typeface="Times New Roman"/>
              </a:rPr>
              <a:t>ұ</a:t>
            </a:r>
            <a:r>
              <a:rPr sz="3200" spc="-5" dirty="0">
                <a:latin typeface="Century Schoolbook"/>
                <a:cs typeface="Century Schoolbook"/>
              </a:rPr>
              <a:t>рады </a:t>
            </a:r>
            <a:r>
              <a:rPr sz="3200" dirty="0">
                <a:latin typeface="Century Schoolbook"/>
                <a:cs typeface="Century Schoolbook"/>
              </a:rPr>
              <a:t>ж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не екі </a:t>
            </a:r>
            <a:r>
              <a:rPr sz="3200" spc="-5" dirty="0">
                <a:latin typeface="Century Schoolbook"/>
                <a:cs typeface="Century Schoolbook"/>
              </a:rPr>
              <a:t>категория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 </a:t>
            </a:r>
            <a:r>
              <a:rPr sz="3200" dirty="0">
                <a:latin typeface="Century Schoolbook"/>
                <a:cs typeface="Century Schoolbook"/>
              </a:rPr>
              <a:t>б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лінуі  м</a:t>
            </a:r>
            <a:r>
              <a:rPr sz="3200" dirty="0">
                <a:latin typeface="Times New Roman"/>
                <a:cs typeface="Times New Roman"/>
              </a:rPr>
              <a:t>ү</a:t>
            </a:r>
            <a:r>
              <a:rPr sz="3200" dirty="0">
                <a:latin typeface="Century Schoolbook"/>
                <a:cs typeface="Century Schoolbook"/>
              </a:rPr>
              <a:t>мкін:</a:t>
            </a:r>
            <a:endParaRPr sz="3200">
              <a:latin typeface="Century Schoolbook"/>
              <a:cs typeface="Century Schoolbook"/>
            </a:endParaRPr>
          </a:p>
          <a:p>
            <a:pPr marL="12700">
              <a:lnSpc>
                <a:spcPts val="3810"/>
              </a:lnSpc>
              <a:spcBef>
                <a:spcPts val="660"/>
              </a:spcBef>
            </a:pPr>
            <a:r>
              <a:rPr sz="225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dirty="0">
                <a:latin typeface="Century Schoolbook"/>
                <a:cs typeface="Century Schoolbook"/>
              </a:rPr>
              <a:t>Вирустасымалдаушы-программада</a:t>
            </a:r>
            <a:endParaRPr sz="3200">
              <a:latin typeface="Century Schoolbook"/>
              <a:cs typeface="Century Schoolbook"/>
            </a:endParaRPr>
          </a:p>
          <a:p>
            <a:pPr marL="284480" algn="just">
              <a:lnSpc>
                <a:spcPts val="3810"/>
              </a:lnSpc>
            </a:pPr>
            <a:r>
              <a:rPr sz="3200" dirty="0">
                <a:latin typeface="Century Schoolbook"/>
                <a:cs typeface="Century Schoolbook"/>
              </a:rPr>
              <a:t>вирусты</a:t>
            </a:r>
            <a:r>
              <a:rPr sz="3200" dirty="0">
                <a:latin typeface="Times New Roman"/>
                <a:cs typeface="Times New Roman"/>
              </a:rPr>
              <a:t>ң </a:t>
            </a:r>
            <a:r>
              <a:rPr sz="3200" dirty="0">
                <a:latin typeface="Century Schoolbook"/>
                <a:cs typeface="Century Schoolbook"/>
              </a:rPr>
              <a:t>болуын</a:t>
            </a:r>
            <a:r>
              <a:rPr sz="3200" spc="55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маскировкалау;</a:t>
            </a:r>
            <a:endParaRPr sz="3200">
              <a:latin typeface="Century Schoolbook"/>
              <a:cs typeface="Century Schoolbook"/>
            </a:endParaRPr>
          </a:p>
          <a:p>
            <a:pPr marL="284480" marR="5715" indent="-272415">
              <a:lnSpc>
                <a:spcPct val="101499"/>
              </a:lnSpc>
              <a:spcBef>
                <a:spcPts val="540"/>
              </a:spcBef>
              <a:tabLst>
                <a:tab pos="1790700" algn="l"/>
                <a:tab pos="3740785" algn="l"/>
                <a:tab pos="6042025" algn="l"/>
              </a:tabLst>
            </a:pPr>
            <a:r>
              <a:rPr sz="2250" spc="9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dirty="0">
                <a:latin typeface="Century Schoolbook"/>
                <a:cs typeface="Century Schoolbook"/>
              </a:rPr>
              <a:t>ОЖ</a:t>
            </a:r>
            <a:r>
              <a:rPr sz="3200" spc="5" dirty="0">
                <a:latin typeface="Century Schoolbook"/>
                <a:cs typeface="Century Schoolbook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Қ	</a:t>
            </a:r>
            <a:r>
              <a:rPr sz="3200" dirty="0">
                <a:latin typeface="Century Schoolbook"/>
                <a:cs typeface="Century Schoolbook"/>
              </a:rPr>
              <a:t>(О</a:t>
            </a:r>
            <a:r>
              <a:rPr sz="3200" spc="-5" dirty="0">
                <a:latin typeface="Century Schoolbook"/>
                <a:cs typeface="Century Schoolbook"/>
              </a:rPr>
              <a:t>З</a:t>
            </a:r>
            <a:r>
              <a:rPr sz="3200" spc="-15" dirty="0">
                <a:latin typeface="Century Schoolbook"/>
                <a:cs typeface="Century Schoolbook"/>
              </a:rPr>
              <a:t>У</a:t>
            </a:r>
            <a:r>
              <a:rPr sz="3200" dirty="0">
                <a:latin typeface="Century Schoolbook"/>
                <a:cs typeface="Century Schoolbook"/>
              </a:rPr>
              <a:t>)-</a:t>
            </a:r>
            <a:r>
              <a:rPr sz="3200" spc="-20" dirty="0">
                <a:latin typeface="Century Schoolbook"/>
                <a:cs typeface="Century Schoolbook"/>
              </a:rPr>
              <a:t>д</a:t>
            </a:r>
            <a:r>
              <a:rPr sz="3200" dirty="0">
                <a:latin typeface="Century Schoolbook"/>
                <a:cs typeface="Century Schoolbook"/>
              </a:rPr>
              <a:t>а	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5" dirty="0">
                <a:latin typeface="Century Schoolbook"/>
                <a:cs typeface="Century Schoolbook"/>
              </a:rPr>
              <a:t>е</a:t>
            </a:r>
            <a:r>
              <a:rPr sz="3200" dirty="0">
                <a:latin typeface="Century Schoolbook"/>
                <a:cs typeface="Century Schoolbook"/>
              </a:rPr>
              <a:t>з</a:t>
            </a:r>
            <a:r>
              <a:rPr sz="3200" spc="5" dirty="0">
                <a:latin typeface="Century Schoolbook"/>
                <a:cs typeface="Century Schoolbook"/>
              </a:rPr>
              <a:t>и</a:t>
            </a:r>
            <a:r>
              <a:rPr sz="3200" spc="-20" dirty="0">
                <a:latin typeface="Century Schoolbook"/>
                <a:cs typeface="Century Schoolbook"/>
              </a:rPr>
              <a:t>д</a:t>
            </a:r>
            <a:r>
              <a:rPr sz="3200" spc="5" dirty="0">
                <a:latin typeface="Century Schoolbook"/>
                <a:cs typeface="Century Schoolbook"/>
              </a:rPr>
              <a:t>е</a:t>
            </a:r>
            <a:r>
              <a:rPr sz="3200" spc="-10" dirty="0">
                <a:latin typeface="Century Schoolbook"/>
                <a:cs typeface="Century Schoolbook"/>
              </a:rPr>
              <a:t>н</a:t>
            </a:r>
            <a:r>
              <a:rPr sz="3200" dirty="0">
                <a:latin typeface="Century Schoolbook"/>
                <a:cs typeface="Century Schoolbook"/>
              </a:rPr>
              <a:t>тті	</a:t>
            </a:r>
            <a:r>
              <a:rPr sz="3200" spc="5" dirty="0">
                <a:latin typeface="Century Schoolbook"/>
                <a:cs typeface="Century Schoolbook"/>
              </a:rPr>
              <a:t>ви</a:t>
            </a:r>
            <a:r>
              <a:rPr sz="3200" spc="-5" dirty="0">
                <a:latin typeface="Century Schoolbook"/>
                <a:cs typeface="Century Schoolbook"/>
              </a:rPr>
              <a:t>ру</a:t>
            </a:r>
            <a:r>
              <a:rPr sz="3200" spc="5" dirty="0">
                <a:latin typeface="Century Schoolbook"/>
                <a:cs typeface="Century Schoolbook"/>
              </a:rPr>
              <a:t>с</a:t>
            </a:r>
            <a:r>
              <a:rPr sz="3200" dirty="0">
                <a:latin typeface="Century Schoolbook"/>
                <a:cs typeface="Century Schoolbook"/>
              </a:rPr>
              <a:t>т</a:t>
            </a:r>
            <a:r>
              <a:rPr sz="3200" spc="5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dirty="0">
                <a:latin typeface="Century Schoolbook"/>
                <a:cs typeface="Century Schoolbook"/>
              </a:rPr>
              <a:t>болуын</a:t>
            </a:r>
            <a:r>
              <a:rPr sz="3200" spc="-50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маскировкалау.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703897"/>
            <a:ext cx="6753859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latin typeface="Century Schoolbook"/>
                <a:cs typeface="Century Schoolbook"/>
              </a:rPr>
              <a:t>В</a:t>
            </a:r>
            <a:r>
              <a:rPr spc="-5" dirty="0">
                <a:latin typeface="Century Schoolbook"/>
                <a:cs typeface="Century Schoolbook"/>
              </a:rPr>
              <a:t>ИРУСТАРДЫ</a:t>
            </a:r>
            <a:r>
              <a:rPr spc="-5" dirty="0"/>
              <a:t>Ң </a:t>
            </a:r>
            <a:r>
              <a:rPr dirty="0">
                <a:latin typeface="Century Schoolbook"/>
                <a:cs typeface="Century Schoolbook"/>
              </a:rPr>
              <a:t>БАР </a:t>
            </a:r>
            <a:r>
              <a:rPr spc="-5" dirty="0">
                <a:latin typeface="Century Schoolbook"/>
                <a:cs typeface="Century Schoolbook"/>
              </a:rPr>
              <a:t>БОЛУ</a:t>
            </a:r>
            <a:r>
              <a:rPr spc="585" dirty="0">
                <a:latin typeface="Century Schoolbook"/>
                <a:cs typeface="Century Schoolbook"/>
              </a:rPr>
              <a:t> </a:t>
            </a:r>
            <a:r>
              <a:rPr spc="-5" dirty="0">
                <a:latin typeface="Century Schoolbook"/>
                <a:cs typeface="Century Schoolbook"/>
              </a:rPr>
              <a:t>БЕЛГІЛЕРІ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252029"/>
            <a:ext cx="6957695" cy="504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Дискідегі </a:t>
            </a:r>
            <a:r>
              <a:rPr sz="2200" spc="-10" dirty="0">
                <a:latin typeface="Century Schoolbook"/>
                <a:cs typeface="Century Schoolbook"/>
              </a:rPr>
              <a:t>файлдар </a:t>
            </a:r>
            <a:r>
              <a:rPr sz="2200" spc="-5" dirty="0">
                <a:latin typeface="Century Schoolbook"/>
                <a:cs typeface="Century Schoolbook"/>
              </a:rPr>
              <a:t>саныны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аюы;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Бос оперативті </a:t>
            </a:r>
            <a:r>
              <a:rPr sz="2200" spc="-10" dirty="0">
                <a:latin typeface="Century Schoolbook"/>
                <a:cs typeface="Century Schoolbook"/>
              </a:rPr>
              <a:t>жады </a:t>
            </a:r>
            <a:r>
              <a:rPr sz="2200" spc="-5" dirty="0">
                <a:latin typeface="Century Schoolbook"/>
                <a:cs typeface="Century Schoolbook"/>
              </a:rPr>
              <a:t>к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леміні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азаюы;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Файлды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ру уа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ыты мен мерзіміні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згеруі;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Программалы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10" dirty="0">
                <a:latin typeface="Century Schoolbook"/>
                <a:cs typeface="Century Schoolbook"/>
              </a:rPr>
              <a:t>файл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лшеміні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1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аюы;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Программаны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рыс 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</a:t>
            </a:r>
            <a:r>
              <a:rPr sz="2200" spc="3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жасамауы;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Программа 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мысыны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се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деуі;</a:t>
            </a:r>
            <a:endParaRPr sz="2200">
              <a:latin typeface="Century Schoolbook"/>
              <a:cs typeface="Century Schoolbook"/>
            </a:endParaRPr>
          </a:p>
          <a:p>
            <a:pPr marL="287020" marR="310515" indent="-274320">
              <a:lnSpc>
                <a:spcPts val="2620"/>
              </a:lnSpc>
              <a:spcBef>
                <a:spcPts val="72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Дискіге айналу болмау керек кезде </a:t>
            </a:r>
            <a:r>
              <a:rPr sz="2200" spc="-10" dirty="0">
                <a:latin typeface="Century Schoolbook"/>
                <a:cs typeface="Century Schoolbook"/>
              </a:rPr>
              <a:t>дисководта  </a:t>
            </a:r>
            <a:r>
              <a:rPr sz="2200" spc="-5" dirty="0">
                <a:latin typeface="Century Schoolbook"/>
                <a:cs typeface="Century Schoolbook"/>
              </a:rPr>
              <a:t>лампочканы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Century Schoolbook"/>
                <a:cs typeface="Century Schoolbook"/>
              </a:rPr>
              <a:t>жануы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51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атты </a:t>
            </a:r>
            <a:r>
              <a:rPr sz="2200" spc="-10" dirty="0">
                <a:latin typeface="Century Schoolbook"/>
                <a:cs typeface="Century Schoolbook"/>
              </a:rPr>
              <a:t>дискіге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атынау уа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ытыны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айры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ша</a:t>
            </a:r>
            <a:r>
              <a:rPr sz="2200" spc="12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суі;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ОЖ </a:t>
            </a: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мысында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ы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аулар, 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сіресе, оны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рып</a:t>
            </a:r>
            <a:endParaRPr sz="2200">
              <a:latin typeface="Century Schoolbook"/>
              <a:cs typeface="Century Schoolbook"/>
            </a:endParaRPr>
          </a:p>
          <a:p>
            <a:pPr marL="286385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алуы;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Файлды</a:t>
            </a:r>
            <a:r>
              <a:rPr sz="2200" spc="-5" dirty="0">
                <a:latin typeface="Times New Roman"/>
                <a:cs typeface="Times New Roman"/>
              </a:rPr>
              <a:t>қ құ</a:t>
            </a:r>
            <a:r>
              <a:rPr sz="2200" spc="-5" dirty="0">
                <a:latin typeface="Century Schoolbook"/>
                <a:cs typeface="Century Schoolbook"/>
              </a:rPr>
              <a:t>рылымны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лінуі</a:t>
            </a:r>
            <a:r>
              <a:rPr sz="2200" spc="95" dirty="0">
                <a:latin typeface="Century Schoolbook"/>
                <a:cs typeface="Century Schoolbook"/>
              </a:rPr>
              <a:t> </a:t>
            </a:r>
            <a:r>
              <a:rPr sz="2200" spc="-10" dirty="0">
                <a:latin typeface="Century Schoolbook"/>
                <a:cs typeface="Century Schoolbook"/>
              </a:rPr>
              <a:t>(файлдарды</a:t>
            </a:r>
            <a:r>
              <a:rPr sz="2200" spc="-10" dirty="0">
                <a:latin typeface="Times New Roman"/>
                <a:cs typeface="Times New Roman"/>
              </a:rPr>
              <a:t>ң</a:t>
            </a:r>
            <a:endParaRPr sz="22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</a:pPr>
            <a:r>
              <a:rPr sz="2200" spc="-5" dirty="0">
                <a:latin typeface="Century Schoolbook"/>
                <a:cs typeface="Century Schoolbook"/>
              </a:rPr>
              <a:t>жо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алуы, каталогтарды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зылуы).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3167" rIns="0" bIns="0" rtlCol="0">
            <a:spAutoFit/>
          </a:bodyPr>
          <a:lstStyle/>
          <a:p>
            <a:pPr marL="2244725">
              <a:lnSpc>
                <a:spcPct val="100000"/>
              </a:lnSpc>
            </a:pPr>
            <a:r>
              <a:rPr sz="3000" spc="-15" dirty="0">
                <a:solidFill>
                  <a:srgbClr val="969EAB"/>
                </a:solidFill>
              </a:rPr>
              <a:t>Ж</a:t>
            </a:r>
            <a:r>
              <a:rPr spc="-15" dirty="0">
                <a:solidFill>
                  <a:srgbClr val="969EAB"/>
                </a:solidFill>
              </a:rPr>
              <a:t>ЕЛІ</a:t>
            </a:r>
            <a:r>
              <a:rPr spc="85" dirty="0">
                <a:solidFill>
                  <a:srgbClr val="969EAB"/>
                </a:solidFill>
              </a:rPr>
              <a:t> </a:t>
            </a:r>
            <a:r>
              <a:rPr spc="-20" dirty="0">
                <a:solidFill>
                  <a:srgbClr val="969EAB"/>
                </a:solidFill>
              </a:rPr>
              <a:t>ҚҰРТТАРЫ</a:t>
            </a:r>
            <a:endParaRPr sz="3000"/>
          </a:p>
        </p:txBody>
      </p:sp>
      <p:sp>
        <p:nvSpPr>
          <p:cNvPr id="9" name="object 9"/>
          <p:cNvSpPr txBox="1"/>
          <p:nvPr/>
        </p:nvSpPr>
        <p:spPr>
          <a:xfrm>
            <a:off x="530086" y="904303"/>
            <a:ext cx="8209280" cy="4787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" marR="724535" indent="635">
              <a:lnSpc>
                <a:spcPts val="2520"/>
              </a:lnSpc>
            </a:pPr>
            <a:r>
              <a:rPr sz="2000" dirty="0">
                <a:latin typeface="Century Schoolbook"/>
                <a:cs typeface="Century Schoolbook"/>
              </a:rPr>
              <a:t>Берілген </a:t>
            </a:r>
            <a:r>
              <a:rPr sz="2000" spc="-5" dirty="0">
                <a:latin typeface="Century Schoolbook"/>
                <a:cs typeface="Century Schoolbook"/>
              </a:rPr>
              <a:t>категория</a:t>
            </a:r>
            <a:r>
              <a:rPr sz="2000" spc="-5" dirty="0">
                <a:latin typeface="Times New Roman"/>
                <a:cs typeface="Times New Roman"/>
              </a:rPr>
              <a:t>ғ</a:t>
            </a:r>
            <a:r>
              <a:rPr sz="2000" spc="-5" dirty="0">
                <a:latin typeface="Century Schoolbook"/>
                <a:cs typeface="Century Schoolbook"/>
              </a:rPr>
              <a:t>а </a:t>
            </a:r>
            <a:r>
              <a:rPr sz="2000" dirty="0">
                <a:latin typeface="Century Schoolbook"/>
                <a:cs typeface="Century Schoolbook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мендегі ма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сатпен </a:t>
            </a:r>
            <a:r>
              <a:rPr sz="2000" spc="-5" dirty="0">
                <a:latin typeface="Century Schoolbook"/>
                <a:cs typeface="Century Schoolbook"/>
              </a:rPr>
              <a:t>жергілікті</a:t>
            </a:r>
            <a:r>
              <a:rPr sz="2000" spc="-175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немесе  ау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ымды желілер ар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ылы 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зіні</a:t>
            </a:r>
            <a:r>
              <a:rPr sz="2000" dirty="0">
                <a:latin typeface="Times New Roman"/>
                <a:cs typeface="Times New Roman"/>
              </a:rPr>
              <a:t>ң </a:t>
            </a:r>
            <a:r>
              <a:rPr sz="2000" dirty="0">
                <a:latin typeface="Century Schoolbook"/>
                <a:cs typeface="Century Schoolbook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шірмелерін</a:t>
            </a:r>
            <a:r>
              <a:rPr sz="2000" spc="-190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тарататын</a:t>
            </a:r>
            <a:endParaRPr sz="2000">
              <a:latin typeface="Century Schoolbook"/>
              <a:cs typeface="Century Schoolbook"/>
            </a:endParaRPr>
          </a:p>
          <a:p>
            <a:pPr marL="17780">
              <a:lnSpc>
                <a:spcPct val="100000"/>
              </a:lnSpc>
              <a:spcBef>
                <a:spcPts val="40"/>
              </a:spcBef>
            </a:pPr>
            <a:r>
              <a:rPr sz="2000" dirty="0">
                <a:latin typeface="Century Schoolbook"/>
                <a:cs typeface="Century Schoolbook"/>
              </a:rPr>
              <a:t>программалар</a:t>
            </a:r>
            <a:r>
              <a:rPr sz="2000" spc="-150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жатады:</a:t>
            </a:r>
            <a:endParaRPr sz="2000">
              <a:latin typeface="Century Schoolbook"/>
              <a:cs typeface="Century Schoolbook"/>
            </a:endParaRPr>
          </a:p>
          <a:p>
            <a:pPr marL="169545" indent="-151765">
              <a:lnSpc>
                <a:spcPct val="100000"/>
              </a:lnSpc>
              <a:spcBef>
                <a:spcPts val="95"/>
              </a:spcBef>
              <a:buFont typeface="Century Schoolbook"/>
              <a:buChar char="-"/>
              <a:tabLst>
                <a:tab pos="170180" algn="l"/>
              </a:tabLst>
            </a:pP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шірілген компьютерлерге</a:t>
            </a:r>
            <a:r>
              <a:rPr sz="2000" spc="-165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ену;</a:t>
            </a:r>
            <a:endParaRPr sz="2000">
              <a:latin typeface="Century Schoolbook"/>
              <a:cs typeface="Century Schoolbook"/>
            </a:endParaRPr>
          </a:p>
          <a:p>
            <a:pPr marL="169545" indent="-152400">
              <a:lnSpc>
                <a:spcPct val="100000"/>
              </a:lnSpc>
              <a:spcBef>
                <a:spcPts val="114"/>
              </a:spcBef>
              <a:buFont typeface="Century Schoolbook"/>
              <a:buChar char="-"/>
              <a:tabLst>
                <a:tab pos="170180" algn="l"/>
              </a:tabLst>
            </a:pP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шірілген компьютерге 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зіні</a:t>
            </a:r>
            <a:r>
              <a:rPr sz="2000" dirty="0">
                <a:latin typeface="Times New Roman"/>
                <a:cs typeface="Times New Roman"/>
              </a:rPr>
              <a:t>ң </a:t>
            </a:r>
            <a:r>
              <a:rPr sz="2000" dirty="0">
                <a:latin typeface="Century Schoolbook"/>
                <a:cs typeface="Century Schoolbook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шірмесін</a:t>
            </a:r>
            <a:r>
              <a:rPr sz="2000" spc="-190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жіберу;</a:t>
            </a:r>
            <a:endParaRPr sz="2000">
              <a:latin typeface="Century Schoolbook"/>
              <a:cs typeface="Century Schoolbook"/>
            </a:endParaRPr>
          </a:p>
          <a:p>
            <a:pPr marL="168910" indent="-152400">
              <a:lnSpc>
                <a:spcPct val="100000"/>
              </a:lnSpc>
              <a:spcBef>
                <a:spcPts val="120"/>
              </a:spcBef>
              <a:buChar char="-"/>
              <a:tabLst>
                <a:tab pos="169545" algn="l"/>
              </a:tabLst>
            </a:pPr>
            <a:r>
              <a:rPr sz="2000" dirty="0">
                <a:latin typeface="Century Schoolbook"/>
                <a:cs typeface="Century Schoolbook"/>
              </a:rPr>
              <a:t>желімен бас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а компьютерлерге</a:t>
            </a:r>
            <a:r>
              <a:rPr sz="2000" spc="-180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таралу.</a:t>
            </a:r>
            <a:endParaRPr sz="2000">
              <a:latin typeface="Century Schoolbook"/>
              <a:cs typeface="Century Schoolbook"/>
            </a:endParaRPr>
          </a:p>
          <a:p>
            <a:pPr marL="12700" marR="5080" indent="3175">
              <a:lnSpc>
                <a:spcPct val="105000"/>
              </a:lnSpc>
            </a:pP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зіні</a:t>
            </a:r>
            <a:r>
              <a:rPr sz="2000" dirty="0">
                <a:latin typeface="Times New Roman"/>
                <a:cs typeface="Times New Roman"/>
              </a:rPr>
              <a:t>ң </a:t>
            </a:r>
            <a:r>
              <a:rPr sz="2000" dirty="0">
                <a:latin typeface="Century Schoolbook"/>
                <a:cs typeface="Century Schoolbook"/>
              </a:rPr>
              <a:t>таралуы </a:t>
            </a:r>
            <a:r>
              <a:rPr sz="2000" dirty="0">
                <a:latin typeface="Times New Roman"/>
                <a:cs typeface="Times New Roman"/>
              </a:rPr>
              <a:t>ү</a:t>
            </a:r>
            <a:r>
              <a:rPr sz="2000" dirty="0">
                <a:latin typeface="Century Schoolbook"/>
                <a:cs typeface="Century Schoolbook"/>
              </a:rPr>
              <a:t>шін желілік </a:t>
            </a:r>
            <a:r>
              <a:rPr sz="2000" dirty="0">
                <a:latin typeface="Times New Roman"/>
                <a:cs typeface="Times New Roman"/>
              </a:rPr>
              <a:t>құ</a:t>
            </a:r>
            <a:r>
              <a:rPr sz="2000" dirty="0">
                <a:latin typeface="Century Schoolbook"/>
                <a:cs typeface="Century Schoolbook"/>
              </a:rPr>
              <a:t>рттар </a:t>
            </a:r>
            <a:r>
              <a:rPr sz="2000" dirty="0">
                <a:latin typeface="Times New Roman"/>
                <a:cs typeface="Times New Roman"/>
              </a:rPr>
              <a:t>ә</a:t>
            </a:r>
            <a:r>
              <a:rPr sz="2000" dirty="0">
                <a:latin typeface="Century Schoolbook"/>
                <a:cs typeface="Century Schoolbook"/>
              </a:rPr>
              <a:t>рт</a:t>
            </a:r>
            <a:r>
              <a:rPr sz="2000" dirty="0">
                <a:latin typeface="Times New Roman"/>
                <a:cs typeface="Times New Roman"/>
              </a:rPr>
              <a:t>ү</a:t>
            </a:r>
            <a:r>
              <a:rPr sz="2000" dirty="0">
                <a:latin typeface="Century Schoolbook"/>
                <a:cs typeface="Century Schoolbook"/>
              </a:rPr>
              <a:t>рлі компьютерлік </a:t>
            </a:r>
            <a:r>
              <a:rPr sz="2000" spc="-5" dirty="0">
                <a:latin typeface="Century Schoolbook"/>
                <a:cs typeface="Century Schoolbook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ә</a:t>
            </a:r>
            <a:r>
              <a:rPr sz="2000" spc="-5" dirty="0">
                <a:latin typeface="Century Schoolbook"/>
                <a:cs typeface="Century Schoolbook"/>
              </a:rPr>
              <a:t>не  </a:t>
            </a:r>
            <a:r>
              <a:rPr sz="2000" dirty="0">
                <a:latin typeface="Century Schoolbook"/>
                <a:cs typeface="Century Schoolbook"/>
              </a:rPr>
              <a:t>мобильді желілерді 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олданады: электронды пошта, лездік  хабарлармен алмасу ж</a:t>
            </a:r>
            <a:r>
              <a:rPr sz="2000" dirty="0">
                <a:latin typeface="Times New Roman"/>
                <a:cs typeface="Times New Roman"/>
              </a:rPr>
              <a:t>ү</a:t>
            </a:r>
            <a:r>
              <a:rPr sz="2000" dirty="0">
                <a:latin typeface="Century Schoolbook"/>
                <a:cs typeface="Century Schoolbook"/>
              </a:rPr>
              <a:t>йесі, файл алмастырулар (P2P) </a:t>
            </a:r>
            <a:r>
              <a:rPr sz="2000" spc="-5" dirty="0">
                <a:latin typeface="Century Schoolbook"/>
                <a:cs typeface="Century Schoolbook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ә</a:t>
            </a:r>
            <a:r>
              <a:rPr sz="2000" spc="-5" dirty="0">
                <a:latin typeface="Century Schoolbook"/>
                <a:cs typeface="Century Schoolbook"/>
              </a:rPr>
              <a:t>не </a:t>
            </a:r>
            <a:r>
              <a:rPr sz="2000" dirty="0">
                <a:latin typeface="Century Schoolbook"/>
                <a:cs typeface="Century Schoolbook"/>
              </a:rPr>
              <a:t>IRC  желілер, LAN, мобильді </a:t>
            </a:r>
            <a:r>
              <a:rPr sz="2000" dirty="0">
                <a:latin typeface="Times New Roman"/>
                <a:cs typeface="Times New Roman"/>
              </a:rPr>
              <a:t>құ</a:t>
            </a:r>
            <a:r>
              <a:rPr sz="2000" dirty="0">
                <a:latin typeface="Century Schoolbook"/>
                <a:cs typeface="Century Schoolbook"/>
              </a:rPr>
              <a:t>рыл</a:t>
            </a:r>
            <a:r>
              <a:rPr sz="2000" dirty="0">
                <a:latin typeface="Times New Roman"/>
                <a:cs typeface="Times New Roman"/>
              </a:rPr>
              <a:t>ғ</a:t>
            </a:r>
            <a:r>
              <a:rPr sz="2000" dirty="0">
                <a:latin typeface="Century Schoolbook"/>
                <a:cs typeface="Century Schoolbook"/>
              </a:rPr>
              <a:t>ылар арасында м</a:t>
            </a:r>
            <a:r>
              <a:rPr sz="2000" dirty="0">
                <a:latin typeface="Times New Roman"/>
                <a:cs typeface="Times New Roman"/>
              </a:rPr>
              <a:t>ә</a:t>
            </a:r>
            <a:r>
              <a:rPr sz="2000" dirty="0">
                <a:latin typeface="Century Schoolbook"/>
                <a:cs typeface="Century Schoolbook"/>
              </a:rPr>
              <a:t>ліметтер  алмастыру желісі (телефондармен, 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алта компьютерлерімен)</a:t>
            </a:r>
            <a:r>
              <a:rPr sz="2000" spc="-245" dirty="0">
                <a:latin typeface="Century Schoolbook"/>
                <a:cs typeface="Century Schoolbook"/>
              </a:rPr>
              <a:t> </a:t>
            </a:r>
            <a:r>
              <a:rPr sz="2000" spc="-5" dirty="0">
                <a:latin typeface="Century Schoolbook"/>
                <a:cs typeface="Century Schoolbook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ә</a:t>
            </a:r>
            <a:r>
              <a:rPr sz="2000" spc="-5" dirty="0">
                <a:latin typeface="Century Schoolbook"/>
                <a:cs typeface="Century Schoolbook"/>
              </a:rPr>
              <a:t>не  т. </a:t>
            </a:r>
            <a:r>
              <a:rPr sz="2000" dirty="0">
                <a:latin typeface="Century Schoolbook"/>
                <a:cs typeface="Century Schoolbook"/>
              </a:rPr>
              <a:t>б. Белгілі </a:t>
            </a:r>
            <a:r>
              <a:rPr sz="2000" dirty="0">
                <a:latin typeface="Times New Roman"/>
                <a:cs typeface="Times New Roman"/>
              </a:rPr>
              <a:t>құ</a:t>
            </a:r>
            <a:r>
              <a:rPr sz="2000" dirty="0">
                <a:latin typeface="Century Schoolbook"/>
                <a:cs typeface="Century Schoolbook"/>
              </a:rPr>
              <a:t>рттарды</a:t>
            </a:r>
            <a:r>
              <a:rPr sz="2000" dirty="0">
                <a:latin typeface="Times New Roman"/>
                <a:cs typeface="Times New Roman"/>
              </a:rPr>
              <a:t>ң </a:t>
            </a:r>
            <a:r>
              <a:rPr sz="2000" dirty="0">
                <a:latin typeface="Century Schoolbook"/>
                <a:cs typeface="Century Schoolbook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ө</a:t>
            </a:r>
            <a:r>
              <a:rPr sz="2000" dirty="0">
                <a:latin typeface="Century Schoolbook"/>
                <a:cs typeface="Century Schoolbook"/>
              </a:rPr>
              <a:t>бісі файлдар т</a:t>
            </a:r>
            <a:r>
              <a:rPr sz="2000" dirty="0">
                <a:latin typeface="Times New Roman"/>
                <a:cs typeface="Times New Roman"/>
              </a:rPr>
              <a:t>ү</a:t>
            </a:r>
            <a:r>
              <a:rPr sz="2000" dirty="0">
                <a:latin typeface="Century Schoolbook"/>
                <a:cs typeface="Century Schoolbook"/>
              </a:rPr>
              <a:t>рінде тарайды:  электронды </a:t>
            </a:r>
            <a:r>
              <a:rPr sz="2000" spc="-5" dirty="0">
                <a:latin typeface="Century Schoolbook"/>
                <a:cs typeface="Century Schoolbook"/>
              </a:rPr>
              <a:t>хаттар</a:t>
            </a:r>
            <a:r>
              <a:rPr sz="2000" spc="-5" dirty="0">
                <a:latin typeface="Times New Roman"/>
                <a:cs typeface="Times New Roman"/>
              </a:rPr>
              <a:t>ғ</a:t>
            </a:r>
            <a:r>
              <a:rPr sz="2000" spc="-5" dirty="0">
                <a:latin typeface="Century Schoolbook"/>
                <a:cs typeface="Century Schoolbook"/>
              </a:rPr>
              <a:t>а </a:t>
            </a:r>
            <a:r>
              <a:rPr sz="2000" dirty="0">
                <a:latin typeface="Century Schoolbook"/>
                <a:cs typeface="Century Schoolbook"/>
              </a:rPr>
              <a:t>салу, </a:t>
            </a:r>
            <a:r>
              <a:rPr sz="2000" dirty="0">
                <a:latin typeface="Times New Roman"/>
                <a:cs typeface="Times New Roman"/>
              </a:rPr>
              <a:t>қ</a:t>
            </a:r>
            <a:r>
              <a:rPr sz="2000" dirty="0">
                <a:latin typeface="Century Schoolbook"/>
                <a:cs typeface="Century Schoolbook"/>
              </a:rPr>
              <a:t>андай </a:t>
            </a:r>
            <a:r>
              <a:rPr sz="2000" spc="-5" dirty="0">
                <a:latin typeface="Century Schoolbook"/>
                <a:cs typeface="Century Schoolbook"/>
              </a:rPr>
              <a:t>да </a:t>
            </a:r>
            <a:r>
              <a:rPr sz="2000" dirty="0">
                <a:latin typeface="Century Schoolbook"/>
                <a:cs typeface="Century Schoolbook"/>
              </a:rPr>
              <a:t>веб- немесе </a:t>
            </a:r>
            <a:r>
              <a:rPr sz="2000" spc="-5" dirty="0">
                <a:latin typeface="Century Schoolbook"/>
                <a:cs typeface="Century Schoolbook"/>
              </a:rPr>
              <a:t>FTP </a:t>
            </a:r>
            <a:r>
              <a:rPr sz="2000" dirty="0">
                <a:latin typeface="Century Schoolbook"/>
                <a:cs typeface="Century Schoolbook"/>
              </a:rPr>
              <a:t>ресурста  ICQ- </a:t>
            </a:r>
            <a:r>
              <a:rPr sz="2000" spc="-5" dirty="0">
                <a:latin typeface="Century Schoolbook"/>
                <a:cs typeface="Century Schoolbook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ә</a:t>
            </a:r>
            <a:r>
              <a:rPr sz="2000" spc="-5" dirty="0">
                <a:latin typeface="Century Schoolbook"/>
                <a:cs typeface="Century Schoolbook"/>
              </a:rPr>
              <a:t>не </a:t>
            </a:r>
            <a:r>
              <a:rPr sz="2000" dirty="0">
                <a:latin typeface="Century Schoolbook"/>
                <a:cs typeface="Century Schoolbook"/>
              </a:rPr>
              <a:t>IRC-хабарларда </a:t>
            </a:r>
            <a:r>
              <a:rPr sz="2000" spc="-5" dirty="0">
                <a:latin typeface="Century Schoolbook"/>
                <a:cs typeface="Century Schoolbook"/>
              </a:rPr>
              <a:t>за</a:t>
            </a:r>
            <a:r>
              <a:rPr sz="2000" spc="-5" dirty="0">
                <a:latin typeface="Times New Roman"/>
                <a:cs typeface="Times New Roman"/>
              </a:rPr>
              <a:t>қ</a:t>
            </a:r>
            <a:r>
              <a:rPr sz="2000" spc="-5" dirty="0">
                <a:latin typeface="Century Schoolbook"/>
                <a:cs typeface="Century Schoolbook"/>
              </a:rPr>
              <a:t>ымдал</a:t>
            </a:r>
            <a:r>
              <a:rPr sz="2000" spc="-5" dirty="0">
                <a:latin typeface="Times New Roman"/>
                <a:cs typeface="Times New Roman"/>
              </a:rPr>
              <a:t>ғ</a:t>
            </a:r>
            <a:r>
              <a:rPr sz="2000" spc="-5" dirty="0">
                <a:latin typeface="Century Schoolbook"/>
                <a:cs typeface="Century Schoolbook"/>
              </a:rPr>
              <a:t>ан </a:t>
            </a:r>
            <a:r>
              <a:rPr sz="2000" dirty="0">
                <a:latin typeface="Century Schoolbook"/>
                <a:cs typeface="Century Schoolbook"/>
              </a:rPr>
              <a:t>файл</a:t>
            </a:r>
            <a:r>
              <a:rPr sz="2000" dirty="0">
                <a:latin typeface="Times New Roman"/>
                <a:cs typeface="Times New Roman"/>
              </a:rPr>
              <a:t>ғ</a:t>
            </a:r>
            <a:r>
              <a:rPr sz="2000" dirty="0">
                <a:latin typeface="Century Schoolbook"/>
                <a:cs typeface="Century Schoolbook"/>
              </a:rPr>
              <a:t>а сілтеме, P2P  алмасу каталогында</a:t>
            </a:r>
            <a:r>
              <a:rPr sz="2000" dirty="0">
                <a:latin typeface="Times New Roman"/>
                <a:cs typeface="Times New Roman"/>
              </a:rPr>
              <a:t>ғ</a:t>
            </a:r>
            <a:r>
              <a:rPr sz="2000" dirty="0">
                <a:latin typeface="Century Schoolbook"/>
                <a:cs typeface="Century Schoolbook"/>
              </a:rPr>
              <a:t>ы файл </a:t>
            </a:r>
            <a:r>
              <a:rPr sz="2000" spc="-5" dirty="0">
                <a:latin typeface="Century Schoolbook"/>
                <a:cs typeface="Century Schoolbook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ә</a:t>
            </a:r>
            <a:r>
              <a:rPr sz="2000" spc="-5" dirty="0">
                <a:latin typeface="Century Schoolbook"/>
                <a:cs typeface="Century Schoolbook"/>
              </a:rPr>
              <a:t>не т.</a:t>
            </a:r>
            <a:r>
              <a:rPr sz="2000" spc="-190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б.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17784" rIns="0" bIns="0" rtlCol="0">
            <a:spAutoFit/>
          </a:bodyPr>
          <a:lstStyle/>
          <a:p>
            <a:pPr marL="1370330">
              <a:lnSpc>
                <a:spcPct val="100000"/>
              </a:lnSpc>
            </a:pPr>
            <a:r>
              <a:rPr sz="2700" spc="5" dirty="0">
                <a:latin typeface="Century Schoolbook"/>
                <a:cs typeface="Century Schoolbook"/>
              </a:rPr>
              <a:t>Т</a:t>
            </a:r>
            <a:r>
              <a:rPr sz="2150" spc="5" dirty="0">
                <a:latin typeface="Century Schoolbook"/>
                <a:cs typeface="Century Schoolbook"/>
              </a:rPr>
              <a:t>РОЯНДЫ</a:t>
            </a:r>
            <a:r>
              <a:rPr sz="2150" spc="75" dirty="0">
                <a:latin typeface="Century Schoolbook"/>
                <a:cs typeface="Century Schoolbook"/>
              </a:rPr>
              <a:t> </a:t>
            </a:r>
            <a:r>
              <a:rPr sz="2150" spc="5" dirty="0">
                <a:latin typeface="Century Schoolbook"/>
                <a:cs typeface="Century Schoolbook"/>
              </a:rPr>
              <a:t>ПРОГРАММАЛАР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4267" y="1214437"/>
            <a:ext cx="571817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07490" algn="l"/>
                <a:tab pos="3462654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Берілген	</a:t>
            </a:r>
            <a:r>
              <a:rPr sz="2400" spc="-5" dirty="0">
                <a:latin typeface="Century Schoolbook"/>
                <a:cs typeface="Century Schoolbook"/>
              </a:rPr>
              <a:t>категория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олданушымен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52335" y="1214437"/>
            <a:ext cx="109093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ә</a:t>
            </a:r>
            <a:r>
              <a:rPr sz="2400" dirty="0">
                <a:latin typeface="Century Schoolbook"/>
                <a:cs typeface="Century Schoolbook"/>
              </a:rPr>
              <a:t>р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20" dirty="0">
                <a:latin typeface="Century Schoolbook"/>
                <a:cs typeface="Century Schoolbook"/>
              </a:rPr>
              <a:t>лі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0259" y="1543621"/>
            <a:ext cx="7036434" cy="70675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325"/>
              </a:spcBef>
              <a:tabLst>
                <a:tab pos="2077085" algn="l"/>
                <a:tab pos="2319655" algn="l"/>
                <a:tab pos="3448685" algn="l"/>
                <a:tab pos="4385945" algn="l"/>
                <a:tab pos="5169535" algn="l"/>
                <a:tab pos="5573395" algn="l"/>
                <a:tab pos="630047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ат</a:t>
            </a:r>
            <a:r>
              <a:rPr sz="2400" dirty="0">
                <a:latin typeface="Century Schoolbook"/>
                <a:cs typeface="Century Schoolbook"/>
              </a:rPr>
              <a:t>сыз	</a:t>
            </a:r>
            <a:r>
              <a:rPr sz="2400" spc="-10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етт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Century Schoolbook"/>
                <a:cs typeface="Century Schoolbook"/>
              </a:rPr>
              <a:t>рд</a:t>
            </a:r>
            <a:r>
              <a:rPr sz="2400" dirty="0">
                <a:latin typeface="Century Schoolbook"/>
                <a:cs typeface="Century Schoolbook"/>
              </a:rPr>
              <a:t>і	іс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е</a:t>
            </a:r>
            <a:r>
              <a:rPr sz="2400" dirty="0">
                <a:latin typeface="Century Schoolbook"/>
                <a:cs typeface="Century Schoolbook"/>
              </a:rPr>
              <a:t>		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spc="-10" dirty="0">
                <a:latin typeface="Century Schoolbook"/>
                <a:cs typeface="Century Schoolbook"/>
              </a:rPr>
              <a:t>с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5" dirty="0">
                <a:latin typeface="Century Schoolbook"/>
                <a:cs typeface="Century Schoolbook"/>
              </a:rPr>
              <a:t>рат</a:t>
            </a:r>
            <a:r>
              <a:rPr sz="2400" dirty="0">
                <a:latin typeface="Century Schoolbook"/>
                <a:cs typeface="Century Schoolbook"/>
              </a:rPr>
              <a:t>ын  п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ог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мала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ір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і:	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п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тт</a:t>
            </a:r>
            <a:r>
              <a:rPr sz="2400" dirty="0">
                <a:latin typeface="Century Schoolbook"/>
                <a:cs typeface="Century Schoolbook"/>
              </a:rPr>
              <a:t>ы	</a:t>
            </a:r>
            <a:r>
              <a:rPr sz="2400" spc="-5" dirty="0">
                <a:latin typeface="Century Schoolbook"/>
                <a:cs typeface="Century Schoolbook"/>
              </a:rPr>
              <a:t>жин</a:t>
            </a:r>
            <a:r>
              <a:rPr sz="2400" spc="-2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ә</a:t>
            </a:r>
            <a:r>
              <a:rPr sz="2400" spc="-20" dirty="0">
                <a:latin typeface="Century Schoolbook"/>
                <a:cs typeface="Century Schoolbook"/>
              </a:rPr>
              <a:t>не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45255" y="2201989"/>
            <a:ext cx="439928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56944" algn="l"/>
                <a:tab pos="1908175" algn="l"/>
                <a:tab pos="338772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2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spc="-10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,	о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зы</a:t>
            </a:r>
            <a:r>
              <a:rPr sz="2400" spc="-5" dirty="0">
                <a:latin typeface="Century Schoolbook"/>
                <a:cs typeface="Century Schoolbook"/>
              </a:rPr>
              <a:t>л</a:t>
            </a:r>
            <a:r>
              <a:rPr sz="2400" spc="-10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ы	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ем</a:t>
            </a:r>
            <a:r>
              <a:rPr sz="2400" spc="-15" dirty="0">
                <a:latin typeface="Century Schoolbook"/>
                <a:cs typeface="Century Schoolbook"/>
              </a:rPr>
              <a:t>е</a:t>
            </a:r>
            <a:r>
              <a:rPr sz="2400" dirty="0">
                <a:latin typeface="Century Schoolbook"/>
                <a:cs typeface="Century Schoolbook"/>
              </a:rPr>
              <a:t>се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259" y="2243645"/>
            <a:ext cx="2447925" cy="660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>
              <a:lnSpc>
                <a:spcPts val="2590"/>
              </a:lnSpc>
              <a:tabLst>
                <a:tab pos="802005" algn="l"/>
                <a:tab pos="935990" algn="l"/>
              </a:tabLst>
            </a:pP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ы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емге  </a:t>
            </a:r>
            <a:r>
              <a:rPr sz="2400" spc="-5" dirty="0">
                <a:latin typeface="Century Schoolbook"/>
                <a:cs typeface="Century Schoolbook"/>
              </a:rPr>
              <a:t>арам		</a:t>
            </a:r>
            <a:r>
              <a:rPr sz="2400" spc="-10" dirty="0">
                <a:latin typeface="Century Schoolbook"/>
                <a:cs typeface="Century Schoolbook"/>
              </a:rPr>
              <a:t>ниетті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41395" y="2531173"/>
            <a:ext cx="258254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модификацияны,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92215" y="2531173"/>
            <a:ext cx="205232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компьютерді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10259" y="2860357"/>
            <a:ext cx="37763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29995" algn="l"/>
                <a:tab pos="2159635" algn="l"/>
              </a:tabLst>
            </a:pPr>
            <a:r>
              <a:rPr sz="2400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мыс	</a:t>
            </a:r>
            <a:r>
              <a:rPr sz="2400" spc="-10" dirty="0">
                <a:latin typeface="Century Schoolbook"/>
                <a:cs typeface="Century Schoolbook"/>
              </a:rPr>
              <a:t>істеу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абілетіні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98567" y="2860357"/>
            <a:ext cx="13760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зылуы,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86576" y="2860357"/>
            <a:ext cx="145923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spc="-2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й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сыз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83000" y="3189541"/>
            <a:ext cx="162115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компьютер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70523" y="3189541"/>
            <a:ext cx="1876425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ресурстарын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26384" y="3924109"/>
            <a:ext cx="272478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программаларды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93711" y="3924109"/>
            <a:ext cx="749300" cy="372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20" dirty="0">
                <a:latin typeface="Century Schoolbook"/>
                <a:cs typeface="Century Schoolbook"/>
              </a:rPr>
              <a:t>е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0259" y="3189541"/>
            <a:ext cx="2266950" cy="143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35"/>
              </a:lnSpc>
            </a:pPr>
            <a:r>
              <a:rPr sz="2400" spc="-5" dirty="0">
                <a:latin typeface="Century Schoolbook"/>
                <a:cs typeface="Century Schoolbook"/>
              </a:rPr>
              <a:t>ма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саттарда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ы</a:t>
            </a:r>
            <a:endParaRPr sz="2400">
              <a:latin typeface="Century Schoolbook"/>
              <a:cs typeface="Century Schoolbook"/>
            </a:endParaRPr>
          </a:p>
          <a:p>
            <a:pPr marL="12700">
              <a:lnSpc>
                <a:spcPts val="2735"/>
              </a:lnSpc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олдану.</a:t>
            </a:r>
            <a:endParaRPr sz="2400">
              <a:latin typeface="Century Schoolbook"/>
              <a:cs typeface="Century Schoolbook"/>
            </a:endParaRPr>
          </a:p>
          <a:p>
            <a:pPr marL="12700" marR="5080" indent="147320">
              <a:lnSpc>
                <a:spcPts val="2590"/>
              </a:lnSpc>
              <a:spcBef>
                <a:spcPts val="640"/>
              </a:spcBef>
            </a:pPr>
            <a:r>
              <a:rPr sz="2400" spc="-5" dirty="0">
                <a:latin typeface="Century Schoolbook"/>
                <a:cs typeface="Century Schoolbook"/>
              </a:rPr>
              <a:t>Троянды  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ат</a:t>
            </a:r>
            <a:r>
              <a:rPr sz="2400" dirty="0">
                <a:latin typeface="Century Schoolbook"/>
                <a:cs typeface="Century Schoolbook"/>
              </a:rPr>
              <a:t>его</a:t>
            </a:r>
            <a:r>
              <a:rPr sz="2400" spc="-5" dirty="0">
                <a:latin typeface="Century Schoolbook"/>
                <a:cs typeface="Century Schoolbook"/>
              </a:rPr>
              <a:t>ри</a:t>
            </a:r>
            <a:r>
              <a:rPr sz="2400" dirty="0">
                <a:latin typeface="Century Schoolbook"/>
                <a:cs typeface="Century Schoolbook"/>
              </a:rPr>
              <a:t>я</a:t>
            </a:r>
            <a:r>
              <a:rPr sz="2400" spc="-10" dirty="0">
                <a:latin typeface="Century Schoolbook"/>
                <a:cs typeface="Century Schoolbook"/>
              </a:rPr>
              <a:t>ла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60496" y="4253293"/>
            <a:ext cx="438404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34378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за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ымдал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	компьютерді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10259" y="4582477"/>
            <a:ext cx="7035800" cy="16941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just">
              <a:lnSpc>
                <a:spcPct val="90300"/>
              </a:lnSpc>
              <a:spcBef>
                <a:spcPts val="280"/>
              </a:spcBef>
            </a:pPr>
            <a:r>
              <a:rPr sz="2400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dirty="0">
                <a:latin typeface="Century Schoolbook"/>
                <a:cs typeface="Century Schoolbook"/>
              </a:rPr>
              <a:t>мыс </a:t>
            </a:r>
            <a:r>
              <a:rPr sz="2400" spc="-5" dirty="0">
                <a:latin typeface="Century Schoolbook"/>
                <a:cs typeface="Century Schoolbook"/>
              </a:rPr>
              <a:t>істеу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абілетін б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збай, </a:t>
            </a:r>
            <a:r>
              <a:rPr sz="2400" spc="-10" dirty="0">
                <a:latin typeface="Times New Roman"/>
                <a:cs typeface="Times New Roman"/>
              </a:rPr>
              <a:t>ө</a:t>
            </a:r>
            <a:r>
              <a:rPr sz="2400" spc="-10" dirty="0">
                <a:latin typeface="Century Schoolbook"/>
                <a:cs typeface="Century Schoolbook"/>
              </a:rPr>
              <a:t>шірілген  </a:t>
            </a:r>
            <a:r>
              <a:rPr sz="2400" spc="-5" dirty="0">
                <a:latin typeface="Century Schoolbook"/>
                <a:cs typeface="Century Schoolbook"/>
              </a:rPr>
              <a:t>компьютерлер </a:t>
            </a:r>
            <a:r>
              <a:rPr sz="2400" dirty="0">
                <a:latin typeface="Century Schoolbook"/>
                <a:cs typeface="Century Schoolbook"/>
              </a:rPr>
              <a:t>мен </a:t>
            </a:r>
            <a:r>
              <a:rPr sz="2400" spc="-5" dirty="0">
                <a:latin typeface="Century Schoolbook"/>
                <a:cs typeface="Century Schoolbook"/>
              </a:rPr>
              <a:t>желілерге н</a:t>
            </a:r>
            <a:r>
              <a:rPr sz="2400" spc="-5" dirty="0">
                <a:latin typeface="Times New Roman"/>
                <a:cs typeface="Times New Roman"/>
              </a:rPr>
              <a:t>ұқ</a:t>
            </a:r>
            <a:r>
              <a:rPr sz="2400" spc="-5" dirty="0">
                <a:latin typeface="Century Schoolbook"/>
                <a:cs typeface="Century Schoolbook"/>
              </a:rPr>
              <a:t>сан келтіреді  (мысалы, желіні</a:t>
            </a:r>
            <a:r>
              <a:rPr sz="2400" spc="-5" dirty="0">
                <a:latin typeface="Times New Roman"/>
                <a:cs typeface="Times New Roman"/>
              </a:rPr>
              <a:t>ң ө</a:t>
            </a:r>
            <a:r>
              <a:rPr sz="2400" spc="-5" dirty="0">
                <a:latin typeface="Century Schoolbook"/>
                <a:cs typeface="Century Schoolbook"/>
              </a:rPr>
              <a:t>шірілген ресурстарында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ы  массирленген DoS-шабуылдар 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шін </a:t>
            </a:r>
            <a:r>
              <a:rPr sz="2400" spc="-5" dirty="0">
                <a:latin typeface="Century Schoolbook"/>
                <a:cs typeface="Century Schoolbook"/>
              </a:rPr>
              <a:t>жасал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  троянды</a:t>
            </a:r>
            <a:r>
              <a:rPr sz="2400" spc="-4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программалар).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72995" marR="5080" indent="-2196465">
              <a:lnSpc>
                <a:spcPct val="117100"/>
              </a:lnSpc>
            </a:pPr>
            <a:r>
              <a:rPr sz="25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Х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АКЕРЛІК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</a:rPr>
              <a:t> 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УТИЛИТТЕР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</a:rPr>
              <a:t> </a:t>
            </a:r>
            <a:r>
              <a:rPr sz="2000" u="heavy" spc="-5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Ж</a:t>
            </a:r>
            <a:r>
              <a:rPr sz="2000" u="heavy" spc="-5" dirty="0">
                <a:solidFill>
                  <a:srgbClr val="D2611C"/>
                </a:solidFill>
                <a:hlinkClick r:id="rId2"/>
              </a:rPr>
              <a:t>Ә</a:t>
            </a:r>
            <a:r>
              <a:rPr sz="2000" u="heavy" spc="-5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НЕ</a:t>
            </a:r>
            <a:r>
              <a:rPr sz="2000" u="heavy" spc="-5" dirty="0">
                <a:solidFill>
                  <a:srgbClr val="D2611C"/>
                </a:solidFill>
                <a:latin typeface="Century Schoolbook"/>
                <a:cs typeface="Century Schoolbook"/>
              </a:rPr>
              <a:t> 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БАС</a:t>
            </a:r>
            <a:r>
              <a:rPr sz="2000" u="heavy" dirty="0">
                <a:solidFill>
                  <a:srgbClr val="D2611C"/>
                </a:solidFill>
                <a:hlinkClick r:id="rId2"/>
              </a:rPr>
              <a:t>Қ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А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</a:rPr>
              <a:t> 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ЗИЯНДЫ </a:t>
            </a:r>
            <a:r>
              <a:rPr sz="2000" u="heavy" dirty="0">
                <a:solidFill>
                  <a:srgbClr val="D2611C"/>
                </a:solidFill>
                <a:latin typeface="Century Schoolbook"/>
                <a:cs typeface="Century Schoolbook"/>
              </a:rPr>
              <a:t> </a:t>
            </a:r>
            <a:r>
              <a:rPr sz="2000" u="heavy" spc="-5" dirty="0">
                <a:solidFill>
                  <a:srgbClr val="D2611C"/>
                </a:solidFill>
                <a:latin typeface="Century Schoolbook"/>
                <a:cs typeface="Century Schoolbook"/>
                <a:hlinkClick r:id="rId2"/>
              </a:rPr>
              <a:t>ПРОГРАММ</a:t>
            </a:r>
            <a:r>
              <a:rPr sz="2000" spc="-5" dirty="0">
                <a:solidFill>
                  <a:srgbClr val="E75C01"/>
                </a:solidFill>
                <a:latin typeface="Century Schoolbook"/>
                <a:cs typeface="Century Schoolbook"/>
              </a:rPr>
              <a:t>АЛАР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244409"/>
            <a:ext cx="7303134" cy="5029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6890">
              <a:lnSpc>
                <a:spcPct val="100000"/>
              </a:lnSpc>
            </a:pPr>
            <a:r>
              <a:rPr sz="2200" spc="-5" dirty="0">
                <a:latin typeface="Century Schoolbook"/>
                <a:cs typeface="Century Schoolbook"/>
              </a:rPr>
              <a:t>Берілген категория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-3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жататындар:</a:t>
            </a:r>
            <a:endParaRPr sz="2200">
              <a:latin typeface="Century Schoolbook"/>
              <a:cs typeface="Century Schoolbook"/>
            </a:endParaRPr>
          </a:p>
          <a:p>
            <a:pPr marL="287020" marR="35560" indent="-274320">
              <a:lnSpc>
                <a:spcPct val="90500"/>
              </a:lnSpc>
              <a:spcBef>
                <a:spcPts val="59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вирустарды,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рттар мен троянды программаларды  (конструкторлар)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руды автоматтандыруды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5" dirty="0">
                <a:latin typeface="Century Schoolbook"/>
                <a:cs typeface="Century Schoolbook"/>
              </a:rPr>
              <a:t>утилиттері;</a:t>
            </a:r>
            <a:endParaRPr sz="2200">
              <a:latin typeface="Century Schoolbook"/>
              <a:cs typeface="Century Schoolbook"/>
            </a:endParaRPr>
          </a:p>
          <a:p>
            <a:pPr marL="287020" marR="1457960" indent="-274320">
              <a:lnSpc>
                <a:spcPts val="2380"/>
              </a:lnSpc>
              <a:spcBef>
                <a:spcPts val="60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зиянды </a:t>
            </a:r>
            <a:r>
              <a:rPr sz="2200" spc="-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-ны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ру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 арналып жасал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 программалы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кітапханалар;</a:t>
            </a:r>
            <a:endParaRPr sz="2200">
              <a:latin typeface="Century Schoolbook"/>
              <a:cs typeface="Century Schoolbook"/>
            </a:endParaRPr>
          </a:p>
          <a:p>
            <a:pPr marL="286385" marR="5080" indent="-273685">
              <a:lnSpc>
                <a:spcPct val="90500"/>
              </a:lnSpc>
              <a:spcBef>
                <a:spcPts val="55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антивирусты</a:t>
            </a:r>
            <a:r>
              <a:rPr sz="2200" spc="-10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тексеруден за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ымдал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</a:t>
            </a:r>
            <a:r>
              <a:rPr sz="2200" spc="-10" dirty="0">
                <a:latin typeface="Century Schoolbook"/>
                <a:cs typeface="Century Schoolbook"/>
              </a:rPr>
              <a:t>файлдар  </a:t>
            </a:r>
            <a:r>
              <a:rPr sz="2200" spc="-5" dirty="0">
                <a:latin typeface="Century Schoolbook"/>
                <a:cs typeface="Century Schoolbook"/>
              </a:rPr>
              <a:t>кодын </a:t>
            </a:r>
            <a:r>
              <a:rPr sz="2200" spc="-10" dirty="0">
                <a:latin typeface="Century Schoolbook"/>
                <a:cs typeface="Century Schoolbook"/>
              </a:rPr>
              <a:t>жасыруды</a:t>
            </a:r>
            <a:r>
              <a:rPr sz="2200" spc="-10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хакерлік утилиттері </a:t>
            </a:r>
            <a:r>
              <a:rPr sz="2200" spc="-10" dirty="0">
                <a:latin typeface="Century Schoolbook"/>
                <a:cs typeface="Century Schoolbook"/>
              </a:rPr>
              <a:t>(файлдарды  </a:t>
            </a:r>
            <a:r>
              <a:rPr sz="2200" spc="-5" dirty="0">
                <a:latin typeface="Century Schoolbook"/>
                <a:cs typeface="Century Schoolbook"/>
              </a:rPr>
              <a:t>шифрлеушілер);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компьютер 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мысын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иындататын «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атал</a:t>
            </a:r>
            <a:r>
              <a:rPr sz="2200" spc="1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зілдер»;</a:t>
            </a:r>
            <a:endParaRPr sz="2200">
              <a:latin typeface="Century Schoolbook"/>
              <a:cs typeface="Century Schoolbook"/>
            </a:endParaRPr>
          </a:p>
          <a:p>
            <a:pPr marL="287020" marR="604520" indent="-274320">
              <a:lnSpc>
                <a:spcPts val="2380"/>
              </a:lnSpc>
              <a:spcBef>
                <a:spcPts val="63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олданушы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зіні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йедегі 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рекеттері </a:t>
            </a:r>
            <a:r>
              <a:rPr sz="2200" spc="-10" dirty="0">
                <a:latin typeface="Century Schoolbook"/>
                <a:cs typeface="Century Schoolbook"/>
              </a:rPr>
              <a:t>жайлы  </a:t>
            </a:r>
            <a:r>
              <a:rPr sz="2200" spc="-5" dirty="0">
                <a:latin typeface="Century Schoolbook"/>
                <a:cs typeface="Century Schoolbook"/>
              </a:rPr>
              <a:t>жал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парат беретін</a:t>
            </a:r>
            <a:r>
              <a:rPr sz="2200" spc="-2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программалар;</a:t>
            </a:r>
            <a:endParaRPr sz="2200">
              <a:latin typeface="Century Schoolbook"/>
              <a:cs typeface="Century Schoolbook"/>
            </a:endParaRPr>
          </a:p>
          <a:p>
            <a:pPr marL="287020" marR="201295" indent="-274320">
              <a:lnSpc>
                <a:spcPts val="2380"/>
              </a:lnSpc>
              <a:spcBef>
                <a:spcPts val="59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610235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ліметтерге немесе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шірілген компьютерлерге 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р  т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рлі т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сілмен </a:t>
            </a:r>
            <a:r>
              <a:rPr sz="2200" spc="-10" dirty="0">
                <a:latin typeface="Times New Roman"/>
                <a:cs typeface="Times New Roman"/>
              </a:rPr>
              <a:t>ә</a:t>
            </a:r>
            <a:r>
              <a:rPr sz="2200" spc="-10" dirty="0">
                <a:latin typeface="Century Schoolbook"/>
                <a:cs typeface="Century Schoolbook"/>
              </a:rPr>
              <a:t>дейі </a:t>
            </a:r>
            <a:r>
              <a:rPr sz="2200" spc="-5" dirty="0">
                <a:latin typeface="Century Schoolbook"/>
                <a:cs typeface="Century Schoolbook"/>
              </a:rPr>
              <a:t>тікелей</a:t>
            </a:r>
            <a:r>
              <a:rPr sz="2200" spc="3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r>
              <a:rPr sz="2200" spc="2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жанама	н</a:t>
            </a:r>
            <a:r>
              <a:rPr sz="2200" spc="-5" dirty="0">
                <a:latin typeface="Times New Roman"/>
                <a:cs typeface="Times New Roman"/>
              </a:rPr>
              <a:t>ұқ</a:t>
            </a:r>
            <a:r>
              <a:rPr sz="2200" spc="-5" dirty="0">
                <a:latin typeface="Century Schoolbook"/>
                <a:cs typeface="Century Schoolbook"/>
              </a:rPr>
              <a:t>сан  келтіретін бас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 </a:t>
            </a:r>
            <a:r>
              <a:rPr sz="2200" spc="-10" dirty="0">
                <a:latin typeface="Century Schoolbook"/>
                <a:cs typeface="Century Schoolbook"/>
              </a:rPr>
              <a:t>да</a:t>
            </a:r>
            <a:r>
              <a:rPr sz="2200" spc="-3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программалар.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6294"/>
            <a:ext cx="7645400" cy="5363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7685" marR="1591310" indent="-535305">
              <a:lnSpc>
                <a:spcPct val="116900"/>
              </a:lnSpc>
            </a:pPr>
            <a:r>
              <a:rPr sz="3200" b="1" u="heavy" spc="-5" dirty="0">
                <a:solidFill>
                  <a:srgbClr val="D2611C"/>
                </a:solidFill>
                <a:latin typeface="Times New Roman"/>
                <a:cs typeface="Times New Roman"/>
              </a:rPr>
              <a:t>А</a:t>
            </a:r>
            <a:r>
              <a:rPr sz="2550" b="1" u="heavy" spc="-5" dirty="0">
                <a:solidFill>
                  <a:srgbClr val="D2611C"/>
                </a:solidFill>
                <a:latin typeface="Times New Roman"/>
                <a:cs typeface="Times New Roman"/>
              </a:rPr>
              <a:t>НТИВИРУСТЫҚ </a:t>
            </a:r>
            <a:r>
              <a:rPr sz="2550" b="1" u="heavy" spc="-40" dirty="0">
                <a:solidFill>
                  <a:srgbClr val="D2611C"/>
                </a:solidFill>
                <a:latin typeface="Times New Roman"/>
                <a:cs typeface="Times New Roman"/>
              </a:rPr>
              <a:t>ҚҰРАЛДАР  </a:t>
            </a:r>
            <a:r>
              <a:rPr sz="2550" b="1" u="heavy" spc="-10" dirty="0">
                <a:solidFill>
                  <a:srgbClr val="D2611C"/>
                </a:solidFill>
                <a:latin typeface="Times New Roman"/>
                <a:cs typeface="Times New Roman"/>
              </a:rPr>
              <a:t>КЛАССИФИКАЦИЯСЫ</a:t>
            </a:r>
            <a:endParaRPr sz="2550">
              <a:latin typeface="Times New Roman"/>
              <a:cs typeface="Times New Roman"/>
            </a:endParaRPr>
          </a:p>
          <a:p>
            <a:pPr marL="285115" marR="5080" indent="-12700">
              <a:lnSpc>
                <a:spcPct val="100000"/>
              </a:lnSpc>
              <a:spcBef>
                <a:spcPts val="1410"/>
              </a:spcBef>
            </a:pPr>
            <a:r>
              <a:rPr sz="3200" b="1" dirty="0">
                <a:latin typeface="Century Schoolbook"/>
                <a:cs typeface="Century Schoolbook"/>
              </a:rPr>
              <a:t>Антивирусты</a:t>
            </a:r>
            <a:r>
              <a:rPr sz="3200" b="1" dirty="0">
                <a:latin typeface="Times New Roman"/>
                <a:cs typeface="Times New Roman"/>
              </a:rPr>
              <a:t>қ құ</a:t>
            </a:r>
            <a:r>
              <a:rPr sz="3200" b="1" dirty="0">
                <a:latin typeface="Century Schoolbook"/>
                <a:cs typeface="Century Schoolbook"/>
              </a:rPr>
              <a:t>рал деп </a:t>
            </a:r>
            <a:r>
              <a:rPr sz="3200" spc="5" dirty="0">
                <a:latin typeface="Century Schoolbook"/>
                <a:cs typeface="Century Schoolbook"/>
              </a:rPr>
              <a:t>келесі  </a:t>
            </a:r>
            <a:r>
              <a:rPr sz="3200" spc="-5" dirty="0">
                <a:latin typeface="Century Schoolbook"/>
                <a:cs typeface="Century Schoolbook"/>
              </a:rPr>
              <a:t>функцияларды</a:t>
            </a:r>
            <a:r>
              <a:rPr sz="3200" spc="-5" dirty="0">
                <a:latin typeface="Times New Roman"/>
                <a:cs typeface="Times New Roman"/>
              </a:rPr>
              <a:t>ң </a:t>
            </a:r>
            <a:r>
              <a:rPr sz="3200" dirty="0">
                <a:latin typeface="Century Schoolbook"/>
                <a:cs typeface="Century Schoolbook"/>
              </a:rPr>
              <a:t>біреуін немесе  бірнешеуін </a:t>
            </a:r>
            <a:r>
              <a:rPr sz="3200" spc="-5" dirty="0">
                <a:latin typeface="Century Schoolbook"/>
                <a:cs typeface="Century Schoolbook"/>
              </a:rPr>
              <a:t>орындайтын </a:t>
            </a:r>
            <a:r>
              <a:rPr sz="3200" dirty="0">
                <a:latin typeface="Times New Roman"/>
                <a:cs typeface="Times New Roman"/>
              </a:rPr>
              <a:t>құ</a:t>
            </a:r>
            <a:r>
              <a:rPr sz="3200" dirty="0">
                <a:latin typeface="Century Schoolbook"/>
                <a:cs typeface="Century Schoolbook"/>
              </a:rPr>
              <a:t>рыл</a:t>
            </a:r>
            <a:r>
              <a:rPr sz="3200" dirty="0">
                <a:latin typeface="Times New Roman"/>
                <a:cs typeface="Times New Roman"/>
              </a:rPr>
              <a:t>ғ</a:t>
            </a:r>
            <a:r>
              <a:rPr sz="3200" dirty="0">
                <a:latin typeface="Century Schoolbook"/>
                <a:cs typeface="Century Schoolbook"/>
              </a:rPr>
              <a:t>ы  немесе </a:t>
            </a:r>
            <a:r>
              <a:rPr sz="3200" spc="-5" dirty="0">
                <a:latin typeface="Century Schoolbook"/>
                <a:cs typeface="Century Schoolbook"/>
              </a:rPr>
              <a:t>программалы</a:t>
            </a:r>
            <a:r>
              <a:rPr sz="3200" spc="-5" dirty="0">
                <a:latin typeface="Times New Roman"/>
                <a:cs typeface="Times New Roman"/>
              </a:rPr>
              <a:t>қ ө</a:t>
            </a:r>
            <a:r>
              <a:rPr sz="3200" spc="-5" dirty="0">
                <a:latin typeface="Century Schoolbook"/>
                <a:cs typeface="Century Schoolbook"/>
              </a:rPr>
              <a:t>німді</a:t>
            </a:r>
            <a:r>
              <a:rPr sz="3200" spc="40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айтады:</a:t>
            </a:r>
            <a:endParaRPr sz="3200">
              <a:latin typeface="Century Schoolbook"/>
              <a:cs typeface="Century Schoolbook"/>
            </a:endParaRPr>
          </a:p>
          <a:p>
            <a:pPr marL="12700">
              <a:lnSpc>
                <a:spcPts val="3840"/>
              </a:lnSpc>
              <a:spcBef>
                <a:spcPts val="600"/>
              </a:spcBef>
            </a:pPr>
            <a:r>
              <a:rPr sz="2250" spc="1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10" dirty="0">
                <a:latin typeface="Century Schoolbook"/>
                <a:cs typeface="Century Schoolbook"/>
              </a:rPr>
              <a:t>Б</a:t>
            </a:r>
            <a:r>
              <a:rPr sz="3200" spc="10" dirty="0">
                <a:latin typeface="Times New Roman"/>
                <a:cs typeface="Times New Roman"/>
              </a:rPr>
              <a:t>ү</a:t>
            </a:r>
            <a:r>
              <a:rPr sz="3200" spc="10" dirty="0">
                <a:latin typeface="Century Schoolbook"/>
                <a:cs typeface="Century Schoolbook"/>
              </a:rPr>
              <a:t>лінуден </a:t>
            </a:r>
            <a:r>
              <a:rPr sz="3200" dirty="0">
                <a:latin typeface="Century Schoolbook"/>
                <a:cs typeface="Century Schoolbook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ліметтерді</a:t>
            </a:r>
            <a:r>
              <a:rPr sz="3200" spc="-90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ор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ау</a:t>
            </a:r>
            <a:endParaRPr sz="3200">
              <a:latin typeface="Century Schoolbook"/>
              <a:cs typeface="Century Schoolbook"/>
            </a:endParaRPr>
          </a:p>
          <a:p>
            <a:pPr marL="285750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(файлды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құ</a:t>
            </a:r>
            <a:r>
              <a:rPr sz="3200" dirty="0">
                <a:latin typeface="Century Schoolbook"/>
                <a:cs typeface="Century Schoolbook"/>
              </a:rPr>
              <a:t>рылымды);</a:t>
            </a:r>
            <a:endParaRPr sz="3200">
              <a:latin typeface="Century Schoolbook"/>
              <a:cs typeface="Century Schoolbook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>
                <a:latin typeface="Century Schoolbook"/>
                <a:cs typeface="Century Schoolbook"/>
              </a:rPr>
              <a:t>Вирустарды</a:t>
            </a:r>
            <a:r>
              <a:rPr sz="3200" spc="-70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табу;</a:t>
            </a:r>
            <a:endParaRPr sz="3200">
              <a:latin typeface="Century Schoolbook"/>
              <a:cs typeface="Century Schoolbook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>
                <a:latin typeface="Century Schoolbook"/>
                <a:cs typeface="Century Schoolbook"/>
              </a:rPr>
              <a:t>Вирустарды</a:t>
            </a:r>
            <a:r>
              <a:rPr sz="3200" spc="-75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нейтрализациялау.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2494" rIns="0" bIns="0" rtlCol="0">
            <a:spAutoFit/>
          </a:bodyPr>
          <a:lstStyle/>
          <a:p>
            <a:pPr marL="2573655" marR="5080" indent="-2475230">
              <a:lnSpc>
                <a:spcPct val="118500"/>
              </a:lnSpc>
            </a:pPr>
            <a:r>
              <a:rPr sz="3200" dirty="0"/>
              <a:t>АЖ-</a:t>
            </a:r>
            <a:r>
              <a:rPr sz="2550" dirty="0"/>
              <a:t>ДІ </a:t>
            </a:r>
            <a:r>
              <a:rPr sz="2550" spc="-55" dirty="0"/>
              <a:t>ҚОРҒАУДЫҢ </a:t>
            </a:r>
            <a:r>
              <a:rPr sz="2550" spc="-35" dirty="0"/>
              <a:t>КРИПТОГРАФИЯЛЫҚ  ҚҰРАЛДАРЫ</a:t>
            </a:r>
            <a:endParaRPr sz="2550"/>
          </a:p>
        </p:txBody>
      </p:sp>
      <p:sp>
        <p:nvSpPr>
          <p:cNvPr id="9" name="object 9"/>
          <p:cNvSpPr txBox="1"/>
          <p:nvPr/>
        </p:nvSpPr>
        <p:spPr>
          <a:xfrm>
            <a:off x="535940" y="1460754"/>
            <a:ext cx="7895590" cy="396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ts val="2400"/>
              </a:lnSpc>
              <a:buClr>
                <a:srgbClr val="FE8637"/>
              </a:buClr>
              <a:buSzPct val="70000"/>
              <a:buFont typeface="Wingdings"/>
              <a:buChar char=""/>
              <a:tabLst>
                <a:tab pos="287020" algn="l"/>
              </a:tabLst>
            </a:pPr>
            <a:r>
              <a:rPr sz="2500" i="1" spc="-5" dirty="0">
                <a:latin typeface="Times New Roman"/>
                <a:cs typeface="Times New Roman"/>
              </a:rPr>
              <a:t>Ақпаратты </a:t>
            </a:r>
            <a:r>
              <a:rPr sz="2500" i="1" spc="-10" dirty="0">
                <a:latin typeface="Times New Roman"/>
                <a:cs typeface="Times New Roman"/>
              </a:rPr>
              <a:t>шифрлеу </a:t>
            </a:r>
            <a:r>
              <a:rPr sz="2500" spc="-5" dirty="0">
                <a:latin typeface="Times New Roman"/>
                <a:cs typeface="Times New Roman"/>
              </a:rPr>
              <a:t>оны </a:t>
            </a:r>
            <a:r>
              <a:rPr sz="2500" spc="-25" dirty="0">
                <a:latin typeface="Times New Roman"/>
                <a:cs typeface="Times New Roman"/>
              </a:rPr>
              <a:t>жасау </a:t>
            </a:r>
            <a:r>
              <a:rPr sz="2500" spc="-10" dirty="0">
                <a:latin typeface="Times New Roman"/>
                <a:cs typeface="Times New Roman"/>
              </a:rPr>
              <a:t>кезінде </a:t>
            </a:r>
            <a:r>
              <a:rPr sz="2500" spc="-15" dirty="0">
                <a:latin typeface="Times New Roman"/>
                <a:cs typeface="Times New Roman"/>
              </a:rPr>
              <a:t>қолданылатын,  </a:t>
            </a:r>
            <a:r>
              <a:rPr sz="2500" spc="-10" dirty="0">
                <a:latin typeface="Times New Roman"/>
                <a:cs typeface="Times New Roman"/>
              </a:rPr>
              <a:t>ақпараттың мазмұны </a:t>
            </a:r>
            <a:r>
              <a:rPr sz="2500" spc="-5" dirty="0">
                <a:latin typeface="Times New Roman"/>
                <a:cs typeface="Times New Roman"/>
              </a:rPr>
              <a:t>басқа қолданушы </a:t>
            </a:r>
            <a:r>
              <a:rPr sz="2500" spc="-15" dirty="0">
                <a:latin typeface="Times New Roman"/>
                <a:cs typeface="Times New Roman"/>
              </a:rPr>
              <a:t>субьектіге  </a:t>
            </a:r>
            <a:r>
              <a:rPr sz="2500" spc="-10" dirty="0">
                <a:latin typeface="Times New Roman"/>
                <a:cs typeface="Times New Roman"/>
              </a:rPr>
              <a:t>түсініксіз </a:t>
            </a:r>
            <a:r>
              <a:rPr sz="2500" spc="-20" dirty="0">
                <a:latin typeface="Times New Roman"/>
                <a:cs typeface="Times New Roman"/>
              </a:rPr>
              <a:t>болатын </a:t>
            </a:r>
            <a:r>
              <a:rPr sz="2500" spc="-10" dirty="0">
                <a:latin typeface="Times New Roman"/>
                <a:cs typeface="Times New Roman"/>
              </a:rPr>
              <a:t>үрдіс. </a:t>
            </a:r>
            <a:r>
              <a:rPr sz="2500" spc="-15" dirty="0">
                <a:latin typeface="Times New Roman"/>
                <a:cs typeface="Times New Roman"/>
              </a:rPr>
              <a:t>Ақпаратты </a:t>
            </a:r>
            <a:r>
              <a:rPr sz="2500" spc="-20" dirty="0">
                <a:latin typeface="Times New Roman"/>
                <a:cs typeface="Times New Roman"/>
              </a:rPr>
              <a:t>шифрлеу </a:t>
            </a:r>
            <a:r>
              <a:rPr sz="2500" spc="-5" dirty="0">
                <a:latin typeface="Times New Roman"/>
                <a:cs typeface="Times New Roman"/>
              </a:rPr>
              <a:t>нәтижесі  </a:t>
            </a:r>
            <a:r>
              <a:rPr sz="2500" i="1" spc="-20" dirty="0">
                <a:latin typeface="Times New Roman"/>
                <a:cs typeface="Times New Roman"/>
              </a:rPr>
              <a:t>шифрлі </a:t>
            </a:r>
            <a:r>
              <a:rPr sz="2500" i="1" spc="-5" dirty="0">
                <a:latin typeface="Times New Roman"/>
                <a:cs typeface="Times New Roman"/>
              </a:rPr>
              <a:t>мәтін </a:t>
            </a:r>
            <a:r>
              <a:rPr sz="2500" spc="10" dirty="0">
                <a:latin typeface="Times New Roman"/>
                <a:cs typeface="Times New Roman"/>
              </a:rPr>
              <a:t>немесе </a:t>
            </a:r>
            <a:r>
              <a:rPr sz="2500" i="1" spc="-5" dirty="0">
                <a:latin typeface="Times New Roman"/>
                <a:cs typeface="Times New Roman"/>
              </a:rPr>
              <a:t>криптограмма </a:t>
            </a:r>
            <a:r>
              <a:rPr sz="2500" spc="-5" dirty="0">
                <a:latin typeface="Times New Roman"/>
                <a:cs typeface="Times New Roman"/>
              </a:rPr>
              <a:t>деп аталады.  </a:t>
            </a:r>
            <a:r>
              <a:rPr sz="2500" spc="-10" dirty="0">
                <a:latin typeface="Times New Roman"/>
                <a:cs typeface="Times New Roman"/>
              </a:rPr>
              <a:t>Шифрлі </a:t>
            </a:r>
            <a:r>
              <a:rPr sz="2500" spc="-5" dirty="0">
                <a:latin typeface="Times New Roman"/>
                <a:cs typeface="Times New Roman"/>
              </a:rPr>
              <a:t>мәтінннен </a:t>
            </a:r>
            <a:r>
              <a:rPr sz="2500" spc="-15" dirty="0">
                <a:latin typeface="Times New Roman"/>
                <a:cs typeface="Times New Roman"/>
              </a:rPr>
              <a:t>ақпаратты </a:t>
            </a:r>
            <a:r>
              <a:rPr sz="2500" spc="-5" dirty="0">
                <a:latin typeface="Times New Roman"/>
                <a:cs typeface="Times New Roman"/>
              </a:rPr>
              <a:t>қалпына </a:t>
            </a:r>
            <a:r>
              <a:rPr sz="2500" spc="-10" dirty="0">
                <a:latin typeface="Times New Roman"/>
                <a:cs typeface="Times New Roman"/>
              </a:rPr>
              <a:t>келтіретін </a:t>
            </a:r>
            <a:r>
              <a:rPr sz="2500" spc="-20" dirty="0">
                <a:latin typeface="Times New Roman"/>
                <a:cs typeface="Times New Roman"/>
              </a:rPr>
              <a:t>кері  </a:t>
            </a:r>
            <a:r>
              <a:rPr sz="2500" spc="-10" dirty="0">
                <a:latin typeface="Times New Roman"/>
                <a:cs typeface="Times New Roman"/>
              </a:rPr>
              <a:t>үрдіс ақпараттың </a:t>
            </a:r>
            <a:r>
              <a:rPr sz="2500" i="1" spc="-5" dirty="0">
                <a:latin typeface="Times New Roman"/>
                <a:cs typeface="Times New Roman"/>
              </a:rPr>
              <a:t>шифрін шешу </a:t>
            </a:r>
            <a:r>
              <a:rPr sz="2500" spc="-5" dirty="0">
                <a:latin typeface="Times New Roman"/>
                <a:cs typeface="Times New Roman"/>
              </a:rPr>
              <a:t>( </a:t>
            </a:r>
            <a:r>
              <a:rPr sz="2500" spc="-10" dirty="0">
                <a:latin typeface="Times New Roman"/>
                <a:cs typeface="Times New Roman"/>
              </a:rPr>
              <a:t>расшифровка) </a:t>
            </a:r>
            <a:r>
              <a:rPr sz="2500" spc="-5" dirty="0">
                <a:latin typeface="Times New Roman"/>
                <a:cs typeface="Times New Roman"/>
              </a:rPr>
              <a:t>деп  аталады. </a:t>
            </a:r>
            <a:r>
              <a:rPr sz="2500" spc="-15" dirty="0">
                <a:latin typeface="Times New Roman"/>
                <a:cs typeface="Times New Roman"/>
              </a:rPr>
              <a:t>Ақпаратты </a:t>
            </a:r>
            <a:r>
              <a:rPr sz="2500" spc="-20" dirty="0">
                <a:latin typeface="Times New Roman"/>
                <a:cs typeface="Times New Roman"/>
              </a:rPr>
              <a:t>шифрлеу </a:t>
            </a:r>
            <a:r>
              <a:rPr sz="2500" spc="-5" dirty="0">
                <a:latin typeface="Times New Roman"/>
                <a:cs typeface="Times New Roman"/>
              </a:rPr>
              <a:t>және </a:t>
            </a:r>
            <a:r>
              <a:rPr sz="2500" spc="-10" dirty="0">
                <a:latin typeface="Times New Roman"/>
                <a:cs typeface="Times New Roman"/>
              </a:rPr>
              <a:t>шифрді шешу  кезінде </a:t>
            </a:r>
            <a:r>
              <a:rPr sz="2500" spc="-15" dirty="0">
                <a:latin typeface="Times New Roman"/>
                <a:cs typeface="Times New Roman"/>
              </a:rPr>
              <a:t>қолданылатын </a:t>
            </a:r>
            <a:r>
              <a:rPr sz="2500" spc="-10" dirty="0">
                <a:latin typeface="Times New Roman"/>
                <a:cs typeface="Times New Roman"/>
              </a:rPr>
              <a:t>алгоритмдер </a:t>
            </a:r>
            <a:r>
              <a:rPr sz="2500" spc="-15" dirty="0">
                <a:latin typeface="Times New Roman"/>
                <a:cs typeface="Times New Roman"/>
              </a:rPr>
              <a:t>конфиденциальды  </a:t>
            </a:r>
            <a:r>
              <a:rPr sz="2500" spc="5" dirty="0">
                <a:latin typeface="Times New Roman"/>
                <a:cs typeface="Times New Roman"/>
              </a:rPr>
              <a:t>емес, </a:t>
            </a:r>
            <a:r>
              <a:rPr sz="2500" spc="-10" dirty="0">
                <a:latin typeface="Times New Roman"/>
                <a:cs typeface="Times New Roman"/>
              </a:rPr>
              <a:t>шифрлі </a:t>
            </a:r>
            <a:r>
              <a:rPr sz="2500" spc="-5" dirty="0">
                <a:latin typeface="Times New Roman"/>
                <a:cs typeface="Times New Roman"/>
              </a:rPr>
              <a:t>мәтінің </a:t>
            </a:r>
            <a:r>
              <a:rPr sz="2500" spc="-15" dirty="0">
                <a:latin typeface="Times New Roman"/>
                <a:cs typeface="Times New Roman"/>
              </a:rPr>
              <a:t>конфиденциальдығы </a:t>
            </a:r>
            <a:r>
              <a:rPr sz="2500" spc="-20" dirty="0">
                <a:latin typeface="Times New Roman"/>
                <a:cs typeface="Times New Roman"/>
              </a:rPr>
              <a:t>шифрлеу  </a:t>
            </a:r>
            <a:r>
              <a:rPr sz="2500" spc="-10" dirty="0">
                <a:latin typeface="Times New Roman"/>
                <a:cs typeface="Times New Roman"/>
              </a:rPr>
              <a:t>кезінде </a:t>
            </a:r>
            <a:r>
              <a:rPr sz="2500" spc="-15" dirty="0">
                <a:latin typeface="Times New Roman"/>
                <a:cs typeface="Times New Roman"/>
              </a:rPr>
              <a:t>қолданылатын </a:t>
            </a:r>
            <a:r>
              <a:rPr sz="2500" spc="5" dirty="0">
                <a:latin typeface="Times New Roman"/>
                <a:cs typeface="Times New Roman"/>
              </a:rPr>
              <a:t>қосымша </a:t>
            </a:r>
            <a:r>
              <a:rPr sz="2500" spc="-10" dirty="0">
                <a:latin typeface="Times New Roman"/>
                <a:cs typeface="Times New Roman"/>
              </a:rPr>
              <a:t>параметрлердің,  </a:t>
            </a:r>
            <a:r>
              <a:rPr sz="2500" i="1" spc="-10" dirty="0">
                <a:latin typeface="Times New Roman"/>
                <a:cs typeface="Times New Roman"/>
              </a:rPr>
              <a:t>шифрлеу </a:t>
            </a:r>
            <a:r>
              <a:rPr sz="2500" i="1" spc="-5" dirty="0">
                <a:latin typeface="Times New Roman"/>
                <a:cs typeface="Times New Roman"/>
              </a:rPr>
              <a:t>кілтінің </a:t>
            </a:r>
            <a:r>
              <a:rPr sz="2500" spc="-5" dirty="0">
                <a:latin typeface="Times New Roman"/>
                <a:cs typeface="Times New Roman"/>
              </a:rPr>
              <a:t>көмегімен </a:t>
            </a:r>
            <a:r>
              <a:rPr sz="2500" spc="-15" dirty="0">
                <a:latin typeface="Times New Roman"/>
                <a:cs typeface="Times New Roman"/>
              </a:rPr>
              <a:t>жүзеге </a:t>
            </a:r>
            <a:r>
              <a:rPr sz="2500" spc="-5" dirty="0">
                <a:latin typeface="Times New Roman"/>
                <a:cs typeface="Times New Roman"/>
              </a:rPr>
              <a:t>асырылады.  </a:t>
            </a:r>
            <a:r>
              <a:rPr sz="2500" spc="-20" dirty="0">
                <a:latin typeface="Times New Roman"/>
                <a:cs typeface="Times New Roman"/>
              </a:rPr>
              <a:t>Шифрлеу </a:t>
            </a:r>
            <a:r>
              <a:rPr sz="2500" spc="-5" dirty="0">
                <a:latin typeface="Times New Roman"/>
                <a:cs typeface="Times New Roman"/>
              </a:rPr>
              <a:t>кілтін білу </a:t>
            </a:r>
            <a:r>
              <a:rPr sz="2500" spc="-10" dirty="0">
                <a:latin typeface="Times New Roman"/>
                <a:cs typeface="Times New Roman"/>
              </a:rPr>
              <a:t>шифрлі </a:t>
            </a:r>
            <a:r>
              <a:rPr sz="2500" spc="-5" dirty="0">
                <a:latin typeface="Times New Roman"/>
                <a:cs typeface="Times New Roman"/>
              </a:rPr>
              <a:t>мәтінді дұрыс </a:t>
            </a:r>
            <a:r>
              <a:rPr sz="2500" spc="-10" dirty="0">
                <a:latin typeface="Times New Roman"/>
                <a:cs typeface="Times New Roman"/>
              </a:rPr>
              <a:t>шешуге  </a:t>
            </a:r>
            <a:r>
              <a:rPr sz="2500" spc="-5" dirty="0">
                <a:latin typeface="Times New Roman"/>
                <a:cs typeface="Times New Roman"/>
              </a:rPr>
              <a:t>көмектеседі.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31239" y="459104"/>
            <a:ext cx="7078345" cy="1097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10740" marR="5080" indent="-2098675">
              <a:lnSpc>
                <a:spcPct val="100000"/>
              </a:lnSpc>
            </a:pPr>
            <a:r>
              <a:rPr sz="3600" spc="-10" dirty="0">
                <a:solidFill>
                  <a:srgbClr val="000000"/>
                </a:solidFill>
              </a:rPr>
              <a:t>Мәліметтердің криптографиялық  </a:t>
            </a:r>
            <a:r>
              <a:rPr sz="3600" spc="-20" dirty="0">
                <a:solidFill>
                  <a:srgbClr val="000000"/>
                </a:solidFill>
              </a:rPr>
              <a:t>өзгеру</a:t>
            </a:r>
            <a:r>
              <a:rPr sz="3600" spc="-90" dirty="0">
                <a:solidFill>
                  <a:srgbClr val="000000"/>
                </a:solidFill>
              </a:rPr>
              <a:t> </a:t>
            </a:r>
            <a:r>
              <a:rPr sz="3600" spc="-5" dirty="0">
                <a:solidFill>
                  <a:srgbClr val="000000"/>
                </a:solidFill>
              </a:rPr>
              <a:t>әдістері:</a:t>
            </a:r>
            <a:endParaRPr sz="3600"/>
          </a:p>
        </p:txBody>
      </p:sp>
      <p:sp>
        <p:nvSpPr>
          <p:cNvPr id="9" name="object 9"/>
          <p:cNvSpPr txBox="1"/>
          <p:nvPr/>
        </p:nvSpPr>
        <p:spPr>
          <a:xfrm>
            <a:off x="535940" y="1635125"/>
            <a:ext cx="2442845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55" dirty="0">
                <a:latin typeface="Times New Roman"/>
                <a:cs typeface="Times New Roman"/>
              </a:rPr>
              <a:t>Шифрлеу.</a:t>
            </a: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95" dirty="0">
                <a:latin typeface="Times New Roman"/>
                <a:cs typeface="Times New Roman"/>
              </a:rPr>
              <a:t>Кодтау.</a:t>
            </a:r>
            <a:endParaRPr sz="28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10" dirty="0">
                <a:latin typeface="Times New Roman"/>
                <a:cs typeface="Times New Roman"/>
              </a:rPr>
              <a:t>Басқа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түрлері.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533" y="456496"/>
            <a:ext cx="6979920" cy="452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5599"/>
              </a:lnSpc>
            </a:pPr>
            <a:r>
              <a:rPr sz="3200" b="1" spc="-25" dirty="0">
                <a:latin typeface="Times New Roman"/>
                <a:cs typeface="Times New Roman"/>
              </a:rPr>
              <a:t>Шифрлеу </a:t>
            </a:r>
            <a:r>
              <a:rPr sz="3200" dirty="0">
                <a:latin typeface="Times New Roman"/>
                <a:cs typeface="Times New Roman"/>
              </a:rPr>
              <a:t>– </a:t>
            </a:r>
            <a:r>
              <a:rPr sz="3200" spc="-5" dirty="0">
                <a:latin typeface="Times New Roman"/>
                <a:cs typeface="Times New Roman"/>
              </a:rPr>
              <a:t>қорғалатын </a:t>
            </a:r>
            <a:r>
              <a:rPr sz="3200" spc="-10" dirty="0">
                <a:latin typeface="Times New Roman"/>
                <a:cs typeface="Times New Roman"/>
              </a:rPr>
              <a:t>хабардың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әрбір  </a:t>
            </a:r>
            <a:r>
              <a:rPr sz="3200" spc="-10" dirty="0">
                <a:latin typeface="Times New Roman"/>
                <a:cs typeface="Times New Roman"/>
              </a:rPr>
              <a:t>символы өзгеруге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ұшырайды.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200" b="1" spc="-25" dirty="0">
                <a:latin typeface="Times New Roman"/>
                <a:cs typeface="Times New Roman"/>
              </a:rPr>
              <a:t>Шифрлеу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тәсілдері: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250" spc="-1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-10" dirty="0">
                <a:latin typeface="Times New Roman"/>
                <a:cs typeface="Times New Roman"/>
              </a:rPr>
              <a:t>ауыстыру;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>
                <a:latin typeface="Times New Roman"/>
                <a:cs typeface="Times New Roman"/>
              </a:rPr>
              <a:t>алмастыру;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>
                <a:latin typeface="Times New Roman"/>
                <a:cs typeface="Times New Roman"/>
              </a:rPr>
              <a:t>аналитикалық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өзгеру;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dirty="0">
                <a:latin typeface="Times New Roman"/>
                <a:cs typeface="Times New Roman"/>
              </a:rPr>
              <a:t>гаммирлеу;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2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20" dirty="0">
                <a:latin typeface="Times New Roman"/>
                <a:cs typeface="Times New Roman"/>
              </a:rPr>
              <a:t>аралас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55" dirty="0">
                <a:latin typeface="Times New Roman"/>
                <a:cs typeface="Times New Roman"/>
              </a:rPr>
              <a:t>шифрлеу.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89699"/>
            <a:ext cx="7950834" cy="3653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</a:pPr>
            <a:r>
              <a:rPr sz="3200" b="1" spc="-65" dirty="0">
                <a:latin typeface="Times New Roman"/>
                <a:cs typeface="Times New Roman"/>
              </a:rPr>
              <a:t>Кодтау </a:t>
            </a:r>
            <a:r>
              <a:rPr sz="3200" dirty="0">
                <a:latin typeface="Times New Roman"/>
                <a:cs typeface="Times New Roman"/>
              </a:rPr>
              <a:t>– </a:t>
            </a:r>
            <a:r>
              <a:rPr sz="3200" spc="5" dirty="0">
                <a:latin typeface="Times New Roman"/>
                <a:cs typeface="Times New Roman"/>
              </a:rPr>
              <a:t>қорғалған </a:t>
            </a:r>
            <a:r>
              <a:rPr sz="3200" spc="-5" dirty="0">
                <a:latin typeface="Times New Roman"/>
                <a:cs typeface="Times New Roman"/>
              </a:rPr>
              <a:t>элементтердің </a:t>
            </a:r>
            <a:r>
              <a:rPr sz="3200" spc="-15" dirty="0">
                <a:latin typeface="Times New Roman"/>
                <a:cs typeface="Times New Roman"/>
              </a:rPr>
              <a:t>кейбір  </a:t>
            </a:r>
            <a:r>
              <a:rPr sz="3200" spc="-5" dirty="0">
                <a:latin typeface="Times New Roman"/>
                <a:cs typeface="Times New Roman"/>
              </a:rPr>
              <a:t>элементтері </a:t>
            </a:r>
            <a:r>
              <a:rPr sz="3200" spc="-25" dirty="0">
                <a:latin typeface="Times New Roman"/>
                <a:cs typeface="Times New Roman"/>
              </a:rPr>
              <a:t>(жеке </a:t>
            </a:r>
            <a:r>
              <a:rPr sz="3200" spc="-5" dirty="0">
                <a:latin typeface="Times New Roman"/>
                <a:cs typeface="Times New Roman"/>
              </a:rPr>
              <a:t>символдар </a:t>
            </a:r>
            <a:r>
              <a:rPr sz="3200" dirty="0">
                <a:latin typeface="Times New Roman"/>
                <a:cs typeface="Times New Roman"/>
              </a:rPr>
              <a:t>міндетті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20" dirty="0">
                <a:latin typeface="Times New Roman"/>
                <a:cs typeface="Times New Roman"/>
              </a:rPr>
              <a:t>емес)  </a:t>
            </a:r>
            <a:r>
              <a:rPr sz="3200" dirty="0">
                <a:latin typeface="Times New Roman"/>
                <a:cs typeface="Times New Roman"/>
              </a:rPr>
              <a:t>алдын </a:t>
            </a:r>
            <a:r>
              <a:rPr sz="3200" spc="5" dirty="0">
                <a:latin typeface="Times New Roman"/>
                <a:cs typeface="Times New Roman"/>
              </a:rPr>
              <a:t>ала таңдалған </a:t>
            </a:r>
            <a:r>
              <a:rPr sz="3200" spc="-30" dirty="0">
                <a:latin typeface="Times New Roman"/>
                <a:cs typeface="Times New Roman"/>
              </a:rPr>
              <a:t>кодтармен  </a:t>
            </a:r>
            <a:r>
              <a:rPr sz="3200" spc="-15" dirty="0">
                <a:latin typeface="Times New Roman"/>
                <a:cs typeface="Times New Roman"/>
              </a:rPr>
              <a:t>ауыстырылады.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200" b="1" spc="-65" dirty="0">
                <a:latin typeface="Times New Roman"/>
                <a:cs typeface="Times New Roman"/>
              </a:rPr>
              <a:t>Кодтау</a:t>
            </a:r>
            <a:r>
              <a:rPr sz="3200" b="1" spc="-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тәсілдері: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spc="5" dirty="0">
                <a:latin typeface="Times New Roman"/>
                <a:cs typeface="Times New Roman"/>
              </a:rPr>
              <a:t>мағыналык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5" dirty="0">
                <a:latin typeface="Times New Roman"/>
                <a:cs typeface="Times New Roman"/>
              </a:rPr>
              <a:t>кодтау;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5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dirty="0">
                <a:latin typeface="Times New Roman"/>
                <a:cs typeface="Times New Roman"/>
              </a:rPr>
              <a:t>символдық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100" dirty="0">
                <a:latin typeface="Times New Roman"/>
                <a:cs typeface="Times New Roman"/>
              </a:rPr>
              <a:t>кодтау.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7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1. Қорғаныс жүйесін құру кезеңдері</a:t>
            </a:r>
            <a:endParaRPr kumimoji="0" lang="kk-KZ" sz="14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mukhanov.ucoz.kz/suretter/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6572296" cy="321471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000232" y="4774180"/>
            <a:ext cx="4376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 smtClean="0"/>
              <a:t>Сурет 1. Қорғаныс жүйесін құру кезеңдері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1136"/>
            <a:ext cx="8065770" cy="4475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74295">
              <a:lnSpc>
                <a:spcPct val="100000"/>
              </a:lnSpc>
            </a:pPr>
            <a:r>
              <a:rPr sz="3200" b="1" i="1" dirty="0">
                <a:latin typeface="Times New Roman"/>
                <a:cs typeface="Times New Roman"/>
              </a:rPr>
              <a:t>Басқаларға </a:t>
            </a:r>
            <a:r>
              <a:rPr sz="3200" b="1" i="1" spc="-25" dirty="0">
                <a:latin typeface="Times New Roman"/>
                <a:cs typeface="Times New Roman"/>
              </a:rPr>
              <a:t>(жеке </a:t>
            </a:r>
            <a:r>
              <a:rPr sz="3200" b="1" i="1" spc="-10" dirty="0">
                <a:latin typeface="Times New Roman"/>
                <a:cs typeface="Times New Roman"/>
              </a:rPr>
              <a:t>түрлеріне) </a:t>
            </a:r>
            <a:r>
              <a:rPr sz="3200" dirty="0">
                <a:latin typeface="Times New Roman"/>
                <a:cs typeface="Times New Roman"/>
              </a:rPr>
              <a:t>– </a:t>
            </a:r>
            <a:r>
              <a:rPr sz="3200" spc="-70" dirty="0">
                <a:latin typeface="Times New Roman"/>
                <a:cs typeface="Times New Roman"/>
              </a:rPr>
              <a:t>кесу, </a:t>
            </a:r>
            <a:r>
              <a:rPr sz="3200" spc="-15" dirty="0">
                <a:latin typeface="Times New Roman"/>
                <a:cs typeface="Times New Roman"/>
              </a:rPr>
              <a:t>тарату  </a:t>
            </a:r>
            <a:r>
              <a:rPr sz="3200" dirty="0">
                <a:latin typeface="Times New Roman"/>
                <a:cs typeface="Times New Roman"/>
              </a:rPr>
              <a:t>және мәліметтерді </a:t>
            </a:r>
            <a:r>
              <a:rPr sz="3200" spc="-10" dirty="0">
                <a:latin typeface="Times New Roman"/>
                <a:cs typeface="Times New Roman"/>
              </a:rPr>
              <a:t>қысу </a:t>
            </a:r>
            <a:r>
              <a:rPr sz="3200" dirty="0">
                <a:latin typeface="Times New Roman"/>
                <a:cs typeface="Times New Roman"/>
              </a:rPr>
              <a:t>әдістері</a:t>
            </a:r>
            <a:r>
              <a:rPr sz="3200" spc="-1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кіреді.</a:t>
            </a:r>
            <a:endParaRPr sz="3200">
              <a:latin typeface="Times New Roman"/>
              <a:cs typeface="Times New Roman"/>
            </a:endParaRPr>
          </a:p>
          <a:p>
            <a:pPr marL="284480" marR="100330" indent="-272415">
              <a:lnSpc>
                <a:spcPct val="100000"/>
              </a:lnSpc>
              <a:spcBef>
                <a:spcPts val="600"/>
              </a:spcBef>
            </a:pPr>
            <a:r>
              <a:rPr sz="2250" spc="-1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200" b="1" i="1" spc="-10" dirty="0">
                <a:latin typeface="Times New Roman"/>
                <a:cs typeface="Times New Roman"/>
              </a:rPr>
              <a:t>Кесу </a:t>
            </a:r>
            <a:r>
              <a:rPr sz="3200" dirty="0">
                <a:latin typeface="Times New Roman"/>
                <a:cs typeface="Times New Roman"/>
              </a:rPr>
              <a:t>– мәліметтерді </a:t>
            </a:r>
            <a:r>
              <a:rPr sz="3200" spc="-55" dirty="0">
                <a:latin typeface="Times New Roman"/>
                <a:cs typeface="Times New Roman"/>
              </a:rPr>
              <a:t>тарату, </a:t>
            </a:r>
            <a:r>
              <a:rPr sz="3200" spc="-5" dirty="0">
                <a:latin typeface="Times New Roman"/>
                <a:cs typeface="Times New Roman"/>
              </a:rPr>
              <a:t>қорғалатын  </a:t>
            </a:r>
            <a:r>
              <a:rPr sz="3200" dirty="0">
                <a:latin typeface="Times New Roman"/>
                <a:cs typeface="Times New Roman"/>
              </a:rPr>
              <a:t>мәліметтер массиві әрқайсысы </a:t>
            </a:r>
            <a:r>
              <a:rPr sz="3200" spc="-5" dirty="0">
                <a:latin typeface="Times New Roman"/>
                <a:cs typeface="Times New Roman"/>
              </a:rPr>
              <a:t>қорғалатын  ақпараттар </a:t>
            </a:r>
            <a:r>
              <a:rPr sz="3200" spc="-10" dirty="0">
                <a:latin typeface="Times New Roman"/>
                <a:cs typeface="Times New Roman"/>
              </a:rPr>
              <a:t>мазмұнын </a:t>
            </a:r>
            <a:r>
              <a:rPr sz="3200" spc="5" dirty="0">
                <a:latin typeface="Times New Roman"/>
                <a:cs typeface="Times New Roman"/>
              </a:rPr>
              <a:t>ашуға </a:t>
            </a:r>
            <a:r>
              <a:rPr sz="3200" dirty="0">
                <a:latin typeface="Times New Roman"/>
                <a:cs typeface="Times New Roman"/>
              </a:rPr>
              <a:t>мүмкіндік  </a:t>
            </a:r>
            <a:r>
              <a:rPr sz="3200" spc="-10" dirty="0">
                <a:latin typeface="Times New Roman"/>
                <a:cs typeface="Times New Roman"/>
              </a:rPr>
              <a:t>бермейтін </a:t>
            </a:r>
            <a:r>
              <a:rPr sz="3200" spc="-5" dirty="0">
                <a:latin typeface="Times New Roman"/>
                <a:cs typeface="Times New Roman"/>
              </a:rPr>
              <a:t>элементтерге бөлінеді </a:t>
            </a:r>
            <a:r>
              <a:rPr sz="3200" dirty="0">
                <a:latin typeface="Times New Roman"/>
                <a:cs typeface="Times New Roman"/>
              </a:rPr>
              <a:t>және  </a:t>
            </a:r>
            <a:r>
              <a:rPr sz="3200" spc="10" dirty="0">
                <a:latin typeface="Times New Roman"/>
                <a:cs typeface="Times New Roman"/>
              </a:rPr>
              <a:t>осындай </a:t>
            </a:r>
            <a:r>
              <a:rPr sz="3200" dirty="0">
                <a:latin typeface="Times New Roman"/>
                <a:cs typeface="Times New Roman"/>
              </a:rPr>
              <a:t>тәсілмен ерекшеленген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элементтер  </a:t>
            </a:r>
            <a:r>
              <a:rPr sz="3200" spc="20" dirty="0">
                <a:latin typeface="Times New Roman"/>
                <a:cs typeface="Times New Roman"/>
              </a:rPr>
              <a:t>есте </a:t>
            </a:r>
            <a:r>
              <a:rPr sz="3200" spc="-15" dirty="0">
                <a:latin typeface="Times New Roman"/>
                <a:cs typeface="Times New Roman"/>
              </a:rPr>
              <a:t>сақтау </a:t>
            </a:r>
            <a:r>
              <a:rPr sz="3200" dirty="0">
                <a:latin typeface="Times New Roman"/>
                <a:cs typeface="Times New Roman"/>
              </a:rPr>
              <a:t>құрылғысының </a:t>
            </a:r>
            <a:r>
              <a:rPr sz="3200" spc="-10" dirty="0">
                <a:latin typeface="Times New Roman"/>
                <a:cs typeface="Times New Roman"/>
              </a:rPr>
              <a:t>әртүрлі  </a:t>
            </a:r>
            <a:r>
              <a:rPr sz="3200" spc="-25" dirty="0">
                <a:latin typeface="Times New Roman"/>
                <a:cs typeface="Times New Roman"/>
              </a:rPr>
              <a:t>аумағында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орналасады.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5152" y="2919222"/>
            <a:ext cx="8114030" cy="0"/>
          </a:xfrm>
          <a:custGeom>
            <a:avLst/>
            <a:gdLst/>
            <a:ahLst/>
            <a:cxnLst/>
            <a:rect l="l" t="t" r="r" b="b"/>
            <a:pathLst>
              <a:path w="8114030">
                <a:moveTo>
                  <a:pt x="0" y="0"/>
                </a:moveTo>
                <a:lnTo>
                  <a:pt x="8113776" y="0"/>
                </a:lnTo>
              </a:path>
            </a:pathLst>
          </a:custGeom>
          <a:ln w="22860">
            <a:solidFill>
              <a:srgbClr val="D261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601979"/>
            <a:ext cx="8427085" cy="2906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15" dirty="0">
                <a:latin typeface="Times New Roman"/>
                <a:cs typeface="Times New Roman"/>
              </a:rPr>
              <a:t>Криптожүйелер </a:t>
            </a:r>
            <a:r>
              <a:rPr sz="3600" spc="-5" dirty="0">
                <a:latin typeface="Times New Roman"/>
                <a:cs typeface="Times New Roman"/>
              </a:rPr>
              <a:t>екі класқа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бөлінеді:</a:t>
            </a:r>
            <a:endParaRPr sz="3600">
              <a:latin typeface="Times New Roman"/>
              <a:cs typeface="Times New Roman"/>
            </a:endParaRPr>
          </a:p>
          <a:p>
            <a:pPr marL="285115" marR="3032760" indent="-273050">
              <a:lnSpc>
                <a:spcPct val="100000"/>
              </a:lnSpc>
              <a:spcBef>
                <a:spcPts val="600"/>
              </a:spcBef>
            </a:pPr>
            <a:r>
              <a:rPr sz="250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u="heavy" spc="5" dirty="0">
                <a:solidFill>
                  <a:srgbClr val="D2611C"/>
                </a:solidFill>
                <a:latin typeface="Times New Roman"/>
                <a:cs typeface="Times New Roman"/>
              </a:rPr>
              <a:t>Симметриялық</a:t>
            </a:r>
            <a:r>
              <a:rPr sz="3600" u="heavy" spc="-85" dirty="0">
                <a:solidFill>
                  <a:srgbClr val="D2611C"/>
                </a:solidFill>
                <a:latin typeface="Times New Roman"/>
                <a:cs typeface="Times New Roman"/>
              </a:rPr>
              <a:t> </a:t>
            </a:r>
            <a:r>
              <a:rPr sz="3600" u="heavy" spc="-5" dirty="0">
                <a:solidFill>
                  <a:srgbClr val="D2611C"/>
                </a:solidFill>
                <a:latin typeface="Times New Roman"/>
                <a:cs typeface="Times New Roman"/>
              </a:rPr>
              <a:t>(біркілтті)  </a:t>
            </a:r>
            <a:r>
              <a:rPr sz="3600" u="heavy" dirty="0">
                <a:solidFill>
                  <a:srgbClr val="D2611C"/>
                </a:solidFill>
                <a:latin typeface="Times New Roman"/>
                <a:cs typeface="Times New Roman"/>
              </a:rPr>
              <a:t>криптосистемалар.</a:t>
            </a:r>
            <a:endParaRPr sz="3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100000"/>
              </a:lnSpc>
              <a:spcBef>
                <a:spcPts val="600"/>
              </a:spcBef>
            </a:pPr>
            <a:r>
              <a:rPr sz="2500" spc="-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5" dirty="0">
                <a:solidFill>
                  <a:srgbClr val="D2611C"/>
                </a:solidFill>
                <a:latin typeface="Times New Roman"/>
                <a:cs typeface="Times New Roman"/>
              </a:rPr>
              <a:t>Асимметриялық (ашық кілті бар екікілтті  </a:t>
            </a:r>
            <a:r>
              <a:rPr sz="3600" u="heavy" dirty="0">
                <a:solidFill>
                  <a:srgbClr val="D2611C"/>
                </a:solidFill>
                <a:latin typeface="Times New Roman"/>
                <a:cs typeface="Times New Roman"/>
              </a:rPr>
              <a:t>криптосистемалар).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88590" marR="5080" indent="-2010410">
              <a:lnSpc>
                <a:spcPct val="100000"/>
              </a:lnSpc>
            </a:pPr>
            <a:r>
              <a:rPr sz="3200" spc="-5" dirty="0"/>
              <a:t>К</a:t>
            </a:r>
            <a:r>
              <a:rPr sz="2550" spc="-5" dirty="0"/>
              <a:t>РИПТОЖҮЙЕЛЕРГЕ </a:t>
            </a:r>
            <a:r>
              <a:rPr sz="2550" spc="-25" dirty="0"/>
              <a:t>ҚОЙЫЛАТЫН  ТАЛАПТАР</a:t>
            </a:r>
            <a:r>
              <a:rPr sz="3200" spc="-25" dirty="0"/>
              <a:t>:</a:t>
            </a:r>
            <a:endParaRPr sz="3200"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10" dirty="0"/>
              <a:t>Шифрленген хабар </a:t>
            </a:r>
            <a:r>
              <a:rPr spc="-5" dirty="0"/>
              <a:t>тек кілт болғанда </a:t>
            </a:r>
            <a:r>
              <a:rPr dirty="0"/>
              <a:t>ғана оқылуы</a:t>
            </a:r>
            <a:r>
              <a:rPr spc="-40" dirty="0"/>
              <a:t> </a:t>
            </a:r>
            <a:r>
              <a:rPr spc="-5" dirty="0"/>
              <a:t>тиіс.</a:t>
            </a:r>
          </a:p>
          <a:p>
            <a:pPr marL="287020" marR="5715" indent="-274320" algn="just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10" dirty="0"/>
              <a:t>Шифрленген хабар </a:t>
            </a:r>
            <a:r>
              <a:rPr spc="-5" dirty="0"/>
              <a:t>фрагменті бойынша </a:t>
            </a:r>
            <a:r>
              <a:rPr spc="-30" dirty="0"/>
              <a:t>шифрлеудің  </a:t>
            </a:r>
            <a:r>
              <a:rPr spc="-5" dirty="0"/>
              <a:t>қолданылған кілтін </a:t>
            </a:r>
            <a:r>
              <a:rPr spc="-20" dirty="0"/>
              <a:t>анықтау </a:t>
            </a:r>
            <a:r>
              <a:rPr spc="-5" dirty="0"/>
              <a:t>үшін </a:t>
            </a:r>
            <a:r>
              <a:rPr spc="-10" dirty="0"/>
              <a:t>қажетті </a:t>
            </a:r>
            <a:r>
              <a:rPr dirty="0"/>
              <a:t>операциялар  </a:t>
            </a:r>
            <a:r>
              <a:rPr spc="5" dirty="0"/>
              <a:t>саны </a:t>
            </a:r>
            <a:r>
              <a:rPr spc="-5" dirty="0"/>
              <a:t>және </a:t>
            </a:r>
            <a:r>
              <a:rPr dirty="0"/>
              <a:t>оған </a:t>
            </a:r>
            <a:r>
              <a:rPr spc="-5" dirty="0"/>
              <a:t>сәйкес ашық мәтін </a:t>
            </a:r>
            <a:r>
              <a:rPr dirty="0"/>
              <a:t>мүмкін </a:t>
            </a:r>
            <a:r>
              <a:rPr spc="-20" dirty="0"/>
              <a:t>болатын  </a:t>
            </a:r>
            <a:r>
              <a:rPr spc="-10" dirty="0"/>
              <a:t>кілттердің </a:t>
            </a:r>
            <a:r>
              <a:rPr dirty="0"/>
              <a:t>жалпы санынан аз </a:t>
            </a:r>
            <a:r>
              <a:rPr spc="-25" dirty="0"/>
              <a:t>болмауы</a:t>
            </a:r>
            <a:r>
              <a:rPr spc="-5" dirty="0"/>
              <a:t> </a:t>
            </a:r>
            <a:r>
              <a:rPr spc="-15" dirty="0"/>
              <a:t>керек.</a:t>
            </a:r>
          </a:p>
          <a:p>
            <a:pPr marL="287020" marR="5080" indent="-274320" algn="just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10" dirty="0"/>
              <a:t>Барлық </a:t>
            </a:r>
            <a:r>
              <a:rPr spc="-5" dirty="0"/>
              <a:t>мүмкін </a:t>
            </a:r>
            <a:r>
              <a:rPr spc="-20" dirty="0"/>
              <a:t>болатын </a:t>
            </a:r>
            <a:r>
              <a:rPr spc="-5" dirty="0"/>
              <a:t>кілттерді </a:t>
            </a:r>
            <a:r>
              <a:rPr spc="-10" dirty="0"/>
              <a:t>артық </a:t>
            </a:r>
            <a:r>
              <a:rPr spc="-20" dirty="0"/>
              <a:t>таңдау жолымен  </a:t>
            </a:r>
            <a:r>
              <a:rPr spc="-10" dirty="0"/>
              <a:t>ақпараттарды </a:t>
            </a:r>
            <a:r>
              <a:rPr spc="-30" dirty="0"/>
              <a:t>шифрлеуді </a:t>
            </a:r>
            <a:r>
              <a:rPr spc="-5" dirty="0"/>
              <a:t>ашу үшін </a:t>
            </a:r>
            <a:r>
              <a:rPr spc="-10" dirty="0"/>
              <a:t>қажетті </a:t>
            </a:r>
            <a:r>
              <a:rPr spc="-5" dirty="0"/>
              <a:t>операциялар  </a:t>
            </a:r>
            <a:r>
              <a:rPr spc="5" dirty="0"/>
              <a:t>саны </a:t>
            </a:r>
            <a:r>
              <a:rPr spc="-5" dirty="0"/>
              <a:t>қатал төмен </a:t>
            </a:r>
            <a:r>
              <a:rPr dirty="0"/>
              <a:t>бағамен </a:t>
            </a:r>
            <a:r>
              <a:rPr spc="-10" dirty="0"/>
              <a:t>болуы </a:t>
            </a:r>
            <a:r>
              <a:rPr spc="-5" dirty="0"/>
              <a:t>тиіс және қазіргі  </a:t>
            </a:r>
            <a:r>
              <a:rPr spc="-20" dirty="0"/>
              <a:t>компьютерлердің </a:t>
            </a:r>
            <a:r>
              <a:rPr spc="-5" dirty="0"/>
              <a:t>мүмкіндіктерінің </a:t>
            </a:r>
            <a:r>
              <a:rPr spc="-10" dirty="0"/>
              <a:t>(тораптық есептеу  </a:t>
            </a:r>
            <a:r>
              <a:rPr spc="-5" dirty="0"/>
              <a:t>мүмкіндіктерін ескере </a:t>
            </a:r>
            <a:r>
              <a:rPr spc="-10" dirty="0"/>
              <a:t>отырып) </a:t>
            </a:r>
            <a:r>
              <a:rPr dirty="0"/>
              <a:t>шегінен шығуы</a:t>
            </a:r>
            <a:r>
              <a:rPr spc="-35" dirty="0"/>
              <a:t> </a:t>
            </a:r>
            <a:r>
              <a:rPr spc="-15" dirty="0"/>
              <a:t>керек.</a:t>
            </a:r>
          </a:p>
          <a:p>
            <a:pPr marL="287020" marR="5080" indent="-274320" algn="just">
              <a:lnSpc>
                <a:spcPts val="2300"/>
              </a:lnSpc>
              <a:spcBef>
                <a:spcPts val="58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20" dirty="0"/>
              <a:t>Шифрлеу </a:t>
            </a:r>
            <a:r>
              <a:rPr spc="-10" dirty="0"/>
              <a:t>алгоритмін </a:t>
            </a:r>
            <a:r>
              <a:rPr spc="-5" dirty="0"/>
              <a:t>білу </a:t>
            </a:r>
            <a:r>
              <a:rPr spc="-25" dirty="0"/>
              <a:t>қорғау </a:t>
            </a:r>
            <a:r>
              <a:rPr spc="-5" dirty="0"/>
              <a:t>сенімділігіне </a:t>
            </a:r>
            <a:r>
              <a:rPr spc="5" dirty="0"/>
              <a:t>әсер </a:t>
            </a:r>
            <a:r>
              <a:rPr spc="-15" dirty="0"/>
              <a:t>етпеуі </a:t>
            </a:r>
            <a:r>
              <a:rPr spc="570" dirty="0"/>
              <a:t> </a:t>
            </a:r>
            <a:r>
              <a:rPr spc="-5" dirty="0"/>
              <a:t>тиіс.</a:t>
            </a:r>
          </a:p>
          <a:p>
            <a:pPr marL="287020" marR="5080" indent="-274320" algn="just">
              <a:lnSpc>
                <a:spcPct val="80000"/>
              </a:lnSpc>
              <a:spcBef>
                <a:spcPts val="62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pc="-5" dirty="0"/>
              <a:t>Кілттің </a:t>
            </a:r>
            <a:r>
              <a:rPr spc="-15" dirty="0"/>
              <a:t>аздап </a:t>
            </a:r>
            <a:r>
              <a:rPr spc="-10" dirty="0"/>
              <a:t>өзгеруі </a:t>
            </a:r>
            <a:r>
              <a:rPr dirty="0"/>
              <a:t>бір </a:t>
            </a:r>
            <a:r>
              <a:rPr spc="-5" dirty="0"/>
              <a:t>кілтті </a:t>
            </a:r>
            <a:r>
              <a:rPr dirty="0"/>
              <a:t>ғана </a:t>
            </a:r>
            <a:r>
              <a:rPr spc="-5" dirty="0"/>
              <a:t>қолданғанның </a:t>
            </a:r>
            <a:r>
              <a:rPr dirty="0"/>
              <a:t>өзінде  </a:t>
            </a:r>
            <a:r>
              <a:rPr spc="-10" dirty="0"/>
              <a:t>шифрленген хабар </a:t>
            </a:r>
            <a:r>
              <a:rPr spc="-5" dirty="0"/>
              <a:t>түрінің </a:t>
            </a:r>
            <a:r>
              <a:rPr spc="-25" dirty="0"/>
              <a:t>елеулі </a:t>
            </a:r>
            <a:r>
              <a:rPr spc="-10" dirty="0"/>
              <a:t>өзгеруіне әкелуі</a:t>
            </a:r>
            <a:r>
              <a:rPr spc="-45" dirty="0"/>
              <a:t> </a:t>
            </a:r>
            <a:r>
              <a:rPr spc="-5" dirty="0"/>
              <a:t>тиіс.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10501" y="311975"/>
            <a:ext cx="1697989" cy="407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-10" dirty="0">
                <a:latin typeface="Times New Roman"/>
                <a:cs typeface="Times New Roman"/>
              </a:rPr>
              <a:t>элементтері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88175"/>
            <a:ext cx="6052820" cy="648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5080" indent="-273685">
              <a:lnSpc>
                <a:spcPts val="2500"/>
              </a:lnSpc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  <a:tab pos="1988820" algn="l"/>
                <a:tab pos="4175760" algn="l"/>
              </a:tabLst>
            </a:pPr>
            <a:r>
              <a:rPr sz="2600" dirty="0">
                <a:latin typeface="Times New Roman"/>
                <a:cs typeface="Times New Roman"/>
              </a:rPr>
              <a:t>Ши</a:t>
            </a:r>
            <a:r>
              <a:rPr sz="2600" spc="-10" dirty="0">
                <a:latin typeface="Times New Roman"/>
                <a:cs typeface="Times New Roman"/>
              </a:rPr>
              <a:t>ф</a:t>
            </a:r>
            <a:r>
              <a:rPr sz="2600" spc="-35" dirty="0">
                <a:latin typeface="Times New Roman"/>
                <a:cs typeface="Times New Roman"/>
              </a:rPr>
              <a:t>р</a:t>
            </a:r>
            <a:r>
              <a:rPr sz="2600" spc="-5" dirty="0">
                <a:latin typeface="Times New Roman"/>
                <a:cs typeface="Times New Roman"/>
              </a:rPr>
              <a:t>л</a:t>
            </a:r>
            <a:r>
              <a:rPr sz="2600" spc="-80" dirty="0">
                <a:latin typeface="Times New Roman"/>
                <a:cs typeface="Times New Roman"/>
              </a:rPr>
              <a:t>е</a:t>
            </a:r>
            <a:r>
              <a:rPr sz="2600" dirty="0">
                <a:latin typeface="Times New Roman"/>
                <a:cs typeface="Times New Roman"/>
              </a:rPr>
              <a:t>у	</a:t>
            </a:r>
            <a:r>
              <a:rPr sz="2600" spc="20" dirty="0">
                <a:latin typeface="Times New Roman"/>
                <a:cs typeface="Times New Roman"/>
              </a:rPr>
              <a:t>а</a:t>
            </a:r>
            <a:r>
              <a:rPr sz="2600" spc="-5" dirty="0">
                <a:latin typeface="Times New Roman"/>
                <a:cs typeface="Times New Roman"/>
              </a:rPr>
              <a:t>л</a:t>
            </a:r>
            <a:r>
              <a:rPr sz="2600" spc="-60" dirty="0">
                <a:latin typeface="Times New Roman"/>
                <a:cs typeface="Times New Roman"/>
              </a:rPr>
              <a:t>г</a:t>
            </a:r>
            <a:r>
              <a:rPr sz="2600" spc="-10" dirty="0">
                <a:latin typeface="Times New Roman"/>
                <a:cs typeface="Times New Roman"/>
              </a:rPr>
              <a:t>о</a:t>
            </a:r>
            <a:r>
              <a:rPr sz="2600" spc="5" dirty="0">
                <a:latin typeface="Times New Roman"/>
                <a:cs typeface="Times New Roman"/>
              </a:rPr>
              <a:t>р</a:t>
            </a:r>
            <a:r>
              <a:rPr sz="2600" dirty="0">
                <a:latin typeface="Times New Roman"/>
                <a:cs typeface="Times New Roman"/>
              </a:rPr>
              <a:t>и</a:t>
            </a:r>
            <a:r>
              <a:rPr sz="2600" spc="-15" dirty="0">
                <a:latin typeface="Times New Roman"/>
                <a:cs typeface="Times New Roman"/>
              </a:rPr>
              <a:t>т</a:t>
            </a:r>
            <a:r>
              <a:rPr sz="2600" spc="-10" dirty="0">
                <a:latin typeface="Times New Roman"/>
                <a:cs typeface="Times New Roman"/>
              </a:rPr>
              <a:t>мі</a:t>
            </a:r>
            <a:r>
              <a:rPr sz="2600" dirty="0">
                <a:latin typeface="Times New Roman"/>
                <a:cs typeface="Times New Roman"/>
              </a:rPr>
              <a:t>н</a:t>
            </a:r>
            <a:r>
              <a:rPr sz="2600" spc="-10" dirty="0">
                <a:latin typeface="Times New Roman"/>
                <a:cs typeface="Times New Roman"/>
              </a:rPr>
              <a:t>і</a:t>
            </a:r>
            <a:r>
              <a:rPr sz="2600" dirty="0">
                <a:latin typeface="Times New Roman"/>
                <a:cs typeface="Times New Roman"/>
              </a:rPr>
              <a:t>ң	</a:t>
            </a:r>
            <a:r>
              <a:rPr sz="2600" spc="-10" dirty="0">
                <a:latin typeface="Times New Roman"/>
                <a:cs typeface="Times New Roman"/>
              </a:rPr>
              <a:t>қ</a:t>
            </a:r>
            <a:r>
              <a:rPr sz="2600" spc="15" dirty="0">
                <a:latin typeface="Times New Roman"/>
                <a:cs typeface="Times New Roman"/>
              </a:rPr>
              <a:t>ұ</a:t>
            </a:r>
            <a:r>
              <a:rPr sz="2600" spc="5" dirty="0">
                <a:latin typeface="Times New Roman"/>
                <a:cs typeface="Times New Roman"/>
              </a:rPr>
              <a:t>р</a:t>
            </a:r>
            <a:r>
              <a:rPr sz="2600" dirty="0">
                <a:latin typeface="Times New Roman"/>
                <a:cs typeface="Times New Roman"/>
              </a:rPr>
              <a:t>ы</a:t>
            </a:r>
            <a:r>
              <a:rPr sz="2600" spc="-5" dirty="0">
                <a:latin typeface="Times New Roman"/>
                <a:cs typeface="Times New Roman"/>
              </a:rPr>
              <a:t>л</a:t>
            </a:r>
            <a:r>
              <a:rPr sz="2600" dirty="0">
                <a:latin typeface="Times New Roman"/>
                <a:cs typeface="Times New Roman"/>
              </a:rPr>
              <a:t>ы</a:t>
            </a:r>
            <a:r>
              <a:rPr sz="2600" spc="-10" dirty="0">
                <a:latin typeface="Times New Roman"/>
                <a:cs typeface="Times New Roman"/>
              </a:rPr>
              <a:t>мд</a:t>
            </a:r>
            <a:r>
              <a:rPr sz="2600" dirty="0">
                <a:latin typeface="Times New Roman"/>
                <a:cs typeface="Times New Roman"/>
              </a:rPr>
              <a:t>ық  </a:t>
            </a:r>
            <a:r>
              <a:rPr sz="2600" spc="-10" dirty="0">
                <a:latin typeface="Times New Roman"/>
                <a:cs typeface="Times New Roman"/>
              </a:rPr>
              <a:t>өзгеріссіз </a:t>
            </a:r>
            <a:r>
              <a:rPr sz="2600" spc="-5" dirty="0">
                <a:latin typeface="Times New Roman"/>
                <a:cs typeface="Times New Roman"/>
              </a:rPr>
              <a:t>болуы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керек.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098359"/>
            <a:ext cx="8074025" cy="4758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750" marR="6350" indent="-273050" algn="just">
              <a:lnSpc>
                <a:spcPts val="2500"/>
              </a:lnSpc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spc="-20" dirty="0">
                <a:latin typeface="Times New Roman"/>
                <a:cs typeface="Times New Roman"/>
              </a:rPr>
              <a:t>Шифрлеу </a:t>
            </a:r>
            <a:r>
              <a:rPr sz="2600" dirty="0">
                <a:latin typeface="Times New Roman"/>
                <a:cs typeface="Times New Roman"/>
              </a:rPr>
              <a:t>процесінде </a:t>
            </a:r>
            <a:r>
              <a:rPr sz="2600" spc="-10" dirty="0">
                <a:latin typeface="Times New Roman"/>
                <a:cs typeface="Times New Roman"/>
              </a:rPr>
              <a:t>хабарға </a:t>
            </a:r>
            <a:r>
              <a:rPr sz="2600" spc="-5" dirty="0">
                <a:latin typeface="Times New Roman"/>
                <a:cs typeface="Times New Roman"/>
              </a:rPr>
              <a:t>енгізілетін </a:t>
            </a:r>
            <a:r>
              <a:rPr sz="2600" spc="5" dirty="0">
                <a:latin typeface="Times New Roman"/>
                <a:cs typeface="Times New Roman"/>
              </a:rPr>
              <a:t>қосымша  </a:t>
            </a:r>
            <a:r>
              <a:rPr sz="2600" spc="-5" dirty="0">
                <a:latin typeface="Times New Roman"/>
                <a:cs typeface="Times New Roman"/>
              </a:rPr>
              <a:t>биттер </a:t>
            </a:r>
            <a:r>
              <a:rPr sz="2600" spc="-15" dirty="0">
                <a:latin typeface="Times New Roman"/>
                <a:cs typeface="Times New Roman"/>
              </a:rPr>
              <a:t>шифрленген </a:t>
            </a:r>
            <a:r>
              <a:rPr sz="2600" spc="-5" dirty="0">
                <a:latin typeface="Times New Roman"/>
                <a:cs typeface="Times New Roman"/>
              </a:rPr>
              <a:t>мәтінде </a:t>
            </a:r>
            <a:r>
              <a:rPr sz="2600" spc="-15" dirty="0">
                <a:latin typeface="Times New Roman"/>
                <a:cs typeface="Times New Roman"/>
              </a:rPr>
              <a:t>толық </a:t>
            </a:r>
            <a:r>
              <a:rPr sz="2600" spc="-5" dirty="0">
                <a:latin typeface="Times New Roman"/>
                <a:cs typeface="Times New Roman"/>
              </a:rPr>
              <a:t>және сенімді  </a:t>
            </a:r>
            <a:r>
              <a:rPr sz="2600" dirty="0">
                <a:latin typeface="Times New Roman"/>
                <a:cs typeface="Times New Roman"/>
              </a:rPr>
              <a:t>жасырылуы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тиіс.</a:t>
            </a:r>
            <a:endParaRPr sz="2600">
              <a:latin typeface="Times New Roman"/>
              <a:cs typeface="Times New Roman"/>
            </a:endParaRPr>
          </a:p>
          <a:p>
            <a:pPr marL="287020" marR="7620" indent="-274320" algn="just">
              <a:lnSpc>
                <a:spcPts val="2500"/>
              </a:lnSpc>
              <a:spcBef>
                <a:spcPts val="590"/>
              </a:spcBef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spc="-10" dirty="0">
                <a:latin typeface="Times New Roman"/>
                <a:cs typeface="Times New Roman"/>
              </a:rPr>
              <a:t>Шифрленген </a:t>
            </a:r>
            <a:r>
              <a:rPr sz="2600" spc="-5" dirty="0">
                <a:latin typeface="Times New Roman"/>
                <a:cs typeface="Times New Roman"/>
              </a:rPr>
              <a:t>мәтіннің ұзындығы </a:t>
            </a:r>
            <a:r>
              <a:rPr sz="2600" spc="-10" dirty="0">
                <a:latin typeface="Times New Roman"/>
                <a:cs typeface="Times New Roman"/>
              </a:rPr>
              <a:t>бастапқы </a:t>
            </a:r>
            <a:r>
              <a:rPr sz="2600" spc="-5" dirty="0">
                <a:latin typeface="Times New Roman"/>
                <a:cs typeface="Times New Roman"/>
              </a:rPr>
              <a:t>мәтіннің  </a:t>
            </a:r>
            <a:r>
              <a:rPr sz="2600" dirty="0">
                <a:latin typeface="Times New Roman"/>
                <a:cs typeface="Times New Roman"/>
              </a:rPr>
              <a:t>ұзындығына </a:t>
            </a:r>
            <a:r>
              <a:rPr sz="2600" spc="-5" dirty="0">
                <a:latin typeface="Times New Roman"/>
                <a:cs typeface="Times New Roman"/>
              </a:rPr>
              <a:t>тең болуы</a:t>
            </a:r>
            <a:r>
              <a:rPr sz="2600" spc="-15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тиіс.</a:t>
            </a:r>
            <a:endParaRPr sz="2600">
              <a:latin typeface="Times New Roman"/>
              <a:cs typeface="Times New Roman"/>
            </a:endParaRPr>
          </a:p>
          <a:p>
            <a:pPr marL="287020" marR="6350" indent="-274320" algn="just">
              <a:lnSpc>
                <a:spcPts val="2500"/>
              </a:lnSpc>
              <a:spcBef>
                <a:spcPts val="595"/>
              </a:spcBef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spc="-20" dirty="0">
                <a:latin typeface="Times New Roman"/>
                <a:cs typeface="Times New Roman"/>
              </a:rPr>
              <a:t>Шифрлеу </a:t>
            </a:r>
            <a:r>
              <a:rPr sz="2600" dirty="0">
                <a:latin typeface="Times New Roman"/>
                <a:cs typeface="Times New Roman"/>
              </a:rPr>
              <a:t>процесінде </a:t>
            </a:r>
            <a:r>
              <a:rPr sz="2600" spc="-15" dirty="0">
                <a:latin typeface="Times New Roman"/>
                <a:cs typeface="Times New Roman"/>
              </a:rPr>
              <a:t>тізбектей қолданылатын </a:t>
            </a:r>
            <a:r>
              <a:rPr sz="2600" spc="-5" dirty="0">
                <a:latin typeface="Times New Roman"/>
                <a:cs typeface="Times New Roman"/>
              </a:rPr>
              <a:t>кілттер  арасында жай және </a:t>
            </a:r>
            <a:r>
              <a:rPr sz="2600" spc="-10" dirty="0">
                <a:latin typeface="Times New Roman"/>
                <a:cs typeface="Times New Roman"/>
              </a:rPr>
              <a:t>жеңіл </a:t>
            </a:r>
            <a:r>
              <a:rPr sz="2600" spc="-15" dirty="0">
                <a:latin typeface="Times New Roman"/>
                <a:cs typeface="Times New Roman"/>
              </a:rPr>
              <a:t>орнатылатын </a:t>
            </a:r>
            <a:r>
              <a:rPr sz="2600" spc="-10" dirty="0">
                <a:latin typeface="Times New Roman"/>
                <a:cs typeface="Times New Roman"/>
              </a:rPr>
              <a:t>тәуелділіктер  </a:t>
            </a:r>
            <a:r>
              <a:rPr sz="2600" spc="-25" dirty="0">
                <a:latin typeface="Times New Roman"/>
                <a:cs typeface="Times New Roman"/>
              </a:rPr>
              <a:t>болмауы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керек.</a:t>
            </a:r>
            <a:endParaRPr sz="2600">
              <a:latin typeface="Times New Roman"/>
              <a:cs typeface="Times New Roman"/>
            </a:endParaRPr>
          </a:p>
          <a:p>
            <a:pPr marL="287020" marR="8255" indent="-274320" algn="just">
              <a:lnSpc>
                <a:spcPts val="2500"/>
              </a:lnSpc>
              <a:spcBef>
                <a:spcPts val="590"/>
              </a:spcBef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spc="-5" dirty="0">
                <a:latin typeface="Times New Roman"/>
                <a:cs typeface="Times New Roman"/>
              </a:rPr>
              <a:t>Мүмкін </a:t>
            </a:r>
            <a:r>
              <a:rPr sz="2600" spc="-20" dirty="0">
                <a:latin typeface="Times New Roman"/>
                <a:cs typeface="Times New Roman"/>
              </a:rPr>
              <a:t>болатын </a:t>
            </a:r>
            <a:r>
              <a:rPr sz="2600" spc="-5" dirty="0">
                <a:latin typeface="Times New Roman"/>
                <a:cs typeface="Times New Roman"/>
              </a:rPr>
              <a:t>жиындардың ішіндегі </a:t>
            </a:r>
            <a:r>
              <a:rPr sz="2600" spc="-15" dirty="0">
                <a:latin typeface="Times New Roman"/>
                <a:cs typeface="Times New Roman"/>
              </a:rPr>
              <a:t>кез </a:t>
            </a:r>
            <a:r>
              <a:rPr sz="2600" spc="-25" dirty="0">
                <a:latin typeface="Times New Roman"/>
                <a:cs typeface="Times New Roman"/>
              </a:rPr>
              <a:t>келген </a:t>
            </a:r>
            <a:r>
              <a:rPr sz="2600" spc="-10" dirty="0">
                <a:latin typeface="Times New Roman"/>
                <a:cs typeface="Times New Roman"/>
              </a:rPr>
              <a:t>кілт  ақпаратты </a:t>
            </a:r>
            <a:r>
              <a:rPr sz="2600" dirty="0">
                <a:latin typeface="Times New Roman"/>
                <a:cs typeface="Times New Roman"/>
              </a:rPr>
              <a:t>сенімді </a:t>
            </a:r>
            <a:r>
              <a:rPr sz="2600" spc="-35" dirty="0">
                <a:latin typeface="Times New Roman"/>
                <a:cs typeface="Times New Roman"/>
              </a:rPr>
              <a:t>қорғауды </a:t>
            </a:r>
            <a:r>
              <a:rPr sz="2600" spc="-5" dirty="0">
                <a:latin typeface="Times New Roman"/>
                <a:cs typeface="Times New Roman"/>
              </a:rPr>
              <a:t>қамтамасыз етуі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тиіс.</a:t>
            </a:r>
            <a:endParaRPr sz="2600">
              <a:latin typeface="Times New Roman"/>
              <a:cs typeface="Times New Roman"/>
            </a:endParaRPr>
          </a:p>
          <a:p>
            <a:pPr marL="287020" marR="5080" indent="-274320" algn="just">
              <a:lnSpc>
                <a:spcPts val="2500"/>
              </a:lnSpc>
              <a:spcBef>
                <a:spcPts val="595"/>
              </a:spcBef>
              <a:buClr>
                <a:srgbClr val="FE8637"/>
              </a:buClr>
              <a:buSzPct val="69230"/>
              <a:buFont typeface="Wingdings"/>
              <a:buChar char=""/>
              <a:tabLst>
                <a:tab pos="287020" algn="l"/>
              </a:tabLst>
            </a:pPr>
            <a:r>
              <a:rPr sz="2600" spc="-10" dirty="0">
                <a:latin typeface="Times New Roman"/>
                <a:cs typeface="Times New Roman"/>
              </a:rPr>
              <a:t>Алгоритм </a:t>
            </a:r>
            <a:r>
              <a:rPr sz="2600" spc="-5" dirty="0">
                <a:latin typeface="Times New Roman"/>
                <a:cs typeface="Times New Roman"/>
              </a:rPr>
              <a:t>программалық </a:t>
            </a:r>
            <a:r>
              <a:rPr sz="2600" spc="-10" dirty="0">
                <a:latin typeface="Times New Roman"/>
                <a:cs typeface="Times New Roman"/>
              </a:rPr>
              <a:t>тәрізді </a:t>
            </a:r>
            <a:r>
              <a:rPr sz="2600" spc="-15" dirty="0">
                <a:latin typeface="Times New Roman"/>
                <a:cs typeface="Times New Roman"/>
              </a:rPr>
              <a:t>аппараттық </a:t>
            </a:r>
            <a:r>
              <a:rPr sz="2600" spc="-45" dirty="0">
                <a:latin typeface="Times New Roman"/>
                <a:cs typeface="Times New Roman"/>
              </a:rPr>
              <a:t>іске  асуды </a:t>
            </a:r>
            <a:r>
              <a:rPr sz="2600" spc="-15" dirty="0">
                <a:latin typeface="Times New Roman"/>
                <a:cs typeface="Times New Roman"/>
              </a:rPr>
              <a:t>жіберуі </a:t>
            </a:r>
            <a:r>
              <a:rPr sz="2600" spc="-10" dirty="0">
                <a:latin typeface="Times New Roman"/>
                <a:cs typeface="Times New Roman"/>
              </a:rPr>
              <a:t>тиіс, </a:t>
            </a:r>
            <a:r>
              <a:rPr sz="2600" dirty="0">
                <a:latin typeface="Times New Roman"/>
                <a:cs typeface="Times New Roman"/>
              </a:rPr>
              <a:t>бұл </a:t>
            </a:r>
            <a:r>
              <a:rPr sz="2600" spc="-5" dirty="0">
                <a:latin typeface="Times New Roman"/>
                <a:cs typeface="Times New Roman"/>
              </a:rPr>
              <a:t>жағдайда кілт ұзындығының  </a:t>
            </a:r>
            <a:r>
              <a:rPr sz="2600" spc="-15" dirty="0">
                <a:latin typeface="Times New Roman"/>
                <a:cs typeface="Times New Roman"/>
              </a:rPr>
              <a:t>өзгеруі</a:t>
            </a:r>
            <a:r>
              <a:rPr sz="2600" spc="62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шифрлеу </a:t>
            </a:r>
            <a:r>
              <a:rPr sz="2600" spc="-10" dirty="0">
                <a:latin typeface="Times New Roman"/>
                <a:cs typeface="Times New Roman"/>
              </a:rPr>
              <a:t>алгоритмінің </a:t>
            </a:r>
            <a:r>
              <a:rPr sz="2600" dirty="0">
                <a:latin typeface="Times New Roman"/>
                <a:cs typeface="Times New Roman"/>
              </a:rPr>
              <a:t>сапалы </a:t>
            </a:r>
            <a:r>
              <a:rPr sz="2600" spc="-10" dirty="0">
                <a:latin typeface="Times New Roman"/>
                <a:cs typeface="Times New Roman"/>
              </a:rPr>
              <a:t>төмендеуіне  </a:t>
            </a:r>
            <a:r>
              <a:rPr sz="2600" spc="-20" dirty="0">
                <a:latin typeface="Times New Roman"/>
                <a:cs typeface="Times New Roman"/>
              </a:rPr>
              <a:t>әкелмеуі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керек.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2854" rIns="0" bIns="0" rtlCol="0">
            <a:spAutoFit/>
          </a:bodyPr>
          <a:lstStyle/>
          <a:p>
            <a:pPr marL="966469">
              <a:lnSpc>
                <a:spcPct val="100000"/>
              </a:lnSpc>
            </a:pPr>
            <a:r>
              <a:rPr sz="3000" spc="-5" dirty="0"/>
              <a:t>А</a:t>
            </a:r>
            <a:r>
              <a:rPr spc="-5" dirty="0"/>
              <a:t>ШЫҚ КІЛТТІ</a:t>
            </a:r>
            <a:r>
              <a:rPr spc="260" dirty="0"/>
              <a:t> </a:t>
            </a:r>
            <a:r>
              <a:rPr spc="-15" dirty="0"/>
              <a:t>КРИПТОЖҮЙЕЛЕР</a:t>
            </a:r>
            <a:endParaRPr sz="3000"/>
          </a:p>
        </p:txBody>
      </p:sp>
      <p:sp>
        <p:nvSpPr>
          <p:cNvPr id="9" name="object 9"/>
          <p:cNvSpPr txBox="1"/>
          <p:nvPr/>
        </p:nvSpPr>
        <p:spPr>
          <a:xfrm>
            <a:off x="535406" y="960531"/>
            <a:ext cx="7536180" cy="3916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62280">
              <a:lnSpc>
                <a:spcPct val="103800"/>
              </a:lnSpc>
            </a:pPr>
            <a:r>
              <a:rPr sz="2100" spc="-5" dirty="0">
                <a:latin typeface="Times New Roman"/>
                <a:cs typeface="Times New Roman"/>
              </a:rPr>
              <a:t>Ашық кілтті </a:t>
            </a:r>
            <a:r>
              <a:rPr sz="2100" spc="-10" dirty="0">
                <a:latin typeface="Times New Roman"/>
                <a:cs typeface="Times New Roman"/>
              </a:rPr>
              <a:t>криптожүйелер </a:t>
            </a:r>
            <a:r>
              <a:rPr sz="2100" spc="-5" dirty="0">
                <a:latin typeface="Times New Roman"/>
                <a:cs typeface="Times New Roman"/>
              </a:rPr>
              <a:t>классикалық </a:t>
            </a:r>
            <a:r>
              <a:rPr sz="2100" dirty="0">
                <a:latin typeface="Times New Roman"/>
                <a:cs typeface="Times New Roman"/>
              </a:rPr>
              <a:t>және қазіргі </a:t>
            </a:r>
            <a:r>
              <a:rPr sz="2100" spc="-10" dirty="0">
                <a:latin typeface="Times New Roman"/>
                <a:cs typeface="Times New Roman"/>
              </a:rPr>
              <a:t>кездегі  </a:t>
            </a:r>
            <a:r>
              <a:rPr sz="2100" dirty="0">
                <a:latin typeface="Times New Roman"/>
                <a:cs typeface="Times New Roman"/>
              </a:rPr>
              <a:t>алгебра </a:t>
            </a:r>
            <a:r>
              <a:rPr sz="2100" spc="-5" dirty="0">
                <a:latin typeface="Times New Roman"/>
                <a:cs typeface="Times New Roman"/>
              </a:rPr>
              <a:t>негізінде өңделген </a:t>
            </a:r>
            <a:r>
              <a:rPr sz="2100" spc="-10" dirty="0">
                <a:latin typeface="Times New Roman"/>
                <a:cs typeface="Times New Roman"/>
              </a:rPr>
              <a:t>(Диффи </a:t>
            </a:r>
            <a:r>
              <a:rPr sz="2100" dirty="0">
                <a:latin typeface="Times New Roman"/>
                <a:cs typeface="Times New Roman"/>
              </a:rPr>
              <a:t>және </a:t>
            </a:r>
            <a:r>
              <a:rPr sz="2100" spc="-5" dirty="0">
                <a:latin typeface="Times New Roman"/>
                <a:cs typeface="Times New Roman"/>
              </a:rPr>
              <a:t>Хеллман,</a:t>
            </a:r>
            <a:r>
              <a:rPr sz="2100" dirty="0">
                <a:latin typeface="Times New Roman"/>
                <a:cs typeface="Times New Roman"/>
              </a:rPr>
              <a:t> 1975ж.)</a:t>
            </a:r>
            <a:endParaRPr sz="2100">
              <a:latin typeface="Times New Roman"/>
              <a:cs typeface="Times New Roman"/>
            </a:endParaRPr>
          </a:p>
          <a:p>
            <a:pPr marL="12700" marR="5080" indent="65405">
              <a:lnSpc>
                <a:spcPct val="103800"/>
              </a:lnSpc>
            </a:pPr>
            <a:r>
              <a:rPr sz="2100" spc="-5" dirty="0">
                <a:latin typeface="Times New Roman"/>
                <a:cs typeface="Times New Roman"/>
              </a:rPr>
              <a:t>Оның </a:t>
            </a:r>
            <a:r>
              <a:rPr sz="2100" dirty="0">
                <a:latin typeface="Times New Roman"/>
                <a:cs typeface="Times New Roman"/>
              </a:rPr>
              <a:t>мәні: </a:t>
            </a:r>
            <a:r>
              <a:rPr sz="2100" spc="-5" dirty="0">
                <a:latin typeface="Times New Roman"/>
                <a:cs typeface="Times New Roman"/>
              </a:rPr>
              <a:t>АЖ-ның </a:t>
            </a:r>
            <a:r>
              <a:rPr sz="2100" dirty="0">
                <a:latin typeface="Times New Roman"/>
                <a:cs typeface="Times New Roman"/>
              </a:rPr>
              <a:t>әрбір </a:t>
            </a:r>
            <a:r>
              <a:rPr sz="2100" spc="10" dirty="0">
                <a:latin typeface="Times New Roman"/>
                <a:cs typeface="Times New Roman"/>
              </a:rPr>
              <a:t>адрес </a:t>
            </a:r>
            <a:r>
              <a:rPr sz="2100" spc="5" dirty="0">
                <a:latin typeface="Times New Roman"/>
                <a:cs typeface="Times New Roman"/>
              </a:rPr>
              <a:t>иесімен </a:t>
            </a:r>
            <a:r>
              <a:rPr sz="2100" dirty="0">
                <a:latin typeface="Times New Roman"/>
                <a:cs typeface="Times New Roman"/>
              </a:rPr>
              <a:t>арнайы </a:t>
            </a:r>
            <a:r>
              <a:rPr sz="2100" spc="-5" dirty="0">
                <a:latin typeface="Times New Roman"/>
                <a:cs typeface="Times New Roman"/>
              </a:rPr>
              <a:t>ереже </a:t>
            </a:r>
            <a:r>
              <a:rPr sz="2100" dirty="0">
                <a:latin typeface="Times New Roman"/>
                <a:cs typeface="Times New Roman"/>
              </a:rPr>
              <a:t>бойынша  өзара </a:t>
            </a:r>
            <a:r>
              <a:rPr sz="2100" spc="-5" dirty="0">
                <a:latin typeface="Times New Roman"/>
                <a:cs typeface="Times New Roman"/>
              </a:rPr>
              <a:t>байланысқан </a:t>
            </a:r>
            <a:r>
              <a:rPr sz="2100" dirty="0">
                <a:latin typeface="Times New Roman"/>
                <a:cs typeface="Times New Roman"/>
              </a:rPr>
              <a:t>екі </a:t>
            </a:r>
            <a:r>
              <a:rPr sz="2100" spc="-5" dirty="0">
                <a:latin typeface="Times New Roman"/>
                <a:cs typeface="Times New Roman"/>
              </a:rPr>
              <a:t>кілт генерацияланады: 1-ші кілт </a:t>
            </a:r>
            <a:r>
              <a:rPr sz="2100" dirty="0">
                <a:latin typeface="Times New Roman"/>
                <a:cs typeface="Times New Roman"/>
              </a:rPr>
              <a:t>– </a:t>
            </a:r>
            <a:r>
              <a:rPr sz="2100" b="1" spc="-5" dirty="0">
                <a:latin typeface="Times New Roman"/>
                <a:cs typeface="Times New Roman"/>
              </a:rPr>
              <a:t>ашық</a:t>
            </a:r>
            <a:r>
              <a:rPr sz="2100" spc="-5" dirty="0">
                <a:latin typeface="Times New Roman"/>
                <a:cs typeface="Times New Roman"/>
              </a:rPr>
              <a:t>,  </a:t>
            </a:r>
            <a:r>
              <a:rPr sz="2100" dirty="0">
                <a:latin typeface="Times New Roman"/>
                <a:cs typeface="Times New Roman"/>
              </a:rPr>
              <a:t>екіншісі –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b="1" dirty="0">
                <a:latin typeface="Times New Roman"/>
                <a:cs typeface="Times New Roman"/>
              </a:rPr>
              <a:t>жабық</a:t>
            </a:r>
            <a:r>
              <a:rPr sz="2100" dirty="0">
                <a:latin typeface="Times New Roman"/>
                <a:cs typeface="Times New Roman"/>
              </a:rPr>
              <a:t>.</a:t>
            </a:r>
            <a:endParaRPr sz="2100">
              <a:latin typeface="Times New Roman"/>
              <a:cs typeface="Times New Roman"/>
            </a:endParaRPr>
          </a:p>
          <a:p>
            <a:pPr marL="12700" marR="45720" indent="65405">
              <a:lnSpc>
                <a:spcPct val="103800"/>
              </a:lnSpc>
            </a:pPr>
            <a:r>
              <a:rPr sz="2100" spc="-5" dirty="0">
                <a:latin typeface="Times New Roman"/>
                <a:cs typeface="Times New Roman"/>
              </a:rPr>
              <a:t>Бір кілт </a:t>
            </a:r>
            <a:r>
              <a:rPr sz="2100" dirty="0">
                <a:latin typeface="Times New Roman"/>
                <a:cs typeface="Times New Roman"/>
              </a:rPr>
              <a:t>ашық </a:t>
            </a:r>
            <a:r>
              <a:rPr sz="2100" spc="-10" dirty="0">
                <a:latin typeface="Times New Roman"/>
                <a:cs typeface="Times New Roman"/>
              </a:rPr>
              <a:t>болып </a:t>
            </a:r>
            <a:r>
              <a:rPr sz="2100" dirty="0">
                <a:latin typeface="Times New Roman"/>
                <a:cs typeface="Times New Roman"/>
              </a:rPr>
              <a:t>жарияланса, екіншісі жабық </a:t>
            </a:r>
            <a:r>
              <a:rPr sz="2100" spc="-5" dirty="0">
                <a:latin typeface="Times New Roman"/>
                <a:cs typeface="Times New Roman"/>
              </a:rPr>
              <a:t>болады. Ашық  кілт жарияланады </a:t>
            </a:r>
            <a:r>
              <a:rPr sz="2100" dirty="0">
                <a:latin typeface="Times New Roman"/>
                <a:cs typeface="Times New Roman"/>
              </a:rPr>
              <a:t>және </a:t>
            </a:r>
            <a:r>
              <a:rPr sz="2100" spc="10" dirty="0">
                <a:latin typeface="Times New Roman"/>
                <a:cs typeface="Times New Roman"/>
              </a:rPr>
              <a:t>адрес </a:t>
            </a:r>
            <a:r>
              <a:rPr sz="2100" spc="5" dirty="0">
                <a:latin typeface="Times New Roman"/>
                <a:cs typeface="Times New Roman"/>
              </a:rPr>
              <a:t>иесіне </a:t>
            </a:r>
            <a:r>
              <a:rPr sz="2100" spc="-5" dirty="0">
                <a:latin typeface="Times New Roman"/>
                <a:cs typeface="Times New Roman"/>
              </a:rPr>
              <a:t>хабар жібергісі </a:t>
            </a:r>
            <a:r>
              <a:rPr sz="2100" spc="-15" dirty="0">
                <a:latin typeface="Times New Roman"/>
                <a:cs typeface="Times New Roman"/>
              </a:rPr>
              <a:t>келген </a:t>
            </a:r>
            <a:r>
              <a:rPr sz="2100" spc="-10" dirty="0">
                <a:latin typeface="Times New Roman"/>
                <a:cs typeface="Times New Roman"/>
              </a:rPr>
              <a:t>кез  </a:t>
            </a:r>
            <a:r>
              <a:rPr sz="2100" spc="-15" dirty="0">
                <a:latin typeface="Times New Roman"/>
                <a:cs typeface="Times New Roman"/>
              </a:rPr>
              <a:t>келген </a:t>
            </a:r>
            <a:r>
              <a:rPr sz="2100" dirty="0">
                <a:latin typeface="Times New Roman"/>
                <a:cs typeface="Times New Roman"/>
              </a:rPr>
              <a:t>адамға ашық. </a:t>
            </a:r>
            <a:r>
              <a:rPr sz="2100" spc="-10" dirty="0">
                <a:latin typeface="Times New Roman"/>
                <a:cs typeface="Times New Roman"/>
              </a:rPr>
              <a:t>Жабық </a:t>
            </a:r>
            <a:r>
              <a:rPr sz="2100" spc="-5" dirty="0">
                <a:latin typeface="Times New Roman"/>
                <a:cs typeface="Times New Roman"/>
              </a:rPr>
              <a:t>кілт </a:t>
            </a:r>
            <a:r>
              <a:rPr sz="2100" spc="10" dirty="0">
                <a:latin typeface="Times New Roman"/>
                <a:cs typeface="Times New Roman"/>
              </a:rPr>
              <a:t>адрес </a:t>
            </a:r>
            <a:r>
              <a:rPr sz="2100" spc="5" dirty="0">
                <a:latin typeface="Times New Roman"/>
                <a:cs typeface="Times New Roman"/>
              </a:rPr>
              <a:t>иесімен </a:t>
            </a:r>
            <a:r>
              <a:rPr sz="2100" spc="-5" dirty="0">
                <a:latin typeface="Times New Roman"/>
                <a:cs typeface="Times New Roman"/>
              </a:rPr>
              <a:t>құпияда  </a:t>
            </a:r>
            <a:r>
              <a:rPr sz="2100" spc="5" dirty="0">
                <a:latin typeface="Times New Roman"/>
                <a:cs typeface="Times New Roman"/>
              </a:rPr>
              <a:t>сақталады. </a:t>
            </a:r>
            <a:r>
              <a:rPr sz="2100" spc="-5" dirty="0">
                <a:latin typeface="Times New Roman"/>
                <a:cs typeface="Times New Roman"/>
              </a:rPr>
              <a:t>Бастапқы мәтін </a:t>
            </a:r>
            <a:r>
              <a:rPr sz="2100" dirty="0">
                <a:latin typeface="Times New Roman"/>
                <a:cs typeface="Times New Roman"/>
              </a:rPr>
              <a:t>ашық </a:t>
            </a:r>
            <a:r>
              <a:rPr sz="2100" spc="-5" dirty="0">
                <a:latin typeface="Times New Roman"/>
                <a:cs typeface="Times New Roman"/>
              </a:rPr>
              <a:t>кілтпен </a:t>
            </a:r>
            <a:r>
              <a:rPr sz="2100" spc="-10" dirty="0">
                <a:latin typeface="Times New Roman"/>
                <a:cs typeface="Times New Roman"/>
              </a:rPr>
              <a:t>шифрленеді </a:t>
            </a:r>
            <a:r>
              <a:rPr sz="2100" dirty="0">
                <a:latin typeface="Times New Roman"/>
                <a:cs typeface="Times New Roman"/>
              </a:rPr>
              <a:t>және </a:t>
            </a:r>
            <a:r>
              <a:rPr sz="2100" spc="10" dirty="0">
                <a:latin typeface="Times New Roman"/>
                <a:cs typeface="Times New Roman"/>
              </a:rPr>
              <a:t>адрес  </a:t>
            </a:r>
            <a:r>
              <a:rPr sz="2100" spc="5" dirty="0">
                <a:latin typeface="Times New Roman"/>
                <a:cs typeface="Times New Roman"/>
              </a:rPr>
              <a:t>иесіне </a:t>
            </a:r>
            <a:r>
              <a:rPr sz="2100" spc="-10" dirty="0">
                <a:latin typeface="Times New Roman"/>
                <a:cs typeface="Times New Roman"/>
              </a:rPr>
              <a:t>беріледі. </a:t>
            </a:r>
            <a:r>
              <a:rPr sz="2100" spc="-5" dirty="0">
                <a:latin typeface="Times New Roman"/>
                <a:cs typeface="Times New Roman"/>
              </a:rPr>
              <a:t>Хабардың </a:t>
            </a:r>
            <a:r>
              <a:rPr sz="2100" dirty="0">
                <a:latin typeface="Times New Roman"/>
                <a:cs typeface="Times New Roman"/>
              </a:rPr>
              <a:t>шифрін ашу </a:t>
            </a:r>
            <a:r>
              <a:rPr sz="2100" spc="10" dirty="0">
                <a:latin typeface="Times New Roman"/>
                <a:cs typeface="Times New Roman"/>
              </a:rPr>
              <a:t>адрес </a:t>
            </a:r>
            <a:r>
              <a:rPr sz="2100" spc="5" dirty="0">
                <a:latin typeface="Times New Roman"/>
                <a:cs typeface="Times New Roman"/>
              </a:rPr>
              <a:t>иесінің </a:t>
            </a:r>
            <a:r>
              <a:rPr sz="2100" dirty="0">
                <a:latin typeface="Times New Roman"/>
                <a:cs typeface="Times New Roman"/>
              </a:rPr>
              <a:t>өзіне ғана  </a:t>
            </a:r>
            <a:r>
              <a:rPr sz="2100" spc="-10" dirty="0">
                <a:latin typeface="Times New Roman"/>
                <a:cs typeface="Times New Roman"/>
              </a:rPr>
              <a:t>белгілі </a:t>
            </a:r>
            <a:r>
              <a:rPr sz="2100" dirty="0">
                <a:latin typeface="Times New Roman"/>
                <a:cs typeface="Times New Roman"/>
              </a:rPr>
              <a:t>жабық </a:t>
            </a:r>
            <a:r>
              <a:rPr sz="2100" spc="-5" dirty="0">
                <a:latin typeface="Times New Roman"/>
                <a:cs typeface="Times New Roman"/>
              </a:rPr>
              <a:t>кілтті қолдану </a:t>
            </a:r>
            <a:r>
              <a:rPr sz="2100" dirty="0">
                <a:latin typeface="Times New Roman"/>
                <a:cs typeface="Times New Roman"/>
              </a:rPr>
              <a:t>арқылы </a:t>
            </a:r>
            <a:r>
              <a:rPr sz="2100" spc="-5" dirty="0">
                <a:latin typeface="Times New Roman"/>
                <a:cs typeface="Times New Roman"/>
              </a:rPr>
              <a:t>жүзеге </a:t>
            </a:r>
            <a:r>
              <a:rPr sz="2100" spc="-10" dirty="0">
                <a:latin typeface="Times New Roman"/>
                <a:cs typeface="Times New Roman"/>
              </a:rPr>
              <a:t>асуы</a:t>
            </a:r>
            <a:r>
              <a:rPr sz="2100" spc="-2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мүмкін.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100" spc="1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endParaRPr sz="11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12875" y="79057"/>
            <a:ext cx="5554980" cy="854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0665" marR="5080" indent="-1498600">
              <a:lnSpc>
                <a:spcPct val="100000"/>
              </a:lnSpc>
            </a:pPr>
            <a:r>
              <a:rPr sz="2800" spc="-10" dirty="0"/>
              <a:t>С</a:t>
            </a:r>
            <a:r>
              <a:rPr sz="2250" spc="-10" dirty="0"/>
              <a:t>ИММЕТРИЯЛЫҚ </a:t>
            </a:r>
            <a:r>
              <a:rPr sz="2250" spc="-40" dirty="0"/>
              <a:t>КРИПТОЖҮЙЕЛЕР</a:t>
            </a:r>
            <a:r>
              <a:rPr sz="2800" spc="-40" dirty="0"/>
              <a:t>.  </a:t>
            </a:r>
            <a:r>
              <a:rPr sz="2800" spc="-50" dirty="0"/>
              <a:t>А</a:t>
            </a:r>
            <a:r>
              <a:rPr sz="2250" spc="-50" dirty="0"/>
              <a:t>ЛМАСТЫРУЛАР</a:t>
            </a:r>
            <a:endParaRPr sz="2250"/>
          </a:p>
        </p:txBody>
      </p:sp>
      <p:sp>
        <p:nvSpPr>
          <p:cNvPr id="9" name="object 9"/>
          <p:cNvSpPr txBox="1"/>
          <p:nvPr/>
        </p:nvSpPr>
        <p:spPr>
          <a:xfrm>
            <a:off x="535940" y="1049400"/>
            <a:ext cx="7364095" cy="5058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442595" indent="-22860">
              <a:lnSpc>
                <a:spcPts val="2560"/>
              </a:lnSpc>
            </a:pPr>
            <a:r>
              <a:rPr sz="2400" spc="-5" dirty="0">
                <a:latin typeface="Century Schoolbook"/>
                <a:cs typeface="Century Schoolbook"/>
              </a:rPr>
              <a:t>Хабарларды шифрлеу кезінде де, шифрлеуді  аш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анда да бір </a:t>
            </a:r>
            <a:r>
              <a:rPr sz="2400" spc="-5" dirty="0">
                <a:latin typeface="Times New Roman"/>
                <a:cs typeface="Times New Roman"/>
              </a:rPr>
              <a:t>құ</a:t>
            </a:r>
            <a:r>
              <a:rPr sz="2400" spc="-5" dirty="0">
                <a:latin typeface="Century Schoolbook"/>
                <a:cs typeface="Century Schoolbook"/>
              </a:rPr>
              <a:t>пия кілт</a:t>
            </a:r>
            <a:r>
              <a:rPr sz="2400" spc="-3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олданылады.</a:t>
            </a:r>
            <a:endParaRPr sz="2400">
              <a:latin typeface="Century Schoolbook"/>
              <a:cs typeface="Century Schoolbook"/>
            </a:endParaRPr>
          </a:p>
          <a:p>
            <a:pPr marL="263525">
              <a:lnSpc>
                <a:spcPct val="100000"/>
              </a:lnSpc>
              <a:spcBef>
                <a:spcPts val="280"/>
              </a:spcBef>
            </a:pPr>
            <a:r>
              <a:rPr sz="2400" b="1" spc="-5" dirty="0">
                <a:latin typeface="Times New Roman"/>
                <a:cs typeface="Times New Roman"/>
              </a:rPr>
              <a:t>Қ</a:t>
            </a:r>
            <a:r>
              <a:rPr sz="2400" b="1" spc="-5" dirty="0">
                <a:latin typeface="Century Schoolbook"/>
                <a:cs typeface="Century Schoolbook"/>
              </a:rPr>
              <a:t>олданылатындар: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4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алмастыру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шифрлары;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ауыстыру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шифрлары;</a:t>
            </a:r>
            <a:endParaRPr sz="24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гаммирлеу</a:t>
            </a:r>
            <a:r>
              <a:rPr sz="2400" spc="-8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шифрлары;</a:t>
            </a:r>
            <a:endParaRPr sz="2400">
              <a:latin typeface="Century Schoolbook"/>
              <a:cs typeface="Century Schoolbook"/>
            </a:endParaRPr>
          </a:p>
          <a:p>
            <a:pPr marL="287020" marR="818515" indent="-274320">
              <a:lnSpc>
                <a:spcPts val="2590"/>
              </a:lnSpc>
              <a:spcBef>
                <a:spcPts val="60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шифрленген м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ліметтерді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аналитикалы</a:t>
            </a:r>
            <a:r>
              <a:rPr sz="2400" spc="-5" dirty="0">
                <a:latin typeface="Times New Roman"/>
                <a:cs typeface="Times New Roman"/>
              </a:rPr>
              <a:t>қ  ө</a:t>
            </a:r>
            <a:r>
              <a:rPr sz="2400" spc="-5" dirty="0">
                <a:latin typeface="Century Schoolbook"/>
                <a:cs typeface="Century Schoolbook"/>
              </a:rPr>
              <a:t>згерулері негізіндегі</a:t>
            </a:r>
            <a:r>
              <a:rPr sz="2400" spc="-6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шифрлар.</a:t>
            </a:r>
            <a:endParaRPr sz="2400">
              <a:latin typeface="Century Schoolbook"/>
              <a:cs typeface="Century Schoolbook"/>
            </a:endParaRPr>
          </a:p>
          <a:p>
            <a:pPr marL="286385" marR="5080" indent="-274320">
              <a:lnSpc>
                <a:spcPts val="2590"/>
              </a:lnSpc>
              <a:spcBef>
                <a:spcPts val="600"/>
              </a:spcBef>
            </a:pPr>
            <a:r>
              <a:rPr sz="2400" spc="-5" dirty="0">
                <a:latin typeface="Century Schoolbook"/>
                <a:cs typeface="Century Schoolbook"/>
              </a:rPr>
              <a:t>Практикада </a:t>
            </a:r>
            <a:r>
              <a:rPr sz="2400" b="1" spc="-5" dirty="0">
                <a:latin typeface="Century Schoolbook"/>
                <a:cs typeface="Century Schoolbook"/>
              </a:rPr>
              <a:t>аралас ж</a:t>
            </a:r>
            <a:r>
              <a:rPr sz="2400" b="1" spc="-5" dirty="0">
                <a:latin typeface="Times New Roman"/>
                <a:cs typeface="Times New Roman"/>
              </a:rPr>
              <a:t>ү</a:t>
            </a:r>
            <a:r>
              <a:rPr sz="2400" b="1" spc="-5" dirty="0">
                <a:latin typeface="Century Schoolbook"/>
                <a:cs typeface="Century Schoolbook"/>
              </a:rPr>
              <a:t>йелер </a:t>
            </a:r>
            <a:r>
              <a:rPr sz="2400" spc="-5" dirty="0">
                <a:latin typeface="Century Schoolbook"/>
                <a:cs typeface="Century Schoolbook"/>
              </a:rPr>
              <a:t>жиі кездеседі </a:t>
            </a:r>
            <a:r>
              <a:rPr sz="2400" dirty="0">
                <a:latin typeface="Century Schoolbook"/>
                <a:cs typeface="Century Schoolbook"/>
              </a:rPr>
              <a:t>– </a:t>
            </a:r>
            <a:r>
              <a:rPr sz="2400" spc="-5" dirty="0">
                <a:latin typeface="Century Schoolbook"/>
                <a:cs typeface="Century Schoolbook"/>
              </a:rPr>
              <a:t>бір  шифрленген м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тінге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олданылатын  криптографиялы</a:t>
            </a:r>
            <a:r>
              <a:rPr sz="2400" spc="-5" dirty="0">
                <a:latin typeface="Times New Roman"/>
                <a:cs typeface="Times New Roman"/>
              </a:rPr>
              <a:t>қ ө</a:t>
            </a:r>
            <a:r>
              <a:rPr sz="2400" spc="-5" dirty="0">
                <a:latin typeface="Century Schoolbook"/>
                <a:cs typeface="Century Schoolbook"/>
              </a:rPr>
              <a:t>згерулерді</a:t>
            </a:r>
            <a:r>
              <a:rPr sz="2400" spc="-5" dirty="0">
                <a:latin typeface="Times New Roman"/>
                <a:cs typeface="Times New Roman"/>
              </a:rPr>
              <a:t>ң </a:t>
            </a:r>
            <a:r>
              <a:rPr sz="2400" spc="-5" dirty="0">
                <a:latin typeface="Century Schoolbook"/>
                <a:cs typeface="Century Schoolbook"/>
              </a:rPr>
              <a:t>негізгі 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дістер  тізбегі. (Ресейлік ж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не американды</a:t>
            </a:r>
            <a:r>
              <a:rPr sz="2400" spc="-5" dirty="0">
                <a:latin typeface="Times New Roman"/>
                <a:cs typeface="Times New Roman"/>
              </a:rPr>
              <a:t>қ </a:t>
            </a:r>
            <a:r>
              <a:rPr sz="2400" spc="-5" dirty="0">
                <a:latin typeface="Century Schoolbook"/>
                <a:cs typeface="Century Schoolbook"/>
              </a:rPr>
              <a:t>шифрлеу  стандарттары д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л </a:t>
            </a:r>
            <a:r>
              <a:rPr sz="2400" dirty="0">
                <a:latin typeface="Century Schoolbook"/>
                <a:cs typeface="Century Schoolbook"/>
              </a:rPr>
              <a:t>осы </a:t>
            </a:r>
            <a:r>
              <a:rPr sz="2400" spc="-5" dirty="0">
                <a:latin typeface="Century Schoolbook"/>
                <a:cs typeface="Century Schoolbook"/>
              </a:rPr>
              <a:t>аралас криптографиялы</a:t>
            </a:r>
            <a:r>
              <a:rPr sz="2400" spc="-5" dirty="0">
                <a:latin typeface="Times New Roman"/>
                <a:cs typeface="Times New Roman"/>
              </a:rPr>
              <a:t>қ  ө</a:t>
            </a:r>
            <a:r>
              <a:rPr sz="2400" spc="-5" dirty="0">
                <a:latin typeface="Century Schoolbook"/>
                <a:cs typeface="Century Schoolbook"/>
              </a:rPr>
              <a:t>згерулерге</a:t>
            </a:r>
            <a:r>
              <a:rPr sz="2400" spc="-5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негізделген).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5335" y="752983"/>
            <a:ext cx="8190230" cy="5035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4685">
              <a:lnSpc>
                <a:spcPct val="100000"/>
              </a:lnSpc>
            </a:pPr>
            <a:r>
              <a:rPr sz="3200" b="1" dirty="0">
                <a:latin typeface="Century Schoolbook"/>
                <a:cs typeface="Century Schoolbook"/>
              </a:rPr>
              <a:t>Алмастыру</a:t>
            </a:r>
            <a:r>
              <a:rPr sz="3200" b="1" spc="-110" dirty="0">
                <a:latin typeface="Century Schoolbook"/>
                <a:cs typeface="Century Schoolbook"/>
              </a:rPr>
              <a:t> </a:t>
            </a:r>
            <a:r>
              <a:rPr sz="3200" b="1" dirty="0">
                <a:latin typeface="Century Schoolbook"/>
                <a:cs typeface="Century Schoolbook"/>
              </a:rPr>
              <a:t>шифрлары</a:t>
            </a:r>
            <a:endParaRPr sz="3200">
              <a:latin typeface="Century Schoolbook"/>
              <a:cs typeface="Century Schoolbook"/>
            </a:endParaRPr>
          </a:p>
          <a:p>
            <a:pPr marL="12700" marR="5080" indent="641985">
              <a:lnSpc>
                <a:spcPct val="100000"/>
              </a:lnSpc>
              <a:spcBef>
                <a:spcPts val="550"/>
              </a:spcBef>
              <a:tabLst>
                <a:tab pos="7228840" algn="l"/>
              </a:tabLst>
            </a:pPr>
            <a:r>
              <a:rPr sz="3200" dirty="0">
                <a:latin typeface="Century Schoolbook"/>
                <a:cs typeface="Century Schoolbook"/>
              </a:rPr>
              <a:t>Бастап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dirty="0">
                <a:latin typeface="Century Schoolbook"/>
                <a:cs typeface="Century Schoolbook"/>
              </a:rPr>
              <a:t>ы </a:t>
            </a:r>
            <a:r>
              <a:rPr sz="3200" spc="-5" dirty="0">
                <a:latin typeface="Century Schoolbook"/>
                <a:cs typeface="Century Schoolbook"/>
              </a:rPr>
              <a:t>м</a:t>
            </a:r>
            <a:r>
              <a:rPr sz="3200" spc="-5" dirty="0">
                <a:latin typeface="Times New Roman"/>
                <a:cs typeface="Times New Roman"/>
              </a:rPr>
              <a:t>ә</a:t>
            </a:r>
            <a:r>
              <a:rPr sz="3200" spc="-5" dirty="0">
                <a:latin typeface="Century Schoolbook"/>
                <a:cs typeface="Century Schoolbook"/>
              </a:rPr>
              <a:t>тінні</a:t>
            </a:r>
            <a:r>
              <a:rPr sz="3200" spc="-5" dirty="0">
                <a:latin typeface="Times New Roman"/>
                <a:cs typeface="Times New Roman"/>
              </a:rPr>
              <a:t>ң </a:t>
            </a:r>
            <a:r>
              <a:rPr sz="3200" dirty="0">
                <a:latin typeface="Century Schoolbook"/>
                <a:cs typeface="Century Schoolbook"/>
              </a:rPr>
              <a:t>Т=</a:t>
            </a:r>
            <a:r>
              <a:rPr sz="3200" spc="90" dirty="0">
                <a:latin typeface="Century Schoolbook"/>
                <a:cs typeface="Century Schoolbook"/>
              </a:rPr>
              <a:t> </a:t>
            </a:r>
            <a:r>
              <a:rPr sz="3200" spc="5" dirty="0">
                <a:latin typeface="Century Schoolbook"/>
                <a:cs typeface="Century Schoolbook"/>
              </a:rPr>
              <a:t>(Т</a:t>
            </a:r>
            <a:r>
              <a:rPr sz="3150" spc="7" baseline="-21164" dirty="0">
                <a:latin typeface="Century Schoolbook"/>
                <a:cs typeface="Century Schoolbook"/>
              </a:rPr>
              <a:t>1</a:t>
            </a:r>
            <a:r>
              <a:rPr sz="3200" spc="5" dirty="0">
                <a:latin typeface="Century Schoolbook"/>
                <a:cs typeface="Century Schoolbook"/>
              </a:rPr>
              <a:t>,Т</a:t>
            </a:r>
            <a:r>
              <a:rPr sz="3150" spc="7" baseline="-21164" dirty="0">
                <a:latin typeface="Century Schoolbook"/>
                <a:cs typeface="Century Schoolbook"/>
              </a:rPr>
              <a:t>2</a:t>
            </a:r>
            <a:r>
              <a:rPr sz="3200" spc="5" dirty="0">
                <a:latin typeface="Century Schoolbook"/>
                <a:cs typeface="Century Schoolbook"/>
              </a:rPr>
              <a:t>,</a:t>
            </a:r>
            <a:r>
              <a:rPr sz="3200" dirty="0">
                <a:latin typeface="Century Schoolbook"/>
                <a:cs typeface="Century Schoolbook"/>
              </a:rPr>
              <a:t> </a:t>
            </a:r>
            <a:r>
              <a:rPr sz="3200" spc="5" dirty="0">
                <a:latin typeface="Century Schoolbook"/>
                <a:cs typeface="Century Schoolbook"/>
              </a:rPr>
              <a:t>Т</a:t>
            </a:r>
            <a:r>
              <a:rPr sz="3150" spc="7" baseline="-21164" dirty="0">
                <a:latin typeface="Century Schoolbook"/>
                <a:cs typeface="Century Schoolbook"/>
              </a:rPr>
              <a:t>3</a:t>
            </a:r>
            <a:r>
              <a:rPr sz="3200" spc="5" dirty="0">
                <a:latin typeface="Century Schoolbook"/>
                <a:cs typeface="Century Schoolbook"/>
              </a:rPr>
              <a:t>,	</a:t>
            </a:r>
            <a:r>
              <a:rPr sz="3200" dirty="0">
                <a:latin typeface="Century Schoolbook"/>
                <a:cs typeface="Century Schoolbook"/>
              </a:rPr>
              <a:t>…,  </a:t>
            </a:r>
            <a:r>
              <a:rPr sz="3200" spc="5" dirty="0">
                <a:latin typeface="Century Schoolbook"/>
                <a:cs typeface="Century Schoolbook"/>
              </a:rPr>
              <a:t>Т</a:t>
            </a:r>
            <a:r>
              <a:rPr sz="3150" spc="7" baseline="-21164" dirty="0">
                <a:latin typeface="Century Schoolbook"/>
                <a:cs typeface="Century Schoolbook"/>
              </a:rPr>
              <a:t>N</a:t>
            </a:r>
            <a:r>
              <a:rPr sz="3200" spc="5" dirty="0">
                <a:latin typeface="Century Schoolbook"/>
                <a:cs typeface="Century Schoolbook"/>
              </a:rPr>
              <a:t>), </a:t>
            </a:r>
            <a:r>
              <a:rPr sz="3200" dirty="0">
                <a:latin typeface="Century Schoolbook"/>
                <a:cs typeface="Century Schoolbook"/>
              </a:rPr>
              <a:t>символдарын </a:t>
            </a:r>
            <a:r>
              <a:rPr sz="3200" spc="-5" dirty="0">
                <a:latin typeface="Century Schoolbook"/>
                <a:cs typeface="Century Schoolbook"/>
              </a:rPr>
              <a:t>алмастыру </a:t>
            </a:r>
            <a:r>
              <a:rPr sz="3200" dirty="0">
                <a:latin typeface="Century Schoolbook"/>
                <a:cs typeface="Century Schoolbook"/>
              </a:rPr>
              <a:t>дегеніміз -  оны</a:t>
            </a:r>
            <a:r>
              <a:rPr sz="3200" dirty="0">
                <a:latin typeface="Times New Roman"/>
                <a:cs typeface="Times New Roman"/>
              </a:rPr>
              <a:t>ң қ</a:t>
            </a:r>
            <a:r>
              <a:rPr sz="3200" dirty="0">
                <a:latin typeface="Century Schoolbook"/>
                <a:cs typeface="Century Schoolbook"/>
              </a:rPr>
              <a:t>айта реттеліп, символды</a:t>
            </a:r>
            <a:r>
              <a:rPr sz="3200" dirty="0">
                <a:latin typeface="Times New Roman"/>
                <a:cs typeface="Times New Roman"/>
              </a:rPr>
              <a:t>ң </a:t>
            </a:r>
            <a:r>
              <a:rPr sz="3200" i="1" dirty="0">
                <a:latin typeface="Century Schoolbook"/>
                <a:cs typeface="Century Schoolbook"/>
              </a:rPr>
              <a:t>і  </a:t>
            </a:r>
            <a:r>
              <a:rPr sz="3200" dirty="0">
                <a:latin typeface="Century Schoolbook"/>
                <a:cs typeface="Century Schoolbook"/>
              </a:rPr>
              <a:t>позициясынан </a:t>
            </a:r>
            <a:r>
              <a:rPr sz="3200" dirty="0">
                <a:latin typeface="Symbol"/>
                <a:cs typeface="Symbol"/>
              </a:rPr>
              <a:t></a:t>
            </a:r>
            <a:r>
              <a:rPr sz="3200" dirty="0">
                <a:latin typeface="Century Schoolbook"/>
                <a:cs typeface="Century Schoolbook"/>
              </a:rPr>
              <a:t>(</a:t>
            </a:r>
            <a:r>
              <a:rPr sz="3200" i="1" dirty="0">
                <a:latin typeface="Century Schoolbook"/>
                <a:cs typeface="Century Schoolbook"/>
              </a:rPr>
              <a:t>i</a:t>
            </a:r>
            <a:r>
              <a:rPr sz="3200" dirty="0">
                <a:latin typeface="Century Schoolbook"/>
                <a:cs typeface="Century Schoolbook"/>
              </a:rPr>
              <a:t>) позициясына</a:t>
            </a:r>
            <a:r>
              <a:rPr sz="3200" spc="-125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ауысуын  атайды, </a:t>
            </a:r>
            <a:r>
              <a:rPr sz="3200" dirty="0">
                <a:latin typeface="Century Schoolbook"/>
                <a:cs typeface="Century Schoolbook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Century Schoolbook"/>
                <a:cs typeface="Century Schoolbook"/>
              </a:rPr>
              <a:t>нда</a:t>
            </a:r>
            <a:r>
              <a:rPr sz="3200" dirty="0">
                <a:latin typeface="Times New Roman"/>
                <a:cs typeface="Times New Roman"/>
              </a:rPr>
              <a:t>ғ</a:t>
            </a:r>
            <a:r>
              <a:rPr sz="3200" dirty="0">
                <a:latin typeface="Century Schoolbook"/>
                <a:cs typeface="Century Schoolbook"/>
              </a:rPr>
              <a:t>ы</a:t>
            </a:r>
            <a:r>
              <a:rPr sz="3200" spc="-114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.</a:t>
            </a:r>
            <a:endParaRPr sz="3200">
              <a:latin typeface="Century Schoolbook"/>
              <a:cs typeface="Century Schoolbook"/>
            </a:endParaRPr>
          </a:p>
          <a:p>
            <a:pPr marL="13335" marR="284480" indent="640715">
              <a:lnSpc>
                <a:spcPct val="101499"/>
              </a:lnSpc>
              <a:spcBef>
                <a:spcPts val="540"/>
              </a:spcBef>
            </a:pPr>
            <a:r>
              <a:rPr sz="3200" dirty="0">
                <a:latin typeface="Century Schoolbook"/>
                <a:cs typeface="Century Schoolbook"/>
              </a:rPr>
              <a:t>Мысалы, «Пришлите помощь» м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тіні  </a:t>
            </a:r>
            <a:r>
              <a:rPr sz="3200" spc="-5" dirty="0">
                <a:latin typeface="Century Schoolbook"/>
                <a:cs typeface="Century Schoolbook"/>
              </a:rPr>
              <a:t>15, 2, 5, 7, 9, 1, 6, 13, 11, 4, 14, 3, 12, 10,</a:t>
            </a:r>
            <a:r>
              <a:rPr sz="3200" spc="-135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8</a:t>
            </a:r>
            <a:endParaRPr sz="3200">
              <a:latin typeface="Century Schoolbook"/>
              <a:cs typeface="Century Schoolbook"/>
            </a:endParaRPr>
          </a:p>
          <a:p>
            <a:pPr marL="13335">
              <a:lnSpc>
                <a:spcPts val="3840"/>
              </a:lnSpc>
            </a:pPr>
            <a:r>
              <a:rPr sz="3200" dirty="0">
                <a:latin typeface="Century Schoolbook"/>
                <a:cs typeface="Century Schoolbook"/>
              </a:rPr>
              <a:t>кілттер </a:t>
            </a:r>
            <a:r>
              <a:rPr sz="3200" spc="-5" dirty="0">
                <a:latin typeface="Century Schoolbook"/>
                <a:cs typeface="Century Schoolbook"/>
              </a:rPr>
              <a:t>негізінде </a:t>
            </a:r>
            <a:r>
              <a:rPr sz="3200" dirty="0">
                <a:latin typeface="Century Schoolbook"/>
                <a:cs typeface="Century Schoolbook"/>
              </a:rPr>
              <a:t>«ЬРЛТ</a:t>
            </a:r>
            <a:r>
              <a:rPr sz="3200" spc="-355" dirty="0">
                <a:latin typeface="Century Schoolbook"/>
                <a:cs typeface="Century Schoolbook"/>
              </a:rPr>
              <a:t> </a:t>
            </a:r>
            <a:r>
              <a:rPr sz="3150" spc="15" baseline="-21164" dirty="0">
                <a:latin typeface="Century Schoolbook"/>
                <a:cs typeface="Century Schoolbook"/>
              </a:rPr>
              <a:t>-</a:t>
            </a:r>
            <a:endParaRPr sz="3150" baseline="-21164">
              <a:latin typeface="Century Schoolbook"/>
              <a:cs typeface="Century Schoolbook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ПООШЩИМПЕ» </a:t>
            </a:r>
            <a:r>
              <a:rPr sz="3200" spc="-5" dirty="0">
                <a:latin typeface="Century Schoolbook"/>
                <a:cs typeface="Century Schoolbook"/>
              </a:rPr>
              <a:t>хабарына</a:t>
            </a:r>
            <a:r>
              <a:rPr sz="3200" spc="-125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шифрленеді.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8320"/>
            <a:ext cx="7949565" cy="413131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285115" marR="5080" indent="63500">
              <a:lnSpc>
                <a:spcPts val="3779"/>
              </a:lnSpc>
              <a:spcBef>
                <a:spcPts val="155"/>
              </a:spcBef>
            </a:pPr>
            <a:r>
              <a:rPr sz="3200" dirty="0">
                <a:latin typeface="Century Schoolbook"/>
                <a:cs typeface="Century Schoolbook"/>
              </a:rPr>
              <a:t>Алмаcтырулар шифрленген  кестелермен жиі беріледі. Кілт</a:t>
            </a:r>
            <a:r>
              <a:rPr sz="3200" spc="-85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ү</a:t>
            </a:r>
            <a:r>
              <a:rPr sz="3200" spc="-5" dirty="0">
                <a:latin typeface="Century Schoolbook"/>
                <a:cs typeface="Century Schoolbook"/>
              </a:rPr>
              <a:t>рінде</a:t>
            </a:r>
            <a:endParaRPr sz="3200">
              <a:latin typeface="Century Schoolbook"/>
              <a:cs typeface="Century Schoolbook"/>
            </a:endParaRPr>
          </a:p>
          <a:p>
            <a:pPr marL="285115">
              <a:lnSpc>
                <a:spcPts val="3754"/>
              </a:lnSpc>
            </a:pPr>
            <a:r>
              <a:rPr sz="3200" dirty="0">
                <a:latin typeface="Century Schoolbook"/>
                <a:cs typeface="Century Schoolbook"/>
              </a:rPr>
              <a:t>шифрленген кестелерде</a:t>
            </a:r>
            <a:r>
              <a:rPr sz="3200" spc="-90" dirty="0">
                <a:latin typeface="Century Schoolbook"/>
                <a:cs typeface="Century Schoolbook"/>
              </a:rPr>
              <a:t> </a:t>
            </a:r>
            <a:r>
              <a:rPr sz="3200" spc="-5" dirty="0">
                <a:latin typeface="Century Schoolbook"/>
                <a:cs typeface="Century Schoolbook"/>
              </a:rPr>
              <a:t>мыналар</a:t>
            </a:r>
            <a:endParaRPr sz="3200">
              <a:latin typeface="Century Schoolbook"/>
              <a:cs typeface="Century Schoolbook"/>
            </a:endParaRPr>
          </a:p>
          <a:p>
            <a:pPr marL="285115">
              <a:lnSpc>
                <a:spcPts val="3810"/>
              </a:lnSpc>
            </a:pP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олданылады:</a:t>
            </a:r>
            <a:endParaRPr sz="32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312"/>
              <a:buFont typeface="Wingdings"/>
              <a:buChar char=""/>
              <a:tabLst>
                <a:tab pos="285750" algn="l"/>
              </a:tabLst>
            </a:pPr>
            <a:r>
              <a:rPr sz="3200" dirty="0">
                <a:latin typeface="Century Schoolbook"/>
                <a:cs typeface="Century Schoolbook"/>
              </a:rPr>
              <a:t>кесте</a:t>
            </a:r>
            <a:r>
              <a:rPr sz="3200" spc="-80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лемі</a:t>
            </a:r>
            <a:endParaRPr sz="3200">
              <a:latin typeface="Century Schoolbook"/>
              <a:cs typeface="Century Schoolbook"/>
            </a:endParaRPr>
          </a:p>
          <a:p>
            <a:pPr marL="285115" marR="107696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312"/>
              <a:buFont typeface="Wingdings"/>
              <a:buChar char=""/>
              <a:tabLst>
                <a:tab pos="285750" algn="l"/>
              </a:tabLst>
            </a:pPr>
            <a:r>
              <a:rPr sz="3200" spc="-5" dirty="0">
                <a:latin typeface="Century Schoolbook"/>
                <a:cs typeface="Century Schoolbook"/>
              </a:rPr>
              <a:t>алмастыру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 </a:t>
            </a:r>
            <a:r>
              <a:rPr sz="3200" dirty="0">
                <a:latin typeface="Century Schoolbook"/>
                <a:cs typeface="Century Schoolbook"/>
              </a:rPr>
              <a:t>берілетін с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з немесе  </a:t>
            </a:r>
            <a:r>
              <a:rPr sz="3200" spc="5" dirty="0">
                <a:latin typeface="Century Schoolbook"/>
                <a:cs typeface="Century Schoolbook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ө</a:t>
            </a:r>
            <a:r>
              <a:rPr sz="3200" spc="5" dirty="0">
                <a:latin typeface="Century Schoolbook"/>
                <a:cs typeface="Century Schoolbook"/>
              </a:rPr>
              <a:t>йлем</a:t>
            </a:r>
            <a:endParaRPr sz="32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312"/>
              <a:buFont typeface="Wingdings"/>
              <a:buChar char=""/>
              <a:tabLst>
                <a:tab pos="285750" algn="l"/>
              </a:tabLst>
            </a:pPr>
            <a:r>
              <a:rPr sz="3200" dirty="0">
                <a:latin typeface="Century Schoolbook"/>
                <a:cs typeface="Century Schoolbook"/>
              </a:rPr>
              <a:t>кесте </a:t>
            </a:r>
            <a:r>
              <a:rPr sz="3200" dirty="0">
                <a:latin typeface="Times New Roman"/>
                <a:cs typeface="Times New Roman"/>
              </a:rPr>
              <a:t>құ</a:t>
            </a:r>
            <a:r>
              <a:rPr sz="3200" dirty="0">
                <a:latin typeface="Century Schoolbook"/>
                <a:cs typeface="Century Schoolbook"/>
              </a:rPr>
              <a:t>рылымыны</a:t>
            </a:r>
            <a:r>
              <a:rPr sz="3200" dirty="0">
                <a:latin typeface="Times New Roman"/>
                <a:cs typeface="Times New Roman"/>
              </a:rPr>
              <a:t>ң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ерекшеліктері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558355"/>
            <a:ext cx="7221220" cy="1104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1607820" algn="l"/>
              </a:tabLst>
            </a:pPr>
            <a:r>
              <a:rPr b="0" spc="5" dirty="0">
                <a:latin typeface="Century Schoolbook"/>
                <a:cs typeface="Century Schoolbook"/>
              </a:rPr>
              <a:t>М</a:t>
            </a:r>
            <a:r>
              <a:rPr sz="1900" b="0" spc="5" dirty="0">
                <a:latin typeface="Century Schoolbook"/>
                <a:cs typeface="Century Schoolbook"/>
              </a:rPr>
              <a:t>ЫСАЛЫ</a:t>
            </a:r>
            <a:r>
              <a:rPr b="0" spc="5" dirty="0">
                <a:latin typeface="Century Schoolbook"/>
                <a:cs typeface="Century Schoolbook"/>
              </a:rPr>
              <a:t>,	</a:t>
            </a:r>
            <a:r>
              <a:rPr b="0" spc="-15" dirty="0">
                <a:latin typeface="Century Schoolbook"/>
                <a:cs typeface="Century Schoolbook"/>
              </a:rPr>
              <a:t>5</a:t>
            </a:r>
            <a:r>
              <a:rPr b="0" spc="-15" dirty="0">
                <a:latin typeface="Symbol"/>
                <a:cs typeface="Symbol"/>
              </a:rPr>
              <a:t></a:t>
            </a:r>
            <a:r>
              <a:rPr b="0" spc="-15" dirty="0">
                <a:latin typeface="Century Schoolbook"/>
                <a:cs typeface="Century Schoolbook"/>
              </a:rPr>
              <a:t>3 </a:t>
            </a:r>
            <a:r>
              <a:rPr sz="1900" b="0" spc="10" dirty="0">
                <a:latin typeface="Century Schoolbook"/>
                <a:cs typeface="Century Schoolbook"/>
              </a:rPr>
              <a:t>КЕСТЕСІ БОЙЫНША</a:t>
            </a:r>
            <a:r>
              <a:rPr sz="1900" b="0" spc="135" dirty="0">
                <a:latin typeface="Century Schoolbook"/>
                <a:cs typeface="Century Schoolbook"/>
              </a:rPr>
              <a:t> </a:t>
            </a:r>
            <a:r>
              <a:rPr b="0" spc="10" dirty="0">
                <a:latin typeface="Century Schoolbook"/>
                <a:cs typeface="Century Schoolbook"/>
              </a:rPr>
              <a:t>«</a:t>
            </a:r>
            <a:r>
              <a:rPr sz="1900" b="0" spc="10" dirty="0">
                <a:latin typeface="Century Schoolbook"/>
                <a:cs typeface="Century Schoolbook"/>
              </a:rPr>
              <a:t>ЗАВТРА</a:t>
            </a:r>
            <a:r>
              <a:rPr sz="1900" b="0" spc="105" dirty="0">
                <a:latin typeface="Century Schoolbook"/>
                <a:cs typeface="Century Schoolbook"/>
              </a:rPr>
              <a:t> </a:t>
            </a:r>
            <a:r>
              <a:rPr sz="1900" b="0" spc="10" dirty="0">
                <a:latin typeface="Century Schoolbook"/>
                <a:cs typeface="Century Schoolbook"/>
              </a:rPr>
              <a:t>БЫЛА </a:t>
            </a:r>
            <a:r>
              <a:rPr sz="1900" b="0" spc="5" dirty="0">
                <a:latin typeface="Century Schoolbook"/>
                <a:cs typeface="Century Schoolbook"/>
              </a:rPr>
              <a:t> </a:t>
            </a:r>
            <a:r>
              <a:rPr sz="1900" b="0" spc="10" dirty="0">
                <a:latin typeface="Century Schoolbook"/>
                <a:cs typeface="Century Schoolbook"/>
              </a:rPr>
              <a:t>ВОЙНА</a:t>
            </a:r>
            <a:r>
              <a:rPr b="0" spc="10" dirty="0">
                <a:latin typeface="Century Schoolbook"/>
                <a:cs typeface="Century Schoolbook"/>
              </a:rPr>
              <a:t>» </a:t>
            </a:r>
            <a:r>
              <a:rPr sz="1900" b="0" spc="10" dirty="0">
                <a:latin typeface="Century Schoolbook"/>
                <a:cs typeface="Century Schoolbook"/>
              </a:rPr>
              <a:t>М</a:t>
            </a:r>
            <a:r>
              <a:rPr sz="1900" b="0" spc="10" dirty="0">
                <a:latin typeface="Times New Roman"/>
                <a:cs typeface="Times New Roman"/>
              </a:rPr>
              <a:t>Ә</a:t>
            </a:r>
            <a:r>
              <a:rPr sz="1900" b="0" spc="10" dirty="0">
                <a:latin typeface="Century Schoolbook"/>
                <a:cs typeface="Century Schoolbook"/>
              </a:rPr>
              <a:t>ТІНІ </a:t>
            </a:r>
            <a:r>
              <a:rPr b="0" spc="-5" dirty="0">
                <a:latin typeface="Century Schoolbook"/>
                <a:cs typeface="Century Schoolbook"/>
              </a:rPr>
              <a:t>«ЗАВАБОВЫЙТЛНРАА» </a:t>
            </a:r>
            <a:r>
              <a:rPr sz="1900" b="0" spc="10" dirty="0">
                <a:latin typeface="Century Schoolbook"/>
                <a:cs typeface="Century Schoolbook"/>
              </a:rPr>
              <a:t>Т</a:t>
            </a:r>
            <a:r>
              <a:rPr sz="1900" b="0" spc="10" dirty="0">
                <a:latin typeface="Times New Roman"/>
                <a:cs typeface="Times New Roman"/>
              </a:rPr>
              <a:t>Ү</a:t>
            </a:r>
            <a:r>
              <a:rPr sz="1900" b="0" spc="10" dirty="0">
                <a:latin typeface="Century Schoolbook"/>
                <a:cs typeface="Century Schoolbook"/>
              </a:rPr>
              <a:t>РІНДЕ  ШИФРЛЕНЕДІ</a:t>
            </a:r>
            <a:r>
              <a:rPr b="0" spc="10" dirty="0">
                <a:latin typeface="Century Schoolbook"/>
                <a:cs typeface="Century Schoolbook"/>
              </a:rPr>
              <a:t>.</a:t>
            </a:r>
            <a:endParaRPr sz="1900">
              <a:latin typeface="Century Schoolbook"/>
              <a:cs typeface="Century Schoolbook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36587" y="1779587"/>
          <a:ext cx="7467599" cy="3071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520"/>
                <a:gridCol w="1493520"/>
                <a:gridCol w="1493520"/>
                <a:gridCol w="1493519"/>
                <a:gridCol w="1493520"/>
              </a:tblGrid>
              <a:tr h="1023937">
                <a:tc>
                  <a:txBody>
                    <a:bodyPr/>
                    <a:lstStyle/>
                    <a:p>
                      <a:pPr marL="61594">
                        <a:lnSpc>
                          <a:spcPts val="2760"/>
                        </a:lnSpc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760"/>
                        </a:lnSpc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760"/>
                        </a:lnSpc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В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760"/>
                        </a:lnSpc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Т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760"/>
                        </a:lnSpc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Р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023950">
                <a:tc>
                  <a:txBody>
                    <a:bodyPr/>
                    <a:lstStyle/>
                    <a:p>
                      <a:pPr marL="61594">
                        <a:lnSpc>
                          <a:spcPts val="26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6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Б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6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Ы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6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Л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6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023950">
                <a:tc>
                  <a:txBody>
                    <a:bodyPr/>
                    <a:lstStyle/>
                    <a:p>
                      <a:pPr marL="61594">
                        <a:lnSpc>
                          <a:spcPts val="27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В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7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О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27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Й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7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Н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2755"/>
                        </a:lnSpc>
                      </a:pPr>
                      <a:r>
                        <a:rPr sz="24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24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935989" y="5461761"/>
            <a:ext cx="64147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тін: «АЗРВТБААЫЛОВАЙН</a:t>
            </a:r>
            <a:r>
              <a:rPr sz="3200" spc="-535" dirty="0">
                <a:latin typeface="Century Schoolbook"/>
                <a:cs typeface="Century Schoolbook"/>
              </a:rPr>
              <a:t> </a:t>
            </a:r>
            <a:r>
              <a:rPr sz="4800" baseline="18229" dirty="0">
                <a:latin typeface="Century Schoolbook"/>
                <a:cs typeface="Century Schoolbook"/>
              </a:rPr>
              <a:t>»</a:t>
            </a:r>
            <a:endParaRPr sz="4800" baseline="18229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207835"/>
            <a:ext cx="8307070" cy="422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-30" dirty="0"/>
              <a:t>А</a:t>
            </a:r>
            <a:r>
              <a:rPr sz="2150" spc="-30" dirty="0"/>
              <a:t>ЛМАСТЫРУДЫҢ </a:t>
            </a:r>
            <a:r>
              <a:rPr sz="2150" spc="5" dirty="0"/>
              <a:t>ЕҢ СЕНІМДІ </a:t>
            </a:r>
            <a:r>
              <a:rPr sz="2150" spc="-15" dirty="0"/>
              <a:t>КЛАСЫ </a:t>
            </a:r>
            <a:r>
              <a:rPr sz="2700" dirty="0"/>
              <a:t>- </a:t>
            </a:r>
            <a:r>
              <a:rPr sz="2150" spc="5" dirty="0"/>
              <a:t>ТӨМЕНДЕГІ</a:t>
            </a:r>
            <a:r>
              <a:rPr sz="2150" spc="530" dirty="0"/>
              <a:t> </a:t>
            </a:r>
            <a:r>
              <a:rPr sz="2150" dirty="0"/>
              <a:t>КІЛТ</a:t>
            </a:r>
            <a:endParaRPr sz="2150"/>
          </a:p>
        </p:txBody>
      </p:sp>
      <p:sp>
        <p:nvSpPr>
          <p:cNvPr id="9" name="object 9"/>
          <p:cNvSpPr txBox="1"/>
          <p:nvPr/>
        </p:nvSpPr>
        <p:spPr>
          <a:xfrm>
            <a:off x="535940" y="620839"/>
            <a:ext cx="7167245" cy="422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5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НЕГІЗІНДЕГІ </a:t>
            </a:r>
            <a:r>
              <a:rPr sz="2150" b="1" spc="-10" dirty="0">
                <a:solidFill>
                  <a:srgbClr val="575F6D"/>
                </a:solidFill>
                <a:latin typeface="Times New Roman"/>
                <a:cs typeface="Times New Roman"/>
              </a:rPr>
              <a:t>ЖОЛДЫ</a:t>
            </a:r>
            <a:r>
              <a:rPr sz="2700" b="1" spc="-10" dirty="0">
                <a:solidFill>
                  <a:srgbClr val="575F6D"/>
                </a:solidFill>
                <a:latin typeface="Times New Roman"/>
                <a:cs typeface="Times New Roman"/>
              </a:rPr>
              <a:t>-</a:t>
            </a:r>
            <a:r>
              <a:rPr sz="2150" b="1" spc="-10" dirty="0">
                <a:solidFill>
                  <a:srgbClr val="575F6D"/>
                </a:solidFill>
                <a:latin typeface="Times New Roman"/>
                <a:cs typeface="Times New Roman"/>
              </a:rPr>
              <a:t>БАҒАНДЫ</a:t>
            </a:r>
            <a:r>
              <a:rPr sz="2150" b="1" spc="180" dirty="0">
                <a:solidFill>
                  <a:srgbClr val="575F6D"/>
                </a:solidFill>
                <a:latin typeface="Times New Roman"/>
                <a:cs typeface="Times New Roman"/>
              </a:rPr>
              <a:t> </a:t>
            </a:r>
            <a:r>
              <a:rPr sz="2150" b="1" spc="-25" dirty="0">
                <a:solidFill>
                  <a:srgbClr val="575F6D"/>
                </a:solidFill>
                <a:latin typeface="Times New Roman"/>
                <a:cs typeface="Times New Roman"/>
              </a:rPr>
              <a:t>АЛМАСТЫРУЛАР</a:t>
            </a:r>
            <a:r>
              <a:rPr sz="2700" b="1" spc="-25" dirty="0">
                <a:solidFill>
                  <a:srgbClr val="575F6D"/>
                </a:solidFill>
                <a:latin typeface="Times New Roman"/>
                <a:cs typeface="Times New Roman"/>
              </a:rPr>
              <a:t>:</a:t>
            </a:r>
            <a:endParaRPr sz="2700">
              <a:latin typeface="Times New Roman"/>
              <a:cs typeface="Times New Roman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50850" y="1593850"/>
          <a:ext cx="3900485" cy="2614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277"/>
                <a:gridCol w="791434"/>
                <a:gridCol w="831717"/>
                <a:gridCol w="740168"/>
                <a:gridCol w="932889"/>
              </a:tblGrid>
              <a:tr h="522922">
                <a:tc>
                  <a:txBody>
                    <a:bodyPr/>
                    <a:lstStyle/>
                    <a:p>
                      <a:pPr marL="61594">
                        <a:lnSpc>
                          <a:spcPts val="368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A0C00"/>
                      </a:solidFill>
                      <a:prstDash val="solid"/>
                    </a:lnL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ts val="368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ts val="368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М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368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О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ts val="368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К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A0C00"/>
                      </a:solidFill>
                      <a:prstDash val="solid"/>
                    </a:lnR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159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2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A0C00"/>
                      </a:solidFill>
                      <a:prstDash val="solid"/>
                    </a:lnL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1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4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5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3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A0C00"/>
                      </a:solidFill>
                      <a:prstDash val="solid"/>
                    </a:lnR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096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З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A0C00"/>
                      </a:solidFill>
                      <a:prstDash val="solid"/>
                    </a:lnL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В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Т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Р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A0C00"/>
                      </a:solidFill>
                      <a:prstDash val="solid"/>
                    </a:lnR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</a:tr>
              <a:tr h="522935">
                <a:tc>
                  <a:txBody>
                    <a:bodyPr/>
                    <a:lstStyle/>
                    <a:p>
                      <a:pPr marL="6096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A0C00"/>
                      </a:solidFill>
                      <a:prstDash val="solid"/>
                    </a:lnL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Б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Ы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Л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A0C00"/>
                      </a:solidFill>
                      <a:prstDash val="solid"/>
                    </a:lnR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096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В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A0C00"/>
                      </a:solidFill>
                      <a:prstDash val="solid"/>
                    </a:lnL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О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Й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Н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A0C00"/>
                      </a:solidFill>
                      <a:prstDash val="solid"/>
                    </a:lnR>
                    <a:lnT w="12700">
                      <a:solidFill>
                        <a:srgbClr val="BA0C00"/>
                      </a:solidFill>
                      <a:prstDash val="solid"/>
                    </a:lnT>
                    <a:lnB w="12700">
                      <a:solidFill>
                        <a:srgbClr val="BA0C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4786312" y="2617470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4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66409" y="2617470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4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46507" y="2617470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26605" y="2617470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06702" y="2617470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86312" y="3663315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4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566409" y="3663315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4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346507" y="3663315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26605" y="3663315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06702" y="3663315"/>
            <a:ext cx="780415" cy="523240"/>
          </a:xfrm>
          <a:custGeom>
            <a:avLst/>
            <a:gdLst/>
            <a:ahLst/>
            <a:cxnLst/>
            <a:rect l="l" t="t" r="r" b="b"/>
            <a:pathLst>
              <a:path w="780415" h="523239">
                <a:moveTo>
                  <a:pt x="0" y="0"/>
                </a:moveTo>
                <a:lnTo>
                  <a:pt x="780097" y="0"/>
                </a:lnTo>
                <a:lnTo>
                  <a:pt x="780097" y="522922"/>
                </a:lnTo>
                <a:lnTo>
                  <a:pt x="0" y="52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4779962" y="1571625"/>
          <a:ext cx="3900484" cy="2614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264"/>
                <a:gridCol w="768850"/>
                <a:gridCol w="798553"/>
                <a:gridCol w="824603"/>
                <a:gridCol w="893214"/>
              </a:tblGrid>
              <a:tr h="522922">
                <a:tc>
                  <a:txBody>
                    <a:bodyPr/>
                    <a:lstStyle/>
                    <a:p>
                      <a:pPr marL="67945">
                        <a:lnSpc>
                          <a:spcPts val="3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R="15240" algn="ctr">
                        <a:lnSpc>
                          <a:spcPts val="3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З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ts val="3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К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ts val="3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М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3735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О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solidFill>
                      <a:srgbClr val="B32C16"/>
                    </a:solidFill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159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1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32C16"/>
                      </a:solidFill>
                      <a:prstDash val="solid"/>
                    </a:lnL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R="68580" algn="ctr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2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3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4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5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32C16"/>
                      </a:solidFill>
                      <a:prstDash val="solid"/>
                    </a:lnR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096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32C16"/>
                      </a:solidFill>
                      <a:prstDash val="solid"/>
                    </a:lnL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З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Р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В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Т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32C16"/>
                      </a:solidFill>
                      <a:prstDash val="solid"/>
                    </a:lnR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22935">
                <a:tc>
                  <a:txBody>
                    <a:bodyPr/>
                    <a:lstStyle/>
                    <a:p>
                      <a:pPr marL="6096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Б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32C16"/>
                      </a:solidFill>
                      <a:prstDash val="solid"/>
                    </a:lnL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Ы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Л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32C16"/>
                      </a:solidFill>
                      <a:prstDash val="solid"/>
                    </a:lnR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2E8E7"/>
                    </a:solidFill>
                  </a:tcPr>
                </a:tc>
              </a:tr>
              <a:tr h="522922">
                <a:tc>
                  <a:txBody>
                    <a:bodyPr/>
                    <a:lstStyle/>
                    <a:p>
                      <a:pPr marL="6032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О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L w="12700">
                      <a:solidFill>
                        <a:srgbClr val="B32C16"/>
                      </a:solidFill>
                      <a:prstDash val="solid"/>
                    </a:lnL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В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А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4154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Й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3685"/>
                        </a:lnSpc>
                      </a:pPr>
                      <a:r>
                        <a:rPr sz="3200" dirty="0">
                          <a:latin typeface="Century Schoolbook"/>
                          <a:cs typeface="Century Schoolbook"/>
                        </a:rPr>
                        <a:t>Н</a:t>
                      </a:r>
                      <a:endParaRPr sz="3200">
                        <a:latin typeface="Century Schoolbook"/>
                        <a:cs typeface="Century Schoolbook"/>
                      </a:endParaRPr>
                    </a:p>
                  </a:txBody>
                  <a:tcPr marL="0" marR="0" marT="0" marB="0">
                    <a:lnR w="12700">
                      <a:solidFill>
                        <a:srgbClr val="B32C16"/>
                      </a:solidFill>
                      <a:prstDash val="solid"/>
                    </a:lnR>
                    <a:lnT w="12700">
                      <a:solidFill>
                        <a:srgbClr val="B32C16"/>
                      </a:solidFill>
                      <a:prstDash val="solid"/>
                    </a:lnT>
                    <a:lnB w="12700">
                      <a:solidFill>
                        <a:srgbClr val="B32C1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object 22"/>
          <p:cNvSpPr txBox="1"/>
          <p:nvPr/>
        </p:nvSpPr>
        <p:spPr>
          <a:xfrm>
            <a:off x="78733" y="668286"/>
            <a:ext cx="64769" cy="179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3052" y="5016500"/>
            <a:ext cx="8343900" cy="741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62585">
              <a:lnSpc>
                <a:spcPct val="100000"/>
              </a:lnSpc>
              <a:tabLst>
                <a:tab pos="1778635" algn="l"/>
                <a:tab pos="4015740" algn="l"/>
                <a:tab pos="4650105" algn="l"/>
                <a:tab pos="6088380" algn="l"/>
                <a:tab pos="7088505" algn="l"/>
              </a:tabLst>
            </a:pPr>
            <a:r>
              <a:rPr sz="2400" dirty="0">
                <a:latin typeface="Arial"/>
                <a:cs typeface="Arial"/>
              </a:rPr>
              <a:t>Мыс</a:t>
            </a:r>
            <a:r>
              <a:rPr sz="2400" spc="-10" dirty="0">
                <a:latin typeface="Arial"/>
                <a:cs typeface="Arial"/>
              </a:rPr>
              <a:t>а</a:t>
            </a:r>
            <a:r>
              <a:rPr sz="2400" spc="-5" dirty="0">
                <a:latin typeface="Arial"/>
                <a:cs typeface="Arial"/>
              </a:rPr>
              <a:t>л</a:t>
            </a:r>
            <a:r>
              <a:rPr sz="2400" spc="-15" dirty="0">
                <a:latin typeface="Arial"/>
                <a:cs typeface="Arial"/>
              </a:rPr>
              <a:t>ы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10" dirty="0">
                <a:latin typeface="Arial"/>
                <a:cs typeface="Arial"/>
              </a:rPr>
              <a:t>«</a:t>
            </a:r>
            <a:r>
              <a:rPr sz="2400" dirty="0">
                <a:latin typeface="Arial"/>
                <a:cs typeface="Arial"/>
              </a:rPr>
              <a:t>З</a:t>
            </a:r>
            <a:r>
              <a:rPr sz="2400" spc="-5" dirty="0">
                <a:latin typeface="Arial"/>
                <a:cs typeface="Arial"/>
              </a:rPr>
              <a:t>А</a:t>
            </a:r>
            <a:r>
              <a:rPr sz="2400" dirty="0">
                <a:latin typeface="Arial"/>
                <a:cs typeface="Arial"/>
              </a:rPr>
              <a:t>МОК»</a:t>
            </a:r>
            <a:r>
              <a:rPr sz="2400" spc="3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к</a:t>
            </a:r>
            <a:r>
              <a:rPr sz="2400" spc="-5" dirty="0">
                <a:latin typeface="Arial"/>
                <a:cs typeface="Arial"/>
              </a:rPr>
              <a:t>ілті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60" dirty="0">
                <a:latin typeface="Arial"/>
                <a:cs typeface="Arial"/>
              </a:rPr>
              <a:t>б</a:t>
            </a:r>
            <a:r>
              <a:rPr sz="2400" spc="-5" dirty="0">
                <a:latin typeface="Arial"/>
                <a:cs typeface="Arial"/>
              </a:rPr>
              <a:t>ар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«</a:t>
            </a:r>
            <a:r>
              <a:rPr sz="2400" dirty="0">
                <a:latin typeface="Arial"/>
                <a:cs typeface="Arial"/>
              </a:rPr>
              <a:t>З</a:t>
            </a:r>
            <a:r>
              <a:rPr sz="2400" spc="-5" dirty="0">
                <a:latin typeface="Arial"/>
                <a:cs typeface="Arial"/>
              </a:rPr>
              <a:t>А</a:t>
            </a:r>
            <a:r>
              <a:rPr sz="2400" spc="-165" dirty="0">
                <a:latin typeface="Arial"/>
                <a:cs typeface="Arial"/>
              </a:rPr>
              <a:t>В</a:t>
            </a:r>
            <a:r>
              <a:rPr sz="2400" spc="-5" dirty="0">
                <a:latin typeface="Arial"/>
                <a:cs typeface="Arial"/>
              </a:rPr>
              <a:t>Т</a:t>
            </a:r>
            <a:r>
              <a:rPr sz="2400" spc="-165" dirty="0">
                <a:latin typeface="Arial"/>
                <a:cs typeface="Arial"/>
              </a:rPr>
              <a:t>Р</a:t>
            </a:r>
            <a:r>
              <a:rPr sz="2400" dirty="0">
                <a:latin typeface="Arial"/>
                <a:cs typeface="Arial"/>
              </a:rPr>
              <a:t>А	</a:t>
            </a:r>
            <a:r>
              <a:rPr sz="2400" spc="-10" dirty="0">
                <a:latin typeface="Arial"/>
                <a:cs typeface="Arial"/>
              </a:rPr>
              <a:t>Б</a:t>
            </a:r>
            <a:r>
              <a:rPr sz="2400" spc="-5" dirty="0">
                <a:latin typeface="Arial"/>
                <a:cs typeface="Arial"/>
              </a:rPr>
              <a:t>Ы</a:t>
            </a:r>
            <a:r>
              <a:rPr sz="2400" spc="-10" dirty="0">
                <a:latin typeface="Arial"/>
                <a:cs typeface="Arial"/>
              </a:rPr>
              <a:t>Л</a:t>
            </a:r>
            <a:r>
              <a:rPr sz="2400" spc="-5" dirty="0">
                <a:latin typeface="Arial"/>
                <a:cs typeface="Arial"/>
              </a:rPr>
              <a:t>А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90" dirty="0">
                <a:latin typeface="Arial"/>
                <a:cs typeface="Arial"/>
              </a:rPr>
              <a:t>В</a:t>
            </a:r>
            <a:r>
              <a:rPr sz="2400" dirty="0">
                <a:latin typeface="Arial"/>
                <a:cs typeface="Arial"/>
              </a:rPr>
              <a:t>ОЙ</a:t>
            </a:r>
            <a:r>
              <a:rPr sz="2400" spc="-10" dirty="0">
                <a:latin typeface="Arial"/>
                <a:cs typeface="Arial"/>
              </a:rPr>
              <a:t>Н</a:t>
            </a:r>
            <a:r>
              <a:rPr sz="2400" spc="5" dirty="0">
                <a:latin typeface="Arial"/>
                <a:cs typeface="Arial"/>
              </a:rPr>
              <a:t>А</a:t>
            </a:r>
            <a:r>
              <a:rPr sz="2400" spc="-5" dirty="0">
                <a:latin typeface="Arial"/>
                <a:cs typeface="Arial"/>
              </a:rPr>
              <a:t>»  мәтіні </a:t>
            </a:r>
            <a:r>
              <a:rPr sz="2400" spc="-25" dirty="0">
                <a:solidFill>
                  <a:srgbClr val="FF0000"/>
                </a:solidFill>
                <a:latin typeface="Arial"/>
                <a:cs typeface="Arial"/>
              </a:rPr>
              <a:t>«АЗРВТБААЫЛОВАЙН» </a:t>
            </a:r>
            <a:r>
              <a:rPr sz="2400" spc="-5" dirty="0">
                <a:latin typeface="Arial"/>
                <a:cs typeface="Arial"/>
              </a:rPr>
              <a:t>түрінде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шифрленеді.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35846"/>
            <a:ext cx="850112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 Мүмкін болатын қауіп-қатердің талдауы келесі қауіп-қатерден қорғанудың негізгі түрлерін зерттеумен айналысады: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   Ақпараттың конфиденциалдығының бұзылуының қауіп-қатері;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   Ақпараттың бүтінділігінің бұзылуының қауіп-қатері.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Бұл кезең шындығында да барлық қауіп-қатердің жиынтығынан байсалды зиян (вирус, ұрлық) келтіретіндерін таңдаумен аяқталады.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 Қорғаныс жүйесін жоспарлау кезеңі қорғалатын құрылымдар тізімінен және оларға мүмкін болатын қауіп-қатерден тұрады. Бұл кезде қорғанысты қамтамасыз етудің келесі бағыттарын назарға алу қажет: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құқықтық-этикалық;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моральды-этикалық;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қорғанысты қамтамасыз етудің әкімшіліктік шаралары;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қорғанысты қамтамасыз етудің аппараттық-программалық шаралары.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785794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 Қорғаныс жүйесін іске асыру ақпаратты өңдеудің жоспарланған ережелерін іске асыруға қажетті құралдарды орнату мен баптауды қамсыздандырады.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 Қорғаныс жүйесін сүйемелдеу кезеңі жүйенің жұмысын бақылау, ондағы болып жатқан оқиғаларды тіркеу, қорғанысты бұзуды айқындау мақсатымен оларды талдау және қажетінше қорғаныс жүйесін түзетумен сипатталады.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530542"/>
            <a:ext cx="5267325" cy="11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80" indent="-44450">
              <a:lnSpc>
                <a:spcPct val="100000"/>
              </a:lnSpc>
              <a:tabLst>
                <a:tab pos="3101340" algn="l"/>
                <a:tab pos="3372485" algn="l"/>
                <a:tab pos="4573905" algn="l"/>
              </a:tabLst>
            </a:pPr>
            <a:r>
              <a:rPr sz="3600" b="1" i="1" dirty="0">
                <a:latin typeface="Times New Roman"/>
                <a:cs typeface="Times New Roman"/>
              </a:rPr>
              <a:t>Ақпара</a:t>
            </a:r>
            <a:r>
              <a:rPr sz="3600" b="1" i="1" spc="-5" dirty="0">
                <a:latin typeface="Times New Roman"/>
                <a:cs typeface="Times New Roman"/>
              </a:rPr>
              <a:t>тты</a:t>
            </a:r>
            <a:r>
              <a:rPr sz="3600" b="1" i="1" dirty="0">
                <a:latin typeface="Times New Roman"/>
                <a:cs typeface="Times New Roman"/>
              </a:rPr>
              <a:t>қ	</a:t>
            </a:r>
            <a:r>
              <a:rPr sz="3600" b="1" i="1" spc="-5" dirty="0">
                <a:latin typeface="Times New Roman"/>
                <a:cs typeface="Times New Roman"/>
              </a:rPr>
              <a:t>жү</a:t>
            </a:r>
            <a:r>
              <a:rPr sz="3600" b="1" i="1" dirty="0">
                <a:latin typeface="Times New Roman"/>
                <a:cs typeface="Times New Roman"/>
              </a:rPr>
              <a:t>йе	</a:t>
            </a:r>
            <a:r>
              <a:rPr sz="3600" dirty="0">
                <a:latin typeface="Times New Roman"/>
                <a:cs typeface="Times New Roman"/>
              </a:rPr>
              <a:t>д</a:t>
            </a:r>
            <a:r>
              <a:rPr sz="3600" spc="-5" dirty="0">
                <a:latin typeface="Times New Roman"/>
                <a:cs typeface="Times New Roman"/>
              </a:rPr>
              <a:t>еп  </a:t>
            </a:r>
            <a:r>
              <a:rPr sz="3600" spc="-10" dirty="0">
                <a:latin typeface="Times New Roman"/>
                <a:cs typeface="Times New Roman"/>
              </a:rPr>
              <a:t>үрдістерді		жүзеге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57924" y="530542"/>
            <a:ext cx="2249170" cy="11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9575" marR="5080" indent="-397510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а</a:t>
            </a:r>
            <a:r>
              <a:rPr sz="3600" dirty="0">
                <a:latin typeface="Times New Roman"/>
                <a:cs typeface="Times New Roman"/>
              </a:rPr>
              <a:t>қп</a:t>
            </a:r>
            <a:r>
              <a:rPr sz="3600" spc="-5" dirty="0">
                <a:latin typeface="Times New Roman"/>
                <a:cs typeface="Times New Roman"/>
              </a:rPr>
              <a:t>а</a:t>
            </a:r>
            <a:r>
              <a:rPr sz="3600" dirty="0">
                <a:latin typeface="Times New Roman"/>
                <a:cs typeface="Times New Roman"/>
              </a:rPr>
              <a:t>р</a:t>
            </a:r>
            <a:r>
              <a:rPr sz="3600" spc="-100" dirty="0">
                <a:latin typeface="Times New Roman"/>
                <a:cs typeface="Times New Roman"/>
              </a:rPr>
              <a:t>а</a:t>
            </a:r>
            <a:r>
              <a:rPr sz="3600" spc="10" dirty="0">
                <a:latin typeface="Times New Roman"/>
                <a:cs typeface="Times New Roman"/>
              </a:rPr>
              <a:t>т</a:t>
            </a:r>
            <a:r>
              <a:rPr sz="3600" dirty="0">
                <a:latin typeface="Times New Roman"/>
                <a:cs typeface="Times New Roman"/>
              </a:rPr>
              <a:t>тық  </a:t>
            </a:r>
            <a:r>
              <a:rPr sz="3600" spc="-5" dirty="0">
                <a:latin typeface="Times New Roman"/>
                <a:cs typeface="Times New Roman"/>
              </a:rPr>
              <a:t>ас</a:t>
            </a:r>
            <a:r>
              <a:rPr sz="3600" dirty="0">
                <a:latin typeface="Times New Roman"/>
                <a:cs typeface="Times New Roman"/>
              </a:rPr>
              <a:t>ы</a:t>
            </a:r>
            <a:r>
              <a:rPr sz="3600" spc="-50" dirty="0">
                <a:latin typeface="Times New Roman"/>
                <a:cs typeface="Times New Roman"/>
              </a:rPr>
              <a:t>р</a:t>
            </a:r>
            <a:r>
              <a:rPr sz="3600" dirty="0">
                <a:latin typeface="Times New Roman"/>
                <a:cs typeface="Times New Roman"/>
              </a:rPr>
              <a:t>у</a:t>
            </a:r>
            <a:r>
              <a:rPr sz="3600" spc="10" dirty="0">
                <a:latin typeface="Times New Roman"/>
                <a:cs typeface="Times New Roman"/>
              </a:rPr>
              <a:t>ш</a:t>
            </a:r>
            <a:r>
              <a:rPr sz="3600" dirty="0">
                <a:latin typeface="Times New Roman"/>
                <a:cs typeface="Times New Roman"/>
              </a:rPr>
              <a:t>ы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973" y="1627822"/>
            <a:ext cx="7799070" cy="3302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құжаттардың, құжаттар </a:t>
            </a:r>
            <a:r>
              <a:rPr sz="3600" spc="-5" dirty="0">
                <a:latin typeface="Times New Roman"/>
                <a:cs typeface="Times New Roman"/>
              </a:rPr>
              <a:t>топтамасының  және </a:t>
            </a:r>
            <a:r>
              <a:rPr sz="3600" spc="-10" dirty="0">
                <a:latin typeface="Times New Roman"/>
                <a:cs typeface="Times New Roman"/>
              </a:rPr>
              <a:t>ақпараттық технологиялардың  реттелген </a:t>
            </a:r>
            <a:r>
              <a:rPr sz="3600" spc="-5" dirty="0">
                <a:latin typeface="Times New Roman"/>
                <a:cs typeface="Times New Roman"/>
              </a:rPr>
              <a:t>жиынтығын </a:t>
            </a:r>
            <a:r>
              <a:rPr sz="3600" spc="-10" dirty="0">
                <a:latin typeface="Times New Roman"/>
                <a:cs typeface="Times New Roman"/>
              </a:rPr>
              <a:t>атайды, </a:t>
            </a:r>
            <a:r>
              <a:rPr sz="3600" spc="-5" dirty="0">
                <a:latin typeface="Times New Roman"/>
                <a:cs typeface="Times New Roman"/>
              </a:rPr>
              <a:t>яғни  </a:t>
            </a:r>
            <a:r>
              <a:rPr sz="3600" spc="-15" dirty="0">
                <a:latin typeface="Times New Roman"/>
                <a:cs typeface="Times New Roman"/>
              </a:rPr>
              <a:t>объектіні </a:t>
            </a:r>
            <a:r>
              <a:rPr sz="3600" spc="-10" dirty="0">
                <a:latin typeface="Times New Roman"/>
                <a:cs typeface="Times New Roman"/>
              </a:rPr>
              <a:t>басқаруға қажетті </a:t>
            </a:r>
            <a:r>
              <a:rPr sz="3600" spc="-15" dirty="0">
                <a:latin typeface="Times New Roman"/>
                <a:cs typeface="Times New Roman"/>
              </a:rPr>
              <a:t>ақпаратты  </a:t>
            </a:r>
            <a:r>
              <a:rPr sz="3600" spc="-25" dirty="0">
                <a:latin typeface="Times New Roman"/>
                <a:cs typeface="Times New Roman"/>
              </a:rPr>
              <a:t>беру </a:t>
            </a:r>
            <a:r>
              <a:rPr sz="3600" spc="-5" dirty="0">
                <a:latin typeface="Times New Roman"/>
                <a:cs typeface="Times New Roman"/>
              </a:rPr>
              <a:t>мен </a:t>
            </a:r>
            <a:r>
              <a:rPr sz="3600" spc="-60" dirty="0">
                <a:latin typeface="Times New Roman"/>
                <a:cs typeface="Times New Roman"/>
              </a:rPr>
              <a:t>жаңарту, </a:t>
            </a:r>
            <a:r>
              <a:rPr sz="3600" spc="-65" dirty="0">
                <a:latin typeface="Times New Roman"/>
                <a:cs typeface="Times New Roman"/>
              </a:rPr>
              <a:t>сақтау, </a:t>
            </a:r>
            <a:r>
              <a:rPr sz="3600" spc="-20" dirty="0">
                <a:latin typeface="Times New Roman"/>
                <a:cs typeface="Times New Roman"/>
              </a:rPr>
              <a:t>жинақтау  </a:t>
            </a:r>
            <a:r>
              <a:rPr sz="3600" spc="5" dirty="0">
                <a:latin typeface="Times New Roman"/>
                <a:cs typeface="Times New Roman"/>
              </a:rPr>
              <a:t>жүйесі.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540" y="818324"/>
            <a:ext cx="7798434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4295">
              <a:lnSpc>
                <a:spcPct val="100000"/>
              </a:lnSpc>
              <a:tabLst>
                <a:tab pos="2464435" algn="l"/>
                <a:tab pos="5631180" algn="l"/>
                <a:tab pos="6701155" algn="l"/>
              </a:tabLst>
            </a:pPr>
            <a:r>
              <a:rPr sz="3200" b="1" i="1" spc="-5" dirty="0">
                <a:latin typeface="Times New Roman"/>
                <a:cs typeface="Times New Roman"/>
              </a:rPr>
              <a:t>Ақпараттарды </a:t>
            </a:r>
            <a:r>
              <a:rPr sz="3200" b="1" i="1" spc="-10" dirty="0">
                <a:latin typeface="Times New Roman"/>
                <a:cs typeface="Times New Roman"/>
              </a:rPr>
              <a:t>қорғау </a:t>
            </a:r>
            <a:r>
              <a:rPr sz="3200" spc="-10" dirty="0">
                <a:latin typeface="Times New Roman"/>
                <a:cs typeface="Times New Roman"/>
              </a:rPr>
              <a:t>дегеніміз </a:t>
            </a:r>
            <a:r>
              <a:rPr sz="3200" dirty="0">
                <a:latin typeface="Times New Roman"/>
                <a:cs typeface="Times New Roman"/>
              </a:rPr>
              <a:t>қорғалған  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р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dirty="0">
                <a:latin typeface="Times New Roman"/>
                <a:cs typeface="Times New Roman"/>
              </a:rPr>
              <a:t>а	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кц</a:t>
            </a:r>
            <a:r>
              <a:rPr sz="3200" spc="-10" dirty="0">
                <a:latin typeface="Times New Roman"/>
                <a:cs typeface="Times New Roman"/>
              </a:rPr>
              <a:t>и</a:t>
            </a:r>
            <a:r>
              <a:rPr sz="3200" dirty="0">
                <a:latin typeface="Times New Roman"/>
                <a:cs typeface="Times New Roman"/>
              </a:rPr>
              <a:t>я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ғ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	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ды</a:t>
            </a:r>
            <a:r>
              <a:rPr sz="3200" dirty="0">
                <a:latin typeface="Times New Roman"/>
                <a:cs typeface="Times New Roman"/>
              </a:rPr>
              <a:t>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8540" y="1793278"/>
            <a:ext cx="465455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22730" algn="l"/>
              </a:tabLst>
            </a:pPr>
            <a:r>
              <a:rPr sz="3200" spc="5" dirty="0">
                <a:latin typeface="Times New Roman"/>
                <a:cs typeface="Times New Roman"/>
              </a:rPr>
              <a:t>ала	</a:t>
            </a:r>
            <a:r>
              <a:rPr sz="3200" spc="-5" dirty="0">
                <a:latin typeface="Times New Roman"/>
                <a:cs typeface="Times New Roman"/>
              </a:rPr>
              <a:t>ойластырылмаған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2173" y="2281161"/>
            <a:ext cx="86296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ып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9108" y="1793278"/>
            <a:ext cx="222948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әрекеттердің</a:t>
            </a:r>
            <a:endParaRPr sz="3200">
              <a:latin typeface="Times New Roman"/>
              <a:cs typeface="Times New Roman"/>
            </a:endParaRPr>
          </a:p>
          <a:p>
            <a:pPr marL="960119">
              <a:lnSpc>
                <a:spcPct val="100000"/>
              </a:lnSpc>
            </a:pPr>
            <a:r>
              <a:rPr sz="3200" spc="-85" dirty="0">
                <a:latin typeface="Times New Roman"/>
                <a:cs typeface="Times New Roman"/>
              </a:rPr>
              <a:t>к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540" y="2281161"/>
            <a:ext cx="4246880" cy="155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0330">
              <a:lnSpc>
                <a:spcPct val="100000"/>
              </a:lnSpc>
              <a:tabLst>
                <a:tab pos="2659380" algn="l"/>
              </a:tabLst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spc="-20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spc="-15">
                <a:latin typeface="Times New Roman"/>
                <a:cs typeface="Times New Roman"/>
              </a:rPr>
              <a:t>тосқауыл</a:t>
            </a:r>
            <a:r>
              <a:rPr sz="3200" spc="-125">
                <a:latin typeface="Times New Roman"/>
                <a:cs typeface="Times New Roman"/>
              </a:rPr>
              <a:t> </a:t>
            </a:r>
            <a:r>
              <a:rPr lang="en-US" sz="3200" spc="-125" dirty="0" smtClean="0">
                <a:latin typeface="Times New Roman"/>
                <a:cs typeface="Times New Roman"/>
              </a:rPr>
              <a:t> </a:t>
            </a:r>
            <a:r>
              <a:rPr sz="3200" smtClean="0">
                <a:latin typeface="Times New Roman"/>
                <a:cs typeface="Times New Roman"/>
              </a:rPr>
              <a:t>қою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45720">
              <a:lnSpc>
                <a:spcPct val="100000"/>
              </a:lnSpc>
              <a:spcBef>
                <a:spcPts val="600"/>
              </a:spcBef>
              <a:tabLst>
                <a:tab pos="3646804" algn="l"/>
              </a:tabLst>
            </a:pPr>
            <a:r>
              <a:rPr sz="3200" b="1" i="1" spc="5" dirty="0">
                <a:latin typeface="Times New Roman"/>
                <a:cs typeface="Times New Roman"/>
              </a:rPr>
              <a:t>Са</a:t>
            </a:r>
            <a:r>
              <a:rPr sz="3200" b="1" i="1" spc="-5" dirty="0">
                <a:latin typeface="Times New Roman"/>
                <a:cs typeface="Times New Roman"/>
              </a:rPr>
              <a:t>нк</a:t>
            </a:r>
            <a:r>
              <a:rPr sz="3200" b="1" i="1" spc="-10" dirty="0">
                <a:latin typeface="Times New Roman"/>
                <a:cs typeface="Times New Roman"/>
              </a:rPr>
              <a:t>ци</a:t>
            </a:r>
            <a:r>
              <a:rPr sz="3200" b="1" i="1" spc="5" dirty="0">
                <a:latin typeface="Times New Roman"/>
                <a:cs typeface="Times New Roman"/>
              </a:rPr>
              <a:t>я</a:t>
            </a:r>
            <a:r>
              <a:rPr sz="3200" b="1" i="1" spc="-15" dirty="0">
                <a:latin typeface="Times New Roman"/>
                <a:cs typeface="Times New Roman"/>
              </a:rPr>
              <a:t>л</a:t>
            </a:r>
            <a:r>
              <a:rPr sz="3200" b="1" i="1" spc="5" dirty="0">
                <a:latin typeface="Times New Roman"/>
                <a:cs typeface="Times New Roman"/>
              </a:rPr>
              <a:t>а</a:t>
            </a:r>
            <a:r>
              <a:rPr sz="3200" b="1" i="1" spc="-5" dirty="0">
                <a:latin typeface="Times New Roman"/>
                <a:cs typeface="Times New Roman"/>
              </a:rPr>
              <a:t>нб</a:t>
            </a:r>
            <a:r>
              <a:rPr sz="3200" b="1" i="1" spc="-10" dirty="0">
                <a:latin typeface="Times New Roman"/>
                <a:cs typeface="Times New Roman"/>
              </a:rPr>
              <a:t>а</a:t>
            </a:r>
            <a:r>
              <a:rPr sz="3200" b="1" i="1" spc="5" dirty="0">
                <a:latin typeface="Times New Roman"/>
                <a:cs typeface="Times New Roman"/>
              </a:rPr>
              <a:t>ға</a:t>
            </a:r>
            <a:r>
              <a:rPr sz="3200" b="1" i="1" dirty="0">
                <a:latin typeface="Times New Roman"/>
                <a:cs typeface="Times New Roman"/>
              </a:rPr>
              <a:t>н	</a:t>
            </a:r>
            <a:r>
              <a:rPr sz="3200" b="1" i="1" spc="5" dirty="0">
                <a:latin typeface="Times New Roman"/>
                <a:cs typeface="Times New Roman"/>
              </a:rPr>
              <a:t>е</a:t>
            </a:r>
            <a:r>
              <a:rPr sz="3200" b="1" i="1" spc="-15" dirty="0">
                <a:latin typeface="Times New Roman"/>
                <a:cs typeface="Times New Roman"/>
              </a:rPr>
              <a:t>н</a:t>
            </a:r>
            <a:r>
              <a:rPr sz="3200" b="1" i="1" dirty="0">
                <a:latin typeface="Times New Roman"/>
                <a:cs typeface="Times New Roman"/>
              </a:rPr>
              <a:t>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38343" y="3333013"/>
            <a:ext cx="31667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23570" algn="l"/>
              </a:tabLst>
            </a:pPr>
            <a:r>
              <a:rPr sz="3200" dirty="0">
                <a:latin typeface="Times New Roman"/>
                <a:cs typeface="Times New Roman"/>
              </a:rPr>
              <a:t>–	</a:t>
            </a:r>
            <a:r>
              <a:rPr sz="3200" spc="-10" dirty="0">
                <a:latin typeface="Times New Roman"/>
                <a:cs typeface="Times New Roman"/>
              </a:rPr>
              <a:t>қызы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ушы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15897" y="3820896"/>
            <a:ext cx="78041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spc="-80" dirty="0">
                <a:latin typeface="Times New Roman"/>
                <a:cs typeface="Times New Roman"/>
              </a:rPr>
              <a:t>зу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40" y="3820896"/>
            <a:ext cx="7263922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1932305" algn="l"/>
                <a:tab pos="4232275" algn="l"/>
                <a:tab pos="5156200" algn="l"/>
              </a:tabLst>
            </a:pPr>
            <a:r>
              <a:rPr sz="3200" spc="-35" dirty="0">
                <a:latin typeface="Times New Roman"/>
                <a:cs typeface="Times New Roman"/>
              </a:rPr>
              <a:t>т</a:t>
            </a:r>
            <a:r>
              <a:rPr sz="3200" spc="-215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ыр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45" dirty="0">
                <a:latin typeface="Times New Roman"/>
                <a:cs typeface="Times New Roman"/>
              </a:rPr>
              <a:t>с</a:t>
            </a:r>
            <a:r>
              <a:rPr sz="3200" spc="-30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-10" dirty="0">
                <a:latin typeface="Times New Roman"/>
                <a:cs typeface="Times New Roman"/>
              </a:rPr>
              <a:t>ье</a:t>
            </a:r>
            <a:r>
              <a:rPr sz="3200" spc="-45" dirty="0">
                <a:latin typeface="Times New Roman"/>
                <a:cs typeface="Times New Roman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ң	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ну	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ре</a:t>
            </a:r>
            <a:r>
              <a:rPr sz="3200" spc="-45" dirty="0">
                <a:latin typeface="Times New Roman"/>
                <a:cs typeface="Times New Roman"/>
              </a:rPr>
              <a:t>ж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  арқылы </a:t>
            </a:r>
            <a:r>
              <a:rPr sz="3200" spc="5" dirty="0">
                <a:latin typeface="Times New Roman"/>
                <a:cs typeface="Times New Roman"/>
              </a:rPr>
              <a:t>қорғалған </a:t>
            </a:r>
            <a:r>
              <a:rPr sz="3200" spc="-5">
                <a:latin typeface="Times New Roman"/>
                <a:cs typeface="Times New Roman"/>
              </a:rPr>
              <a:t>ақпараттарды</a:t>
            </a:r>
            <a:r>
              <a:rPr sz="3200" spc="-195">
                <a:latin typeface="Times New Roman"/>
                <a:cs typeface="Times New Roman"/>
              </a:rPr>
              <a:t> </a:t>
            </a:r>
            <a:r>
              <a:rPr lang="en-US" sz="3200" spc="-195" dirty="0" smtClean="0">
                <a:latin typeface="Times New Roman"/>
                <a:cs typeface="Times New Roman"/>
              </a:rPr>
              <a:t> </a:t>
            </a:r>
            <a:r>
              <a:rPr sz="3200" spc="5" smtClean="0">
                <a:latin typeface="Times New Roman"/>
                <a:cs typeface="Times New Roman"/>
              </a:rPr>
              <a:t>алуы</a:t>
            </a:r>
            <a:r>
              <a:rPr sz="3200" spc="5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1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2549</Words>
  <Application>Microsoft Office PowerPoint</Application>
  <PresentationFormat>Экран (4:3)</PresentationFormat>
  <Paragraphs>509</Paragraphs>
  <Slides>60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Office Theme</vt:lpstr>
      <vt:lpstr>АҚПАРАТТЫ ҚОРҒАУ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АЖ-ДІҢ ҚАУІПСІЗДІК ҚАТЕРІН ОНЫҢ КОМПОНЕНТТЕРІНЕ  ЫҚПАЛЫ РЕТІНДЕ ЖҮЗЕГЕ АСЫРУДЫҢ НЕГІЗГІ  ЖОЛДАРЫ</vt:lpstr>
      <vt:lpstr>Слайд 14</vt:lpstr>
      <vt:lpstr>Слайд 15</vt:lpstr>
      <vt:lpstr>Слайд 16</vt:lpstr>
      <vt:lpstr>Ақпараттық қауіпсіздікке төнетін  қауіптер және ақпараттар ағып  кететін арналар</vt:lpstr>
      <vt:lpstr>Слайд 18</vt:lpstr>
      <vt:lpstr>Слайд 19</vt:lpstr>
      <vt:lpstr>Жасанды қауіптер өздерінің туындау  жағдайларына байланысты алдын- ала  ойластырылмаған ( кездейсоқ ) және  алдын -ала ойластырылған (қасақана)  болып бөлінеді.</vt:lpstr>
      <vt:lpstr>Слайд 21</vt:lpstr>
      <vt:lpstr>ҚАСАҚАНА ҚАУІПТЕРГЕ ЖАТАТЫНДАР:</vt:lpstr>
      <vt:lpstr>Слайд 23</vt:lpstr>
      <vt:lpstr>КОМПЬЮТЕРЛЕР МЕН ЖЕЛІЛЕРДЕГІ АҚПАРАТТЫ  ҚОРҒАУДЫҢ ҰЙЫМДЫҚ ЖӘНЕ ТЕХНИКАЛЫҚ  ҚҰРАЛДАРЫ</vt:lpstr>
      <vt:lpstr>ҰЙЫМДЫҚ ШАРАЛАР МЫНАЛАРДАН ТҰРАДЫ:</vt:lpstr>
      <vt:lpstr>ТЕХНИКАЛЫҚ ҚОРҒАУ КЕЛЕСІ ҚҰРАЛДАРДЫ  ҚОЛДАНАДЫ [1]:</vt:lpstr>
      <vt:lpstr>КОМПЬЮТЕРЛІК ЖЕЛІЛЕРДЕГІ АҚПАРАТТЫ ҚОРҒАУ  БОЙЫНША ҰЙЫМДЫҚ ШАРАЛАР КЕЛЕСІ  АСПЕКТІЛЕРДЕН ТҰРАДЫ:</vt:lpstr>
      <vt:lpstr>Компьютерлік желілердегі ақпаратты қорғау  бойынша негізгі техникалық шаралар болып:</vt:lpstr>
      <vt:lpstr>Слайд 29</vt:lpstr>
      <vt:lpstr>Слайд 30</vt:lpstr>
      <vt:lpstr>КОМПЬЮТЕРЛІК ВИРУСТАРДЫҢ  ӨМІРЛІК ЦИКЛІ</vt:lpstr>
      <vt:lpstr>КОМПЬЮТЕРЛІК ВИРУСТАРДЫҢ НЕГІЗГІ  ТҮРЛЕРІНЕ МЫНАЛАР ЖАТАДЫ:</vt:lpstr>
      <vt:lpstr>Слайд 33</vt:lpstr>
      <vt:lpstr>Слайд 34</vt:lpstr>
      <vt:lpstr>Слайд 35</vt:lpstr>
      <vt:lpstr>КОМПЬЮТЕРЛІК ВИРУСТАРДЫҢ  КЛАССИФИКАЦИЯСЫ</vt:lpstr>
      <vt:lpstr>ВИРУСТАРДЫ АКТИВТЕУ ТӘСІЛДЕРІ</vt:lpstr>
      <vt:lpstr>ВИРУСТАРДЫҢ ДЕСТРУКТИВТІ ӘРЕКЕТТЕРІ</vt:lpstr>
      <vt:lpstr>ВИРУСТЫ МАСКИРОВКАЛАУ ТӘСІЛДЕРІ</vt:lpstr>
      <vt:lpstr>Слайд 40</vt:lpstr>
      <vt:lpstr>ВИРУСТАРДЫҢ БАР БОЛУ БЕЛГІЛЕРІ</vt:lpstr>
      <vt:lpstr>ЖЕЛІ ҚҰРТТАРЫ</vt:lpstr>
      <vt:lpstr>ТРОЯНДЫ ПРОГРАММАЛАР</vt:lpstr>
      <vt:lpstr>ХАКЕРЛІК УТИЛИТТЕР ЖӘНЕ БАСҚА ЗИЯНДЫ  ПРОГРАММАЛАР</vt:lpstr>
      <vt:lpstr>Слайд 45</vt:lpstr>
      <vt:lpstr>АЖ-ДІ ҚОРҒАУДЫҢ КРИПТОГРАФИЯЛЫҚ  ҚҰРАЛДАРЫ</vt:lpstr>
      <vt:lpstr>Мәліметтердің криптографиялық  өзгеру әдістері:</vt:lpstr>
      <vt:lpstr>Слайд 48</vt:lpstr>
      <vt:lpstr>Слайд 49</vt:lpstr>
      <vt:lpstr>Слайд 50</vt:lpstr>
      <vt:lpstr>Слайд 51</vt:lpstr>
      <vt:lpstr>КРИПТОЖҮЙЕЛЕРГЕ ҚОЙЫЛАТЫН  ТАЛАПТАР:</vt:lpstr>
      <vt:lpstr>Слайд 53</vt:lpstr>
      <vt:lpstr>АШЫҚ КІЛТТІ КРИПТОЖҮЙЕЛЕР</vt:lpstr>
      <vt:lpstr>СИММЕТРИЯЛЫҚ КРИПТОЖҮЙЕЛЕР.  АЛМАСТЫРУЛАР</vt:lpstr>
      <vt:lpstr>Слайд 56</vt:lpstr>
      <vt:lpstr>Слайд 57</vt:lpstr>
      <vt:lpstr>МЫСАЛЫ, 53 КЕСТЕСІ БОЙЫНША «ЗАВТРА БЫЛА  ВОЙНА» МӘТІНІ «ЗАВАБОВЫЙТЛНРАА» ТҮРІНДЕ  ШИФРЛЕНЕДІ.</vt:lpstr>
      <vt:lpstr>АЛМАСТЫРУДЫҢ ЕҢ СЕНІМДІ КЛАСЫ - ТӨМЕНДЕГІ КІЛТ</vt:lpstr>
      <vt:lpstr>Слайд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Аќпараттыќ ж‰йелердіњ ќауіпсіздігі. Аќпаратты ќорѓау негіздері. Вирустардан ќорѓау. Компьютерлік вирустар. Программалыќ вирустар. Макровирустар.</dc:title>
  <dc:creator>user</dc:creator>
  <cp:lastModifiedBy>3-klaster</cp:lastModifiedBy>
  <cp:revision>6</cp:revision>
  <dcterms:created xsi:type="dcterms:W3CDTF">2016-10-31T14:43:31Z</dcterms:created>
  <dcterms:modified xsi:type="dcterms:W3CDTF">2017-03-30T06:24:10Z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2016-03-31T00:00:00Z</vt:filetime>
  </property>
  <property fmtid="{D5CDD505-2E9C-101B-9397-08002B2CF9AE}" pid="3" name="Creator">
    <vt:lpwstr>Acrobat PDFMaker 10.1 для PowerPoint</vt:lpwstr>
  </property>
  <property fmtid="{D5CDD505-2E9C-101B-9397-08002B2CF9AE}" pid="4" name="LastSaved">
    <vt:filetime>2016-10-31T00:00:00Z</vt:filetime>
  </property>
</Properties>
</file>